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137-FA7A-4285-9F8C-1766D2445479}" type="datetimeFigureOut">
              <a:rPr lang="en-SG" smtClean="0"/>
              <a:t>12/10/2018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5A72-B8A9-4338-BFAA-A53BC5A1ED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467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137-FA7A-4285-9F8C-1766D2445479}" type="datetimeFigureOut">
              <a:rPr lang="en-SG" smtClean="0"/>
              <a:t>12/10/2018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5A72-B8A9-4338-BFAA-A53BC5A1ED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848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137-FA7A-4285-9F8C-1766D2445479}" type="datetimeFigureOut">
              <a:rPr lang="en-SG" smtClean="0"/>
              <a:t>12/10/2018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5A72-B8A9-4338-BFAA-A53BC5A1ED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6997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137-FA7A-4285-9F8C-1766D2445479}" type="datetimeFigureOut">
              <a:rPr lang="en-SG" smtClean="0"/>
              <a:t>12/10/2018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5A72-B8A9-4338-BFAA-A53BC5A1ED58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8939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137-FA7A-4285-9F8C-1766D2445479}" type="datetimeFigureOut">
              <a:rPr lang="en-SG" smtClean="0"/>
              <a:t>12/10/2018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5A72-B8A9-4338-BFAA-A53BC5A1ED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392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137-FA7A-4285-9F8C-1766D2445479}" type="datetimeFigureOut">
              <a:rPr lang="en-SG" smtClean="0"/>
              <a:t>12/10/2018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5A72-B8A9-4338-BFAA-A53BC5A1ED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4144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137-FA7A-4285-9F8C-1766D2445479}" type="datetimeFigureOut">
              <a:rPr lang="en-SG" smtClean="0"/>
              <a:t>12/10/2018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5A72-B8A9-4338-BFAA-A53BC5A1ED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6739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137-FA7A-4285-9F8C-1766D2445479}" type="datetimeFigureOut">
              <a:rPr lang="en-SG" smtClean="0"/>
              <a:t>12/10/2018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5A72-B8A9-4338-BFAA-A53BC5A1ED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3299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137-FA7A-4285-9F8C-1766D2445479}" type="datetimeFigureOut">
              <a:rPr lang="en-SG" smtClean="0"/>
              <a:t>12/10/2018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5A72-B8A9-4338-BFAA-A53BC5A1ED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388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137-FA7A-4285-9F8C-1766D2445479}" type="datetimeFigureOut">
              <a:rPr lang="en-SG" smtClean="0"/>
              <a:t>12/10/2018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5A72-B8A9-4338-BFAA-A53BC5A1ED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002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137-FA7A-4285-9F8C-1766D2445479}" type="datetimeFigureOut">
              <a:rPr lang="en-SG" smtClean="0"/>
              <a:t>12/10/2018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5A72-B8A9-4338-BFAA-A53BC5A1ED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015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137-FA7A-4285-9F8C-1766D2445479}" type="datetimeFigureOut">
              <a:rPr lang="en-SG" smtClean="0"/>
              <a:t>12/10/2018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5A72-B8A9-4338-BFAA-A53BC5A1ED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779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137-FA7A-4285-9F8C-1766D2445479}" type="datetimeFigureOut">
              <a:rPr lang="en-SG" smtClean="0"/>
              <a:t>12/10/2018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5A72-B8A9-4338-BFAA-A53BC5A1ED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090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137-FA7A-4285-9F8C-1766D2445479}" type="datetimeFigureOut">
              <a:rPr lang="en-SG" smtClean="0"/>
              <a:t>12/10/2018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5A72-B8A9-4338-BFAA-A53BC5A1ED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930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137-FA7A-4285-9F8C-1766D2445479}" type="datetimeFigureOut">
              <a:rPr lang="en-SG" smtClean="0"/>
              <a:t>12/10/2018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5A72-B8A9-4338-BFAA-A53BC5A1ED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287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137-FA7A-4285-9F8C-1766D2445479}" type="datetimeFigureOut">
              <a:rPr lang="en-SG" smtClean="0"/>
              <a:t>12/10/2018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5A72-B8A9-4338-BFAA-A53BC5A1ED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35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137-FA7A-4285-9F8C-1766D2445479}" type="datetimeFigureOut">
              <a:rPr lang="en-SG" smtClean="0"/>
              <a:t>12/10/2018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5A72-B8A9-4338-BFAA-A53BC5A1ED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076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46F137-FA7A-4285-9F8C-1766D2445479}" type="datetimeFigureOut">
              <a:rPr lang="en-SG" smtClean="0"/>
              <a:t>12/10/2018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9165A72-B8A9-4338-BFAA-A53BC5A1ED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240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eremychoo@u.nus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AAD9-BD3F-4CA1-9079-73761E6F1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CS2030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F24CD-244A-4FC0-913E-14B2BB835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2507039"/>
          </a:xfrm>
        </p:spPr>
        <p:txBody>
          <a:bodyPr>
            <a:normAutofit/>
          </a:bodyPr>
          <a:lstStyle/>
          <a:p>
            <a:r>
              <a:rPr lang="en-SG" dirty="0"/>
              <a:t>Tutorial 5</a:t>
            </a:r>
          </a:p>
          <a:p>
            <a:r>
              <a:rPr lang="en-SG" dirty="0">
                <a:hlinkClick r:id="rId2"/>
              </a:rPr>
              <a:t>jeremychoo@u.nus.edu</a:t>
            </a:r>
            <a:endParaRPr lang="en-SG" dirty="0"/>
          </a:p>
          <a:p>
            <a:r>
              <a:rPr lang="en-SG" dirty="0"/>
              <a:t>Only 3 questions! Probably a good thing cause this tutorial is ending soon…</a:t>
            </a:r>
          </a:p>
        </p:txBody>
      </p:sp>
    </p:spTree>
    <p:extLst>
      <p:ext uri="{BB962C8B-B14F-4D97-AF65-F5344CB8AC3E}">
        <p14:creationId xmlns:p14="http://schemas.microsoft.com/office/powerpoint/2010/main" val="67312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69C0-C9AD-4DC1-A574-03AD7437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1: Omega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D6720-147B-4501-9C43-6CA79AD4B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Java Stream, write a method omega with signature </a:t>
            </a:r>
            <a:r>
              <a:rPr lang="en-US" dirty="0" err="1"/>
              <a:t>LongStream</a:t>
            </a:r>
            <a:r>
              <a:rPr lang="en-US" dirty="0"/>
              <a:t> omega(int n) that takes in an int n and return a </a:t>
            </a:r>
            <a:r>
              <a:rPr lang="en-US" dirty="0" err="1"/>
              <a:t>LongStream</a:t>
            </a:r>
            <a:r>
              <a:rPr lang="en-US" dirty="0"/>
              <a:t> containing the first n omega numbers.</a:t>
            </a:r>
          </a:p>
          <a:p>
            <a:r>
              <a:rPr lang="en-US" dirty="0"/>
              <a:t>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omega number is the number of distinct prime factors for the number </a:t>
            </a:r>
            <a:r>
              <a:rPr lang="en-US" i="1" dirty="0" err="1"/>
              <a:t>i</a:t>
            </a:r>
            <a:r>
              <a:rPr lang="en-US" dirty="0"/>
              <a:t>. The first 10 omega numbers are 0, 1, 1, 1, 1, 2, 1, 1, 1, 2.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6D514-8F4E-49DD-B355-772B831EF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440" y="1496017"/>
            <a:ext cx="7880472" cy="346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6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6.25E-7 0.5030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E9F2-720B-4D51-9EA6-3AC6B156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2: Combining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D018-E753-4160-9622-5BEDFF86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method product that takes in two List objects list1 and list2, and produce a Stream containing elements combining each element from list1 with every element from list2 using a </a:t>
            </a:r>
            <a:r>
              <a:rPr lang="en-US" dirty="0" err="1"/>
              <a:t>BiFunction</a:t>
            </a:r>
            <a:r>
              <a:rPr lang="en-US" dirty="0"/>
              <a:t>. This operation is similar to a Cartesian product.</a:t>
            </a:r>
          </a:p>
          <a:p>
            <a:r>
              <a:rPr lang="en-SG" dirty="0"/>
              <a:t>public static &lt;</a:t>
            </a:r>
            <a:r>
              <a:rPr lang="en-SG" dirty="0">
                <a:solidFill>
                  <a:srgbClr val="FFFF00"/>
                </a:solidFill>
              </a:rPr>
              <a:t>T</a:t>
            </a:r>
            <a:r>
              <a:rPr lang="en-SG" dirty="0"/>
              <a:t>,</a:t>
            </a:r>
            <a:r>
              <a:rPr lang="en-SG" dirty="0">
                <a:solidFill>
                  <a:srgbClr val="92D050"/>
                </a:solidFill>
              </a:rPr>
              <a:t>U</a:t>
            </a:r>
            <a:r>
              <a:rPr lang="en-SG" dirty="0"/>
              <a:t>,</a:t>
            </a:r>
            <a:r>
              <a:rPr lang="en-SG" dirty="0">
                <a:solidFill>
                  <a:srgbClr val="00B0F0"/>
                </a:solidFill>
              </a:rPr>
              <a:t>R</a:t>
            </a:r>
            <a:r>
              <a:rPr lang="en-SG" dirty="0"/>
              <a:t>&gt; Stream&lt;</a:t>
            </a:r>
            <a:r>
              <a:rPr lang="en-SG" dirty="0">
                <a:solidFill>
                  <a:srgbClr val="00B0F0"/>
                </a:solidFill>
              </a:rPr>
              <a:t>R</a:t>
            </a:r>
            <a:r>
              <a:rPr lang="en-SG" dirty="0"/>
              <a:t>&gt; product(List&lt;</a:t>
            </a:r>
            <a:r>
              <a:rPr lang="en-SG" dirty="0">
                <a:solidFill>
                  <a:srgbClr val="FFFF00"/>
                </a:solidFill>
              </a:rPr>
              <a:t>T</a:t>
            </a:r>
            <a:r>
              <a:rPr lang="en-SG" dirty="0"/>
              <a:t>&gt; list1, List&lt;</a:t>
            </a:r>
            <a:r>
              <a:rPr lang="en-SG" dirty="0">
                <a:solidFill>
                  <a:srgbClr val="92D050"/>
                </a:solidFill>
              </a:rPr>
              <a:t>U</a:t>
            </a:r>
            <a:r>
              <a:rPr lang="en-SG" dirty="0"/>
              <a:t>&gt; list2, </a:t>
            </a:r>
            <a:br>
              <a:rPr lang="en-SG" dirty="0"/>
            </a:br>
            <a:r>
              <a:rPr lang="en-SG" dirty="0"/>
              <a:t>							</a:t>
            </a:r>
            <a:r>
              <a:rPr lang="fr-FR" dirty="0" err="1"/>
              <a:t>BiFunction</a:t>
            </a:r>
            <a:r>
              <a:rPr lang="fr-FR" dirty="0"/>
              <a:t>&lt;</a:t>
            </a:r>
            <a:r>
              <a:rPr lang="fr-FR" dirty="0">
                <a:solidFill>
                  <a:srgbClr val="FFFF00"/>
                </a:solidFill>
              </a:rPr>
              <a:t>? super T</a:t>
            </a:r>
            <a:r>
              <a:rPr lang="fr-FR" dirty="0"/>
              <a:t>, </a:t>
            </a:r>
            <a:r>
              <a:rPr lang="fr-FR" dirty="0">
                <a:solidFill>
                  <a:srgbClr val="92D050"/>
                </a:solidFill>
              </a:rPr>
              <a:t>? super U</a:t>
            </a:r>
            <a:r>
              <a:rPr lang="fr-FR" dirty="0"/>
              <a:t>, </a:t>
            </a:r>
            <a:r>
              <a:rPr lang="fr-FR" dirty="0">
                <a:solidFill>
                  <a:srgbClr val="00B0F0"/>
                </a:solidFill>
              </a:rPr>
              <a:t>R</a:t>
            </a:r>
            <a:r>
              <a:rPr lang="fr-FR" dirty="0"/>
              <a:t>&gt; f)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D9280-D6CE-4CF8-8942-81BF64E233F9}"/>
              </a:ext>
            </a:extLst>
          </p:cNvPr>
          <p:cNvSpPr txBox="1"/>
          <p:nvPr/>
        </p:nvSpPr>
        <p:spPr>
          <a:xfrm>
            <a:off x="132522" y="3589546"/>
            <a:ext cx="6731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This method defines 3 different classes that it will use: T, U, and R. </a:t>
            </a:r>
          </a:p>
          <a:p>
            <a:pPr algn="ctr"/>
            <a:r>
              <a:rPr lang="en-SG" dirty="0"/>
              <a:t>These can be anything.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1E713D9-7F7E-4CA1-8334-B85C46356520}"/>
              </a:ext>
            </a:extLst>
          </p:cNvPr>
          <p:cNvSpPr/>
          <p:nvPr/>
        </p:nvSpPr>
        <p:spPr>
          <a:xfrm rot="10800000">
            <a:off x="3021800" y="3205233"/>
            <a:ext cx="304800" cy="384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4FA65-940D-4349-83D5-1FE4D5AE99BC}"/>
              </a:ext>
            </a:extLst>
          </p:cNvPr>
          <p:cNvSpPr txBox="1"/>
          <p:nvPr/>
        </p:nvSpPr>
        <p:spPr>
          <a:xfrm>
            <a:off x="4963393" y="1691501"/>
            <a:ext cx="336582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dirty="0"/>
              <a:t>It’s first argument is a list that only contains elements of type 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E02550-3157-455F-9E2E-A3D017972E23}"/>
              </a:ext>
            </a:extLst>
          </p:cNvPr>
          <p:cNvSpPr txBox="1"/>
          <p:nvPr/>
        </p:nvSpPr>
        <p:spPr>
          <a:xfrm>
            <a:off x="8494643" y="2028254"/>
            <a:ext cx="35541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dirty="0"/>
              <a:t>It’s second argument is a list that only contains elements of type 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4DF27-811D-4E3E-BF88-D0A6E2322C9C}"/>
              </a:ext>
            </a:extLst>
          </p:cNvPr>
          <p:cNvSpPr txBox="1"/>
          <p:nvPr/>
        </p:nvSpPr>
        <p:spPr>
          <a:xfrm>
            <a:off x="7145601" y="3545444"/>
            <a:ext cx="4903229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dirty="0"/>
              <a:t>It’s third argument is expected to be a function. The function will take in 2 arguments: </a:t>
            </a:r>
          </a:p>
          <a:p>
            <a:r>
              <a:rPr lang="en-SG" dirty="0"/>
              <a:t>An element of type T or any of it’s superclass + </a:t>
            </a:r>
          </a:p>
          <a:p>
            <a:r>
              <a:rPr lang="en-SG" dirty="0"/>
              <a:t>An element of type U or any of it’s superclass. </a:t>
            </a:r>
          </a:p>
          <a:p>
            <a:r>
              <a:rPr lang="en-SG" dirty="0"/>
              <a:t>It should return an element of type 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3CE33-E7C7-4246-899C-FD49C6909630}"/>
              </a:ext>
            </a:extLst>
          </p:cNvPr>
          <p:cNvSpPr txBox="1"/>
          <p:nvPr/>
        </p:nvSpPr>
        <p:spPr>
          <a:xfrm>
            <a:off x="1279137" y="1822510"/>
            <a:ext cx="336582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dirty="0"/>
              <a:t>It’s return value is a Stream that contains R.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3A67B5A-AA2C-462D-804F-B27DAFA8C8E4}"/>
              </a:ext>
            </a:extLst>
          </p:cNvPr>
          <p:cNvSpPr/>
          <p:nvPr/>
        </p:nvSpPr>
        <p:spPr>
          <a:xfrm>
            <a:off x="6358109" y="2447451"/>
            <a:ext cx="304800" cy="384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39B0E9C-56AB-495F-96CF-58A4867689C7}"/>
              </a:ext>
            </a:extLst>
          </p:cNvPr>
          <p:cNvSpPr/>
          <p:nvPr/>
        </p:nvSpPr>
        <p:spPr>
          <a:xfrm rot="4078679">
            <a:off x="9292415" y="2777016"/>
            <a:ext cx="304800" cy="384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C8EC780-1CAD-42D7-8D0E-8EEB3B7FFAE3}"/>
              </a:ext>
            </a:extLst>
          </p:cNvPr>
          <p:cNvSpPr/>
          <p:nvPr/>
        </p:nvSpPr>
        <p:spPr>
          <a:xfrm rot="8044397">
            <a:off x="6729187" y="3463723"/>
            <a:ext cx="304800" cy="384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F04C2A4-4683-4DB5-BDCA-49C1A26C7B8F}"/>
              </a:ext>
            </a:extLst>
          </p:cNvPr>
          <p:cNvSpPr/>
          <p:nvPr/>
        </p:nvSpPr>
        <p:spPr>
          <a:xfrm rot="20469479">
            <a:off x="4041974" y="2509789"/>
            <a:ext cx="304800" cy="384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04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E9F2-720B-4D51-9EA6-3AC6B156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2: Combining streams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4E1F247-C50D-46ED-8024-2637213F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21B204-5613-416F-AA22-56BEB4DE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48" y="1462649"/>
            <a:ext cx="8228110" cy="28628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D9BDF0-C64C-414F-A42E-7666C75E1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043" y="4210529"/>
            <a:ext cx="7122430" cy="236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2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20B3-7811-484E-B1ED-43D70CC5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3: Fibonacci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C0899-5CD0-40D4-9AB3-41D14792F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method that returns the first n Fibonacci numbers as a Stream&lt;</a:t>
            </a:r>
            <a:r>
              <a:rPr lang="en-US" dirty="0" err="1"/>
              <a:t>BigInteger</a:t>
            </a:r>
            <a:r>
              <a:rPr lang="en-US" dirty="0"/>
              <a:t>&gt;. The </a:t>
            </a:r>
            <a:r>
              <a:rPr lang="en-US" dirty="0" err="1"/>
              <a:t>BigInteger</a:t>
            </a:r>
            <a:r>
              <a:rPr lang="en-US" dirty="0"/>
              <a:t> class is used to avoid overflow.</a:t>
            </a:r>
          </a:p>
          <a:p>
            <a:r>
              <a:rPr lang="en-US" dirty="0"/>
              <a:t>For instance, the first 10 Fibonacci numbers are 1, 1, 2, 3, 5, 8, 13, 21, 34, 55.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9C8DE-96F6-4D3D-9A1D-F55A850D5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63" y="3167476"/>
            <a:ext cx="113252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8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48</TotalTime>
  <Words>350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Calisto MT</vt:lpstr>
      <vt:lpstr>Trebuchet MS</vt:lpstr>
      <vt:lpstr>Wingdings 2</vt:lpstr>
      <vt:lpstr>Slate</vt:lpstr>
      <vt:lpstr>CS2030</vt:lpstr>
      <vt:lpstr>Question 1: Omega</vt:lpstr>
      <vt:lpstr>Question 2: Combining streams</vt:lpstr>
      <vt:lpstr>Question 2: Combining streams</vt:lpstr>
      <vt:lpstr>Question 3: Fibonacci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CS2030</dc:title>
  <dc:creator>Jeremy Choo</dc:creator>
  <cp:lastModifiedBy>Jeremy Choo</cp:lastModifiedBy>
  <cp:revision>11</cp:revision>
  <dcterms:created xsi:type="dcterms:W3CDTF">2018-10-11T15:28:48Z</dcterms:created>
  <dcterms:modified xsi:type="dcterms:W3CDTF">2018-10-11T17:13:34Z</dcterms:modified>
</cp:coreProperties>
</file>