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79221" autoAdjust="0"/>
  </p:normalViewPr>
  <p:slideViewPr>
    <p:cSldViewPr snapToGrid="0">
      <p:cViewPr varScale="1">
        <p:scale>
          <a:sx n="63" d="100"/>
          <a:sy n="63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8B65D-359E-49C3-BAFD-B2D9BD0F05C8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8E384-9138-46B6-BAA5-90872F55EB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588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LazyInt</a:t>
            </a:r>
            <a:r>
              <a:rPr lang="en-SG" dirty="0"/>
              <a:t> map(Function&lt;? super Integer, Integer&gt; mapper) {</a:t>
            </a:r>
          </a:p>
          <a:p>
            <a:r>
              <a:rPr lang="en-SG" dirty="0"/>
              <a:t>        return new </a:t>
            </a:r>
            <a:r>
              <a:rPr lang="en-SG" dirty="0" err="1"/>
              <a:t>LazyInt</a:t>
            </a:r>
            <a:r>
              <a:rPr lang="en-SG" dirty="0"/>
              <a:t>(() -&gt; </a:t>
            </a:r>
            <a:r>
              <a:rPr lang="en-SG" dirty="0" err="1"/>
              <a:t>mapper.apply</a:t>
            </a:r>
            <a:r>
              <a:rPr lang="en-SG" dirty="0"/>
              <a:t>(get()));</a:t>
            </a:r>
          </a:p>
          <a:p>
            <a:r>
              <a:rPr lang="en-SG" dirty="0"/>
              <a:t>    }</a:t>
            </a:r>
          </a:p>
          <a:p>
            <a:r>
              <a:rPr lang="en-SG" dirty="0"/>
              <a:t>    </a:t>
            </a:r>
            <a:r>
              <a:rPr lang="en-SG" dirty="0" err="1"/>
              <a:t>LazyInt</a:t>
            </a:r>
            <a:r>
              <a:rPr lang="en-SG" dirty="0"/>
              <a:t> </a:t>
            </a:r>
            <a:r>
              <a:rPr lang="en-SG" dirty="0" err="1"/>
              <a:t>flatMap</a:t>
            </a:r>
            <a:r>
              <a:rPr lang="en-SG" dirty="0"/>
              <a:t>(Function&lt;? super Integer, </a:t>
            </a:r>
            <a:r>
              <a:rPr lang="en-SG" dirty="0" err="1"/>
              <a:t>LazyInt</a:t>
            </a:r>
            <a:r>
              <a:rPr lang="en-SG" dirty="0"/>
              <a:t>&gt; mapper) {</a:t>
            </a:r>
          </a:p>
          <a:p>
            <a:r>
              <a:rPr lang="en-SG" dirty="0"/>
              <a:t>        return new </a:t>
            </a:r>
            <a:r>
              <a:rPr lang="en-SG" dirty="0" err="1"/>
              <a:t>LazyInt</a:t>
            </a:r>
            <a:r>
              <a:rPr lang="en-SG" dirty="0"/>
              <a:t>(() -&gt; </a:t>
            </a:r>
            <a:r>
              <a:rPr lang="en-SG" dirty="0" err="1"/>
              <a:t>mapper.apply</a:t>
            </a:r>
            <a:r>
              <a:rPr lang="en-SG" dirty="0"/>
              <a:t>(get()).get());</a:t>
            </a:r>
          </a:p>
          <a:p>
            <a:r>
              <a:rPr lang="en-SG" dirty="0"/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8E384-9138-46B6-BAA5-90872F55EB2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152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Learning point: Parallelizing does not always equal faster methods!</a:t>
            </a:r>
          </a:p>
          <a:p>
            <a:r>
              <a:rPr lang="en-SG" dirty="0"/>
              <a:t>When a low amount of computation is done (for example, finding all prime numbers for numbers &lt; 20), not parallelizing will likely be faster due to the overhead cost. Don’t always parallelize.</a:t>
            </a:r>
          </a:p>
          <a:p>
            <a:r>
              <a:rPr lang="en-SG" dirty="0"/>
              <a:t>This will become more important in the next lab: 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8E384-9138-46B6-BAA5-90872F55EB2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56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5492DD-8493-4033-BD73-A7A3BAF65E9C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D720F0-2B53-41F1-B793-15B90BBC549A}" type="slidenum">
              <a:rPr lang="en-SG" smtClean="0"/>
              <a:t>‹#›</a:t>
            </a:fld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1905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92DD-8493-4033-BD73-A7A3BAF65E9C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20F0-2B53-41F1-B793-15B90BBC5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952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92DD-8493-4033-BD73-A7A3BAF65E9C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20F0-2B53-41F1-B793-15B90BBC5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92DD-8493-4033-BD73-A7A3BAF65E9C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20F0-2B53-41F1-B793-15B90BBC5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187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5492DD-8493-4033-BD73-A7A3BAF65E9C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D720F0-2B53-41F1-B793-15B90BBC549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4917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92DD-8493-4033-BD73-A7A3BAF65E9C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20F0-2B53-41F1-B793-15B90BBC5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85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92DD-8493-4033-BD73-A7A3BAF65E9C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20F0-2B53-41F1-B793-15B90BBC5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9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92DD-8493-4033-BD73-A7A3BAF65E9C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20F0-2B53-41F1-B793-15B90BBC5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81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92DD-8493-4033-BD73-A7A3BAF65E9C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20F0-2B53-41F1-B793-15B90BBC54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15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5492DD-8493-4033-BD73-A7A3BAF65E9C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D720F0-2B53-41F1-B793-15B90BBC549A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083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5492DD-8493-4033-BD73-A7A3BAF65E9C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D720F0-2B53-41F1-B793-15B90BBC549A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470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35492DD-8493-4033-BD73-A7A3BAF65E9C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BD720F0-2B53-41F1-B793-15B90BBC549A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106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remychoo@u.nus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FB33-9FB6-47EC-A04D-80BA573C3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Cs2030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756CC-6314-4976-987F-552E430FE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Tutorial 7</a:t>
            </a:r>
          </a:p>
          <a:p>
            <a:r>
              <a:rPr lang="en-SG" dirty="0">
                <a:hlinkClick r:id="rId2"/>
              </a:rPr>
              <a:t>jeremychoo@u.nus.edu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845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176F-79F8-4832-867A-15A741E6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1: </a:t>
            </a:r>
            <a:r>
              <a:rPr lang="en-SG" dirty="0" err="1"/>
              <a:t>LazyInt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6AAD-9E6F-4509-BBBF-9CE2CAC97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10515600" cy="4171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/>
              <a:t>Implement a class </a:t>
            </a:r>
            <a:r>
              <a:rPr lang="en-US" cap="none" dirty="0" err="1"/>
              <a:t>LazyInt</a:t>
            </a:r>
            <a:r>
              <a:rPr lang="en-US" cap="none" dirty="0"/>
              <a:t> that encapsulates a lazily evaluated Integer value. A </a:t>
            </a:r>
            <a:r>
              <a:rPr lang="en-US" cap="none" dirty="0" err="1"/>
              <a:t>LazyInt</a:t>
            </a:r>
            <a:r>
              <a:rPr lang="en-US" cap="none" dirty="0"/>
              <a:t> is specified by a Supplier, such that when the value of the </a:t>
            </a:r>
            <a:r>
              <a:rPr lang="en-US" cap="none" dirty="0" err="1"/>
              <a:t>LazyInt</a:t>
            </a:r>
            <a:r>
              <a:rPr lang="en-US" cap="none" dirty="0"/>
              <a:t> is needed, the Supplier will be evaluated to yield the value. Otherwise, the evaluation is delayed as much as possible.</a:t>
            </a:r>
          </a:p>
          <a:p>
            <a:pPr marL="0" indent="0">
              <a:buNone/>
            </a:pPr>
            <a:r>
              <a:rPr lang="en-US" cap="none" dirty="0" err="1"/>
              <a:t>LazyInt</a:t>
            </a:r>
            <a:r>
              <a:rPr lang="en-US" cap="none" dirty="0"/>
              <a:t> supports the following operations:</a:t>
            </a:r>
          </a:p>
          <a:p>
            <a:pPr marL="0" indent="0">
              <a:buNone/>
            </a:pPr>
            <a:r>
              <a:rPr lang="en-US" cap="none" dirty="0"/>
              <a:t>• map returns a </a:t>
            </a:r>
            <a:r>
              <a:rPr lang="en-US" cap="none" dirty="0" err="1"/>
              <a:t>LazyInt</a:t>
            </a:r>
            <a:r>
              <a:rPr lang="en-US" cap="none" dirty="0"/>
              <a:t> consisting of the results of applying the given function to the value of this </a:t>
            </a:r>
            <a:r>
              <a:rPr lang="en-US" cap="none" dirty="0" err="1"/>
              <a:t>LazyInt</a:t>
            </a:r>
            <a:r>
              <a:rPr lang="en-US" cap="none" dirty="0"/>
              <a:t>.</a:t>
            </a:r>
          </a:p>
          <a:p>
            <a:pPr marL="0" indent="0">
              <a:buNone/>
            </a:pPr>
            <a:r>
              <a:rPr lang="en-US" cap="none" dirty="0"/>
              <a:t>• </a:t>
            </a:r>
            <a:r>
              <a:rPr lang="en-US" cap="none" dirty="0" err="1"/>
              <a:t>flatMap</a:t>
            </a:r>
            <a:r>
              <a:rPr lang="en-US" cap="none" dirty="0"/>
              <a:t> returns a </a:t>
            </a:r>
            <a:r>
              <a:rPr lang="en-US" cap="none" dirty="0" err="1"/>
              <a:t>LazyInt</a:t>
            </a:r>
            <a:r>
              <a:rPr lang="en-US" cap="none" dirty="0"/>
              <a:t> consisting of the results of replacing the value of this </a:t>
            </a:r>
            <a:r>
              <a:rPr lang="en-US" cap="none" dirty="0" err="1"/>
              <a:t>LazyInt</a:t>
            </a:r>
            <a:r>
              <a:rPr lang="en-US" cap="none" dirty="0"/>
              <a:t> with the value of a mapped </a:t>
            </a:r>
            <a:r>
              <a:rPr lang="en-US" cap="none" dirty="0" err="1"/>
              <a:t>LazyInt</a:t>
            </a:r>
            <a:r>
              <a:rPr lang="en-US" cap="none" dirty="0"/>
              <a:t> produced by applying the provided mapping function to the value.</a:t>
            </a:r>
          </a:p>
          <a:p>
            <a:pPr marL="0" indent="0">
              <a:buNone/>
            </a:pPr>
            <a:r>
              <a:rPr lang="en-US" cap="none" dirty="0"/>
              <a:t>• get returns the value of </a:t>
            </a:r>
            <a:r>
              <a:rPr lang="en-US" cap="none" dirty="0" err="1"/>
              <a:t>LazyInt</a:t>
            </a:r>
            <a:r>
              <a:rPr lang="en-US" cap="none" dirty="0"/>
              <a:t>.</a:t>
            </a:r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411537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A985-85D0-4DA1-BA06-B0B48274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 </a:t>
            </a:r>
            <a:r>
              <a:rPr lang="en-SG" dirty="0" err="1"/>
              <a:t>LazyInt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373392-84FD-4820-B8E4-15E9EA260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2410851"/>
            <a:ext cx="6817949" cy="4152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5EB776-CBDC-40BF-9CB9-B71CB1493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687" y="5149729"/>
            <a:ext cx="5983898" cy="350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2A3CD-2CB8-4456-82A9-9E02F4647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687" y="5821460"/>
            <a:ext cx="5983898" cy="3507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3109AB-499C-4B15-B0D8-5BEEAB708002}"/>
              </a:ext>
            </a:extLst>
          </p:cNvPr>
          <p:cNvSpPr txBox="1"/>
          <p:nvPr/>
        </p:nvSpPr>
        <p:spPr>
          <a:xfrm>
            <a:off x="8206482" y="5791827"/>
            <a:ext cx="289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What’s wrong with:</a:t>
            </a:r>
          </a:p>
          <a:p>
            <a:r>
              <a:rPr lang="en-SG" dirty="0"/>
              <a:t>return </a:t>
            </a:r>
            <a:r>
              <a:rPr lang="en-SG" dirty="0" err="1"/>
              <a:t>mapper.apply</a:t>
            </a:r>
            <a:r>
              <a:rPr lang="en-SG" dirty="0"/>
              <a:t>(get()) ?</a:t>
            </a:r>
          </a:p>
        </p:txBody>
      </p:sp>
    </p:spTree>
    <p:extLst>
      <p:ext uri="{BB962C8B-B14F-4D97-AF65-F5344CB8AC3E}">
        <p14:creationId xmlns:p14="http://schemas.microsoft.com/office/powerpoint/2010/main" val="94815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17F8-A0A9-42C9-A343-71B4D4EC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Parallelizing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2112-C99B-46F4-97E0-6CFD4C05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2619"/>
            <a:ext cx="9601200" cy="4410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program fragment was demonstrated during an earlier lecture to illustrate the effect of lazy evaluation in streams.</a:t>
            </a:r>
          </a:p>
          <a:p>
            <a:pPr marL="457200" indent="-457200">
              <a:buAutoNum type="alphaLcParenBoth"/>
            </a:pPr>
            <a:r>
              <a:rPr lang="en-US" dirty="0"/>
              <a:t>What is the output of running the </a:t>
            </a:r>
            <a:br>
              <a:rPr lang="en-US" dirty="0"/>
            </a:br>
            <a:r>
              <a:rPr lang="en-US" dirty="0"/>
              <a:t>sequential stream?</a:t>
            </a:r>
          </a:p>
          <a:p>
            <a:pPr marL="457200" indent="-457200">
              <a:buAutoNum type="alphaLcParenBoth"/>
            </a:pPr>
            <a:r>
              <a:rPr lang="en-US" dirty="0"/>
              <a:t>Parallelize the stream by including the</a:t>
            </a:r>
            <a:br>
              <a:rPr lang="en-US" dirty="0"/>
            </a:br>
            <a:r>
              <a:rPr lang="en-US" dirty="0"/>
              <a:t>appropriate operation and observe the</a:t>
            </a:r>
            <a:br>
              <a:rPr lang="en-US" dirty="0"/>
            </a:br>
            <a:r>
              <a:rPr lang="en-US" dirty="0"/>
              <a:t>output. What conclusions can you</a:t>
            </a:r>
            <a:br>
              <a:rPr lang="en-US" dirty="0"/>
            </a:br>
            <a:r>
              <a:rPr lang="en-US" dirty="0"/>
              <a:t>make?</a:t>
            </a:r>
          </a:p>
          <a:p>
            <a:pPr marL="457200" indent="-457200">
              <a:buAutoNum type="alphaLcParenBoth"/>
            </a:pPr>
            <a:r>
              <a:rPr lang="en-US" dirty="0"/>
              <a:t>Include the expression</a:t>
            </a:r>
            <a:br>
              <a:rPr lang="en-US" dirty="0"/>
            </a:br>
            <a:r>
              <a:rPr lang="en-US" dirty="0" err="1"/>
              <a:t>Thread.currentThread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 into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println</a:t>
            </a:r>
            <a:r>
              <a:rPr lang="en-US" dirty="0"/>
              <a:t> statement of the lambda</a:t>
            </a:r>
            <a:br>
              <a:rPr lang="en-US" dirty="0"/>
            </a:br>
            <a:r>
              <a:rPr lang="en-US" dirty="0"/>
              <a:t>associated with filter and map, and</a:t>
            </a:r>
            <a:br>
              <a:rPr lang="en-US" dirty="0"/>
            </a:br>
            <a:r>
              <a:rPr lang="en-US" dirty="0"/>
              <a:t>observe the output again. What does the expression do?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E08C0-C10D-42AB-B0E5-0D03522D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49344"/>
            <a:ext cx="4714875" cy="3419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361198-F3DF-48A3-BBFB-2F9170BEF3F8}"/>
              </a:ext>
            </a:extLst>
          </p:cNvPr>
          <p:cNvSpPr txBox="1"/>
          <p:nvPr/>
        </p:nvSpPr>
        <p:spPr>
          <a:xfrm>
            <a:off x="10972800" y="685800"/>
            <a:ext cx="100014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filter: 1</a:t>
            </a:r>
          </a:p>
          <a:p>
            <a:r>
              <a:rPr lang="en-SG" dirty="0"/>
              <a:t>filter: 2</a:t>
            </a:r>
          </a:p>
          <a:p>
            <a:r>
              <a:rPr lang="en-SG" dirty="0"/>
              <a:t>map: 2</a:t>
            </a:r>
          </a:p>
          <a:p>
            <a:r>
              <a:rPr lang="en-SG" dirty="0"/>
              <a:t>filter: 3</a:t>
            </a:r>
          </a:p>
          <a:p>
            <a:r>
              <a:rPr lang="en-SG" dirty="0"/>
              <a:t>filter: 4</a:t>
            </a:r>
          </a:p>
          <a:p>
            <a:r>
              <a:rPr lang="en-SG" dirty="0"/>
              <a:t>map: 4</a:t>
            </a:r>
          </a:p>
          <a:p>
            <a:r>
              <a:rPr lang="en-SG" dirty="0"/>
              <a:t>filter: 5</a:t>
            </a:r>
          </a:p>
          <a:p>
            <a:r>
              <a:rPr lang="en-SG" dirty="0"/>
              <a:t>filter: 6</a:t>
            </a:r>
          </a:p>
          <a:p>
            <a:r>
              <a:rPr lang="en-SG" dirty="0"/>
              <a:t>map: 6</a:t>
            </a:r>
          </a:p>
          <a:p>
            <a:r>
              <a:rPr lang="en-SG" dirty="0"/>
              <a:t>filter: 7</a:t>
            </a:r>
          </a:p>
          <a:p>
            <a:r>
              <a:rPr lang="en-SG" dirty="0"/>
              <a:t>filter: 8</a:t>
            </a:r>
          </a:p>
          <a:p>
            <a:r>
              <a:rPr lang="en-SG" dirty="0"/>
              <a:t>map: 8</a:t>
            </a:r>
          </a:p>
          <a:p>
            <a:r>
              <a:rPr lang="en-SG" dirty="0"/>
              <a:t>filter: 9</a:t>
            </a:r>
          </a:p>
          <a:p>
            <a:r>
              <a:rPr lang="en-SG" dirty="0"/>
              <a:t>filter: 10</a:t>
            </a:r>
          </a:p>
          <a:p>
            <a:r>
              <a:rPr lang="en-SG" dirty="0"/>
              <a:t>map: 10</a:t>
            </a:r>
          </a:p>
          <a:p>
            <a:r>
              <a:rPr lang="en-SG" dirty="0"/>
              <a:t>60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7737F-A744-4892-8400-982CC6143A54}"/>
              </a:ext>
            </a:extLst>
          </p:cNvPr>
          <p:cNvSpPr/>
          <p:nvPr/>
        </p:nvSpPr>
        <p:spPr>
          <a:xfrm>
            <a:off x="10972800" y="674257"/>
            <a:ext cx="13973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CMTT8"/>
              </a:rPr>
              <a:t>filter: 7</a:t>
            </a:r>
          </a:p>
          <a:p>
            <a:r>
              <a:rPr lang="en-SG" dirty="0">
                <a:latin typeface="CMTT8"/>
              </a:rPr>
              <a:t>filter: 4</a:t>
            </a:r>
          </a:p>
          <a:p>
            <a:r>
              <a:rPr lang="en-SG" dirty="0">
                <a:latin typeface="CMTT8"/>
              </a:rPr>
              <a:t>filter: 1</a:t>
            </a:r>
          </a:p>
          <a:p>
            <a:r>
              <a:rPr lang="en-SG" dirty="0">
                <a:latin typeface="CMTT8"/>
              </a:rPr>
              <a:t>filter: 9</a:t>
            </a:r>
          </a:p>
          <a:p>
            <a:r>
              <a:rPr lang="en-SG" dirty="0">
                <a:latin typeface="CMTT8"/>
              </a:rPr>
              <a:t>filter: 8</a:t>
            </a:r>
          </a:p>
          <a:p>
            <a:r>
              <a:rPr lang="en-SG" dirty="0">
                <a:latin typeface="CMTT8"/>
              </a:rPr>
              <a:t>filter: 10</a:t>
            </a:r>
          </a:p>
          <a:p>
            <a:r>
              <a:rPr lang="en-SG" dirty="0">
                <a:latin typeface="CMTT8"/>
              </a:rPr>
              <a:t>filter: 3</a:t>
            </a:r>
          </a:p>
          <a:p>
            <a:r>
              <a:rPr lang="en-SG" dirty="0">
                <a:latin typeface="CMTT8"/>
              </a:rPr>
              <a:t>filter: 2</a:t>
            </a:r>
          </a:p>
          <a:p>
            <a:r>
              <a:rPr lang="en-SG" dirty="0">
                <a:latin typeface="CMTT8"/>
              </a:rPr>
              <a:t>filter: 6</a:t>
            </a:r>
          </a:p>
          <a:p>
            <a:r>
              <a:rPr lang="en-SG" dirty="0">
                <a:latin typeface="CMTT8"/>
              </a:rPr>
              <a:t>map: 8</a:t>
            </a:r>
          </a:p>
          <a:p>
            <a:r>
              <a:rPr lang="en-SG" dirty="0">
                <a:latin typeface="CMTT8"/>
              </a:rPr>
              <a:t>filter: 5</a:t>
            </a:r>
          </a:p>
          <a:p>
            <a:r>
              <a:rPr lang="en-SG" dirty="0">
                <a:latin typeface="CMTT8"/>
              </a:rPr>
              <a:t>map: 10</a:t>
            </a:r>
          </a:p>
          <a:p>
            <a:r>
              <a:rPr lang="en-SG" dirty="0">
                <a:latin typeface="CMTT8"/>
              </a:rPr>
              <a:t>map: 4</a:t>
            </a:r>
          </a:p>
          <a:p>
            <a:r>
              <a:rPr lang="en-SG" dirty="0">
                <a:latin typeface="CMTT8"/>
              </a:rPr>
              <a:t>map: 6</a:t>
            </a:r>
          </a:p>
          <a:p>
            <a:r>
              <a:rPr lang="en-SG" dirty="0">
                <a:latin typeface="CMTT8"/>
              </a:rPr>
              <a:t>map: 2</a:t>
            </a:r>
          </a:p>
          <a:p>
            <a:r>
              <a:rPr lang="en-SG" dirty="0">
                <a:latin typeface="CMTT8"/>
              </a:rPr>
              <a:t>60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47E22-BEE7-401D-8F6B-9DB5B952C769}"/>
              </a:ext>
            </a:extLst>
          </p:cNvPr>
          <p:cNvSpPr txBox="1"/>
          <p:nvPr/>
        </p:nvSpPr>
        <p:spPr>
          <a:xfrm>
            <a:off x="2475914" y="5808175"/>
            <a:ext cx="785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It returns the name of the current thread associated with the stream operation.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09088-771E-4BF8-89D3-33A2DF4F6570}"/>
              </a:ext>
            </a:extLst>
          </p:cNvPr>
          <p:cNvSpPr txBox="1"/>
          <p:nvPr/>
        </p:nvSpPr>
        <p:spPr>
          <a:xfrm>
            <a:off x="8114769" y="206437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.parallel()</a:t>
            </a:r>
          </a:p>
        </p:txBody>
      </p:sp>
    </p:spTree>
    <p:extLst>
      <p:ext uri="{BB962C8B-B14F-4D97-AF65-F5344CB8AC3E}">
        <p14:creationId xmlns:p14="http://schemas.microsoft.com/office/powerpoint/2010/main" val="25807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9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2.22222E-6 L 0.03177 0.0384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9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3177 0.03842 L -0.11693 0.18773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9" presetClass="path" presetSubtype="0" accel="50000" decel="5000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1693 0.18773 L -0.11446 0.3344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  <p:bldP spid="6" grpId="0"/>
      <p:bldP spid="7" grpId="0"/>
      <p:bldP spid="8" grpId="0"/>
      <p:bldP spid="8" grpId="1"/>
      <p:bldP spid="8" grpId="2"/>
      <p:bldP spid="8" grpId="3"/>
      <p:bldP spid="8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630E-E67A-42C1-8D6B-A41DDF60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Q2d: Parallelizing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2DED-6C5B-4B73-B844-5A4D430D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the following to the start of the program:</a:t>
            </a:r>
          </a:p>
          <a:p>
            <a:pPr marL="0" indent="0">
              <a:buNone/>
            </a:pPr>
            <a:r>
              <a:rPr lang="en-SG" dirty="0" err="1"/>
              <a:t>System.out.println</a:t>
            </a:r>
            <a:r>
              <a:rPr lang="en-SG" dirty="0"/>
              <a:t>(</a:t>
            </a:r>
            <a:r>
              <a:rPr lang="en-SG" dirty="0" err="1"/>
              <a:t>ForkJoinPool.commonPool</a:t>
            </a:r>
            <a:r>
              <a:rPr lang="en-SG" dirty="0"/>
              <a:t>().</a:t>
            </a:r>
            <a:r>
              <a:rPr lang="en-SG" dirty="0" err="1"/>
              <a:t>getParallelism</a:t>
            </a:r>
            <a:r>
              <a:rPr lang="en-SG" dirty="0"/>
              <a:t>());</a:t>
            </a:r>
          </a:p>
          <a:p>
            <a:pPr marL="0" indent="0">
              <a:buNone/>
            </a:pPr>
            <a:r>
              <a:rPr lang="en-US" dirty="0"/>
              <a:t>You can control the level of parallelism by setting the system property that affects every </a:t>
            </a:r>
            <a:r>
              <a:rPr lang="en-US" dirty="0" err="1"/>
              <a:t>ForkJoinPool</a:t>
            </a:r>
            <a:r>
              <a:rPr lang="en-US" dirty="0"/>
              <a:t> creation in your program. You can do this by including the following flag when you run the program: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SG" dirty="0"/>
              <a:t>-</a:t>
            </a:r>
            <a:r>
              <a:rPr lang="en-SG" dirty="0" err="1"/>
              <a:t>Djava.util.concurrent.ForkJoinPool.common.parallelism</a:t>
            </a:r>
            <a:r>
              <a:rPr lang="en-SG" dirty="0"/>
              <a:t>=10</a:t>
            </a:r>
          </a:p>
          <a:p>
            <a:pPr marL="0" indent="0">
              <a:buNone/>
            </a:pPr>
            <a:r>
              <a:rPr lang="en-US" dirty="0"/>
              <a:t>The above example sets the level of parallelism to 10.</a:t>
            </a:r>
          </a:p>
          <a:p>
            <a:pPr marL="0" indent="0">
              <a:buNone/>
            </a:pPr>
            <a:r>
              <a:rPr lang="en-US" dirty="0"/>
              <a:t>How does the level of parallelism affect the output when the program is run?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348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90BA-DED4-4C6B-906C-30D912E8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Answer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45AEA-E15F-4016-930E-66A2981EB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Parallelism =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76F50A-08D4-4403-B6AC-594FC6343A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B7737E-1811-4C84-81AC-B5D35BE24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Parallelism = 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5E1DD5-2FFB-42EC-BE0B-1B5540815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C05FB3-A631-4C13-9F96-1909DE1E4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1"/>
          <a:stretch/>
        </p:blipFill>
        <p:spPr>
          <a:xfrm>
            <a:off x="776944" y="3109928"/>
            <a:ext cx="5585454" cy="2952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B80633-B838-4C4A-9D01-41C707FA2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03" y="3086100"/>
            <a:ext cx="56864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6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EC46-9AFF-47D3-B7AC-39BA3980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3: 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61C6-D109-4A9D-93A2-50FCE09E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339" y="1557129"/>
            <a:ext cx="10883348" cy="4008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program fragment counts the number of primes between 2,000,000 and </a:t>
            </a:r>
            <a:r>
              <a:rPr lang="en-SG" dirty="0"/>
              <a:t>3,000,000: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(a) Include the </a:t>
            </a:r>
            <a:r>
              <a:rPr lang="en-US" dirty="0" err="1"/>
              <a:t>isPrime</a:t>
            </a:r>
            <a:r>
              <a:rPr lang="en-US" dirty="0"/>
              <a:t> method and run the program. Without having to parallelize the stream, try to obtain the output after a reasonable amount of waiting time.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8D826-6CD4-4D75-9B00-3EA12C47FD45}"/>
              </a:ext>
            </a:extLst>
          </p:cNvPr>
          <p:cNvSpPr txBox="1"/>
          <p:nvPr/>
        </p:nvSpPr>
        <p:spPr>
          <a:xfrm>
            <a:off x="1179444" y="44178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154B5-114A-46D9-9CC3-97B8C793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41" y="2085145"/>
            <a:ext cx="6848475" cy="1476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77988B-F3BB-474C-BFCC-9C1DF19C3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40" y="4553397"/>
            <a:ext cx="9532953" cy="16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9FF3-503F-47D3-97C1-F33FD37B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66AD-A379-4DF7-B7E1-A1994860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473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dirty="0"/>
              <a:t>You can measure the time it takes to run the program by using the </a:t>
            </a:r>
            <a:r>
              <a:rPr lang="en-US" dirty="0" err="1"/>
              <a:t>Instant.now</a:t>
            </a:r>
            <a:r>
              <a:rPr lang="en-US" dirty="0"/>
              <a:t> and </a:t>
            </a:r>
            <a:r>
              <a:rPr lang="en-US" dirty="0" err="1"/>
              <a:t>Duration.between</a:t>
            </a:r>
            <a:r>
              <a:rPr lang="en-US" dirty="0"/>
              <a:t> methods. Find out how long your program takes to find </a:t>
            </a:r>
            <a:r>
              <a:rPr lang="en-SG" dirty="0"/>
              <a:t>all 67883 primes.</a:t>
            </a:r>
          </a:p>
          <a:p>
            <a:pPr marL="457200" indent="-457200">
              <a:buFont typeface="+mj-lt"/>
              <a:buAutoNum type="alphaLcParenR" startAt="2"/>
            </a:pPr>
            <a:r>
              <a:rPr lang="en-US" dirty="0"/>
              <a:t>Parallelize the stream and observe how long it takes.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You should notice a significant speedup.</a:t>
            </a:r>
          </a:p>
          <a:p>
            <a:pPr marL="457200" indent="-457200">
              <a:buFont typeface="+mj-lt"/>
              <a:buAutoNum type="alphaLcParenR" startAt="4"/>
            </a:pPr>
            <a:r>
              <a:rPr lang="en-US" dirty="0"/>
              <a:t>Notice that the </a:t>
            </a:r>
            <a:r>
              <a:rPr lang="en-US" dirty="0" err="1"/>
              <a:t>isPrime</a:t>
            </a:r>
            <a:r>
              <a:rPr lang="en-US" dirty="0"/>
              <a:t> method can be parallelized since determining primes are independent from one another. Find out how much time it takes to run the program. What can you conclude?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Parallelizing the </a:t>
            </a:r>
            <a:r>
              <a:rPr lang="en-US" dirty="0" err="1">
                <a:solidFill>
                  <a:srgbClr val="0070C0"/>
                </a:solidFill>
              </a:rPr>
              <a:t>isPrime</a:t>
            </a:r>
            <a:r>
              <a:rPr lang="en-US" dirty="0">
                <a:solidFill>
                  <a:srgbClr val="0070C0"/>
                </a:solidFill>
              </a:rPr>
              <a:t> method slows down the computation, possibly making it even slower than the sequential version. There is a overhead involved in parallelization and hence simple tasks should be done sequentially to avoid the overhead.</a:t>
            </a:r>
            <a:endParaRPr lang="en-S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4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F397-76E3-4D37-BF00-76F2E4C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 Parallelizing 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75B5-B6D8-473E-B94F-3EA563F22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1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What is the output of the following stream pipeline?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>
                <a:solidFill>
                  <a:srgbClr val="0070C0"/>
                </a:solidFill>
              </a:rPr>
              <a:t>Running this sequentially gives us 26:</a:t>
            </a:r>
          </a:p>
          <a:p>
            <a:pPr marL="0" indent="0">
              <a:buNone/>
            </a:pPr>
            <a:r>
              <a:rPr lang="en-SG" dirty="0">
                <a:solidFill>
                  <a:srgbClr val="0070C0"/>
                </a:solidFill>
              </a:rPr>
              <a:t>((((0 * 2 + 1) * 2 + 2) * 2 + 3) * 2 + 4)</a:t>
            </a:r>
          </a:p>
          <a:p>
            <a:pPr marL="0" indent="0">
              <a:buNone/>
            </a:pPr>
            <a:r>
              <a:rPr lang="en-SG" dirty="0"/>
              <a:t>What happens if we parallelize the stream? Explain.</a:t>
            </a:r>
          </a:p>
          <a:p>
            <a:pPr marL="0" indent="0">
              <a:buNone/>
            </a:pPr>
            <a:r>
              <a:rPr lang="en-SG" dirty="0">
                <a:solidFill>
                  <a:srgbClr val="0070C0"/>
                </a:solidFill>
              </a:rPr>
              <a:t>Depends. There are many possible outputs.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above stream cannot be parallelized because 2 * result + x is not associative,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i.e. the order of reduction matters.</a:t>
            </a:r>
            <a:endParaRPr lang="en-SG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D94-0E67-42B1-A4AD-098E860D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45" y="2741083"/>
            <a:ext cx="7191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8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57</TotalTime>
  <Words>785</Words>
  <Application>Microsoft Office PowerPoint</Application>
  <PresentationFormat>Widescreen</PresentationFormat>
  <Paragraphs>95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CMTT8</vt:lpstr>
      <vt:lpstr>Franklin Gothic Book</vt:lpstr>
      <vt:lpstr>Crop</vt:lpstr>
      <vt:lpstr>Cs2030</vt:lpstr>
      <vt:lpstr>Question 1: LazyInt</vt:lpstr>
      <vt:lpstr>1. LazyInt</vt:lpstr>
      <vt:lpstr>2. Parallelizing streams</vt:lpstr>
      <vt:lpstr>Q2d: Parallelizing streams</vt:lpstr>
      <vt:lpstr>Answer</vt:lpstr>
      <vt:lpstr>3: Primes</vt:lpstr>
      <vt:lpstr>3. Primes</vt:lpstr>
      <vt:lpstr>4. Parallelizing side effects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Choo</dc:creator>
  <cp:lastModifiedBy>Jeremy Choo</cp:lastModifiedBy>
  <cp:revision>40</cp:revision>
  <dcterms:created xsi:type="dcterms:W3CDTF">2018-10-25T13:16:09Z</dcterms:created>
  <dcterms:modified xsi:type="dcterms:W3CDTF">2018-10-25T17:08:30Z</dcterms:modified>
</cp:coreProperties>
</file>