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5" r:id="rId3"/>
    <p:sldId id="266" r:id="rId4"/>
    <p:sldId id="267" r:id="rId5"/>
    <p:sldId id="268" r:id="rId6"/>
    <p:sldId id="269" r:id="rId7"/>
    <p:sldId id="270" r:id="rId8"/>
    <p:sldId id="257" r:id="rId9"/>
    <p:sldId id="258" r:id="rId10"/>
    <p:sldId id="259" r:id="rId11"/>
    <p:sldId id="260" r:id="rId12"/>
    <p:sldId id="264" r:id="rId13"/>
    <p:sldId id="261" r:id="rId14"/>
    <p:sldId id="262"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9239" autoAdjust="0"/>
  </p:normalViewPr>
  <p:slideViewPr>
    <p:cSldViewPr snapToGrid="0">
      <p:cViewPr varScale="1">
        <p:scale>
          <a:sx n="64" d="100"/>
          <a:sy n="64" d="100"/>
        </p:scale>
        <p:origin x="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0C3E14-9B8D-42B2-82EC-843153938BE5}" type="datetimeFigureOut">
              <a:rPr lang="en-SG" smtClean="0"/>
              <a:t>1/11/2018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5EE717-38AF-49C2-8B73-7ABA4C4FF26D}" type="slidenum">
              <a:rPr lang="en-SG" smtClean="0"/>
              <a:t>‹#›</a:t>
            </a:fld>
            <a:endParaRPr lang="en-SG"/>
          </a:p>
        </p:txBody>
      </p:sp>
    </p:spTree>
    <p:extLst>
      <p:ext uri="{BB962C8B-B14F-4D97-AF65-F5344CB8AC3E}">
        <p14:creationId xmlns:p14="http://schemas.microsoft.com/office/powerpoint/2010/main" val="2886868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not possible to define a (non generic) exception class inside a generic class. This is a bit strange because the exception itself has no generic type parameter. I cannot think of a reason why this should cause problems (if you can, please tell me!). Making the inner class </a:t>
            </a:r>
            <a:r>
              <a:rPr lang="en-US" sz="1200" kern="1200" dirty="0">
                <a:solidFill>
                  <a:schemeClr val="tx1"/>
                </a:solidFill>
                <a:effectLst/>
                <a:latin typeface="+mn-lt"/>
                <a:ea typeface="+mn-ea"/>
                <a:cs typeface="+mn-cs"/>
              </a:rPr>
              <a:t>static</a:t>
            </a:r>
            <a:r>
              <a:rPr lang="en-US" dirty="0"/>
              <a:t> solves the compile error.</a:t>
            </a:r>
            <a:endParaRPr lang="en-SG" dirty="0"/>
          </a:p>
        </p:txBody>
      </p:sp>
      <p:sp>
        <p:nvSpPr>
          <p:cNvPr id="4" name="Slide Number Placeholder 3"/>
          <p:cNvSpPr>
            <a:spLocks noGrp="1"/>
          </p:cNvSpPr>
          <p:nvPr>
            <p:ph type="sldNum" sz="quarter" idx="5"/>
          </p:nvPr>
        </p:nvSpPr>
        <p:spPr/>
        <p:txBody>
          <a:bodyPr/>
          <a:lstStyle/>
          <a:p>
            <a:fld id="{EE5EE717-38AF-49C2-8B73-7ABA4C4FF26D}" type="slidenum">
              <a:rPr lang="en-SG" smtClean="0"/>
              <a:t>11</a:t>
            </a:fld>
            <a:endParaRPr lang="en-SG"/>
          </a:p>
        </p:txBody>
      </p:sp>
    </p:spTree>
    <p:extLst>
      <p:ext uri="{BB962C8B-B14F-4D97-AF65-F5344CB8AC3E}">
        <p14:creationId xmlns:p14="http://schemas.microsoft.com/office/powerpoint/2010/main" val="1333290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reason for this is again, type erasure</a:t>
            </a:r>
          </a:p>
        </p:txBody>
      </p:sp>
      <p:sp>
        <p:nvSpPr>
          <p:cNvPr id="4" name="Slide Number Placeholder 3"/>
          <p:cNvSpPr>
            <a:spLocks noGrp="1"/>
          </p:cNvSpPr>
          <p:nvPr>
            <p:ph type="sldNum" sz="quarter" idx="5"/>
          </p:nvPr>
        </p:nvSpPr>
        <p:spPr/>
        <p:txBody>
          <a:bodyPr/>
          <a:lstStyle/>
          <a:p>
            <a:fld id="{EE5EE717-38AF-49C2-8B73-7ABA4C4FF26D}" type="slidenum">
              <a:rPr lang="en-SG" smtClean="0"/>
              <a:t>12</a:t>
            </a:fld>
            <a:endParaRPr lang="en-SG"/>
          </a:p>
        </p:txBody>
      </p:sp>
    </p:spTree>
    <p:extLst>
      <p:ext uri="{BB962C8B-B14F-4D97-AF65-F5344CB8AC3E}">
        <p14:creationId xmlns:p14="http://schemas.microsoft.com/office/powerpoint/2010/main" val="42865802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87841F5-3E29-4051-9B3C-3BFDCE8363BA}" type="datetimeFigureOut">
              <a:rPr lang="en-SG" smtClean="0"/>
              <a:t>1/11/2018</a:t>
            </a:fld>
            <a:endParaRPr lang="en-SG"/>
          </a:p>
        </p:txBody>
      </p:sp>
      <p:sp>
        <p:nvSpPr>
          <p:cNvPr id="5" name="Footer Placeholder 4"/>
          <p:cNvSpPr>
            <a:spLocks noGrp="1"/>
          </p:cNvSpPr>
          <p:nvPr>
            <p:ph type="ftr" sz="quarter" idx="11"/>
          </p:nvPr>
        </p:nvSpPr>
        <p:spPr>
          <a:xfrm>
            <a:off x="1371600" y="4323845"/>
            <a:ext cx="6400800" cy="365125"/>
          </a:xfrm>
        </p:spPr>
        <p:txBody>
          <a:bodyPr/>
          <a:lstStyle/>
          <a:p>
            <a:endParaRPr lang="en-SG"/>
          </a:p>
        </p:txBody>
      </p:sp>
      <p:sp>
        <p:nvSpPr>
          <p:cNvPr id="6" name="Slide Number Placeholder 5"/>
          <p:cNvSpPr>
            <a:spLocks noGrp="1"/>
          </p:cNvSpPr>
          <p:nvPr>
            <p:ph type="sldNum" sz="quarter" idx="12"/>
          </p:nvPr>
        </p:nvSpPr>
        <p:spPr>
          <a:xfrm>
            <a:off x="8077200" y="1430866"/>
            <a:ext cx="2743200" cy="365125"/>
          </a:xfrm>
        </p:spPr>
        <p:txBody>
          <a:bodyPr/>
          <a:lstStyle/>
          <a:p>
            <a:fld id="{6C0FBE01-173B-4815-B298-9710375290C2}" type="slidenum">
              <a:rPr lang="en-SG" smtClean="0"/>
              <a:t>‹#›</a:t>
            </a:fld>
            <a:endParaRPr lang="en-SG"/>
          </a:p>
        </p:txBody>
      </p:sp>
    </p:spTree>
    <p:extLst>
      <p:ext uri="{BB962C8B-B14F-4D97-AF65-F5344CB8AC3E}">
        <p14:creationId xmlns:p14="http://schemas.microsoft.com/office/powerpoint/2010/main" val="266300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7841F5-3E29-4051-9B3C-3BFDCE8363BA}" type="datetimeFigureOut">
              <a:rPr lang="en-SG" smtClean="0"/>
              <a:t>1/11/2018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C0FBE01-173B-4815-B298-9710375290C2}" type="slidenum">
              <a:rPr lang="en-SG" smtClean="0"/>
              <a:t>‹#›</a:t>
            </a:fld>
            <a:endParaRPr lang="en-SG"/>
          </a:p>
        </p:txBody>
      </p:sp>
    </p:spTree>
    <p:extLst>
      <p:ext uri="{BB962C8B-B14F-4D97-AF65-F5344CB8AC3E}">
        <p14:creationId xmlns:p14="http://schemas.microsoft.com/office/powerpoint/2010/main" val="2523281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87841F5-3E29-4051-9B3C-3BFDCE8363BA}" type="datetimeFigureOut">
              <a:rPr lang="en-SG" smtClean="0"/>
              <a:t>1/11/2018</a:t>
            </a:fld>
            <a:endParaRPr lang="en-SG"/>
          </a:p>
        </p:txBody>
      </p:sp>
      <p:sp>
        <p:nvSpPr>
          <p:cNvPr id="6" name="Footer Placeholder 5"/>
          <p:cNvSpPr>
            <a:spLocks noGrp="1"/>
          </p:cNvSpPr>
          <p:nvPr>
            <p:ph type="ftr" sz="quarter" idx="11"/>
          </p:nvPr>
        </p:nvSpPr>
        <p:spPr>
          <a:xfrm>
            <a:off x="685800" y="379941"/>
            <a:ext cx="6991492" cy="365125"/>
          </a:xfrm>
        </p:spPr>
        <p:txBody>
          <a:bodyPr/>
          <a:lstStyle/>
          <a:p>
            <a:endParaRPr lang="en-SG"/>
          </a:p>
        </p:txBody>
      </p:sp>
      <p:sp>
        <p:nvSpPr>
          <p:cNvPr id="7" name="Slide Number Placeholder 6"/>
          <p:cNvSpPr>
            <a:spLocks noGrp="1"/>
          </p:cNvSpPr>
          <p:nvPr>
            <p:ph type="sldNum" sz="quarter" idx="12"/>
          </p:nvPr>
        </p:nvSpPr>
        <p:spPr>
          <a:xfrm>
            <a:off x="10862452" y="381000"/>
            <a:ext cx="643748" cy="365125"/>
          </a:xfrm>
        </p:spPr>
        <p:txBody>
          <a:bodyPr/>
          <a:lstStyle/>
          <a:p>
            <a:fld id="{6C0FBE01-173B-4815-B298-9710375290C2}" type="slidenum">
              <a:rPr lang="en-SG" smtClean="0"/>
              <a:t>‹#›</a:t>
            </a:fld>
            <a:endParaRPr lang="en-SG"/>
          </a:p>
        </p:txBody>
      </p:sp>
    </p:spTree>
    <p:extLst>
      <p:ext uri="{BB962C8B-B14F-4D97-AF65-F5344CB8AC3E}">
        <p14:creationId xmlns:p14="http://schemas.microsoft.com/office/powerpoint/2010/main" val="528032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87841F5-3E29-4051-9B3C-3BFDCE8363BA}" type="datetimeFigureOut">
              <a:rPr lang="en-SG" smtClean="0"/>
              <a:t>1/11/2018</a:t>
            </a:fld>
            <a:endParaRPr lang="en-SG"/>
          </a:p>
        </p:txBody>
      </p:sp>
      <p:sp>
        <p:nvSpPr>
          <p:cNvPr id="6" name="Footer Placeholder 5"/>
          <p:cNvSpPr>
            <a:spLocks noGrp="1"/>
          </p:cNvSpPr>
          <p:nvPr>
            <p:ph type="ftr" sz="quarter" idx="11"/>
          </p:nvPr>
        </p:nvSpPr>
        <p:spPr>
          <a:xfrm>
            <a:off x="685800" y="379941"/>
            <a:ext cx="6991492" cy="365125"/>
          </a:xfrm>
        </p:spPr>
        <p:txBody>
          <a:bodyPr/>
          <a:lstStyle/>
          <a:p>
            <a:endParaRPr lang="en-SG"/>
          </a:p>
        </p:txBody>
      </p:sp>
      <p:sp>
        <p:nvSpPr>
          <p:cNvPr id="7" name="Slide Number Placeholder 6"/>
          <p:cNvSpPr>
            <a:spLocks noGrp="1"/>
          </p:cNvSpPr>
          <p:nvPr>
            <p:ph type="sldNum" sz="quarter" idx="12"/>
          </p:nvPr>
        </p:nvSpPr>
        <p:spPr>
          <a:xfrm>
            <a:off x="10862452" y="381000"/>
            <a:ext cx="643748" cy="365125"/>
          </a:xfrm>
        </p:spPr>
        <p:txBody>
          <a:bodyPr/>
          <a:lstStyle/>
          <a:p>
            <a:fld id="{6C0FBE01-173B-4815-B298-9710375290C2}" type="slidenum">
              <a:rPr lang="en-SG" smtClean="0"/>
              <a:t>‹#›</a:t>
            </a:fld>
            <a:endParaRPr lang="en-SG"/>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89321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87841F5-3E29-4051-9B3C-3BFDCE8363BA}" type="datetimeFigureOut">
              <a:rPr lang="en-SG" smtClean="0"/>
              <a:t>1/11/2018</a:t>
            </a:fld>
            <a:endParaRPr lang="en-SG"/>
          </a:p>
        </p:txBody>
      </p:sp>
      <p:sp>
        <p:nvSpPr>
          <p:cNvPr id="6" name="Footer Placeholder 5"/>
          <p:cNvSpPr>
            <a:spLocks noGrp="1"/>
          </p:cNvSpPr>
          <p:nvPr>
            <p:ph type="ftr" sz="quarter" idx="11"/>
          </p:nvPr>
        </p:nvSpPr>
        <p:spPr>
          <a:xfrm>
            <a:off x="685800" y="378883"/>
            <a:ext cx="6991492" cy="365125"/>
          </a:xfrm>
        </p:spPr>
        <p:txBody>
          <a:bodyPr/>
          <a:lstStyle/>
          <a:p>
            <a:endParaRPr lang="en-SG"/>
          </a:p>
        </p:txBody>
      </p:sp>
      <p:sp>
        <p:nvSpPr>
          <p:cNvPr id="7" name="Slide Number Placeholder 6"/>
          <p:cNvSpPr>
            <a:spLocks noGrp="1"/>
          </p:cNvSpPr>
          <p:nvPr>
            <p:ph type="sldNum" sz="quarter" idx="12"/>
          </p:nvPr>
        </p:nvSpPr>
        <p:spPr>
          <a:xfrm>
            <a:off x="10862452" y="381000"/>
            <a:ext cx="643748" cy="365125"/>
          </a:xfrm>
        </p:spPr>
        <p:txBody>
          <a:bodyPr/>
          <a:lstStyle/>
          <a:p>
            <a:fld id="{6C0FBE01-173B-4815-B298-9710375290C2}" type="slidenum">
              <a:rPr lang="en-SG" smtClean="0"/>
              <a:t>‹#›</a:t>
            </a:fld>
            <a:endParaRPr lang="en-SG"/>
          </a:p>
        </p:txBody>
      </p:sp>
    </p:spTree>
    <p:extLst>
      <p:ext uri="{BB962C8B-B14F-4D97-AF65-F5344CB8AC3E}">
        <p14:creationId xmlns:p14="http://schemas.microsoft.com/office/powerpoint/2010/main" val="3582120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87841F5-3E29-4051-9B3C-3BFDCE8363BA}" type="datetimeFigureOut">
              <a:rPr lang="en-SG" smtClean="0"/>
              <a:t>1/11/2018</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6C0FBE01-173B-4815-B298-9710375290C2}" type="slidenum">
              <a:rPr lang="en-SG" smtClean="0"/>
              <a:t>‹#›</a:t>
            </a:fld>
            <a:endParaRPr lang="en-SG"/>
          </a:p>
        </p:txBody>
      </p:sp>
    </p:spTree>
    <p:extLst>
      <p:ext uri="{BB962C8B-B14F-4D97-AF65-F5344CB8AC3E}">
        <p14:creationId xmlns:p14="http://schemas.microsoft.com/office/powerpoint/2010/main" val="1917825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87841F5-3E29-4051-9B3C-3BFDCE8363BA}" type="datetimeFigureOut">
              <a:rPr lang="en-SG" smtClean="0"/>
              <a:t>1/11/2018</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6C0FBE01-173B-4815-B298-9710375290C2}" type="slidenum">
              <a:rPr lang="en-SG" smtClean="0"/>
              <a:t>‹#›</a:t>
            </a:fld>
            <a:endParaRPr lang="en-SG"/>
          </a:p>
        </p:txBody>
      </p:sp>
    </p:spTree>
    <p:extLst>
      <p:ext uri="{BB962C8B-B14F-4D97-AF65-F5344CB8AC3E}">
        <p14:creationId xmlns:p14="http://schemas.microsoft.com/office/powerpoint/2010/main" val="3306960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841F5-3E29-4051-9B3C-3BFDCE8363BA}" type="datetimeFigureOut">
              <a:rPr lang="en-SG" smtClean="0"/>
              <a:t>1/11/2018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C0FBE01-173B-4815-B298-9710375290C2}" type="slidenum">
              <a:rPr lang="en-SG" smtClean="0"/>
              <a:t>‹#›</a:t>
            </a:fld>
            <a:endParaRPr lang="en-SG"/>
          </a:p>
        </p:txBody>
      </p:sp>
    </p:spTree>
    <p:extLst>
      <p:ext uri="{BB962C8B-B14F-4D97-AF65-F5344CB8AC3E}">
        <p14:creationId xmlns:p14="http://schemas.microsoft.com/office/powerpoint/2010/main" val="4132000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87841F5-3E29-4051-9B3C-3BFDCE8363BA}" type="datetimeFigureOut">
              <a:rPr lang="en-SG" smtClean="0"/>
              <a:t>1/11/2018</a:t>
            </a:fld>
            <a:endParaRPr lang="en-SG"/>
          </a:p>
        </p:txBody>
      </p:sp>
      <p:sp>
        <p:nvSpPr>
          <p:cNvPr id="5" name="Footer Placeholder 4"/>
          <p:cNvSpPr>
            <a:spLocks noGrp="1"/>
          </p:cNvSpPr>
          <p:nvPr>
            <p:ph type="ftr" sz="quarter" idx="11"/>
          </p:nvPr>
        </p:nvSpPr>
        <p:spPr>
          <a:xfrm>
            <a:off x="685800" y="381000"/>
            <a:ext cx="6991492" cy="365125"/>
          </a:xfrm>
        </p:spPr>
        <p:txBody>
          <a:bodyPr/>
          <a:lstStyle/>
          <a:p>
            <a:endParaRPr lang="en-SG"/>
          </a:p>
        </p:txBody>
      </p:sp>
      <p:sp>
        <p:nvSpPr>
          <p:cNvPr id="6" name="Slide Number Placeholder 5"/>
          <p:cNvSpPr>
            <a:spLocks noGrp="1"/>
          </p:cNvSpPr>
          <p:nvPr>
            <p:ph type="sldNum" sz="quarter" idx="12"/>
          </p:nvPr>
        </p:nvSpPr>
        <p:spPr>
          <a:xfrm>
            <a:off x="10862452" y="381000"/>
            <a:ext cx="643748" cy="365125"/>
          </a:xfrm>
        </p:spPr>
        <p:txBody>
          <a:bodyPr/>
          <a:lstStyle/>
          <a:p>
            <a:fld id="{6C0FBE01-173B-4815-B298-9710375290C2}" type="slidenum">
              <a:rPr lang="en-SG" smtClean="0"/>
              <a:t>‹#›</a:t>
            </a:fld>
            <a:endParaRPr lang="en-SG"/>
          </a:p>
        </p:txBody>
      </p:sp>
    </p:spTree>
    <p:extLst>
      <p:ext uri="{BB962C8B-B14F-4D97-AF65-F5344CB8AC3E}">
        <p14:creationId xmlns:p14="http://schemas.microsoft.com/office/powerpoint/2010/main" val="2479346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841F5-3E29-4051-9B3C-3BFDCE8363BA}" type="datetimeFigureOut">
              <a:rPr lang="en-SG" smtClean="0"/>
              <a:t>1/11/2018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C0FBE01-173B-4815-B298-9710375290C2}" type="slidenum">
              <a:rPr lang="en-SG" smtClean="0"/>
              <a:t>‹#›</a:t>
            </a:fld>
            <a:endParaRPr lang="en-SG"/>
          </a:p>
        </p:txBody>
      </p:sp>
    </p:spTree>
    <p:extLst>
      <p:ext uri="{BB962C8B-B14F-4D97-AF65-F5344CB8AC3E}">
        <p14:creationId xmlns:p14="http://schemas.microsoft.com/office/powerpoint/2010/main" val="2647434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7841F5-3E29-4051-9B3C-3BFDCE8363BA}" type="datetimeFigureOut">
              <a:rPr lang="en-SG" smtClean="0"/>
              <a:t>1/11/2018</a:t>
            </a:fld>
            <a:endParaRPr lang="en-SG"/>
          </a:p>
        </p:txBody>
      </p:sp>
      <p:sp>
        <p:nvSpPr>
          <p:cNvPr id="5" name="Footer Placeholder 4"/>
          <p:cNvSpPr>
            <a:spLocks noGrp="1"/>
          </p:cNvSpPr>
          <p:nvPr>
            <p:ph type="ftr" sz="quarter" idx="11"/>
          </p:nvPr>
        </p:nvSpPr>
        <p:spPr>
          <a:xfrm>
            <a:off x="685800" y="381001"/>
            <a:ext cx="6991492" cy="364065"/>
          </a:xfrm>
        </p:spPr>
        <p:txBody>
          <a:bodyPr/>
          <a:lstStyle/>
          <a:p>
            <a:endParaRPr lang="en-SG"/>
          </a:p>
        </p:txBody>
      </p:sp>
      <p:sp>
        <p:nvSpPr>
          <p:cNvPr id="6" name="Slide Number Placeholder 5"/>
          <p:cNvSpPr>
            <a:spLocks noGrp="1"/>
          </p:cNvSpPr>
          <p:nvPr>
            <p:ph type="sldNum" sz="quarter" idx="12"/>
          </p:nvPr>
        </p:nvSpPr>
        <p:spPr>
          <a:xfrm>
            <a:off x="10862452" y="381000"/>
            <a:ext cx="643748" cy="365125"/>
          </a:xfrm>
        </p:spPr>
        <p:txBody>
          <a:bodyPr/>
          <a:lstStyle/>
          <a:p>
            <a:fld id="{6C0FBE01-173B-4815-B298-9710375290C2}" type="slidenum">
              <a:rPr lang="en-SG" smtClean="0"/>
              <a:t>‹#›</a:t>
            </a:fld>
            <a:endParaRPr lang="en-SG"/>
          </a:p>
        </p:txBody>
      </p:sp>
    </p:spTree>
    <p:extLst>
      <p:ext uri="{BB962C8B-B14F-4D97-AF65-F5344CB8AC3E}">
        <p14:creationId xmlns:p14="http://schemas.microsoft.com/office/powerpoint/2010/main" val="2572112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7841F5-3E29-4051-9B3C-3BFDCE8363BA}" type="datetimeFigureOut">
              <a:rPr lang="en-SG" smtClean="0"/>
              <a:t>1/11/2018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C0FBE01-173B-4815-B298-9710375290C2}" type="slidenum">
              <a:rPr lang="en-SG" smtClean="0"/>
              <a:t>‹#›</a:t>
            </a:fld>
            <a:endParaRPr lang="en-SG"/>
          </a:p>
        </p:txBody>
      </p:sp>
    </p:spTree>
    <p:extLst>
      <p:ext uri="{BB962C8B-B14F-4D97-AF65-F5344CB8AC3E}">
        <p14:creationId xmlns:p14="http://schemas.microsoft.com/office/powerpoint/2010/main" val="1460363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7841F5-3E29-4051-9B3C-3BFDCE8363BA}" type="datetimeFigureOut">
              <a:rPr lang="en-SG" smtClean="0"/>
              <a:t>1/11/2018</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6C0FBE01-173B-4815-B298-9710375290C2}" type="slidenum">
              <a:rPr lang="en-SG" smtClean="0"/>
              <a:t>‹#›</a:t>
            </a:fld>
            <a:endParaRPr lang="en-SG"/>
          </a:p>
        </p:txBody>
      </p:sp>
    </p:spTree>
    <p:extLst>
      <p:ext uri="{BB962C8B-B14F-4D97-AF65-F5344CB8AC3E}">
        <p14:creationId xmlns:p14="http://schemas.microsoft.com/office/powerpoint/2010/main" val="1717987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7841F5-3E29-4051-9B3C-3BFDCE8363BA}" type="datetimeFigureOut">
              <a:rPr lang="en-SG" smtClean="0"/>
              <a:t>1/11/2018</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6C0FBE01-173B-4815-B298-9710375290C2}" type="slidenum">
              <a:rPr lang="en-SG" smtClean="0"/>
              <a:t>‹#›</a:t>
            </a:fld>
            <a:endParaRPr lang="en-SG"/>
          </a:p>
        </p:txBody>
      </p:sp>
    </p:spTree>
    <p:extLst>
      <p:ext uri="{BB962C8B-B14F-4D97-AF65-F5344CB8AC3E}">
        <p14:creationId xmlns:p14="http://schemas.microsoft.com/office/powerpoint/2010/main" val="4053387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841F5-3E29-4051-9B3C-3BFDCE8363BA}" type="datetimeFigureOut">
              <a:rPr lang="en-SG" smtClean="0"/>
              <a:t>1/11/2018</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6C0FBE01-173B-4815-B298-9710375290C2}" type="slidenum">
              <a:rPr lang="en-SG" smtClean="0"/>
              <a:t>‹#›</a:t>
            </a:fld>
            <a:endParaRPr lang="en-SG"/>
          </a:p>
        </p:txBody>
      </p:sp>
    </p:spTree>
    <p:extLst>
      <p:ext uri="{BB962C8B-B14F-4D97-AF65-F5344CB8AC3E}">
        <p14:creationId xmlns:p14="http://schemas.microsoft.com/office/powerpoint/2010/main" val="4243964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7841F5-3E29-4051-9B3C-3BFDCE8363BA}" type="datetimeFigureOut">
              <a:rPr lang="en-SG" smtClean="0"/>
              <a:t>1/11/2018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C0FBE01-173B-4815-B298-9710375290C2}" type="slidenum">
              <a:rPr lang="en-SG" smtClean="0"/>
              <a:t>‹#›</a:t>
            </a:fld>
            <a:endParaRPr lang="en-SG"/>
          </a:p>
        </p:txBody>
      </p:sp>
    </p:spTree>
    <p:extLst>
      <p:ext uri="{BB962C8B-B14F-4D97-AF65-F5344CB8AC3E}">
        <p14:creationId xmlns:p14="http://schemas.microsoft.com/office/powerpoint/2010/main" val="125544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7841F5-3E29-4051-9B3C-3BFDCE8363BA}" type="datetimeFigureOut">
              <a:rPr lang="en-SG" smtClean="0"/>
              <a:t>1/11/2018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C0FBE01-173B-4815-B298-9710375290C2}" type="slidenum">
              <a:rPr lang="en-SG" smtClean="0"/>
              <a:t>‹#›</a:t>
            </a:fld>
            <a:endParaRPr lang="en-SG"/>
          </a:p>
        </p:txBody>
      </p:sp>
    </p:spTree>
    <p:extLst>
      <p:ext uri="{BB962C8B-B14F-4D97-AF65-F5344CB8AC3E}">
        <p14:creationId xmlns:p14="http://schemas.microsoft.com/office/powerpoint/2010/main" val="302118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87841F5-3E29-4051-9B3C-3BFDCE8363BA}" type="datetimeFigureOut">
              <a:rPr lang="en-SG" smtClean="0"/>
              <a:t>1/11/2018</a:t>
            </a:fld>
            <a:endParaRPr lang="en-SG"/>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C0FBE01-173B-4815-B298-9710375290C2}" type="slidenum">
              <a:rPr lang="en-SG" smtClean="0"/>
              <a:t>‹#›</a:t>
            </a:fld>
            <a:endParaRPr lang="en-SG"/>
          </a:p>
        </p:txBody>
      </p:sp>
    </p:spTree>
    <p:extLst>
      <p:ext uri="{BB962C8B-B14F-4D97-AF65-F5344CB8AC3E}">
        <p14:creationId xmlns:p14="http://schemas.microsoft.com/office/powerpoint/2010/main" val="36466670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eremychoo@u.nus.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DA81-2899-4BA0-961F-67FA8C0C0FAE}"/>
              </a:ext>
            </a:extLst>
          </p:cNvPr>
          <p:cNvSpPr>
            <a:spLocks noGrp="1"/>
          </p:cNvSpPr>
          <p:nvPr>
            <p:ph type="ctrTitle"/>
          </p:nvPr>
        </p:nvSpPr>
        <p:spPr/>
        <p:txBody>
          <a:bodyPr/>
          <a:lstStyle/>
          <a:p>
            <a:r>
              <a:rPr lang="en-SG" dirty="0"/>
              <a:t>Cs2030</a:t>
            </a:r>
          </a:p>
        </p:txBody>
      </p:sp>
      <p:sp>
        <p:nvSpPr>
          <p:cNvPr id="3" name="Subtitle 2">
            <a:extLst>
              <a:ext uri="{FF2B5EF4-FFF2-40B4-BE49-F238E27FC236}">
                <a16:creationId xmlns:a16="http://schemas.microsoft.com/office/drawing/2014/main" id="{4771C15E-A4C3-43EA-9658-02357017B87D}"/>
              </a:ext>
            </a:extLst>
          </p:cNvPr>
          <p:cNvSpPr>
            <a:spLocks noGrp="1"/>
          </p:cNvSpPr>
          <p:nvPr>
            <p:ph type="subTitle" idx="1"/>
          </p:nvPr>
        </p:nvSpPr>
        <p:spPr>
          <a:xfrm>
            <a:off x="1371600" y="3632201"/>
            <a:ext cx="9448800" cy="1029740"/>
          </a:xfrm>
        </p:spPr>
        <p:txBody>
          <a:bodyPr>
            <a:normAutofit/>
          </a:bodyPr>
          <a:lstStyle/>
          <a:p>
            <a:r>
              <a:rPr lang="en-SG" dirty="0"/>
              <a:t>Tutorial 8</a:t>
            </a:r>
          </a:p>
          <a:p>
            <a:r>
              <a:rPr lang="en-SG" dirty="0">
                <a:hlinkClick r:id="rId2"/>
              </a:rPr>
              <a:t>jeremychoo@u.nus.edu</a:t>
            </a:r>
            <a:endParaRPr lang="en-SG" dirty="0"/>
          </a:p>
          <a:p>
            <a:endParaRPr lang="en-SG" dirty="0"/>
          </a:p>
        </p:txBody>
      </p:sp>
    </p:spTree>
    <p:extLst>
      <p:ext uri="{BB962C8B-B14F-4D97-AF65-F5344CB8AC3E}">
        <p14:creationId xmlns:p14="http://schemas.microsoft.com/office/powerpoint/2010/main" val="300785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867A7-6C9E-4675-9E33-3CB9993582F2}"/>
              </a:ext>
            </a:extLst>
          </p:cNvPr>
          <p:cNvSpPr>
            <a:spLocks noGrp="1"/>
          </p:cNvSpPr>
          <p:nvPr>
            <p:ph type="title"/>
          </p:nvPr>
        </p:nvSpPr>
        <p:spPr/>
        <p:txBody>
          <a:bodyPr/>
          <a:lstStyle/>
          <a:p>
            <a:r>
              <a:rPr lang="en-SG" dirty="0"/>
              <a:t>Why not?</a:t>
            </a:r>
          </a:p>
        </p:txBody>
      </p:sp>
      <p:sp>
        <p:nvSpPr>
          <p:cNvPr id="3" name="Content Placeholder 2">
            <a:extLst>
              <a:ext uri="{FF2B5EF4-FFF2-40B4-BE49-F238E27FC236}">
                <a16:creationId xmlns:a16="http://schemas.microsoft.com/office/drawing/2014/main" id="{A9A76E90-0DCD-4ECA-A7E1-7AE1E3D8ECFF}"/>
              </a:ext>
            </a:extLst>
          </p:cNvPr>
          <p:cNvSpPr>
            <a:spLocks noGrp="1"/>
          </p:cNvSpPr>
          <p:nvPr>
            <p:ph idx="1"/>
          </p:nvPr>
        </p:nvSpPr>
        <p:spPr/>
        <p:txBody>
          <a:bodyPr/>
          <a:lstStyle/>
          <a:p>
            <a:r>
              <a:rPr lang="en-SG" dirty="0"/>
              <a:t>Subclasses of Throwable (i.e. Exception, </a:t>
            </a:r>
            <a:r>
              <a:rPr lang="en-SG" dirty="0" err="1"/>
              <a:t>RuntimeExceptions</a:t>
            </a:r>
            <a:r>
              <a:rPr lang="en-SG" dirty="0"/>
              <a:t> cannot have a generic type parameter.</a:t>
            </a:r>
          </a:p>
          <a:p>
            <a:r>
              <a:rPr lang="en-SG" dirty="0"/>
              <a:t>If you think about it, this makes sense. Suppose the code worked. Then how would you catch a generic exception?</a:t>
            </a:r>
          </a:p>
          <a:p>
            <a:r>
              <a:rPr lang="en-SG" dirty="0"/>
              <a:t>For the generic type to be useful you</a:t>
            </a:r>
            <a:br>
              <a:rPr lang="en-SG" dirty="0"/>
            </a:br>
            <a:r>
              <a:rPr lang="en-SG" dirty="0"/>
              <a:t>need to be able to create multiple</a:t>
            </a:r>
            <a:br>
              <a:rPr lang="en-SG" dirty="0"/>
            </a:br>
            <a:r>
              <a:rPr lang="en-SG" dirty="0"/>
              <a:t>catch blocks this way.</a:t>
            </a:r>
          </a:p>
          <a:p>
            <a:r>
              <a:rPr lang="en-SG" dirty="0"/>
              <a:t>But due to type erasure, at runtime</a:t>
            </a:r>
            <a:br>
              <a:rPr lang="en-SG" dirty="0"/>
            </a:br>
            <a:r>
              <a:rPr lang="en-SG" dirty="0" err="1"/>
              <a:t>MyException</a:t>
            </a:r>
            <a:r>
              <a:rPr lang="en-SG" dirty="0"/>
              <a:t>&lt;String&gt; will just be</a:t>
            </a:r>
            <a:br>
              <a:rPr lang="en-SG" dirty="0"/>
            </a:br>
            <a:r>
              <a:rPr lang="en-SG" dirty="0" err="1"/>
              <a:t>MyException</a:t>
            </a:r>
            <a:r>
              <a:rPr lang="en-SG" dirty="0"/>
              <a:t>. Then how will the compiler</a:t>
            </a:r>
            <a:br>
              <a:rPr lang="en-SG" dirty="0"/>
            </a:br>
            <a:r>
              <a:rPr lang="en-SG" dirty="0"/>
              <a:t>know which one to call?</a:t>
            </a:r>
          </a:p>
        </p:txBody>
      </p:sp>
      <p:pic>
        <p:nvPicPr>
          <p:cNvPr id="4" name="Picture 3">
            <a:extLst>
              <a:ext uri="{FF2B5EF4-FFF2-40B4-BE49-F238E27FC236}">
                <a16:creationId xmlns:a16="http://schemas.microsoft.com/office/drawing/2014/main" id="{6A79A7C3-E5BD-4CF3-B5E8-BFA65C51AF9F}"/>
              </a:ext>
            </a:extLst>
          </p:cNvPr>
          <p:cNvPicPr>
            <a:picLocks noChangeAspect="1"/>
          </p:cNvPicPr>
          <p:nvPr/>
        </p:nvPicPr>
        <p:blipFill>
          <a:blip r:embed="rId2"/>
          <a:stretch>
            <a:fillRect/>
          </a:stretch>
        </p:blipFill>
        <p:spPr>
          <a:xfrm>
            <a:off x="6668088" y="3429000"/>
            <a:ext cx="4613030" cy="2801989"/>
          </a:xfrm>
          <a:prstGeom prst="rect">
            <a:avLst/>
          </a:prstGeom>
        </p:spPr>
      </p:pic>
    </p:spTree>
    <p:extLst>
      <p:ext uri="{BB962C8B-B14F-4D97-AF65-F5344CB8AC3E}">
        <p14:creationId xmlns:p14="http://schemas.microsoft.com/office/powerpoint/2010/main" val="101295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500"/>
                            </p:stCondLst>
                            <p:childTnLst>
                              <p:par>
                                <p:cTn id="13" presetID="10" presetClass="entr" presetSubtype="0" fill="hold" grpId="0"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par>
                          <p:cTn id="19" fill="hold">
                            <p:stCondLst>
                              <p:cond delay="2500"/>
                            </p:stCondLst>
                            <p:childTnLst>
                              <p:par>
                                <p:cTn id="20" presetID="10" presetClass="entr" presetSubtype="0" fill="hold" grpId="0" nodeType="afterEffect">
                                  <p:stCondLst>
                                    <p:cond delay="50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5F27A-2350-450F-8008-296BD44DD3F7}"/>
              </a:ext>
            </a:extLst>
          </p:cNvPr>
          <p:cNvSpPr>
            <a:spLocks noGrp="1"/>
          </p:cNvSpPr>
          <p:nvPr>
            <p:ph type="title"/>
          </p:nvPr>
        </p:nvSpPr>
        <p:spPr/>
        <p:txBody>
          <a:bodyPr/>
          <a:lstStyle/>
          <a:p>
            <a:r>
              <a:rPr lang="en-SG" dirty="0"/>
              <a:t>What about this?</a:t>
            </a:r>
          </a:p>
        </p:txBody>
      </p:sp>
      <p:sp>
        <p:nvSpPr>
          <p:cNvPr id="3" name="Content Placeholder 2">
            <a:extLst>
              <a:ext uri="{FF2B5EF4-FFF2-40B4-BE49-F238E27FC236}">
                <a16:creationId xmlns:a16="http://schemas.microsoft.com/office/drawing/2014/main" id="{6BEE54A1-0C29-4CE4-A862-B89DC86ECA3B}"/>
              </a:ext>
            </a:extLst>
          </p:cNvPr>
          <p:cNvSpPr>
            <a:spLocks noGrp="1"/>
          </p:cNvSpPr>
          <p:nvPr>
            <p:ph idx="1"/>
          </p:nvPr>
        </p:nvSpPr>
        <p:spPr/>
        <p:txBody>
          <a:bodyPr/>
          <a:lstStyle/>
          <a:p>
            <a:pPr marL="0" indent="0">
              <a:buNone/>
            </a:pPr>
            <a:r>
              <a:rPr lang="en-US" dirty="0"/>
              <a:t>public class </a:t>
            </a:r>
            <a:r>
              <a:rPr lang="en-US" dirty="0" err="1"/>
              <a:t>MyClass</a:t>
            </a:r>
            <a:r>
              <a:rPr lang="en-US" dirty="0"/>
              <a:t>&lt;T&gt; {</a:t>
            </a:r>
          </a:p>
          <a:p>
            <a:pPr marL="0" indent="0">
              <a:buNone/>
            </a:pPr>
            <a:r>
              <a:rPr lang="en-US" dirty="0"/>
              <a:t>  private class </a:t>
            </a:r>
            <a:r>
              <a:rPr lang="en-US" dirty="0" err="1"/>
              <a:t>MyInnerException</a:t>
            </a:r>
            <a:r>
              <a:rPr lang="en-US" dirty="0"/>
              <a:t> extends Exception {    </a:t>
            </a:r>
          </a:p>
          <a:p>
            <a:pPr marL="0" indent="0">
              <a:buNone/>
            </a:pPr>
            <a:r>
              <a:rPr lang="en-US" dirty="0"/>
              <a:t>    ..</a:t>
            </a:r>
          </a:p>
          <a:p>
            <a:pPr marL="0" indent="0">
              <a:buNone/>
            </a:pPr>
            <a:r>
              <a:rPr lang="en-US" dirty="0"/>
              <a:t>  }</a:t>
            </a:r>
          </a:p>
          <a:p>
            <a:pPr marL="0" indent="0">
              <a:buNone/>
            </a:pPr>
            <a:r>
              <a:rPr lang="en-US" dirty="0"/>
              <a:t>}</a:t>
            </a:r>
          </a:p>
          <a:p>
            <a:pPr marL="0" indent="0">
              <a:buNone/>
            </a:pPr>
            <a:endParaRPr lang="en-US" dirty="0"/>
          </a:p>
          <a:p>
            <a:r>
              <a:rPr lang="en-US" dirty="0">
                <a:solidFill>
                  <a:srgbClr val="92D050"/>
                </a:solidFill>
              </a:rPr>
              <a:t>Doesn’t compile either.</a:t>
            </a:r>
          </a:p>
          <a:p>
            <a:r>
              <a:rPr lang="en-US" dirty="0">
                <a:solidFill>
                  <a:srgbClr val="92D050"/>
                </a:solidFill>
              </a:rPr>
              <a:t>But if you make the inner class static, this does solve the issue.</a:t>
            </a:r>
            <a:endParaRPr lang="en-SG" dirty="0">
              <a:solidFill>
                <a:srgbClr val="92D050"/>
              </a:solidFill>
            </a:endParaRPr>
          </a:p>
        </p:txBody>
      </p:sp>
    </p:spTree>
    <p:extLst>
      <p:ext uri="{BB962C8B-B14F-4D97-AF65-F5344CB8AC3E}">
        <p14:creationId xmlns:p14="http://schemas.microsoft.com/office/powerpoint/2010/main" val="221996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B30BD-9D8F-455D-BDE2-0ED98309AC1D}"/>
              </a:ext>
            </a:extLst>
          </p:cNvPr>
          <p:cNvSpPr>
            <a:spLocks noGrp="1"/>
          </p:cNvSpPr>
          <p:nvPr>
            <p:ph type="title"/>
          </p:nvPr>
        </p:nvSpPr>
        <p:spPr/>
        <p:txBody>
          <a:bodyPr/>
          <a:lstStyle/>
          <a:p>
            <a:r>
              <a:rPr lang="en-SG" dirty="0"/>
              <a:t>Utilizing generic exceptions</a:t>
            </a:r>
          </a:p>
        </p:txBody>
      </p:sp>
      <p:sp>
        <p:nvSpPr>
          <p:cNvPr id="3" name="Content Placeholder 2">
            <a:extLst>
              <a:ext uri="{FF2B5EF4-FFF2-40B4-BE49-F238E27FC236}">
                <a16:creationId xmlns:a16="http://schemas.microsoft.com/office/drawing/2014/main" id="{A2BD7DAC-909C-464D-A178-F8D620FD3A91}"/>
              </a:ext>
            </a:extLst>
          </p:cNvPr>
          <p:cNvSpPr>
            <a:spLocks noGrp="1"/>
          </p:cNvSpPr>
          <p:nvPr>
            <p:ph idx="1"/>
          </p:nvPr>
        </p:nvSpPr>
        <p:spPr/>
        <p:txBody>
          <a:bodyPr/>
          <a:lstStyle/>
          <a:p>
            <a:r>
              <a:rPr lang="en-SG" dirty="0"/>
              <a:t>Can you do this?</a:t>
            </a:r>
          </a:p>
        </p:txBody>
      </p:sp>
      <p:pic>
        <p:nvPicPr>
          <p:cNvPr id="4" name="Picture 3">
            <a:extLst>
              <a:ext uri="{FF2B5EF4-FFF2-40B4-BE49-F238E27FC236}">
                <a16:creationId xmlns:a16="http://schemas.microsoft.com/office/drawing/2014/main" id="{9D816358-07A0-4E79-B431-96C41CEAC571}"/>
              </a:ext>
            </a:extLst>
          </p:cNvPr>
          <p:cNvPicPr>
            <a:picLocks noChangeAspect="1"/>
          </p:cNvPicPr>
          <p:nvPr/>
        </p:nvPicPr>
        <p:blipFill>
          <a:blip r:embed="rId3"/>
          <a:stretch>
            <a:fillRect/>
          </a:stretch>
        </p:blipFill>
        <p:spPr>
          <a:xfrm>
            <a:off x="971326" y="2599137"/>
            <a:ext cx="9665194" cy="3214970"/>
          </a:xfrm>
          <a:prstGeom prst="rect">
            <a:avLst/>
          </a:prstGeom>
        </p:spPr>
      </p:pic>
      <p:sp>
        <p:nvSpPr>
          <p:cNvPr id="5" name="Rectangle 4">
            <a:extLst>
              <a:ext uri="{FF2B5EF4-FFF2-40B4-BE49-F238E27FC236}">
                <a16:creationId xmlns:a16="http://schemas.microsoft.com/office/drawing/2014/main" id="{4F6835BE-41E1-4690-AC6B-9993E8E0D6BB}"/>
              </a:ext>
            </a:extLst>
          </p:cNvPr>
          <p:cNvSpPr/>
          <p:nvPr/>
        </p:nvSpPr>
        <p:spPr>
          <a:xfrm>
            <a:off x="4208053" y="3429000"/>
            <a:ext cx="1428249" cy="35619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This is fine</a:t>
            </a:r>
          </a:p>
        </p:txBody>
      </p:sp>
      <p:sp>
        <p:nvSpPr>
          <p:cNvPr id="6" name="Rectangle 5">
            <a:extLst>
              <a:ext uri="{FF2B5EF4-FFF2-40B4-BE49-F238E27FC236}">
                <a16:creationId xmlns:a16="http://schemas.microsoft.com/office/drawing/2014/main" id="{4AF6B383-B9B6-4D0F-A4E3-F6D0764FD6AE}"/>
              </a:ext>
            </a:extLst>
          </p:cNvPr>
          <p:cNvSpPr/>
          <p:nvPr/>
        </p:nvSpPr>
        <p:spPr>
          <a:xfrm>
            <a:off x="4645979" y="3888081"/>
            <a:ext cx="1859752" cy="35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Compile error</a:t>
            </a:r>
          </a:p>
        </p:txBody>
      </p:sp>
    </p:spTree>
    <p:extLst>
      <p:ext uri="{BB962C8B-B14F-4D97-AF65-F5344CB8AC3E}">
        <p14:creationId xmlns:p14="http://schemas.microsoft.com/office/powerpoint/2010/main" val="73070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FC5B-AD7C-445F-B001-635A5F1C4F0B}"/>
              </a:ext>
            </a:extLst>
          </p:cNvPr>
          <p:cNvSpPr>
            <a:spLocks noGrp="1"/>
          </p:cNvSpPr>
          <p:nvPr>
            <p:ph type="title"/>
          </p:nvPr>
        </p:nvSpPr>
        <p:spPr/>
        <p:txBody>
          <a:bodyPr/>
          <a:lstStyle/>
          <a:p>
            <a:r>
              <a:rPr lang="en-SG" dirty="0"/>
              <a:t>Extended functions</a:t>
            </a:r>
          </a:p>
        </p:txBody>
      </p:sp>
      <p:sp>
        <p:nvSpPr>
          <p:cNvPr id="3" name="Content Placeholder 2">
            <a:extLst>
              <a:ext uri="{FF2B5EF4-FFF2-40B4-BE49-F238E27FC236}">
                <a16:creationId xmlns:a16="http://schemas.microsoft.com/office/drawing/2014/main" id="{98502816-86D7-4DB5-BF6F-9A594F5C2220}"/>
              </a:ext>
            </a:extLst>
          </p:cNvPr>
          <p:cNvSpPr>
            <a:spLocks noGrp="1"/>
          </p:cNvSpPr>
          <p:nvPr>
            <p:ph idx="1"/>
          </p:nvPr>
        </p:nvSpPr>
        <p:spPr/>
        <p:txBody>
          <a:bodyPr/>
          <a:lstStyle/>
          <a:p>
            <a:r>
              <a:rPr lang="en-SG" dirty="0"/>
              <a:t>So we have Function&lt;T, R&gt;</a:t>
            </a:r>
          </a:p>
          <a:p>
            <a:r>
              <a:rPr lang="en-SG" dirty="0"/>
              <a:t>Now I want to make a functional interface that also can throw exceptions</a:t>
            </a:r>
          </a:p>
          <a:p>
            <a:r>
              <a:rPr lang="en-SG" dirty="0"/>
              <a:t>So I can write lambdas that can throw exceptions.</a:t>
            </a:r>
          </a:p>
          <a:p>
            <a:pPr marL="0" indent="0">
              <a:buNone/>
            </a:pPr>
            <a:r>
              <a:rPr lang="en-SG" dirty="0"/>
              <a:t>Something like:</a:t>
            </a:r>
          </a:p>
          <a:p>
            <a:pPr marL="0" indent="0">
              <a:buNone/>
            </a:pPr>
            <a:endParaRPr lang="en-SG" dirty="0"/>
          </a:p>
          <a:p>
            <a:pPr marL="0" indent="0">
              <a:buNone/>
            </a:pPr>
            <a:endParaRPr lang="en-SG" dirty="0"/>
          </a:p>
          <a:p>
            <a:pPr marL="0" indent="0">
              <a:buNone/>
            </a:pPr>
            <a:endParaRPr lang="en-SG" dirty="0"/>
          </a:p>
          <a:p>
            <a:pPr marL="0" indent="0">
              <a:buNone/>
            </a:pPr>
            <a:endParaRPr lang="en-SG" dirty="0"/>
          </a:p>
          <a:p>
            <a:r>
              <a:rPr lang="en-SG" dirty="0"/>
              <a:t>Does this work?</a:t>
            </a:r>
          </a:p>
        </p:txBody>
      </p:sp>
      <p:pic>
        <p:nvPicPr>
          <p:cNvPr id="4" name="Picture 3">
            <a:extLst>
              <a:ext uri="{FF2B5EF4-FFF2-40B4-BE49-F238E27FC236}">
                <a16:creationId xmlns:a16="http://schemas.microsoft.com/office/drawing/2014/main" id="{0C2D9E2C-02BC-4565-8E72-A954F30A6B5F}"/>
              </a:ext>
            </a:extLst>
          </p:cNvPr>
          <p:cNvPicPr>
            <a:picLocks noChangeAspect="1"/>
          </p:cNvPicPr>
          <p:nvPr/>
        </p:nvPicPr>
        <p:blipFill>
          <a:blip r:embed="rId2"/>
          <a:stretch>
            <a:fillRect/>
          </a:stretch>
        </p:blipFill>
        <p:spPr>
          <a:xfrm>
            <a:off x="685800" y="3927579"/>
            <a:ext cx="10629900" cy="1581150"/>
          </a:xfrm>
          <a:prstGeom prst="rect">
            <a:avLst/>
          </a:prstGeom>
        </p:spPr>
      </p:pic>
      <p:pic>
        <p:nvPicPr>
          <p:cNvPr id="5" name="Picture 4">
            <a:extLst>
              <a:ext uri="{FF2B5EF4-FFF2-40B4-BE49-F238E27FC236}">
                <a16:creationId xmlns:a16="http://schemas.microsoft.com/office/drawing/2014/main" id="{7E334886-561F-4DF9-A2C2-0B42161A6574}"/>
              </a:ext>
            </a:extLst>
          </p:cNvPr>
          <p:cNvPicPr>
            <a:picLocks noChangeAspect="1"/>
          </p:cNvPicPr>
          <p:nvPr/>
        </p:nvPicPr>
        <p:blipFill>
          <a:blip r:embed="rId3"/>
          <a:stretch>
            <a:fillRect/>
          </a:stretch>
        </p:blipFill>
        <p:spPr>
          <a:xfrm>
            <a:off x="489316" y="5175971"/>
            <a:ext cx="11251066" cy="1404711"/>
          </a:xfrm>
          <a:prstGeom prst="rect">
            <a:avLst/>
          </a:prstGeom>
        </p:spPr>
      </p:pic>
    </p:spTree>
    <p:extLst>
      <p:ext uri="{BB962C8B-B14F-4D97-AF65-F5344CB8AC3E}">
        <p14:creationId xmlns:p14="http://schemas.microsoft.com/office/powerpoint/2010/main" val="329461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A4E4-D729-4632-B916-0B063D361CBF}"/>
              </a:ext>
            </a:extLst>
          </p:cNvPr>
          <p:cNvSpPr>
            <a:spLocks noGrp="1"/>
          </p:cNvSpPr>
          <p:nvPr>
            <p:ph type="title"/>
          </p:nvPr>
        </p:nvSpPr>
        <p:spPr/>
        <p:txBody>
          <a:bodyPr/>
          <a:lstStyle/>
          <a:p>
            <a:r>
              <a:rPr lang="en-SG" dirty="0"/>
              <a:t>Bug fix #1</a:t>
            </a:r>
          </a:p>
        </p:txBody>
      </p:sp>
      <p:sp>
        <p:nvSpPr>
          <p:cNvPr id="3" name="Content Placeholder 2">
            <a:extLst>
              <a:ext uri="{FF2B5EF4-FFF2-40B4-BE49-F238E27FC236}">
                <a16:creationId xmlns:a16="http://schemas.microsoft.com/office/drawing/2014/main" id="{3190742A-6E7C-4831-B92D-CB1CE8762C64}"/>
              </a:ext>
            </a:extLst>
          </p:cNvPr>
          <p:cNvSpPr>
            <a:spLocks noGrp="1"/>
          </p:cNvSpPr>
          <p:nvPr>
            <p:ph idx="1"/>
          </p:nvPr>
        </p:nvSpPr>
        <p:spPr/>
        <p:txBody>
          <a:bodyPr/>
          <a:lstStyle/>
          <a:p>
            <a:r>
              <a:rPr lang="en-SG" dirty="0"/>
              <a:t>We make it extend Throwable!</a:t>
            </a:r>
          </a:p>
          <a:p>
            <a:endParaRPr lang="en-SG" dirty="0"/>
          </a:p>
          <a:p>
            <a:endParaRPr lang="en-SG" dirty="0"/>
          </a:p>
          <a:p>
            <a:endParaRPr lang="en-SG" dirty="0"/>
          </a:p>
          <a:p>
            <a:endParaRPr lang="en-SG" dirty="0"/>
          </a:p>
          <a:p>
            <a:r>
              <a:rPr lang="en-SG" dirty="0"/>
              <a:t>Does this work?</a:t>
            </a:r>
          </a:p>
        </p:txBody>
      </p:sp>
      <p:pic>
        <p:nvPicPr>
          <p:cNvPr id="4" name="Picture 3">
            <a:extLst>
              <a:ext uri="{FF2B5EF4-FFF2-40B4-BE49-F238E27FC236}">
                <a16:creationId xmlns:a16="http://schemas.microsoft.com/office/drawing/2014/main" id="{0DAF157C-97BA-42B2-9C1D-CB58372AEB96}"/>
              </a:ext>
            </a:extLst>
          </p:cNvPr>
          <p:cNvPicPr>
            <a:picLocks noChangeAspect="1"/>
          </p:cNvPicPr>
          <p:nvPr/>
        </p:nvPicPr>
        <p:blipFill>
          <a:blip r:embed="rId2"/>
          <a:stretch>
            <a:fillRect/>
          </a:stretch>
        </p:blipFill>
        <p:spPr>
          <a:xfrm>
            <a:off x="417806" y="4800599"/>
            <a:ext cx="11356383" cy="419604"/>
          </a:xfrm>
          <a:prstGeom prst="rect">
            <a:avLst/>
          </a:prstGeom>
        </p:spPr>
      </p:pic>
      <p:pic>
        <p:nvPicPr>
          <p:cNvPr id="5" name="Picture 4">
            <a:extLst>
              <a:ext uri="{FF2B5EF4-FFF2-40B4-BE49-F238E27FC236}">
                <a16:creationId xmlns:a16="http://schemas.microsoft.com/office/drawing/2014/main" id="{C966CB24-C495-4FF5-B6C7-0DE1C8F143E7}"/>
              </a:ext>
            </a:extLst>
          </p:cNvPr>
          <p:cNvPicPr>
            <a:picLocks noChangeAspect="1"/>
          </p:cNvPicPr>
          <p:nvPr/>
        </p:nvPicPr>
        <p:blipFill>
          <a:blip r:embed="rId3"/>
          <a:stretch>
            <a:fillRect/>
          </a:stretch>
        </p:blipFill>
        <p:spPr>
          <a:xfrm>
            <a:off x="481011" y="2762250"/>
            <a:ext cx="11229975" cy="1333500"/>
          </a:xfrm>
          <a:prstGeom prst="rect">
            <a:avLst/>
          </a:prstGeom>
        </p:spPr>
      </p:pic>
    </p:spTree>
    <p:extLst>
      <p:ext uri="{BB962C8B-B14F-4D97-AF65-F5344CB8AC3E}">
        <p14:creationId xmlns:p14="http://schemas.microsoft.com/office/powerpoint/2010/main" val="214027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500"/>
                                        <p:tgtEl>
                                          <p:spTgt spid="3">
                                            <p:txEl>
                                              <p:pRg st="5" end="5"/>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F31ED-6C79-404E-8872-78C6FAEC6EEE}"/>
              </a:ext>
            </a:extLst>
          </p:cNvPr>
          <p:cNvSpPr>
            <a:spLocks noGrp="1"/>
          </p:cNvSpPr>
          <p:nvPr>
            <p:ph type="title"/>
          </p:nvPr>
        </p:nvSpPr>
        <p:spPr/>
        <p:txBody>
          <a:bodyPr/>
          <a:lstStyle/>
          <a:p>
            <a:r>
              <a:rPr lang="en-SG" dirty="0"/>
              <a:t>Bug fix #2</a:t>
            </a:r>
          </a:p>
        </p:txBody>
      </p:sp>
      <p:sp>
        <p:nvSpPr>
          <p:cNvPr id="3" name="Content Placeholder 2">
            <a:extLst>
              <a:ext uri="{FF2B5EF4-FFF2-40B4-BE49-F238E27FC236}">
                <a16:creationId xmlns:a16="http://schemas.microsoft.com/office/drawing/2014/main" id="{89CA463F-AC62-4A11-8DA1-FA5891A149BC}"/>
              </a:ext>
            </a:extLst>
          </p:cNvPr>
          <p:cNvSpPr>
            <a:spLocks noGrp="1"/>
          </p:cNvSpPr>
          <p:nvPr>
            <p:ph idx="1"/>
          </p:nvPr>
        </p:nvSpPr>
        <p:spPr/>
        <p:txBody>
          <a:bodyPr/>
          <a:lstStyle/>
          <a:p>
            <a:r>
              <a:rPr lang="en-SG" dirty="0"/>
              <a:t>We remove it’s dependency to Function</a:t>
            </a:r>
          </a:p>
          <a:p>
            <a:endParaRPr lang="en-SG" dirty="0"/>
          </a:p>
          <a:p>
            <a:endParaRPr lang="en-SG" dirty="0"/>
          </a:p>
          <a:p>
            <a:endParaRPr lang="en-SG" dirty="0"/>
          </a:p>
          <a:p>
            <a:endParaRPr lang="en-SG" dirty="0"/>
          </a:p>
          <a:p>
            <a:endParaRPr lang="en-SG" dirty="0"/>
          </a:p>
          <a:p>
            <a:r>
              <a:rPr lang="en-SG" dirty="0"/>
              <a:t>Does this work?</a:t>
            </a:r>
          </a:p>
        </p:txBody>
      </p:sp>
      <p:pic>
        <p:nvPicPr>
          <p:cNvPr id="4" name="Picture 3">
            <a:extLst>
              <a:ext uri="{FF2B5EF4-FFF2-40B4-BE49-F238E27FC236}">
                <a16:creationId xmlns:a16="http://schemas.microsoft.com/office/drawing/2014/main" id="{C7CD6E7A-C654-48BE-A511-DA5A0F1FD458}"/>
              </a:ext>
            </a:extLst>
          </p:cNvPr>
          <p:cNvPicPr>
            <a:picLocks noChangeAspect="1"/>
          </p:cNvPicPr>
          <p:nvPr/>
        </p:nvPicPr>
        <p:blipFill>
          <a:blip r:embed="rId2"/>
          <a:stretch>
            <a:fillRect/>
          </a:stretch>
        </p:blipFill>
        <p:spPr>
          <a:xfrm>
            <a:off x="552450" y="2830095"/>
            <a:ext cx="11087100" cy="1857375"/>
          </a:xfrm>
          <a:prstGeom prst="rect">
            <a:avLst/>
          </a:prstGeom>
        </p:spPr>
      </p:pic>
    </p:spTree>
    <p:extLst>
      <p:ext uri="{BB962C8B-B14F-4D97-AF65-F5344CB8AC3E}">
        <p14:creationId xmlns:p14="http://schemas.microsoft.com/office/powerpoint/2010/main" val="339432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4898B-971E-45C4-8D6C-89006D29142D}"/>
              </a:ext>
            </a:extLst>
          </p:cNvPr>
          <p:cNvSpPr>
            <a:spLocks noGrp="1"/>
          </p:cNvSpPr>
          <p:nvPr>
            <p:ph type="title"/>
          </p:nvPr>
        </p:nvSpPr>
        <p:spPr/>
        <p:txBody>
          <a:bodyPr/>
          <a:lstStyle/>
          <a:p>
            <a:r>
              <a:rPr lang="en-SG" dirty="0"/>
              <a:t>Question 1: parallel binary search</a:t>
            </a:r>
          </a:p>
        </p:txBody>
      </p:sp>
      <p:sp>
        <p:nvSpPr>
          <p:cNvPr id="3" name="Content Placeholder 2">
            <a:extLst>
              <a:ext uri="{FF2B5EF4-FFF2-40B4-BE49-F238E27FC236}">
                <a16:creationId xmlns:a16="http://schemas.microsoft.com/office/drawing/2014/main" id="{A5EBCDE6-996D-4917-B400-045FB67407FA}"/>
              </a:ext>
            </a:extLst>
          </p:cNvPr>
          <p:cNvSpPr>
            <a:spLocks noGrp="1"/>
          </p:cNvSpPr>
          <p:nvPr>
            <p:ph idx="1"/>
          </p:nvPr>
        </p:nvSpPr>
        <p:spPr/>
        <p:txBody>
          <a:bodyPr/>
          <a:lstStyle/>
          <a:p>
            <a:r>
              <a:rPr lang="en-SG" dirty="0"/>
              <a:t>Replace fork and join with just compute</a:t>
            </a:r>
          </a:p>
          <a:p>
            <a:pPr marL="0" indent="0">
              <a:buNone/>
            </a:pPr>
            <a:r>
              <a:rPr lang="en-US" dirty="0" err="1">
                <a:solidFill>
                  <a:srgbClr val="92D050"/>
                </a:solidFill>
              </a:rPr>
              <a:t>BinSearch</a:t>
            </a:r>
            <a:r>
              <a:rPr lang="en-US" dirty="0">
                <a:solidFill>
                  <a:srgbClr val="92D050"/>
                </a:solidFill>
              </a:rPr>
              <a:t> should not be parallelized since we always either search the left half or search the right half, but never both at the same time.</a:t>
            </a:r>
          </a:p>
          <a:p>
            <a:pPr marL="0" indent="0">
              <a:buNone/>
            </a:pPr>
            <a:r>
              <a:rPr lang="en-US" dirty="0">
                <a:solidFill>
                  <a:srgbClr val="92D050"/>
                </a:solidFill>
              </a:rPr>
              <a:t>In the given code, we could just call </a:t>
            </a:r>
            <a:r>
              <a:rPr lang="en-US" dirty="0" err="1">
                <a:solidFill>
                  <a:srgbClr val="92D050"/>
                </a:solidFill>
              </a:rPr>
              <a:t>left.compute</a:t>
            </a:r>
            <a:r>
              <a:rPr lang="en-US" dirty="0">
                <a:solidFill>
                  <a:srgbClr val="92D050"/>
                </a:solidFill>
              </a:rPr>
              <a:t>() instead of </a:t>
            </a:r>
            <a:r>
              <a:rPr lang="en-US" dirty="0" err="1">
                <a:solidFill>
                  <a:srgbClr val="92D050"/>
                </a:solidFill>
              </a:rPr>
              <a:t>left.fork</a:t>
            </a:r>
            <a:r>
              <a:rPr lang="en-US" dirty="0">
                <a:solidFill>
                  <a:srgbClr val="92D050"/>
                </a:solidFill>
              </a:rPr>
              <a:t>() then return </a:t>
            </a:r>
            <a:r>
              <a:rPr lang="en-US" dirty="0" err="1">
                <a:solidFill>
                  <a:srgbClr val="92D050"/>
                </a:solidFill>
              </a:rPr>
              <a:t>left.join</a:t>
            </a:r>
            <a:r>
              <a:rPr lang="en-US" dirty="0">
                <a:solidFill>
                  <a:srgbClr val="92D050"/>
                </a:solidFill>
              </a:rPr>
              <a:t>(). This reduces the overhead of interacting with the </a:t>
            </a:r>
            <a:r>
              <a:rPr lang="en-US" dirty="0" err="1">
                <a:solidFill>
                  <a:srgbClr val="92D050"/>
                </a:solidFill>
              </a:rPr>
              <a:t>ForkJoinPool</a:t>
            </a:r>
            <a:r>
              <a:rPr lang="en-US" dirty="0">
                <a:solidFill>
                  <a:srgbClr val="92D050"/>
                </a:solidFill>
              </a:rPr>
              <a:t> and therefore will likely achieve a faster performance.</a:t>
            </a:r>
            <a:endParaRPr lang="en-SG" dirty="0">
              <a:solidFill>
                <a:srgbClr val="92D050"/>
              </a:solidFill>
            </a:endParaRPr>
          </a:p>
          <a:p>
            <a:r>
              <a:rPr lang="en-SG" dirty="0"/>
              <a:t>Swap the order of fork and join</a:t>
            </a:r>
          </a:p>
          <a:p>
            <a:pPr marL="0" indent="0">
              <a:buNone/>
            </a:pPr>
            <a:r>
              <a:rPr lang="en-SG" dirty="0">
                <a:solidFill>
                  <a:srgbClr val="92D050"/>
                </a:solidFill>
              </a:rPr>
              <a:t>This is obviously wrong. If you call join before fork your program will just wait forever.</a:t>
            </a:r>
          </a:p>
        </p:txBody>
      </p:sp>
    </p:spTree>
    <p:extLst>
      <p:ext uri="{BB962C8B-B14F-4D97-AF65-F5344CB8AC3E}">
        <p14:creationId xmlns:p14="http://schemas.microsoft.com/office/powerpoint/2010/main" val="16466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154B-F24E-47F4-8F51-E5654935130A}"/>
              </a:ext>
            </a:extLst>
          </p:cNvPr>
          <p:cNvSpPr>
            <a:spLocks noGrp="1"/>
          </p:cNvSpPr>
          <p:nvPr>
            <p:ph type="title"/>
          </p:nvPr>
        </p:nvSpPr>
        <p:spPr/>
        <p:txBody>
          <a:bodyPr/>
          <a:lstStyle/>
          <a:p>
            <a:r>
              <a:rPr lang="en-SG" dirty="0"/>
              <a:t>Question 1: parallel binary search</a:t>
            </a:r>
          </a:p>
        </p:txBody>
      </p:sp>
      <p:sp>
        <p:nvSpPr>
          <p:cNvPr id="3" name="Content Placeholder 2">
            <a:extLst>
              <a:ext uri="{FF2B5EF4-FFF2-40B4-BE49-F238E27FC236}">
                <a16:creationId xmlns:a16="http://schemas.microsoft.com/office/drawing/2014/main" id="{78399E90-75C5-48C7-8774-367D31E69721}"/>
              </a:ext>
            </a:extLst>
          </p:cNvPr>
          <p:cNvSpPr>
            <a:spLocks noGrp="1"/>
          </p:cNvSpPr>
          <p:nvPr>
            <p:ph idx="1"/>
          </p:nvPr>
        </p:nvSpPr>
        <p:spPr/>
        <p:txBody>
          <a:bodyPr>
            <a:normAutofit/>
          </a:bodyPr>
          <a:lstStyle/>
          <a:p>
            <a:r>
              <a:rPr lang="en-SG" dirty="0"/>
              <a:t>Searching for the largest element versus the smallest.</a:t>
            </a:r>
          </a:p>
          <a:p>
            <a:pPr marL="0" indent="0">
              <a:buNone/>
            </a:pPr>
            <a:r>
              <a:rPr lang="en-SG" dirty="0">
                <a:solidFill>
                  <a:srgbClr val="92D050"/>
                </a:solidFill>
              </a:rPr>
              <a:t>This requires an algorithmic understanding of what the compute method does.</a:t>
            </a:r>
          </a:p>
          <a:p>
            <a:pPr marL="0" indent="0">
              <a:buNone/>
            </a:pPr>
            <a:r>
              <a:rPr lang="en-US" dirty="0">
                <a:solidFill>
                  <a:srgbClr val="92D050"/>
                </a:solidFill>
              </a:rPr>
              <a:t>If the item that we are looking for is smaller than the middle element, we search on the left. </a:t>
            </a:r>
          </a:p>
          <a:p>
            <a:pPr marL="0" indent="0">
              <a:buNone/>
            </a:pPr>
            <a:r>
              <a:rPr lang="en-US" dirty="0">
                <a:solidFill>
                  <a:srgbClr val="92D050"/>
                </a:solidFill>
              </a:rPr>
              <a:t>This means that the array is sorted in increasing order. So, searching for the smallest element would lead to the code to keep going left (i.e. keep forking and joining). On the other hand, searching for the largest element would lead to the code to keep going to right (i.e. keep invoking compute() which is faster). So, searching for the largest element is faster.</a:t>
            </a:r>
          </a:p>
          <a:p>
            <a:pPr marL="0" indent="0">
              <a:buNone/>
            </a:pPr>
            <a:endParaRPr lang="en-SG" dirty="0"/>
          </a:p>
        </p:txBody>
      </p:sp>
    </p:spTree>
    <p:extLst>
      <p:ext uri="{BB962C8B-B14F-4D97-AF65-F5344CB8AC3E}">
        <p14:creationId xmlns:p14="http://schemas.microsoft.com/office/powerpoint/2010/main" val="224287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451-452C-47A5-9847-20A188C50CAF}"/>
              </a:ext>
            </a:extLst>
          </p:cNvPr>
          <p:cNvSpPr>
            <a:spLocks noGrp="1"/>
          </p:cNvSpPr>
          <p:nvPr>
            <p:ph type="title"/>
          </p:nvPr>
        </p:nvSpPr>
        <p:spPr/>
        <p:txBody>
          <a:bodyPr/>
          <a:lstStyle/>
          <a:p>
            <a:r>
              <a:rPr lang="en-SG" dirty="0"/>
              <a:t>Question 2: Fibonacci</a:t>
            </a:r>
          </a:p>
        </p:txBody>
      </p:sp>
      <p:sp>
        <p:nvSpPr>
          <p:cNvPr id="3" name="Content Placeholder 2">
            <a:extLst>
              <a:ext uri="{FF2B5EF4-FFF2-40B4-BE49-F238E27FC236}">
                <a16:creationId xmlns:a16="http://schemas.microsoft.com/office/drawing/2014/main" id="{0CBDF37E-EFC8-4EF1-8DDD-741B44F51CBA}"/>
              </a:ext>
            </a:extLst>
          </p:cNvPr>
          <p:cNvSpPr>
            <a:spLocks noGrp="1"/>
          </p:cNvSpPr>
          <p:nvPr>
            <p:ph idx="1"/>
          </p:nvPr>
        </p:nvSpPr>
        <p:spPr/>
        <p:txBody>
          <a:bodyPr/>
          <a:lstStyle/>
          <a:p>
            <a:pPr marL="457200" indent="-457200">
              <a:buFont typeface="+mj-lt"/>
              <a:buAutoNum type="alphaLcParenR"/>
            </a:pPr>
            <a:r>
              <a:rPr lang="en-SG" dirty="0"/>
              <a:t>Parallelize the following method:</a:t>
            </a:r>
          </a:p>
          <a:p>
            <a:pPr marL="457200" indent="-457200">
              <a:buFont typeface="+mj-lt"/>
              <a:buAutoNum type="alphaLcParenR"/>
            </a:pPr>
            <a:endParaRPr lang="en-SG" dirty="0"/>
          </a:p>
          <a:p>
            <a:pPr marL="457200" indent="-457200">
              <a:buFont typeface="+mj-lt"/>
              <a:buAutoNum type="alphaLcParenR"/>
            </a:pPr>
            <a:endParaRPr lang="en-SG" dirty="0"/>
          </a:p>
          <a:p>
            <a:pPr marL="457200" indent="-457200">
              <a:buFont typeface="+mj-lt"/>
              <a:buAutoNum type="alphaLcParenR"/>
            </a:pPr>
            <a:endParaRPr lang="en-SG" dirty="0"/>
          </a:p>
          <a:p>
            <a:pPr marL="457200" indent="-457200">
              <a:buFont typeface="+mj-lt"/>
              <a:buAutoNum type="alphaLcParenR"/>
            </a:pPr>
            <a:endParaRPr lang="en-SG" dirty="0"/>
          </a:p>
          <a:p>
            <a:pPr marL="457200" indent="-457200">
              <a:buFont typeface="+mj-lt"/>
              <a:buAutoNum type="alphaLcParenR"/>
            </a:pPr>
            <a:endParaRPr lang="en-SG" dirty="0"/>
          </a:p>
          <a:p>
            <a:pPr marL="457200" indent="-457200">
              <a:buFont typeface="+mj-lt"/>
              <a:buAutoNum type="alphaLcParenR"/>
            </a:pPr>
            <a:endParaRPr lang="en-SG" dirty="0"/>
          </a:p>
          <a:p>
            <a:pPr marL="457200" indent="-457200">
              <a:buFont typeface="+mj-lt"/>
              <a:buAutoNum type="alphaLcParenR"/>
            </a:pPr>
            <a:r>
              <a:rPr lang="en-US" dirty="0"/>
              <a:t>Explore different variants and</a:t>
            </a:r>
            <a:br>
              <a:rPr lang="en-US" dirty="0"/>
            </a:br>
            <a:r>
              <a:rPr lang="en-US" dirty="0"/>
              <a:t>combinations of fork, join and</a:t>
            </a:r>
            <a:br>
              <a:rPr lang="en-US" dirty="0"/>
            </a:br>
            <a:r>
              <a:rPr lang="en-US" dirty="0"/>
              <a:t>compute invocations.</a:t>
            </a:r>
          </a:p>
          <a:p>
            <a:pPr marL="457200" indent="-457200">
              <a:buFont typeface="+mj-lt"/>
              <a:buAutoNum type="alphaLcParenR"/>
            </a:pPr>
            <a:endParaRPr lang="en-SG" dirty="0"/>
          </a:p>
        </p:txBody>
      </p:sp>
      <p:pic>
        <p:nvPicPr>
          <p:cNvPr id="4" name="Picture 3">
            <a:extLst>
              <a:ext uri="{FF2B5EF4-FFF2-40B4-BE49-F238E27FC236}">
                <a16:creationId xmlns:a16="http://schemas.microsoft.com/office/drawing/2014/main" id="{51C8E00A-D4D3-4FBC-BD70-649F322FC43B}"/>
              </a:ext>
            </a:extLst>
          </p:cNvPr>
          <p:cNvPicPr>
            <a:picLocks noChangeAspect="1"/>
          </p:cNvPicPr>
          <p:nvPr/>
        </p:nvPicPr>
        <p:blipFill>
          <a:blip r:embed="rId2"/>
          <a:stretch>
            <a:fillRect/>
          </a:stretch>
        </p:blipFill>
        <p:spPr>
          <a:xfrm>
            <a:off x="420191" y="2796788"/>
            <a:ext cx="5171138" cy="2253512"/>
          </a:xfrm>
          <a:prstGeom prst="rect">
            <a:avLst/>
          </a:prstGeom>
        </p:spPr>
      </p:pic>
      <p:pic>
        <p:nvPicPr>
          <p:cNvPr id="5" name="Picture 4">
            <a:extLst>
              <a:ext uri="{FF2B5EF4-FFF2-40B4-BE49-F238E27FC236}">
                <a16:creationId xmlns:a16="http://schemas.microsoft.com/office/drawing/2014/main" id="{F4FFAE38-81F9-4977-A3CD-47D95B3C6CEE}"/>
              </a:ext>
            </a:extLst>
          </p:cNvPr>
          <p:cNvPicPr>
            <a:picLocks noChangeAspect="1"/>
          </p:cNvPicPr>
          <p:nvPr/>
        </p:nvPicPr>
        <p:blipFill>
          <a:blip r:embed="rId3"/>
          <a:stretch>
            <a:fillRect/>
          </a:stretch>
        </p:blipFill>
        <p:spPr>
          <a:xfrm>
            <a:off x="5591330" y="2048128"/>
            <a:ext cx="5914869" cy="4170557"/>
          </a:xfrm>
          <a:prstGeom prst="rect">
            <a:avLst/>
          </a:prstGeom>
        </p:spPr>
      </p:pic>
    </p:spTree>
    <p:extLst>
      <p:ext uri="{BB962C8B-B14F-4D97-AF65-F5344CB8AC3E}">
        <p14:creationId xmlns:p14="http://schemas.microsoft.com/office/powerpoint/2010/main" val="200695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CEF5B-32DB-4591-B8B1-2EFD8414005A}"/>
              </a:ext>
            </a:extLst>
          </p:cNvPr>
          <p:cNvSpPr>
            <a:spLocks noGrp="1"/>
          </p:cNvSpPr>
          <p:nvPr>
            <p:ph type="title"/>
          </p:nvPr>
        </p:nvSpPr>
        <p:spPr/>
        <p:txBody>
          <a:bodyPr/>
          <a:lstStyle/>
          <a:p>
            <a:r>
              <a:rPr lang="en-SG" dirty="0"/>
              <a:t>Question 2: Fibonacci parallelism</a:t>
            </a:r>
          </a:p>
        </p:txBody>
      </p:sp>
      <p:sp>
        <p:nvSpPr>
          <p:cNvPr id="3" name="Content Placeholder 2">
            <a:extLst>
              <a:ext uri="{FF2B5EF4-FFF2-40B4-BE49-F238E27FC236}">
                <a16:creationId xmlns:a16="http://schemas.microsoft.com/office/drawing/2014/main" id="{2F2161CC-5B4F-421E-A2BA-CDDF1443EE70}"/>
              </a:ext>
            </a:extLst>
          </p:cNvPr>
          <p:cNvSpPr>
            <a:spLocks noGrp="1"/>
          </p:cNvSpPr>
          <p:nvPr>
            <p:ph idx="1"/>
          </p:nvPr>
        </p:nvSpPr>
        <p:spPr>
          <a:xfrm>
            <a:off x="685800" y="2194560"/>
            <a:ext cx="10820400" cy="4551014"/>
          </a:xfrm>
        </p:spPr>
        <p:txBody>
          <a:bodyPr>
            <a:normAutofit/>
          </a:bodyPr>
          <a:lstStyle/>
          <a:p>
            <a:r>
              <a:rPr lang="en-SG" dirty="0"/>
              <a:t>Simplest example:</a:t>
            </a:r>
          </a:p>
          <a:p>
            <a:endParaRPr lang="en-SG" dirty="0"/>
          </a:p>
          <a:p>
            <a:r>
              <a:rPr lang="en-SG" dirty="0"/>
              <a:t>Fairly easy to come up with following the lecture example.</a:t>
            </a:r>
          </a:p>
          <a:p>
            <a:r>
              <a:rPr lang="en-SG" dirty="0"/>
              <a:t>This also works:</a:t>
            </a:r>
          </a:p>
          <a:p>
            <a:pPr marL="0" indent="0">
              <a:buNone/>
            </a:pPr>
            <a:r>
              <a:rPr lang="en-SG" dirty="0"/>
              <a:t>but is slower (why?)</a:t>
            </a:r>
          </a:p>
          <a:p>
            <a:r>
              <a:rPr lang="en-US" dirty="0">
                <a:solidFill>
                  <a:srgbClr val="92D050"/>
                </a:solidFill>
              </a:rPr>
              <a:t>In Java subexpressions are evaluated left to right.</a:t>
            </a:r>
          </a:p>
          <a:p>
            <a:r>
              <a:rPr lang="en-US" dirty="0">
                <a:solidFill>
                  <a:srgbClr val="92D050"/>
                </a:solidFill>
              </a:rPr>
              <a:t>So f1.join() needs to wait for f1.fork() to complete before f2.compute() can be evaluated. </a:t>
            </a:r>
          </a:p>
          <a:p>
            <a:r>
              <a:rPr lang="en-US" dirty="0"/>
              <a:t>What about this?</a:t>
            </a:r>
          </a:p>
          <a:p>
            <a:r>
              <a:rPr lang="en-US" dirty="0">
                <a:solidFill>
                  <a:srgbClr val="92D050"/>
                </a:solidFill>
              </a:rPr>
              <a:t>This is sequentially recursive. Not much different from (b), but still slightly faster as there is no overhead involved in forking and joining. </a:t>
            </a:r>
            <a:endParaRPr lang="en-SG" dirty="0">
              <a:solidFill>
                <a:srgbClr val="92D050"/>
              </a:solidFill>
            </a:endParaRPr>
          </a:p>
        </p:txBody>
      </p:sp>
      <p:pic>
        <p:nvPicPr>
          <p:cNvPr id="5" name="Picture 4">
            <a:extLst>
              <a:ext uri="{FF2B5EF4-FFF2-40B4-BE49-F238E27FC236}">
                <a16:creationId xmlns:a16="http://schemas.microsoft.com/office/drawing/2014/main" id="{C1EE40A4-98F6-4501-BD1D-B2AACC7BE838}"/>
              </a:ext>
            </a:extLst>
          </p:cNvPr>
          <p:cNvPicPr>
            <a:picLocks noChangeAspect="1"/>
          </p:cNvPicPr>
          <p:nvPr/>
        </p:nvPicPr>
        <p:blipFill>
          <a:blip r:embed="rId2"/>
          <a:stretch>
            <a:fillRect/>
          </a:stretch>
        </p:blipFill>
        <p:spPr>
          <a:xfrm>
            <a:off x="3775491" y="2194560"/>
            <a:ext cx="5810250" cy="847725"/>
          </a:xfrm>
          <a:prstGeom prst="rect">
            <a:avLst/>
          </a:prstGeom>
        </p:spPr>
      </p:pic>
      <p:pic>
        <p:nvPicPr>
          <p:cNvPr id="7" name="Picture 6">
            <a:extLst>
              <a:ext uri="{FF2B5EF4-FFF2-40B4-BE49-F238E27FC236}">
                <a16:creationId xmlns:a16="http://schemas.microsoft.com/office/drawing/2014/main" id="{D2A7D927-0FE8-4C07-A15B-36FAF4362FFA}"/>
              </a:ext>
            </a:extLst>
          </p:cNvPr>
          <p:cNvPicPr>
            <a:picLocks noChangeAspect="1"/>
          </p:cNvPicPr>
          <p:nvPr/>
        </p:nvPicPr>
        <p:blipFill>
          <a:blip r:embed="rId3"/>
          <a:stretch>
            <a:fillRect/>
          </a:stretch>
        </p:blipFill>
        <p:spPr>
          <a:xfrm>
            <a:off x="3775491" y="3533853"/>
            <a:ext cx="5562600" cy="809625"/>
          </a:xfrm>
          <a:prstGeom prst="rect">
            <a:avLst/>
          </a:prstGeom>
        </p:spPr>
      </p:pic>
      <p:pic>
        <p:nvPicPr>
          <p:cNvPr id="8" name="Picture 7">
            <a:extLst>
              <a:ext uri="{FF2B5EF4-FFF2-40B4-BE49-F238E27FC236}">
                <a16:creationId xmlns:a16="http://schemas.microsoft.com/office/drawing/2014/main" id="{42CB8308-DB65-483A-9B46-A39EE04F1C37}"/>
              </a:ext>
            </a:extLst>
          </p:cNvPr>
          <p:cNvPicPr>
            <a:picLocks noChangeAspect="1"/>
          </p:cNvPicPr>
          <p:nvPr/>
        </p:nvPicPr>
        <p:blipFill>
          <a:blip r:embed="rId4"/>
          <a:stretch>
            <a:fillRect/>
          </a:stretch>
        </p:blipFill>
        <p:spPr>
          <a:xfrm>
            <a:off x="3775491" y="5383156"/>
            <a:ext cx="6229350" cy="590550"/>
          </a:xfrm>
          <a:prstGeom prst="rect">
            <a:avLst/>
          </a:prstGeom>
        </p:spPr>
      </p:pic>
    </p:spTree>
    <p:extLst>
      <p:ext uri="{BB962C8B-B14F-4D97-AF65-F5344CB8AC3E}">
        <p14:creationId xmlns:p14="http://schemas.microsoft.com/office/powerpoint/2010/main" val="1737534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ADF61-0A9A-43CC-AB7F-5543AA27FFCD}"/>
              </a:ext>
            </a:extLst>
          </p:cNvPr>
          <p:cNvSpPr>
            <a:spLocks noGrp="1"/>
          </p:cNvSpPr>
          <p:nvPr>
            <p:ph type="title"/>
          </p:nvPr>
        </p:nvSpPr>
        <p:spPr/>
        <p:txBody>
          <a:bodyPr/>
          <a:lstStyle/>
          <a:p>
            <a:r>
              <a:rPr lang="en-SG" dirty="0"/>
              <a:t>Question 2: Fibonacci parallelism</a:t>
            </a:r>
          </a:p>
        </p:txBody>
      </p:sp>
      <p:sp>
        <p:nvSpPr>
          <p:cNvPr id="3" name="Content Placeholder 2">
            <a:extLst>
              <a:ext uri="{FF2B5EF4-FFF2-40B4-BE49-F238E27FC236}">
                <a16:creationId xmlns:a16="http://schemas.microsoft.com/office/drawing/2014/main" id="{B321EFC5-7D89-458D-ADC0-EA0D9953BEBC}"/>
              </a:ext>
            </a:extLst>
          </p:cNvPr>
          <p:cNvSpPr>
            <a:spLocks noGrp="1"/>
          </p:cNvSpPr>
          <p:nvPr>
            <p:ph idx="1"/>
          </p:nvPr>
        </p:nvSpPr>
        <p:spPr>
          <a:xfrm>
            <a:off x="685800" y="2194560"/>
            <a:ext cx="10820400" cy="5435433"/>
          </a:xfrm>
        </p:spPr>
        <p:txBody>
          <a:bodyPr>
            <a:normAutofit/>
          </a:bodyPr>
          <a:lstStyle/>
          <a:p>
            <a:r>
              <a:rPr lang="en-SG" dirty="0"/>
              <a:t>Fork both and join?</a:t>
            </a:r>
          </a:p>
          <a:p>
            <a:endParaRPr lang="en-SG" dirty="0"/>
          </a:p>
          <a:p>
            <a:r>
              <a:rPr lang="en-SG" dirty="0">
                <a:solidFill>
                  <a:srgbClr val="92D050"/>
                </a:solidFill>
              </a:rPr>
              <a:t>This works, main </a:t>
            </a:r>
            <a:r>
              <a:rPr lang="en-SG" dirty="0" err="1">
                <a:solidFill>
                  <a:srgbClr val="92D050"/>
                </a:solidFill>
              </a:rPr>
              <a:t>thead</a:t>
            </a:r>
            <a:r>
              <a:rPr lang="en-SG" dirty="0">
                <a:solidFill>
                  <a:srgbClr val="92D050"/>
                </a:solidFill>
              </a:rPr>
              <a:t> delegates all work to worker threads. But note that main thread doesn’t do much in this case (wasted)</a:t>
            </a:r>
          </a:p>
        </p:txBody>
      </p:sp>
      <p:pic>
        <p:nvPicPr>
          <p:cNvPr id="4" name="Picture 3">
            <a:extLst>
              <a:ext uri="{FF2B5EF4-FFF2-40B4-BE49-F238E27FC236}">
                <a16:creationId xmlns:a16="http://schemas.microsoft.com/office/drawing/2014/main" id="{A7C7991E-8051-4647-AA36-6DD0F79BF014}"/>
              </a:ext>
            </a:extLst>
          </p:cNvPr>
          <p:cNvPicPr>
            <a:picLocks noChangeAspect="1"/>
          </p:cNvPicPr>
          <p:nvPr/>
        </p:nvPicPr>
        <p:blipFill>
          <a:blip r:embed="rId2"/>
          <a:stretch>
            <a:fillRect/>
          </a:stretch>
        </p:blipFill>
        <p:spPr>
          <a:xfrm>
            <a:off x="3939914" y="1907500"/>
            <a:ext cx="5181600" cy="1162050"/>
          </a:xfrm>
          <a:prstGeom prst="rect">
            <a:avLst/>
          </a:prstGeom>
        </p:spPr>
      </p:pic>
    </p:spTree>
    <p:extLst>
      <p:ext uri="{BB962C8B-B14F-4D97-AF65-F5344CB8AC3E}">
        <p14:creationId xmlns:p14="http://schemas.microsoft.com/office/powerpoint/2010/main" val="297057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7D0F-85EF-43C7-BCFD-53258B5333AA}"/>
              </a:ext>
            </a:extLst>
          </p:cNvPr>
          <p:cNvSpPr>
            <a:spLocks noGrp="1"/>
          </p:cNvSpPr>
          <p:nvPr>
            <p:ph type="title"/>
          </p:nvPr>
        </p:nvSpPr>
        <p:spPr/>
        <p:txBody>
          <a:bodyPr/>
          <a:lstStyle/>
          <a:p>
            <a:r>
              <a:rPr lang="en-SG" dirty="0"/>
              <a:t>Question 2: Fibonacci parallelism</a:t>
            </a:r>
          </a:p>
        </p:txBody>
      </p:sp>
      <p:sp>
        <p:nvSpPr>
          <p:cNvPr id="3" name="Content Placeholder 2">
            <a:extLst>
              <a:ext uri="{FF2B5EF4-FFF2-40B4-BE49-F238E27FC236}">
                <a16:creationId xmlns:a16="http://schemas.microsoft.com/office/drawing/2014/main" id="{21160F14-B2C4-4CD3-8639-A29B5A3FF064}"/>
              </a:ext>
            </a:extLst>
          </p:cNvPr>
          <p:cNvSpPr>
            <a:spLocks noGrp="1"/>
          </p:cNvSpPr>
          <p:nvPr>
            <p:ph idx="1"/>
          </p:nvPr>
        </p:nvSpPr>
        <p:spPr/>
        <p:txBody>
          <a:bodyPr/>
          <a:lstStyle/>
          <a:p>
            <a:r>
              <a:rPr lang="en-SG" dirty="0"/>
              <a:t>What if we swap the </a:t>
            </a:r>
            <a:br>
              <a:rPr lang="en-SG" dirty="0"/>
            </a:br>
            <a:r>
              <a:rPr lang="en-SG" dirty="0"/>
              <a:t>order?</a:t>
            </a:r>
          </a:p>
          <a:p>
            <a:endParaRPr lang="en-SG" dirty="0"/>
          </a:p>
          <a:p>
            <a:r>
              <a:rPr lang="en-US" dirty="0">
                <a:solidFill>
                  <a:srgbClr val="92D050"/>
                </a:solidFill>
              </a:rPr>
              <a:t>Looks the same, but it is less preferred as it follows the convention of joins to be returned innermost first.</a:t>
            </a:r>
          </a:p>
          <a:p>
            <a:r>
              <a:rPr lang="en-US" dirty="0">
                <a:solidFill>
                  <a:srgbClr val="92D050"/>
                </a:solidFill>
              </a:rPr>
              <a:t>Since a thread forks tasks to the front of its own double-ended queue, the last task forked should be the one that is joined when the thread becomes idle.</a:t>
            </a:r>
          </a:p>
          <a:p>
            <a:r>
              <a:rPr lang="en-US" dirty="0">
                <a:solidFill>
                  <a:srgbClr val="92D050"/>
                </a:solidFill>
              </a:rPr>
              <a:t>This becomes apparent when we set the parallelism level to 0 using </a:t>
            </a:r>
            <a:r>
              <a:rPr lang="en-US" dirty="0" err="1">
                <a:solidFill>
                  <a:srgbClr val="92D050"/>
                </a:solidFill>
              </a:rPr>
              <a:t>java.util.concurrent.ForkJoinPool.common.parallelism</a:t>
            </a:r>
            <a:r>
              <a:rPr lang="en-US" dirty="0">
                <a:solidFill>
                  <a:srgbClr val="92D050"/>
                </a:solidFill>
              </a:rPr>
              <a:t>=0 </a:t>
            </a:r>
            <a:br>
              <a:rPr lang="en-US" dirty="0">
                <a:solidFill>
                  <a:srgbClr val="92D050"/>
                </a:solidFill>
              </a:rPr>
            </a:br>
            <a:r>
              <a:rPr lang="en-US" dirty="0">
                <a:solidFill>
                  <a:srgbClr val="92D050"/>
                </a:solidFill>
              </a:rPr>
              <a:t>The main thread actually blocks waiting for f2.join() is behind f1.join().</a:t>
            </a:r>
            <a:endParaRPr lang="en-SG" dirty="0">
              <a:solidFill>
                <a:srgbClr val="92D050"/>
              </a:solidFill>
            </a:endParaRPr>
          </a:p>
          <a:p>
            <a:endParaRPr lang="en-SG" dirty="0">
              <a:solidFill>
                <a:srgbClr val="92D050"/>
              </a:solidFill>
            </a:endParaRPr>
          </a:p>
        </p:txBody>
      </p:sp>
      <p:pic>
        <p:nvPicPr>
          <p:cNvPr id="4" name="Picture 3">
            <a:extLst>
              <a:ext uri="{FF2B5EF4-FFF2-40B4-BE49-F238E27FC236}">
                <a16:creationId xmlns:a16="http://schemas.microsoft.com/office/drawing/2014/main" id="{9418ECC7-37BF-46CB-BCC9-AFF063D842E8}"/>
              </a:ext>
            </a:extLst>
          </p:cNvPr>
          <p:cNvPicPr>
            <a:picLocks noChangeAspect="1"/>
          </p:cNvPicPr>
          <p:nvPr/>
        </p:nvPicPr>
        <p:blipFill>
          <a:blip r:embed="rId2"/>
          <a:stretch>
            <a:fillRect/>
          </a:stretch>
        </p:blipFill>
        <p:spPr>
          <a:xfrm>
            <a:off x="3894944" y="2257425"/>
            <a:ext cx="5076825" cy="1171575"/>
          </a:xfrm>
          <a:prstGeom prst="rect">
            <a:avLst/>
          </a:prstGeom>
        </p:spPr>
      </p:pic>
    </p:spTree>
    <p:extLst>
      <p:ext uri="{BB962C8B-B14F-4D97-AF65-F5344CB8AC3E}">
        <p14:creationId xmlns:p14="http://schemas.microsoft.com/office/powerpoint/2010/main" val="20133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AF31-9C78-4476-A4C4-C38042FE2359}"/>
              </a:ext>
            </a:extLst>
          </p:cNvPr>
          <p:cNvSpPr>
            <a:spLocks noGrp="1"/>
          </p:cNvSpPr>
          <p:nvPr>
            <p:ph type="title"/>
          </p:nvPr>
        </p:nvSpPr>
        <p:spPr/>
        <p:txBody>
          <a:bodyPr/>
          <a:lstStyle/>
          <a:p>
            <a:r>
              <a:rPr lang="en-SG" dirty="0"/>
              <a:t>Bonus questions</a:t>
            </a:r>
          </a:p>
        </p:txBody>
      </p:sp>
      <p:sp>
        <p:nvSpPr>
          <p:cNvPr id="3" name="Content Placeholder 2">
            <a:extLst>
              <a:ext uri="{FF2B5EF4-FFF2-40B4-BE49-F238E27FC236}">
                <a16:creationId xmlns:a16="http://schemas.microsoft.com/office/drawing/2014/main" id="{15B73718-B4D9-4F7F-B52D-85D2F2FE6879}"/>
              </a:ext>
            </a:extLst>
          </p:cNvPr>
          <p:cNvSpPr>
            <a:spLocks noGrp="1"/>
          </p:cNvSpPr>
          <p:nvPr>
            <p:ph idx="1"/>
          </p:nvPr>
        </p:nvSpPr>
        <p:spPr/>
        <p:txBody>
          <a:bodyPr/>
          <a:lstStyle/>
          <a:p>
            <a:r>
              <a:rPr lang="en-SG" dirty="0"/>
              <a:t>Actual problems from CS2103T that I have encountered</a:t>
            </a:r>
          </a:p>
          <a:p>
            <a:r>
              <a:rPr lang="en-SG" dirty="0"/>
              <a:t>Shows you that concepts will be used outside of CS2030 </a:t>
            </a:r>
            <a:r>
              <a:rPr lang="en-SG" dirty="0">
                <a:sym typeface="Wingdings" panose="05000000000000000000" pitchFamily="2" charset="2"/>
              </a:rPr>
              <a:t></a:t>
            </a:r>
          </a:p>
        </p:txBody>
      </p:sp>
    </p:spTree>
    <p:extLst>
      <p:ext uri="{BB962C8B-B14F-4D97-AF65-F5344CB8AC3E}">
        <p14:creationId xmlns:p14="http://schemas.microsoft.com/office/powerpoint/2010/main" val="4129657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CCCC-49DF-4738-B056-3EA4CE174732}"/>
              </a:ext>
            </a:extLst>
          </p:cNvPr>
          <p:cNvSpPr>
            <a:spLocks noGrp="1"/>
          </p:cNvSpPr>
          <p:nvPr>
            <p:ph type="title"/>
          </p:nvPr>
        </p:nvSpPr>
        <p:spPr/>
        <p:txBody>
          <a:bodyPr/>
          <a:lstStyle/>
          <a:p>
            <a:r>
              <a:rPr lang="en-SG" dirty="0"/>
              <a:t>Generics + exceptions</a:t>
            </a:r>
          </a:p>
        </p:txBody>
      </p:sp>
      <p:sp>
        <p:nvSpPr>
          <p:cNvPr id="3" name="Content Placeholder 2">
            <a:extLst>
              <a:ext uri="{FF2B5EF4-FFF2-40B4-BE49-F238E27FC236}">
                <a16:creationId xmlns:a16="http://schemas.microsoft.com/office/drawing/2014/main" id="{59B87139-5EA0-4865-9E01-CB8F4821940B}"/>
              </a:ext>
            </a:extLst>
          </p:cNvPr>
          <p:cNvSpPr>
            <a:spLocks noGrp="1"/>
          </p:cNvSpPr>
          <p:nvPr>
            <p:ph idx="1"/>
          </p:nvPr>
        </p:nvSpPr>
        <p:spPr/>
        <p:txBody>
          <a:bodyPr/>
          <a:lstStyle/>
          <a:p>
            <a:r>
              <a:rPr lang="en-SG" dirty="0"/>
              <a:t>Does this compile?</a:t>
            </a:r>
          </a:p>
          <a:p>
            <a:endParaRPr lang="en-SG" dirty="0"/>
          </a:p>
          <a:p>
            <a:pPr marL="0" indent="0">
              <a:buNone/>
            </a:pPr>
            <a:r>
              <a:rPr lang="en-SG" dirty="0"/>
              <a:t>public class </a:t>
            </a:r>
            <a:r>
              <a:rPr lang="en-SG" dirty="0" err="1"/>
              <a:t>MyException</a:t>
            </a:r>
            <a:r>
              <a:rPr lang="en-SG" dirty="0"/>
              <a:t>&lt;T&gt; extends </a:t>
            </a:r>
            <a:r>
              <a:rPr lang="en-SG" dirty="0" err="1"/>
              <a:t>RuntimeException</a:t>
            </a:r>
            <a:r>
              <a:rPr lang="en-SG" dirty="0"/>
              <a:t> {</a:t>
            </a:r>
          </a:p>
          <a:p>
            <a:pPr marL="0" indent="0">
              <a:buNone/>
            </a:pPr>
            <a:r>
              <a:rPr lang="en-SG" dirty="0"/>
              <a:t> </a:t>
            </a:r>
          </a:p>
          <a:p>
            <a:pPr marL="0" indent="0">
              <a:buNone/>
            </a:pPr>
            <a:r>
              <a:rPr lang="en-SG" dirty="0"/>
              <a:t>}</a:t>
            </a:r>
          </a:p>
          <a:p>
            <a:pPr marL="0" indent="0">
              <a:buNone/>
            </a:pPr>
            <a:endParaRPr lang="en-SG" dirty="0"/>
          </a:p>
          <a:p>
            <a:pPr marL="0" indent="0">
              <a:buNone/>
            </a:pPr>
            <a:r>
              <a:rPr lang="en-SG" dirty="0">
                <a:solidFill>
                  <a:srgbClr val="92D050"/>
                </a:solidFill>
              </a:rPr>
              <a:t>Nope.</a:t>
            </a:r>
          </a:p>
          <a:p>
            <a:pPr marL="0" indent="0">
              <a:buNone/>
            </a:pPr>
            <a:r>
              <a:rPr lang="en-SG" dirty="0">
                <a:solidFill>
                  <a:srgbClr val="92D050"/>
                </a:solidFill>
              </a:rPr>
              <a:t>Generic class may not extend </a:t>
            </a:r>
            <a:r>
              <a:rPr lang="en-SG" dirty="0" err="1">
                <a:solidFill>
                  <a:srgbClr val="92D050"/>
                </a:solidFill>
              </a:rPr>
              <a:t>java.lang.throwable</a:t>
            </a:r>
            <a:endParaRPr lang="en-SG" dirty="0">
              <a:solidFill>
                <a:srgbClr val="92D050"/>
              </a:solidFill>
            </a:endParaRPr>
          </a:p>
        </p:txBody>
      </p:sp>
    </p:spTree>
    <p:extLst>
      <p:ext uri="{BB962C8B-B14F-4D97-AF65-F5344CB8AC3E}">
        <p14:creationId xmlns:p14="http://schemas.microsoft.com/office/powerpoint/2010/main" val="280951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55</TotalTime>
  <Words>700</Words>
  <Application>Microsoft Office PowerPoint</Application>
  <PresentationFormat>Widescreen</PresentationFormat>
  <Paragraphs>102</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vt:lpstr>
      <vt:lpstr>Vapor Trail</vt:lpstr>
      <vt:lpstr>Cs2030</vt:lpstr>
      <vt:lpstr>Question 1: parallel binary search</vt:lpstr>
      <vt:lpstr>Question 1: parallel binary search</vt:lpstr>
      <vt:lpstr>Question 2: Fibonacci</vt:lpstr>
      <vt:lpstr>Question 2: Fibonacci parallelism</vt:lpstr>
      <vt:lpstr>Question 2: Fibonacci parallelism</vt:lpstr>
      <vt:lpstr>Question 2: Fibonacci parallelism</vt:lpstr>
      <vt:lpstr>Bonus questions</vt:lpstr>
      <vt:lpstr>Generics + exceptions</vt:lpstr>
      <vt:lpstr>Why not?</vt:lpstr>
      <vt:lpstr>What about this?</vt:lpstr>
      <vt:lpstr>Utilizing generic exceptions</vt:lpstr>
      <vt:lpstr>Extended functions</vt:lpstr>
      <vt:lpstr>Bug fix #1</vt:lpstr>
      <vt:lpstr>Bug fix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Jeremy Choo</dc:creator>
  <cp:lastModifiedBy>Jeremy Choo</cp:lastModifiedBy>
  <cp:revision>12</cp:revision>
  <dcterms:created xsi:type="dcterms:W3CDTF">2018-10-31T15:51:18Z</dcterms:created>
  <dcterms:modified xsi:type="dcterms:W3CDTF">2018-11-01T14:09:34Z</dcterms:modified>
</cp:coreProperties>
</file>