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IBM Plex Sans Medium"/>
      <p:regular r:id="rId16"/>
    </p:embeddedFont>
    <p:embeddedFont>
      <p:font typeface="IBM Plex Sans Medium"/>
      <p:regular r:id="rId17"/>
    </p:embeddedFont>
    <p:embeddedFont>
      <p:font typeface="IBM Plex Sans Medium"/>
      <p:regular r:id="rId18"/>
    </p:embeddedFont>
    <p:embeddedFont>
      <p:font typeface="IBM Plex Sans Medium"/>
      <p:regular r:id="rId19"/>
    </p:embeddedFont>
    <p:embeddedFont>
      <p:font typeface="Roboto"/>
      <p:regular r:id="rId20"/>
    </p:embeddedFont>
    <p:embeddedFont>
      <p:font typeface="Roboto"/>
      <p:regular r:id="rId21"/>
    </p:embeddedFont>
    <p:embeddedFont>
      <p:font typeface="Roboto"/>
      <p:regular r:id="rId22"/>
    </p:embeddedFont>
    <p:embeddedFont>
      <p:font typeface="Roboto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Relationship Id="rId22" Type="http://schemas.openxmlformats.org/officeDocument/2006/relationships/font" Target="fonts/font7.fntdata"/><Relationship Id="rId2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865233"/>
            <a:ext cx="12902327" cy="212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8350"/>
              </a:lnSpc>
              <a:buNone/>
            </a:pPr>
            <a:r>
              <a:rPr lang="en-US" sz="67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Monitoring with Grafana and Prometheus</a:t>
            </a:r>
            <a:endParaRPr lang="en-US" sz="6700" dirty="0"/>
          </a:p>
        </p:txBody>
      </p:sp>
      <p:sp>
        <p:nvSpPr>
          <p:cNvPr id="3" name="Text 1"/>
          <p:cNvSpPr/>
          <p:nvPr/>
        </p:nvSpPr>
        <p:spPr>
          <a:xfrm>
            <a:off x="864037" y="4364831"/>
            <a:ext cx="12902327" cy="1234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Integrating Node.js and React for Real-Time Data Visualization</a:t>
            </a:r>
            <a:endParaRPr lang="en-US" sz="3850" dirty="0"/>
          </a:p>
        </p:txBody>
      </p:sp>
      <p:sp>
        <p:nvSpPr>
          <p:cNvPr id="4" name="Text 2"/>
          <p:cNvSpPr/>
          <p:nvPr/>
        </p:nvSpPr>
        <p:spPr>
          <a:xfrm>
            <a:off x="864037" y="5969318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 Jerin Joji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952982"/>
            <a:ext cx="7449264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Introduction to Monitoring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3372445"/>
            <a:ext cx="555427" cy="555427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4" name="Text 2"/>
          <p:cNvSpPr/>
          <p:nvPr/>
        </p:nvSpPr>
        <p:spPr>
          <a:xfrm>
            <a:off x="1030605" y="3464957"/>
            <a:ext cx="22217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2900" dirty="0"/>
          </a:p>
        </p:txBody>
      </p:sp>
      <p:sp>
        <p:nvSpPr>
          <p:cNvPr id="5" name="Text 3"/>
          <p:cNvSpPr/>
          <p:nvPr/>
        </p:nvSpPr>
        <p:spPr>
          <a:xfrm>
            <a:off x="1666280" y="337244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Definition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666280" y="3906322"/>
            <a:ext cx="3333988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Monitoring continuously observes system health and performance. It ensures optimal operation and rapid issue resolution.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5247084" y="3372445"/>
            <a:ext cx="555427" cy="555427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8" name="Text 6"/>
          <p:cNvSpPr/>
          <p:nvPr/>
        </p:nvSpPr>
        <p:spPr>
          <a:xfrm>
            <a:off x="5413653" y="3464957"/>
            <a:ext cx="22217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endParaRPr lang="en-US" sz="2900" dirty="0"/>
          </a:p>
        </p:txBody>
      </p:sp>
      <p:sp>
        <p:nvSpPr>
          <p:cNvPr id="9" name="Text 7"/>
          <p:cNvSpPr/>
          <p:nvPr/>
        </p:nvSpPr>
        <p:spPr>
          <a:xfrm>
            <a:off x="6049328" y="337244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Importance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6049328" y="3906322"/>
            <a:ext cx="3333988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Effective monitoring enables proactive troubleshooting, performance tuning, and high system uptime. It's crucial for maintaining service quality.</a:t>
            </a:r>
            <a:endParaRPr lang="en-US" sz="1900" dirty="0"/>
          </a:p>
        </p:txBody>
      </p:sp>
      <p:sp>
        <p:nvSpPr>
          <p:cNvPr id="11" name="Shape 9"/>
          <p:cNvSpPr/>
          <p:nvPr/>
        </p:nvSpPr>
        <p:spPr>
          <a:xfrm>
            <a:off x="9630132" y="3372445"/>
            <a:ext cx="555427" cy="555427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12" name="Text 10"/>
          <p:cNvSpPr/>
          <p:nvPr/>
        </p:nvSpPr>
        <p:spPr>
          <a:xfrm>
            <a:off x="9796701" y="3464957"/>
            <a:ext cx="22217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</a:t>
            </a:r>
            <a:endParaRPr lang="en-US" sz="2900" dirty="0"/>
          </a:p>
        </p:txBody>
      </p:sp>
      <p:sp>
        <p:nvSpPr>
          <p:cNvPr id="13" name="Text 11"/>
          <p:cNvSpPr/>
          <p:nvPr/>
        </p:nvSpPr>
        <p:spPr>
          <a:xfrm>
            <a:off x="10432375" y="337244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Common Tools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10432375" y="3906322"/>
            <a:ext cx="3333988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Popular monitoring tools include Grafana, Prometheus, Nagios, and Zabbix. Each offers unique features for comprehensive system oversight.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42248" y="661749"/>
            <a:ext cx="7150179" cy="7519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900"/>
              </a:lnSpc>
              <a:buNone/>
            </a:pPr>
            <a:r>
              <a:rPr lang="en-US" sz="47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Prometheus: An Overview</a:t>
            </a:r>
            <a:endParaRPr lang="en-US" sz="4700" dirty="0"/>
          </a:p>
        </p:txBody>
      </p:sp>
      <p:sp>
        <p:nvSpPr>
          <p:cNvPr id="3" name="Shape 1"/>
          <p:cNvSpPr/>
          <p:nvPr/>
        </p:nvSpPr>
        <p:spPr>
          <a:xfrm>
            <a:off x="1187887" y="1774627"/>
            <a:ext cx="30480" cy="5795129"/>
          </a:xfrm>
          <a:prstGeom prst="roundRect">
            <a:avLst>
              <a:gd name="adj" fmla="val 118430"/>
            </a:avLst>
          </a:prstGeom>
          <a:solidFill>
            <a:srgbClr val="61646A"/>
          </a:solidFill>
          <a:ln/>
        </p:spPr>
      </p:sp>
      <p:sp>
        <p:nvSpPr>
          <p:cNvPr id="4" name="Shape 2"/>
          <p:cNvSpPr/>
          <p:nvPr/>
        </p:nvSpPr>
        <p:spPr>
          <a:xfrm>
            <a:off x="1443335" y="2300645"/>
            <a:ext cx="842248" cy="30480"/>
          </a:xfrm>
          <a:prstGeom prst="roundRect">
            <a:avLst>
              <a:gd name="adj" fmla="val 118430"/>
            </a:avLst>
          </a:prstGeom>
          <a:solidFill>
            <a:srgbClr val="61646A"/>
          </a:solidFill>
          <a:ln/>
        </p:spPr>
      </p:sp>
      <p:sp>
        <p:nvSpPr>
          <p:cNvPr id="5" name="Shape 3"/>
          <p:cNvSpPr/>
          <p:nvPr/>
        </p:nvSpPr>
        <p:spPr>
          <a:xfrm>
            <a:off x="932438" y="2045256"/>
            <a:ext cx="541377" cy="541377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6" name="Text 4"/>
          <p:cNvSpPr/>
          <p:nvPr/>
        </p:nvSpPr>
        <p:spPr>
          <a:xfrm>
            <a:off x="1094839" y="2135386"/>
            <a:ext cx="216575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8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2526625" y="2015252"/>
            <a:ext cx="3007995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Origin</a:t>
            </a:r>
            <a:endParaRPr lang="en-US" sz="2350" dirty="0"/>
          </a:p>
        </p:txBody>
      </p:sp>
      <p:sp>
        <p:nvSpPr>
          <p:cNvPr id="8" name="Text 6"/>
          <p:cNvSpPr/>
          <p:nvPr/>
        </p:nvSpPr>
        <p:spPr>
          <a:xfrm>
            <a:off x="2526625" y="2535436"/>
            <a:ext cx="11261527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SoundCloud developed Prometheus in 2012 to address their monitoring needs. It quickly gained popularity in the tech community.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1443335" y="4312563"/>
            <a:ext cx="842248" cy="30480"/>
          </a:xfrm>
          <a:prstGeom prst="roundRect">
            <a:avLst>
              <a:gd name="adj" fmla="val 118430"/>
            </a:avLst>
          </a:prstGeom>
          <a:solidFill>
            <a:srgbClr val="61646A"/>
          </a:solidFill>
          <a:ln/>
        </p:spPr>
      </p:sp>
      <p:sp>
        <p:nvSpPr>
          <p:cNvPr id="10" name="Shape 8"/>
          <p:cNvSpPr/>
          <p:nvPr/>
        </p:nvSpPr>
        <p:spPr>
          <a:xfrm>
            <a:off x="932438" y="4057174"/>
            <a:ext cx="541377" cy="541377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11" name="Text 9"/>
          <p:cNvSpPr/>
          <p:nvPr/>
        </p:nvSpPr>
        <p:spPr>
          <a:xfrm>
            <a:off x="1094839" y="4147304"/>
            <a:ext cx="216575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8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2526625" y="4027170"/>
            <a:ext cx="3007995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CNCF Adoption</a:t>
            </a:r>
            <a:endParaRPr lang="en-US" sz="2350" dirty="0"/>
          </a:p>
        </p:txBody>
      </p:sp>
      <p:sp>
        <p:nvSpPr>
          <p:cNvPr id="13" name="Text 11"/>
          <p:cNvSpPr/>
          <p:nvPr/>
        </p:nvSpPr>
        <p:spPr>
          <a:xfrm>
            <a:off x="2526625" y="4547354"/>
            <a:ext cx="11261527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2016, Prometheus joined the Cloud Native Computing Foundation. This move accelerated its adoption and development.</a:t>
            </a:r>
            <a:endParaRPr lang="en-US" sz="1850" dirty="0"/>
          </a:p>
        </p:txBody>
      </p:sp>
      <p:sp>
        <p:nvSpPr>
          <p:cNvPr id="14" name="Shape 12"/>
          <p:cNvSpPr/>
          <p:nvPr/>
        </p:nvSpPr>
        <p:spPr>
          <a:xfrm>
            <a:off x="1443335" y="6324481"/>
            <a:ext cx="842248" cy="30480"/>
          </a:xfrm>
          <a:prstGeom prst="roundRect">
            <a:avLst>
              <a:gd name="adj" fmla="val 118430"/>
            </a:avLst>
          </a:prstGeom>
          <a:solidFill>
            <a:srgbClr val="61646A"/>
          </a:solidFill>
          <a:ln/>
        </p:spPr>
      </p:sp>
      <p:sp>
        <p:nvSpPr>
          <p:cNvPr id="15" name="Shape 13"/>
          <p:cNvSpPr/>
          <p:nvPr/>
        </p:nvSpPr>
        <p:spPr>
          <a:xfrm>
            <a:off x="932438" y="6069092"/>
            <a:ext cx="541377" cy="541377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16" name="Text 14"/>
          <p:cNvSpPr/>
          <p:nvPr/>
        </p:nvSpPr>
        <p:spPr>
          <a:xfrm>
            <a:off x="1094839" y="6159222"/>
            <a:ext cx="216575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8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</a:t>
            </a:r>
            <a:endParaRPr lang="en-US" sz="2800" dirty="0"/>
          </a:p>
        </p:txBody>
      </p:sp>
      <p:sp>
        <p:nvSpPr>
          <p:cNvPr id="17" name="Text 15"/>
          <p:cNvSpPr/>
          <p:nvPr/>
        </p:nvSpPr>
        <p:spPr>
          <a:xfrm>
            <a:off x="2526625" y="6039088"/>
            <a:ext cx="3007995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Current Status</a:t>
            </a:r>
            <a:endParaRPr lang="en-US" sz="2350" dirty="0"/>
          </a:p>
        </p:txBody>
      </p:sp>
      <p:sp>
        <p:nvSpPr>
          <p:cNvPr id="18" name="Text 16"/>
          <p:cNvSpPr/>
          <p:nvPr/>
        </p:nvSpPr>
        <p:spPr>
          <a:xfrm>
            <a:off x="2526625" y="6559272"/>
            <a:ext cx="11261527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Today, Prometheus is a cornerstone of cloud-native monitoring. It's widely used in containerized and microservices architectures.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05489"/>
            <a:ext cx="7958495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Key Features of Prometheus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39411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Data Model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026694"/>
            <a:ext cx="3898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Prometheus uses a multi-dimensional data model. Time series are identified by metric name and key-value pairs.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39411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PromQL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695" y="4026694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powerful Prometheus Query Language (PromQL) enables complex queries on time series data. It supports real-time graphing and alerting.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394115"/>
            <a:ext cx="3358396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Pull-based Architecture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4026694"/>
            <a:ext cx="3898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Prometheus scrapes metrics from targets at specified intervals. This approach ensures reliability and scalability in distributed systems.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486972"/>
            <a:ext cx="649688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Alerting in Prometheus</a:t>
            </a:r>
            <a:endParaRPr lang="en-US" sz="48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037" y="2628781"/>
            <a:ext cx="4300776" cy="98750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110853" y="398657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Define Rules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1110853" y="4520446"/>
            <a:ext cx="3807143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alerting rules using PromQL. These rules specify conditions that trigger alerts based on metric thresholds.</a:t>
            </a:r>
            <a:endParaRPr lang="en-US" sz="19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812" y="2628781"/>
            <a:ext cx="4300776" cy="98750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411629" y="398657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Alert Firing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5411629" y="4520446"/>
            <a:ext cx="3807143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When a rule condition is met, Prometheus fires an alert. This initiates the notification process.</a:t>
            </a:r>
            <a:endParaRPr lang="en-US" sz="19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588" y="2628781"/>
            <a:ext cx="4300776" cy="98750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2404" y="398657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Alertmanager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9712404" y="4520446"/>
            <a:ext cx="3807143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Alertmanager component handles notifications. It manages alert routing, grouping, and silencing for efficient incident response.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42248" y="661749"/>
            <a:ext cx="6016109" cy="7519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900"/>
              </a:lnSpc>
              <a:buNone/>
            </a:pPr>
            <a:r>
              <a:rPr lang="en-US" sz="47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Introducing Grafana</a:t>
            </a:r>
            <a:endParaRPr lang="en-US" sz="4700" dirty="0"/>
          </a:p>
        </p:txBody>
      </p:sp>
      <p:sp>
        <p:nvSpPr>
          <p:cNvPr id="3" name="Shape 1"/>
          <p:cNvSpPr/>
          <p:nvPr/>
        </p:nvSpPr>
        <p:spPr>
          <a:xfrm>
            <a:off x="1187887" y="1774627"/>
            <a:ext cx="30480" cy="5795129"/>
          </a:xfrm>
          <a:prstGeom prst="roundRect">
            <a:avLst>
              <a:gd name="adj" fmla="val 118430"/>
            </a:avLst>
          </a:prstGeom>
          <a:solidFill>
            <a:srgbClr val="61646A"/>
          </a:solidFill>
          <a:ln/>
        </p:spPr>
      </p:sp>
      <p:sp>
        <p:nvSpPr>
          <p:cNvPr id="4" name="Shape 2"/>
          <p:cNvSpPr/>
          <p:nvPr/>
        </p:nvSpPr>
        <p:spPr>
          <a:xfrm>
            <a:off x="1443335" y="2300645"/>
            <a:ext cx="842248" cy="30480"/>
          </a:xfrm>
          <a:prstGeom prst="roundRect">
            <a:avLst>
              <a:gd name="adj" fmla="val 118430"/>
            </a:avLst>
          </a:prstGeom>
          <a:solidFill>
            <a:srgbClr val="61646A"/>
          </a:solidFill>
          <a:ln/>
        </p:spPr>
      </p:sp>
      <p:sp>
        <p:nvSpPr>
          <p:cNvPr id="5" name="Shape 3"/>
          <p:cNvSpPr/>
          <p:nvPr/>
        </p:nvSpPr>
        <p:spPr>
          <a:xfrm>
            <a:off x="932438" y="2045256"/>
            <a:ext cx="541377" cy="541377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6" name="Text 4"/>
          <p:cNvSpPr/>
          <p:nvPr/>
        </p:nvSpPr>
        <p:spPr>
          <a:xfrm>
            <a:off x="1094839" y="2135386"/>
            <a:ext cx="216575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8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2526625" y="2015252"/>
            <a:ext cx="3007995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2014: Inception</a:t>
            </a:r>
            <a:endParaRPr lang="en-US" sz="2350" dirty="0"/>
          </a:p>
        </p:txBody>
      </p:sp>
      <p:sp>
        <p:nvSpPr>
          <p:cNvPr id="8" name="Text 6"/>
          <p:cNvSpPr/>
          <p:nvPr/>
        </p:nvSpPr>
        <p:spPr>
          <a:xfrm>
            <a:off x="2526625" y="2535436"/>
            <a:ext cx="11261527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Grafana started as a Graphite-focused visualization tool. It addressed the need for flexible, interactive dashboards.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1443335" y="4312563"/>
            <a:ext cx="842248" cy="30480"/>
          </a:xfrm>
          <a:prstGeom prst="roundRect">
            <a:avLst>
              <a:gd name="adj" fmla="val 118430"/>
            </a:avLst>
          </a:prstGeom>
          <a:solidFill>
            <a:srgbClr val="61646A"/>
          </a:solidFill>
          <a:ln/>
        </p:spPr>
      </p:sp>
      <p:sp>
        <p:nvSpPr>
          <p:cNvPr id="10" name="Shape 8"/>
          <p:cNvSpPr/>
          <p:nvPr/>
        </p:nvSpPr>
        <p:spPr>
          <a:xfrm>
            <a:off x="932438" y="4057174"/>
            <a:ext cx="541377" cy="541377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11" name="Text 9"/>
          <p:cNvSpPr/>
          <p:nvPr/>
        </p:nvSpPr>
        <p:spPr>
          <a:xfrm>
            <a:off x="1094839" y="4147304"/>
            <a:ext cx="216575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8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2526625" y="4027170"/>
            <a:ext cx="3827145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2016: Multi-Source Support</a:t>
            </a:r>
            <a:endParaRPr lang="en-US" sz="2350" dirty="0"/>
          </a:p>
        </p:txBody>
      </p:sp>
      <p:sp>
        <p:nvSpPr>
          <p:cNvPr id="13" name="Text 11"/>
          <p:cNvSpPr/>
          <p:nvPr/>
        </p:nvSpPr>
        <p:spPr>
          <a:xfrm>
            <a:off x="2526625" y="4547354"/>
            <a:ext cx="11261527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Grafana expanded to support multiple data sources. This included Prometheus, InfluxDB, and Elasticsearch integration.</a:t>
            </a:r>
            <a:endParaRPr lang="en-US" sz="1850" dirty="0"/>
          </a:p>
        </p:txBody>
      </p:sp>
      <p:sp>
        <p:nvSpPr>
          <p:cNvPr id="14" name="Shape 12"/>
          <p:cNvSpPr/>
          <p:nvPr/>
        </p:nvSpPr>
        <p:spPr>
          <a:xfrm>
            <a:off x="1443335" y="6324481"/>
            <a:ext cx="842248" cy="30480"/>
          </a:xfrm>
          <a:prstGeom prst="roundRect">
            <a:avLst>
              <a:gd name="adj" fmla="val 118430"/>
            </a:avLst>
          </a:prstGeom>
          <a:solidFill>
            <a:srgbClr val="61646A"/>
          </a:solidFill>
          <a:ln/>
        </p:spPr>
      </p:sp>
      <p:sp>
        <p:nvSpPr>
          <p:cNvPr id="15" name="Shape 13"/>
          <p:cNvSpPr/>
          <p:nvPr/>
        </p:nvSpPr>
        <p:spPr>
          <a:xfrm>
            <a:off x="932438" y="6069092"/>
            <a:ext cx="541377" cy="541377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16" name="Text 14"/>
          <p:cNvSpPr/>
          <p:nvPr/>
        </p:nvSpPr>
        <p:spPr>
          <a:xfrm>
            <a:off x="1094839" y="6159222"/>
            <a:ext cx="216575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8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</a:t>
            </a:r>
            <a:endParaRPr lang="en-US" sz="2800" dirty="0"/>
          </a:p>
        </p:txBody>
      </p:sp>
      <p:sp>
        <p:nvSpPr>
          <p:cNvPr id="17" name="Text 15"/>
          <p:cNvSpPr/>
          <p:nvPr/>
        </p:nvSpPr>
        <p:spPr>
          <a:xfrm>
            <a:off x="2526625" y="6039088"/>
            <a:ext cx="3595807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2021: Observability Focus</a:t>
            </a:r>
            <a:endParaRPr lang="en-US" sz="2350" dirty="0"/>
          </a:p>
        </p:txBody>
      </p:sp>
      <p:sp>
        <p:nvSpPr>
          <p:cNvPr id="18" name="Text 16"/>
          <p:cNvSpPr/>
          <p:nvPr/>
        </p:nvSpPr>
        <p:spPr>
          <a:xfrm>
            <a:off x="2526625" y="6559272"/>
            <a:ext cx="11261527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Recent versions emphasize full observability. Grafana now offers logs, metrics, and traces in a unified platform.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54781"/>
            <a:ext cx="6522244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Grafana's Key Features</a:t>
            </a:r>
            <a:endParaRPr lang="en-US" sz="48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037" y="3196590"/>
            <a:ext cx="61722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4037" y="4060627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Rich Visualizations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864037" y="4594503"/>
            <a:ext cx="4053840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Grafana offers a wide array of visualization options. These include graphs, gauges, heatmaps, and geomaps.</a:t>
            </a:r>
            <a:endParaRPr lang="en-US" sz="19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161" y="3196590"/>
            <a:ext cx="617220" cy="617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88161" y="4060627"/>
            <a:ext cx="31552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Flexible Dashboarding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5288161" y="4594503"/>
            <a:ext cx="4053959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Create, customize, and share dashboards easily. Drag-and-drop interface allows for intuitive dashboard design.</a:t>
            </a:r>
            <a:endParaRPr lang="en-US" sz="19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404" y="3196590"/>
            <a:ext cx="617220" cy="61722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2404" y="4060627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Extensible Platform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9712404" y="4594503"/>
            <a:ext cx="4053840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Grafana's plugin ecosystem enables custom data sources and visualizations. This flexibility adapts to various monitoring needs.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07770"/>
            <a:ext cx="10365105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Grafana and Prometheus Integration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2349579"/>
            <a:ext cx="4136231" cy="2607707"/>
          </a:xfrm>
          <a:prstGeom prst="roundRect">
            <a:avLst>
              <a:gd name="adj" fmla="val 1420"/>
            </a:avLst>
          </a:prstGeom>
          <a:solidFill>
            <a:srgbClr val="484B51"/>
          </a:solidFill>
          <a:ln/>
        </p:spPr>
      </p:sp>
      <p:sp>
        <p:nvSpPr>
          <p:cNvPr id="4" name="Text 2"/>
          <p:cNvSpPr/>
          <p:nvPr/>
        </p:nvSpPr>
        <p:spPr>
          <a:xfrm>
            <a:off x="1110853" y="2596396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Data Flow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110853" y="3130272"/>
            <a:ext cx="364259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Prometheus collects and stores metrics. Grafana then queries this data for visualization and analysis.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5247084" y="2349579"/>
            <a:ext cx="4136231" cy="2607707"/>
          </a:xfrm>
          <a:prstGeom prst="roundRect">
            <a:avLst>
              <a:gd name="adj" fmla="val 1420"/>
            </a:avLst>
          </a:prstGeom>
          <a:solidFill>
            <a:srgbClr val="484B51"/>
          </a:solidFill>
          <a:ln/>
        </p:spPr>
      </p:sp>
      <p:sp>
        <p:nvSpPr>
          <p:cNvPr id="7" name="Text 5"/>
          <p:cNvSpPr/>
          <p:nvPr/>
        </p:nvSpPr>
        <p:spPr>
          <a:xfrm>
            <a:off x="5493901" y="2596396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Query Language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5493901" y="3130272"/>
            <a:ext cx="364259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Grafana uses PromQL to interact with Prometheus data. This enables powerful, flexible metric exploration.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9630132" y="2349579"/>
            <a:ext cx="4136231" cy="2607707"/>
          </a:xfrm>
          <a:prstGeom prst="roundRect">
            <a:avLst>
              <a:gd name="adj" fmla="val 1420"/>
            </a:avLst>
          </a:prstGeom>
          <a:solidFill>
            <a:srgbClr val="484B51"/>
          </a:solidFill>
          <a:ln/>
        </p:spPr>
      </p:sp>
      <p:sp>
        <p:nvSpPr>
          <p:cNvPr id="10" name="Text 8"/>
          <p:cNvSpPr/>
          <p:nvPr/>
        </p:nvSpPr>
        <p:spPr>
          <a:xfrm>
            <a:off x="9876949" y="2596396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Real-time Updates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9876949" y="3130272"/>
            <a:ext cx="364259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Grafana dashboards can update in real-time. This provides immediate visibility into system performance and issues.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864037" y="5204103"/>
            <a:ext cx="12902327" cy="1817608"/>
          </a:xfrm>
          <a:prstGeom prst="roundRect">
            <a:avLst>
              <a:gd name="adj" fmla="val 2037"/>
            </a:avLst>
          </a:prstGeom>
          <a:solidFill>
            <a:srgbClr val="484B51"/>
          </a:solidFill>
          <a:ln/>
        </p:spPr>
      </p:sp>
      <p:sp>
        <p:nvSpPr>
          <p:cNvPr id="13" name="Text 11"/>
          <p:cNvSpPr/>
          <p:nvPr/>
        </p:nvSpPr>
        <p:spPr>
          <a:xfrm>
            <a:off x="1110853" y="545091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Use Cases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1110853" y="5984796"/>
            <a:ext cx="1240869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Common applications include infrastructure monitoring, application performance tracking, and business metric visualization.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37874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Conclusion 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179683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Monitoring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Grafana and Prometheus enable effective real-time monitoring of application metrics, facilitating quick insights into performance and resource usage.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4056102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Customizable Dashboards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Grafana allows for the creation of tailored dashboards, enhancing visibility and helping teams make data-driven decisions.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5123855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5796558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2024-10-29T07:26:59Z</dcterms:created>
  <dcterms:modified xsi:type="dcterms:W3CDTF">2024-10-29T07:26:59Z</dcterms:modified>
</cp:coreProperties>
</file>