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72" r:id="rId5"/>
    <p:sldId id="258" r:id="rId6"/>
    <p:sldId id="259" r:id="rId7"/>
    <p:sldId id="265" r:id="rId8"/>
    <p:sldId id="260" r:id="rId9"/>
    <p:sldId id="266" r:id="rId10"/>
    <p:sldId id="270" r:id="rId11"/>
    <p:sldId id="269" r:id="rId12"/>
    <p:sldId id="267" r:id="rId13"/>
    <p:sldId id="268" r:id="rId14"/>
    <p:sldId id="261" r:id="rId15"/>
    <p:sldId id="262" r:id="rId16"/>
    <p:sldId id="263" r:id="rId17"/>
    <p:sldId id="271" r:id="rId18"/>
    <p:sldId id="273" r:id="rId19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A0B5D15-7172-4D6B-B483-AB65C1DE6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C0E1CF9B-DD65-477C-846C-B63E007BA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07BD7287-AF8D-4995-93D6-07393D223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41D0-3F59-44B2-BB6C-7CBC80195DDE}" type="datetimeFigureOut">
              <a:rPr lang="sl-SI" smtClean="0"/>
              <a:t>13. 02. 2023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83E21BED-28AC-47F2-9BAE-86C16FE4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2CC38CB8-A210-4101-9B24-E73FFF4F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1FE4-BC22-4F70-A7BD-3BEB92E099A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2165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22EF5FA-7B53-4395-9105-E43E849FD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9F421C5A-23BB-4D32-B306-EDAD60AB1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DD837FBD-F934-4638-8B64-A0E230C3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41D0-3F59-44B2-BB6C-7CBC80195DDE}" type="datetimeFigureOut">
              <a:rPr lang="sl-SI" smtClean="0"/>
              <a:t>13. 02. 2023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47A6D947-9F9C-4A40-9E5A-8B4AD296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1DC11E80-252C-4EC6-92F7-DEF4916B6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1FE4-BC22-4F70-A7BD-3BEB92E099A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2879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>
            <a:extLst>
              <a:ext uri="{FF2B5EF4-FFF2-40B4-BE49-F238E27FC236}">
                <a16:creationId xmlns:a16="http://schemas.microsoft.com/office/drawing/2014/main" id="{D2B791F9-A33F-4440-8CEB-630EE7EEE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239421E2-2EEC-4D4E-9AFE-917223D92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F108792E-3090-43B9-8FAA-38FF1CCF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41D0-3F59-44B2-BB6C-7CBC80195DDE}" type="datetimeFigureOut">
              <a:rPr lang="sl-SI" smtClean="0"/>
              <a:t>13. 02. 2023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58B04945-4156-4F4A-99A5-D187B2120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F4EE0F92-C2F8-417B-8253-74535C670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1FE4-BC22-4F70-A7BD-3BEB92E099A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6116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61E570F-E0F7-4B55-B684-BF6595E7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3DA872BB-75DE-4D64-B7C6-E100EA77A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51ACFAE5-FD3A-42D3-985D-BF47AAB5C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41D0-3F59-44B2-BB6C-7CBC80195DDE}" type="datetimeFigureOut">
              <a:rPr lang="sl-SI" smtClean="0"/>
              <a:t>13. 02. 2023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50E867B1-801E-4B4E-BA2A-9D2CA8BA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ED3E8A8D-BE91-48D5-AFE4-BA22D7D8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1FE4-BC22-4F70-A7BD-3BEB92E099A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3055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C1EA8EA-153F-4EDF-B7E5-8E1A785B8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60353BD9-C042-45AF-A05E-5439E0A9B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7D57CC03-71B4-4949-B21F-2D20F79F7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41D0-3F59-44B2-BB6C-7CBC80195DDE}" type="datetimeFigureOut">
              <a:rPr lang="sl-SI" smtClean="0"/>
              <a:t>13. 02. 2023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800F7672-9747-497E-864A-6CDB168C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A0ED0C89-185F-406E-BF72-FBBA0BCF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1FE4-BC22-4F70-A7BD-3BEB92E099A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6147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E436619-E44C-4ED9-BAFD-2F32DD44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DF646D9-2B26-4A32-A5D7-ED5D232DE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B3D7378A-9B5B-4D0E-B1CC-787910BAB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19203ADE-E1D6-4018-B4A1-62208AC3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41D0-3F59-44B2-BB6C-7CBC80195DDE}" type="datetimeFigureOut">
              <a:rPr lang="sl-SI" smtClean="0"/>
              <a:t>13. 02. 2023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0775BB43-B86C-46AF-B7B1-5700E130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24D6320E-E685-43B1-B0A0-49B4FD06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1FE4-BC22-4F70-A7BD-3BEB92E099A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028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153D152-4E62-4A2E-895C-A85B7111F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7D509A0C-152F-4D17-964B-6F37B524A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53D4B89E-5ADA-42A5-B449-36E032A5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2ED679B7-C966-4D66-8B4F-734897D68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4DC30C8E-99FE-4635-AEF9-47205EB94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C9A364D6-F04C-44EA-AA12-BEA88FBB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41D0-3F59-44B2-BB6C-7CBC80195DDE}" type="datetimeFigureOut">
              <a:rPr lang="sl-SI" smtClean="0"/>
              <a:t>13. 02. 2023</a:t>
            </a:fld>
            <a:endParaRPr lang="sl-SI"/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643BD07E-507F-4DB8-A383-3E8FE82C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FC665116-FE44-4274-8E9A-C15E5CF2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1FE4-BC22-4F70-A7BD-3BEB92E099A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7193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6C1E3AD-5916-40D2-8612-1F3771AB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ADA9B1CC-BDE1-412D-85DF-28ACB5057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41D0-3F59-44B2-BB6C-7CBC80195DDE}" type="datetimeFigureOut">
              <a:rPr lang="sl-SI" smtClean="0"/>
              <a:t>13. 02. 2023</a:t>
            </a:fld>
            <a:endParaRPr lang="sl-SI"/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E4BF2F0B-AD0F-45EC-94FD-240BE740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2D801F98-E2C8-4A6E-B629-E97CCB1F4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1FE4-BC22-4F70-A7BD-3BEB92E099A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4516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F74B0B03-8E13-4AD7-B575-76AE2723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41D0-3F59-44B2-BB6C-7CBC80195DDE}" type="datetimeFigureOut">
              <a:rPr lang="sl-SI" smtClean="0"/>
              <a:t>13. 02. 2023</a:t>
            </a:fld>
            <a:endParaRPr lang="sl-SI"/>
          </a:p>
        </p:txBody>
      </p:sp>
      <p:sp>
        <p:nvSpPr>
          <p:cNvPr id="3" name="Označba mesta noge 2">
            <a:extLst>
              <a:ext uri="{FF2B5EF4-FFF2-40B4-BE49-F238E27FC236}">
                <a16:creationId xmlns:a16="http://schemas.microsoft.com/office/drawing/2014/main" id="{81B11D53-54C4-419B-8731-C828D0AB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C1CDAE09-25EA-4D9B-99E9-FA6965E6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1FE4-BC22-4F70-A7BD-3BEB92E099A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9077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CCA196E-BAD0-4336-9711-3ECBBA51C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266EBD7-C69A-4884-897D-E5CBA7E0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AFEAAFE7-9ABE-42ED-B018-20F592DB3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55B257CF-6134-40AE-9EAC-909C78C9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41D0-3F59-44B2-BB6C-7CBC80195DDE}" type="datetimeFigureOut">
              <a:rPr lang="sl-SI" smtClean="0"/>
              <a:t>13. 02. 2023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77D2FC21-F5FC-4986-9CAA-24C745D7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DEEC279A-6FFF-42B4-A2E5-F57C64CF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1FE4-BC22-4F70-A7BD-3BEB92E099A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7459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7015CC6-3E1E-4EE7-9590-E2039DC2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slike 2">
            <a:extLst>
              <a:ext uri="{FF2B5EF4-FFF2-40B4-BE49-F238E27FC236}">
                <a16:creationId xmlns:a16="http://schemas.microsoft.com/office/drawing/2014/main" id="{64F45FED-67CE-4C40-9E06-89DC5F6C4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FF576FC7-6E34-44B9-AE3F-F828DBF82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138C1E22-CE31-4349-BD0C-5C310733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41D0-3F59-44B2-BB6C-7CBC80195DDE}" type="datetimeFigureOut">
              <a:rPr lang="sl-SI" smtClean="0"/>
              <a:t>13. 02. 2023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4AD8FFCD-80D6-4E29-AE61-84BCECA2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7A941F04-0CEE-4E4D-8F85-B09DE7F5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1FE4-BC22-4F70-A7BD-3BEB92E099A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3450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>
            <a:extLst>
              <a:ext uri="{FF2B5EF4-FFF2-40B4-BE49-F238E27FC236}">
                <a16:creationId xmlns:a16="http://schemas.microsoft.com/office/drawing/2014/main" id="{EFC67C8B-EA3D-41F5-8F01-DCD3460A5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DF52F65D-8EA0-477A-98A5-9EC3F1729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17AAF4C4-18D5-4BAA-A3D3-914F3EBE7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641D0-3F59-44B2-BB6C-7CBC80195DDE}" type="datetimeFigureOut">
              <a:rPr lang="sl-SI" smtClean="0"/>
              <a:t>13. 02. 2023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DEE38E55-36DD-4F86-8FED-7173DE00A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E18AB416-0F47-4491-8EEC-836AD2738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F1FE4-BC22-4F70-A7BD-3BEB92E099A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121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E3e6Y7MkKc&amp;t=99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4_Z14m5sIw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sl.wikipedia.org/wiki/Avstro-Ogrski_kompromis" TargetMode="External"/><Relationship Id="rId3" Type="http://schemas.openxmlformats.org/officeDocument/2006/relationships/hyperlink" Target="https://www.dnevnik.si/1042754741" TargetMode="External"/><Relationship Id="rId7" Type="http://schemas.openxmlformats.org/officeDocument/2006/relationships/hyperlink" Target="https://mapoftheday.quickworld.com/posts/austria-hungary-in-1867" TargetMode="External"/><Relationship Id="rId2" Type="http://schemas.openxmlformats.org/officeDocument/2006/relationships/hyperlink" Target="http://zgodovina.si/franc-jozef-i-habsbursko-lotarinsk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ustria-Hungary" TargetMode="External"/><Relationship Id="rId11" Type="http://schemas.openxmlformats.org/officeDocument/2006/relationships/hyperlink" Target="https://www.youtube.com/watch?v=D4_Z14m5sIw" TargetMode="External"/><Relationship Id="rId5" Type="http://schemas.openxmlformats.org/officeDocument/2006/relationships/hyperlink" Target="https://en.wikipedia.org/wiki/Franz_Joseph_I_of_Austria" TargetMode="External"/><Relationship Id="rId10" Type="http://schemas.openxmlformats.org/officeDocument/2006/relationships/hyperlink" Target="https://www.youtube.com/watch?v=KE3e6Y7MkKc&amp;t=99s" TargetMode="External"/><Relationship Id="rId4" Type="http://schemas.openxmlformats.org/officeDocument/2006/relationships/hyperlink" Target="https://sl.wikipedia.org/wiki/Franc_Jo%C5%BEef_I._Habsbur%C5%A1ko-Lotarin%C5%A1ki" TargetMode="External"/><Relationship Id="rId9" Type="http://schemas.openxmlformats.org/officeDocument/2006/relationships/hyperlink" Target="https://www.britannica.com/biography/Franz-Joseph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EFF7993-1118-4FF1-BFD2-03A008F8E1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Ubuntu" panose="020B0504030602030204" pitchFamily="34" charset="0"/>
              </a:rPr>
              <a:t>FRANC JOEŽF </a:t>
            </a:r>
            <a:r>
              <a:rPr lang="en-US" b="1" dirty="0">
                <a:solidFill>
                  <a:srgbClr val="FF0000"/>
                </a:solidFill>
                <a:latin typeface="Constantia" panose="02030602050306030303" pitchFamily="18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Ubuntu" panose="020B0504030602030204" pitchFamily="34" charset="0"/>
              </a:rPr>
              <a:t>. </a:t>
            </a:r>
            <a:endParaRPr lang="sl-SI" b="1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275C5293-49B5-4374-A81B-AF73964AA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597" y="3600258"/>
            <a:ext cx="9144000" cy="1655762"/>
          </a:xfrm>
        </p:spPr>
        <p:txBody>
          <a:bodyPr/>
          <a:lstStyle/>
          <a:p>
            <a:r>
              <a:rPr lang="en-US" b="1" dirty="0">
                <a:latin typeface="Ubuntu" panose="020B0504030602030204" pitchFamily="34" charset="0"/>
              </a:rPr>
              <a:t>6. 2. 2023</a:t>
            </a:r>
            <a:endParaRPr lang="sl-SI" b="1" dirty="0">
              <a:latin typeface="Ubuntu" panose="020B0504030602030204" pitchFamily="34" charset="0"/>
            </a:endParaRP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84D17DCC-25A7-45ED-80DD-377BD7381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13" y="1891448"/>
            <a:ext cx="2383173" cy="2383173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F0858ACD-1738-447C-8430-DD3354B4F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805" y="397768"/>
            <a:ext cx="5030346" cy="952717"/>
          </a:xfrm>
          <a:prstGeom prst="rect">
            <a:avLst/>
          </a:prstGeom>
        </p:spPr>
      </p:pic>
      <p:sp>
        <p:nvSpPr>
          <p:cNvPr id="8" name="PoljeZBesedilom 7">
            <a:extLst>
              <a:ext uri="{FF2B5EF4-FFF2-40B4-BE49-F238E27FC236}">
                <a16:creationId xmlns:a16="http://schemas.microsoft.com/office/drawing/2014/main" id="{98DAB603-D3DC-48BA-A1A1-D6A34428E0C6}"/>
              </a:ext>
            </a:extLst>
          </p:cNvPr>
          <p:cNvSpPr txBox="1"/>
          <p:nvPr/>
        </p:nvSpPr>
        <p:spPr>
          <a:xfrm>
            <a:off x="8620003" y="6082019"/>
            <a:ext cx="3571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200" dirty="0"/>
              <a:t>Mentorica: Špela Pretnar</a:t>
            </a:r>
          </a:p>
        </p:txBody>
      </p:sp>
      <p:sp>
        <p:nvSpPr>
          <p:cNvPr id="9" name="PoljeZBesedilom 8">
            <a:extLst>
              <a:ext uri="{FF2B5EF4-FFF2-40B4-BE49-F238E27FC236}">
                <a16:creationId xmlns:a16="http://schemas.microsoft.com/office/drawing/2014/main" id="{4C0AF0B0-2383-4264-852D-B46B81CF6093}"/>
              </a:ext>
            </a:extLst>
          </p:cNvPr>
          <p:cNvSpPr txBox="1"/>
          <p:nvPr/>
        </p:nvSpPr>
        <p:spPr>
          <a:xfrm>
            <a:off x="183858" y="6082019"/>
            <a:ext cx="30055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Autor: Jakob Jeraj, R 2. D</a:t>
            </a:r>
            <a:endParaRPr lang="sl-SI" sz="2200" dirty="0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AF0A83E8-CDE3-45A9-8A17-660BFC21C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011" y="1842952"/>
            <a:ext cx="2026203" cy="282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54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41EAADB-6D88-415A-A704-A2646988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Ubuntu" panose="020B0504030602030204" pitchFamily="34" charset="0"/>
              </a:rPr>
              <a:t>AVSTRO OGRSKI KOMPROMIS</a:t>
            </a:r>
            <a:endParaRPr lang="sl-SI" b="1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8BB438A9-D88C-42AA-A797-9D3DDE7DD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b="1" dirty="0">
                <a:latin typeface="Ubuntu" panose="020B0504030602030204" pitchFamily="34" charset="0"/>
              </a:rPr>
              <a:t>1867</a:t>
            </a:r>
          </a:p>
          <a:p>
            <a:r>
              <a:rPr lang="sl-SI" b="1" dirty="0">
                <a:latin typeface="Ubuntu" panose="020B0504030602030204" pitchFamily="34" charset="0"/>
              </a:rPr>
              <a:t>Konec 18 let dolge </a:t>
            </a:r>
            <a:r>
              <a:rPr lang="sl-SI" b="1" dirty="0" err="1">
                <a:latin typeface="Ubuntu" panose="020B0504030602030204" pitchFamily="34" charset="0"/>
              </a:rPr>
              <a:t>avsriske</a:t>
            </a:r>
            <a:r>
              <a:rPr lang="sl-SI" b="1" dirty="0">
                <a:latin typeface="Ubuntu" panose="020B0504030602030204" pitchFamily="34" charset="0"/>
              </a:rPr>
              <a:t> vojaške diktature</a:t>
            </a:r>
          </a:p>
          <a:p>
            <a:r>
              <a:rPr lang="sl-SI" b="1" dirty="0">
                <a:latin typeface="Ubuntu" panose="020B0504030602030204" pitchFamily="34" charset="0"/>
              </a:rPr>
              <a:t>Nepriljubljen med </a:t>
            </a:r>
            <a:r>
              <a:rPr lang="sl-SI" b="1" dirty="0" err="1">
                <a:latin typeface="Ubuntu" panose="020B0504030602030204" pitchFamily="34" charset="0"/>
              </a:rPr>
              <a:t>madžari</a:t>
            </a:r>
            <a:endParaRPr lang="sl-SI" b="1" dirty="0">
              <a:latin typeface="Ubuntu" panose="020B0504030602030204" pitchFamily="34" charset="0"/>
            </a:endParaRPr>
          </a:p>
          <a:p>
            <a:r>
              <a:rPr lang="sl-SI" b="1" dirty="0">
                <a:latin typeface="Ubuntu" panose="020B0504030602030204" pitchFamily="34" charset="0"/>
              </a:rPr>
              <a:t>Ponovno ustanovljen ogrski parlament</a:t>
            </a:r>
          </a:p>
          <a:p>
            <a:endParaRPr lang="sl-SI" b="1" dirty="0">
              <a:latin typeface="Ubuntu" panose="020B0504030602030204" pitchFamily="34" charset="0"/>
            </a:endParaRP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804A4881-12E9-48CF-B9A7-30A21EC39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383" y="3930650"/>
            <a:ext cx="35718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13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22D1199-6CAB-46A8-9819-4F21EE8F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Ubuntu" panose="020B0504030602030204" pitchFamily="34" charset="0"/>
              </a:rPr>
              <a:t>DUALIZEM</a:t>
            </a:r>
            <a:endParaRPr lang="sl-SI" b="1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E3B1586-C9CD-43F6-825C-9E89A0E31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b="1" dirty="0">
                <a:latin typeface="Ubuntu" panose="020B0504030602030204" pitchFamily="34" charset="0"/>
              </a:rPr>
              <a:t>na čelu je bil Franc Jožef</a:t>
            </a:r>
          </a:p>
          <a:p>
            <a:r>
              <a:rPr lang="sl-SI" b="1" dirty="0">
                <a:latin typeface="Ubuntu" panose="020B0504030602030204" pitchFamily="34" charset="0"/>
              </a:rPr>
              <a:t>Skupna:</a:t>
            </a:r>
          </a:p>
          <a:p>
            <a:pPr lvl="1"/>
            <a:r>
              <a:rPr lang="sl-SI" b="1" dirty="0">
                <a:latin typeface="Ubuntu" panose="020B0504030602030204" pitchFamily="34" charset="0"/>
              </a:rPr>
              <a:t>vojska</a:t>
            </a:r>
          </a:p>
          <a:p>
            <a:pPr lvl="1"/>
            <a:r>
              <a:rPr lang="sl-SI" b="1" dirty="0">
                <a:latin typeface="Ubuntu" panose="020B0504030602030204" pitchFamily="34" charset="0"/>
              </a:rPr>
              <a:t>politika</a:t>
            </a:r>
          </a:p>
          <a:p>
            <a:pPr lvl="1"/>
            <a:r>
              <a:rPr lang="sl-SI" b="1" dirty="0">
                <a:latin typeface="Ubuntu" panose="020B0504030602030204" pitchFamily="34" charset="0"/>
              </a:rPr>
              <a:t>blagajna</a:t>
            </a:r>
          </a:p>
          <a:p>
            <a:pPr marL="0" indent="0">
              <a:buNone/>
            </a:pPr>
            <a:endParaRPr lang="sl-SI" b="1" dirty="0">
              <a:latin typeface="Ubuntu" panose="020B0504030602030204" pitchFamily="34" charset="0"/>
            </a:endParaRPr>
          </a:p>
          <a:p>
            <a:pPr marL="457200" lvl="1" indent="0">
              <a:buNone/>
            </a:pPr>
            <a:endParaRPr lang="sl-SI" b="1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405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1B3EAE2-FD70-4825-B072-89D7D182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Ubuntu" panose="020B0504030602030204" pitchFamily="34" charset="0"/>
              </a:rPr>
              <a:t>IZGUBE VOJN</a:t>
            </a:r>
            <a:endParaRPr lang="sl-SI" b="1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639183A-78AC-4BD7-B06E-65FEBC7A7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b="1" dirty="0">
                <a:latin typeface="Ubuntu" panose="020B0504030602030204" pitchFamily="34" charset="0"/>
              </a:rPr>
              <a:t>1859 proti Italiji izgubi Lombardijo</a:t>
            </a:r>
          </a:p>
          <a:p>
            <a:r>
              <a:rPr lang="sl-SI" b="1" dirty="0">
                <a:latin typeface="Ubuntu" panose="020B0504030602030204" pitchFamily="34" charset="0"/>
              </a:rPr>
              <a:t>1861 izgubi še bogato Benečijo</a:t>
            </a:r>
          </a:p>
        </p:txBody>
      </p:sp>
    </p:spTree>
    <p:extLst>
      <p:ext uri="{BB962C8B-B14F-4D97-AF65-F5344CB8AC3E}">
        <p14:creationId xmlns:p14="http://schemas.microsoft.com/office/powerpoint/2010/main" val="2276006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68B7F15-70FD-4645-B35D-728806E8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38D6FD65-4409-4A7A-B360-FABB51909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3F21E82D-793E-479C-9C78-841554650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961" y="-19545"/>
            <a:ext cx="9664614" cy="687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9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A32D8D7-5424-46BF-98BA-2A234B931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>
                <a:solidFill>
                  <a:srgbClr val="FF0000"/>
                </a:solidFill>
                <a:latin typeface="Ubuntu" panose="020B0504030602030204" pitchFamily="34" charset="0"/>
              </a:rPr>
              <a:t>POSKUS ATENTATA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A4BAC76-C0AD-4B30-80E1-C1FC2B2A9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b="1" dirty="0"/>
              <a:t>18. 	februar 1853</a:t>
            </a:r>
          </a:p>
          <a:p>
            <a:r>
              <a:rPr lang="sl-SI" b="1" dirty="0"/>
              <a:t>madžarski nacionalist </a:t>
            </a:r>
            <a:r>
              <a:rPr lang="sl-SI" b="1" dirty="0" err="1"/>
              <a:t>János</a:t>
            </a:r>
            <a:r>
              <a:rPr lang="sl-SI" b="1" dirty="0"/>
              <a:t> </a:t>
            </a:r>
            <a:r>
              <a:rPr lang="sl-SI" b="1" dirty="0" err="1"/>
              <a:t>Libényi</a:t>
            </a:r>
            <a:endParaRPr lang="sl-SI" b="1" dirty="0"/>
          </a:p>
          <a:p>
            <a:r>
              <a:rPr lang="sl-SI" b="1" dirty="0"/>
              <a:t>udarec z nožem v vrat od zadaj</a:t>
            </a:r>
          </a:p>
          <a:p>
            <a:r>
              <a:rPr lang="sl-SI" b="1" dirty="0"/>
              <a:t>preživi zaradi ovratnika</a:t>
            </a:r>
          </a:p>
          <a:p>
            <a:r>
              <a:rPr lang="sl-SI" b="1" dirty="0" err="1"/>
              <a:t>János</a:t>
            </a:r>
            <a:r>
              <a:rPr lang="sl-SI" b="1" dirty="0"/>
              <a:t> </a:t>
            </a:r>
            <a:r>
              <a:rPr lang="sl-SI" b="1" dirty="0" err="1"/>
              <a:t>Libényi</a:t>
            </a:r>
            <a:r>
              <a:rPr lang="sl-SI" b="1" dirty="0"/>
              <a:t> obsojen na smrt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A46D1C86-1CCB-47F6-94F0-9F2705292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300" y="616415"/>
            <a:ext cx="3773385" cy="286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52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535A176-3FDF-4FEF-9E80-E266B90E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Ubuntu" panose="020B0504030602030204" pitchFamily="34" charset="0"/>
              </a:rPr>
              <a:t>SMRT</a:t>
            </a:r>
            <a:endParaRPr lang="sl-SI" b="1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51A129B3-197A-4596-A1BA-1492D875C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b="1" dirty="0">
                <a:latin typeface="Ubuntu" panose="020B0504030602030204" pitchFamily="34" charset="0"/>
              </a:rPr>
              <a:t>21. November 1916</a:t>
            </a:r>
          </a:p>
          <a:p>
            <a:r>
              <a:rPr lang="sl-SI" b="1" dirty="0">
                <a:latin typeface="Ubuntu" panose="020B0504030602030204" pitchFamily="34" charset="0"/>
              </a:rPr>
              <a:t>zaradi pljučnice</a:t>
            </a:r>
          </a:p>
          <a:p>
            <a:r>
              <a:rPr lang="sl-SI" b="1" dirty="0">
                <a:latin typeface="Ubuntu" panose="020B0504030602030204" pitchFamily="34" charset="0"/>
              </a:rPr>
              <a:t>zadnje besede: “truden sem” (viri si nasprotujejo)</a:t>
            </a:r>
          </a:p>
          <a:p>
            <a:r>
              <a:rPr lang="sl-SI" dirty="0">
                <a:latin typeface="Ubuntu" panose="020B0504030602030204" pitchFamily="34" charset="0"/>
                <a:hlinkClick r:id="rId2"/>
              </a:rPr>
              <a:t>https://www.youtube.com/watch?v=KE3e6Y7MkKc&amp;t=99s</a:t>
            </a:r>
            <a:endParaRPr lang="sl-SI" dirty="0">
              <a:latin typeface="Ubuntu" panose="020B0504030602030204" pitchFamily="34" charset="0"/>
            </a:endParaRPr>
          </a:p>
          <a:p>
            <a:pPr marL="0" indent="0">
              <a:buNone/>
            </a:pPr>
            <a:endParaRPr lang="sl-SI" b="1" dirty="0">
              <a:latin typeface="Ubuntu" panose="020B0504030602030204" pitchFamily="34" charset="0"/>
            </a:endParaRPr>
          </a:p>
          <a:p>
            <a:pPr marL="0" indent="0">
              <a:buNone/>
            </a:pPr>
            <a:endParaRPr lang="sl-SI" b="1" dirty="0">
              <a:latin typeface="Ubuntu" panose="020B0504030602030204" pitchFamily="34" charset="0"/>
            </a:endParaRPr>
          </a:p>
          <a:p>
            <a:endParaRPr lang="sl-SI" b="1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815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20E4892-AC98-4EF4-BBB7-91B39ADB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Ubuntu" panose="020B0504030602030204" pitchFamily="34" charset="0"/>
              </a:rPr>
              <a:t>POVZETEK IN ZANIMIVOSTI</a:t>
            </a:r>
            <a:endParaRPr lang="sl-SI" b="1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05D62F8-BFA1-484F-A6CB-D836D6E62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b="1" dirty="0">
                <a:latin typeface="Ubuntu" panose="020B0504030602030204" pitchFamily="34" charset="0"/>
              </a:rPr>
              <a:t>eden izmed njegovih glavnih ciljev je bil združitev Nemčije</a:t>
            </a:r>
          </a:p>
          <a:p>
            <a:r>
              <a:rPr lang="sl-SI" b="1" dirty="0">
                <a:latin typeface="Ubuntu" panose="020B0504030602030204" pitchFamily="34" charset="0"/>
              </a:rPr>
              <a:t>njegov čas vladanja je bil 68 let, in to je 4. najdaljši v zgodovini Evrope</a:t>
            </a:r>
          </a:p>
          <a:p>
            <a:r>
              <a:rPr lang="sl-SI" dirty="0">
                <a:latin typeface="Ubuntu" panose="020B0504030602030204" pitchFamily="34" charset="0"/>
                <a:hlinkClick r:id="rId2"/>
              </a:rPr>
              <a:t>https://www.youtube.com/watch?v=D4_Z14m5sIw</a:t>
            </a:r>
            <a:endParaRPr lang="sl-SI" dirty="0">
              <a:latin typeface="Ubuntu" panose="020B0504030602030204" pitchFamily="34" charset="0"/>
            </a:endParaRPr>
          </a:p>
          <a:p>
            <a:endParaRPr lang="sl-SI" b="1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36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E31A814-8EAB-4394-BB80-9143C2D3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Ubuntu" panose="020B0504030602030204" pitchFamily="34" charset="0"/>
              </a:rPr>
              <a:t>VIRI</a:t>
            </a:r>
            <a:endParaRPr lang="sl-SI" b="1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44E25B2-18DC-4DC3-BF3D-E5DC2C4FD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l-SI" dirty="0">
                <a:latin typeface="Ubuntu" panose="020B0504030602030204" pitchFamily="34" charset="0"/>
                <a:hlinkClick r:id="rId2"/>
              </a:rPr>
              <a:t>http://zgodovina.si/franc-jozef-i-habsbursko-lotarinski/</a:t>
            </a:r>
            <a:endParaRPr lang="sl-SI" dirty="0">
              <a:latin typeface="Ubuntu" panose="020B0504030602030204" pitchFamily="34" charset="0"/>
            </a:endParaRPr>
          </a:p>
          <a:p>
            <a:r>
              <a:rPr lang="sl-SI" dirty="0">
                <a:latin typeface="Ubuntu" panose="020B0504030602030204" pitchFamily="34" charset="0"/>
                <a:hlinkClick r:id="rId3"/>
              </a:rPr>
              <a:t>https://www.dnevnik.si/1042754741</a:t>
            </a:r>
            <a:endParaRPr lang="sl-SI" dirty="0">
              <a:latin typeface="Ubuntu" panose="020B0504030602030204" pitchFamily="34" charset="0"/>
            </a:endParaRPr>
          </a:p>
          <a:p>
            <a:r>
              <a:rPr lang="sl-SI" dirty="0">
                <a:latin typeface="Ubuntu" panose="020B0504030602030204" pitchFamily="34" charset="0"/>
                <a:hlinkClick r:id="rId4"/>
              </a:rPr>
              <a:t>https://sl.wikipedia.org/wiki/Franc_Jo%C5%BEef_I._Habsbur%C5%A1ko-Lotarin%C5%A1ki</a:t>
            </a:r>
            <a:endParaRPr lang="sl-SI" dirty="0">
              <a:latin typeface="Ubuntu" panose="020B0504030602030204" pitchFamily="34" charset="0"/>
            </a:endParaRPr>
          </a:p>
          <a:p>
            <a:r>
              <a:rPr lang="sl-SI" dirty="0">
                <a:latin typeface="Ubuntu" panose="020B0504030602030204" pitchFamily="34" charset="0"/>
                <a:hlinkClick r:id="rId5"/>
              </a:rPr>
              <a:t>https://en.wikipedia.org/wiki/Franz_Joseph_I_of_Austria#</a:t>
            </a:r>
            <a:endParaRPr lang="sl-SI" dirty="0">
              <a:latin typeface="Ubuntu" panose="020B0504030602030204" pitchFamily="34" charset="0"/>
            </a:endParaRPr>
          </a:p>
          <a:p>
            <a:r>
              <a:rPr lang="sl-SI" dirty="0">
                <a:latin typeface="Ubuntu" panose="020B0504030602030204" pitchFamily="34" charset="0"/>
                <a:hlinkClick r:id="rId6"/>
              </a:rPr>
              <a:t>https://en.wikipedia.org/wiki/Austria-Hungary</a:t>
            </a:r>
            <a:endParaRPr lang="sl-SI" dirty="0">
              <a:latin typeface="Ubuntu" panose="020B0504030602030204" pitchFamily="34" charset="0"/>
            </a:endParaRPr>
          </a:p>
          <a:p>
            <a:r>
              <a:rPr lang="sl-SI" dirty="0">
                <a:latin typeface="Ubuntu" panose="020B0504030602030204" pitchFamily="34" charset="0"/>
                <a:hlinkClick r:id="rId7"/>
              </a:rPr>
              <a:t>https://mapoftheday.quickworld.com/posts/austria-hungary-in-1867</a:t>
            </a:r>
            <a:endParaRPr lang="sl-SI" dirty="0">
              <a:latin typeface="Ubuntu" panose="020B0504030602030204" pitchFamily="34" charset="0"/>
            </a:endParaRPr>
          </a:p>
          <a:p>
            <a:r>
              <a:rPr lang="sl-SI" dirty="0">
                <a:latin typeface="Ubuntu" panose="020B0504030602030204" pitchFamily="34" charset="0"/>
                <a:hlinkClick r:id="rId8"/>
              </a:rPr>
              <a:t>https://sl.wikipedia.org/wiki/Avstro-Ogrski_kompromis</a:t>
            </a:r>
            <a:endParaRPr lang="sl-SI" dirty="0">
              <a:latin typeface="Ubuntu" panose="020B0504030602030204" pitchFamily="34" charset="0"/>
            </a:endParaRPr>
          </a:p>
          <a:p>
            <a:r>
              <a:rPr lang="sl-SI" dirty="0">
                <a:latin typeface="Ubuntu" panose="020B0504030602030204" pitchFamily="34" charset="0"/>
                <a:hlinkClick r:id="rId9"/>
              </a:rPr>
              <a:t>https://www.britannica.com/biography/Franz-Joseph</a:t>
            </a:r>
            <a:endParaRPr lang="sl-SI" dirty="0">
              <a:latin typeface="Ubuntu" panose="020B0504030602030204" pitchFamily="34" charset="0"/>
            </a:endParaRPr>
          </a:p>
          <a:p>
            <a:r>
              <a:rPr lang="sl-SI" dirty="0">
                <a:latin typeface="Ubuntu" panose="020B0504030602030204" pitchFamily="34" charset="0"/>
                <a:hlinkClick r:id="rId10"/>
              </a:rPr>
              <a:t>https://www.youtube.com/watch?v=KE3e6Y7MkKc&amp;t=99s</a:t>
            </a:r>
            <a:endParaRPr lang="sl-SI" dirty="0">
              <a:latin typeface="Ubuntu" panose="020B0504030602030204" pitchFamily="34" charset="0"/>
            </a:endParaRPr>
          </a:p>
          <a:p>
            <a:r>
              <a:rPr lang="sl-SI" dirty="0">
                <a:latin typeface="Ubuntu" panose="020B0504030602030204" pitchFamily="34" charset="0"/>
                <a:hlinkClick r:id="rId11"/>
              </a:rPr>
              <a:t>https://www.youtube.com/watch?v=D4_Z14m5sIw</a:t>
            </a:r>
            <a:endParaRPr lang="sl-SI" dirty="0">
              <a:latin typeface="Ubuntu" panose="020B0504030602030204" pitchFamily="34" charset="0"/>
            </a:endParaRPr>
          </a:p>
          <a:p>
            <a:r>
              <a:rPr lang="sl-SI" dirty="0">
                <a:latin typeface="Ubuntu" panose="020B0504030602030204" pitchFamily="34" charset="0"/>
              </a:rPr>
              <a:t>Metka </a:t>
            </a:r>
            <a:r>
              <a:rPr lang="sl-SI" dirty="0" err="1">
                <a:latin typeface="Ubuntu" panose="020B0504030602030204" pitchFamily="34" charset="0"/>
              </a:rPr>
              <a:t>Karlovšek</a:t>
            </a:r>
            <a:r>
              <a:rPr lang="sl-SI" dirty="0">
                <a:latin typeface="Ubuntu" panose="020B0504030602030204" pitchFamily="34" charset="0"/>
              </a:rPr>
              <a:t>, Vesna Robnik: Zgodovina.. DZS</a:t>
            </a:r>
          </a:p>
          <a:p>
            <a:endParaRPr lang="sl-SI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533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CEE0937-E542-47EC-8863-06562FE96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Ubuntu" panose="020B0504030602030204" pitchFamily="34" charset="0"/>
              </a:rPr>
              <a:t>HVALA ZA POZORNOST</a:t>
            </a:r>
            <a:endParaRPr lang="sl-SI" b="1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643D482-9AB8-4273-88A3-37CBA90DA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67747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714250D-AEBE-4381-8C55-C9215F858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Ubuntu" panose="020B0504030602030204" pitchFamily="34" charset="0"/>
              </a:rPr>
              <a:t>KDO JE ON?</a:t>
            </a:r>
            <a:endParaRPr lang="sl-SI" b="1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353A08F-FC1C-4627-9FDE-EAAE507B7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Ubuntu" panose="020B0504030602030204" pitchFamily="34" charset="0"/>
              </a:rPr>
              <a:t>a</a:t>
            </a:r>
            <a:r>
              <a:rPr lang="sl-SI" b="1" dirty="0" err="1">
                <a:latin typeface="Ubuntu" panose="020B0504030602030204" pitchFamily="34" charset="0"/>
              </a:rPr>
              <a:t>vstri</a:t>
            </a:r>
            <a:r>
              <a:rPr lang="en-US" b="1" dirty="0">
                <a:latin typeface="Ubuntu" panose="020B0504030602030204" pitchFamily="34" charset="0"/>
              </a:rPr>
              <a:t>j</a:t>
            </a:r>
            <a:r>
              <a:rPr lang="sl-SI" b="1" dirty="0">
                <a:latin typeface="Ubuntu" panose="020B0504030602030204" pitchFamily="34" charset="0"/>
              </a:rPr>
              <a:t>ski cesar</a:t>
            </a:r>
          </a:p>
          <a:p>
            <a:r>
              <a:rPr lang="en-US" b="1" dirty="0">
                <a:latin typeface="Ubuntu" panose="020B0504030602030204" pitchFamily="34" charset="0"/>
              </a:rPr>
              <a:t>o</a:t>
            </a:r>
            <a:r>
              <a:rPr lang="sl-SI" b="1" dirty="0" err="1">
                <a:latin typeface="Ubuntu" panose="020B0504030602030204" pitchFamily="34" charset="0"/>
              </a:rPr>
              <a:t>grski</a:t>
            </a:r>
            <a:r>
              <a:rPr lang="sl-SI" b="1" dirty="0">
                <a:latin typeface="Ubuntu" panose="020B0504030602030204" pitchFamily="34" charset="0"/>
              </a:rPr>
              <a:t> kralj</a:t>
            </a:r>
          </a:p>
          <a:p>
            <a:r>
              <a:rPr lang="sl-SI" b="1" dirty="0">
                <a:latin typeface="Ubuntu" panose="020B0504030602030204" pitchFamily="34" charset="0"/>
              </a:rPr>
              <a:t>naslednik svojega nesposobnega strica Ferdinanda</a:t>
            </a:r>
          </a:p>
          <a:p>
            <a:endParaRPr lang="sl-SI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2F382692-3031-46F3-94BA-447BBCA89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547" y="3328245"/>
            <a:ext cx="5111867" cy="340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829230D-6955-446E-A67D-CBE92711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>
                <a:solidFill>
                  <a:srgbClr val="FF0000"/>
                </a:solidFill>
                <a:latin typeface="Ubuntu" panose="020B0504030602030204" pitchFamily="34" charset="0"/>
              </a:rPr>
              <a:t>MLADOST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BED9A61-A49D-48E4-A2C8-C3FE545B6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69"/>
          </a:xfrm>
        </p:spPr>
        <p:txBody>
          <a:bodyPr>
            <a:normAutofit/>
          </a:bodyPr>
          <a:lstStyle/>
          <a:p>
            <a:r>
              <a:rPr lang="sl-SI" b="1" dirty="0">
                <a:latin typeface="Ubuntu" panose="020B0504030602030204" pitchFamily="34" charset="0"/>
              </a:rPr>
              <a:t>Rojstvo:</a:t>
            </a:r>
          </a:p>
          <a:p>
            <a:pPr lvl="1"/>
            <a:r>
              <a:rPr lang="sl-SI" dirty="0">
                <a:latin typeface="Ubuntu" panose="020B0504030602030204" pitchFamily="34" charset="0"/>
              </a:rPr>
              <a:t>18. avgust 1830 - najstarejši sin</a:t>
            </a:r>
          </a:p>
          <a:p>
            <a:r>
              <a:rPr lang="sl-SI" b="1" dirty="0">
                <a:latin typeface="Ubuntu" panose="020B0504030602030204" pitchFamily="34" charset="0"/>
              </a:rPr>
              <a:t>Oče:		Mati:</a:t>
            </a:r>
          </a:p>
          <a:p>
            <a:pPr lvl="1"/>
            <a:endParaRPr lang="sl-SI" b="1" dirty="0">
              <a:latin typeface="Ubuntu" panose="020B0504030602030204" pitchFamily="34" charset="0"/>
            </a:endParaRPr>
          </a:p>
          <a:p>
            <a:pPr lvl="1"/>
            <a:endParaRPr lang="sl-SI" b="1" dirty="0">
              <a:latin typeface="Ubuntu" panose="020B0504030602030204" pitchFamily="34" charset="0"/>
            </a:endParaRPr>
          </a:p>
          <a:p>
            <a:pPr lvl="1"/>
            <a:endParaRPr lang="sl-SI" b="1" dirty="0">
              <a:latin typeface="Ubuntu" panose="020B0504030602030204" pitchFamily="34" charset="0"/>
            </a:endParaRPr>
          </a:p>
          <a:p>
            <a:pPr lvl="1"/>
            <a:endParaRPr lang="sl-SI" b="1" dirty="0">
              <a:latin typeface="Ubuntu" panose="020B0504030602030204" pitchFamily="34" charset="0"/>
            </a:endParaRPr>
          </a:p>
          <a:p>
            <a:pPr marL="457200" lvl="1" indent="0">
              <a:buNone/>
            </a:pPr>
            <a:endParaRPr lang="sl-SI" b="1" dirty="0">
              <a:latin typeface="Ubuntu" panose="020B0504030602030204" pitchFamily="34" charset="0"/>
            </a:endParaRPr>
          </a:p>
          <a:p>
            <a:pPr marL="457200" lvl="1" indent="0">
              <a:buNone/>
            </a:pPr>
            <a:endParaRPr lang="sl-SI" b="1" dirty="0">
              <a:latin typeface="Ubuntu" panose="020B0504030602030204" pitchFamily="34" charset="0"/>
            </a:endParaRPr>
          </a:p>
          <a:p>
            <a:pPr marL="457200" lvl="1" indent="0">
              <a:buNone/>
            </a:pPr>
            <a:endParaRPr lang="sl-SI" b="1" dirty="0">
              <a:latin typeface="Ubuntu" panose="020B0504030602030204" pitchFamily="34" charset="0"/>
            </a:endParaRPr>
          </a:p>
          <a:p>
            <a:pPr marL="0" indent="0">
              <a:buNone/>
            </a:pPr>
            <a:r>
              <a:rPr lang="sl-SI" sz="2000" b="1" dirty="0">
                <a:latin typeface="Ubuntu" panose="020B0504030602030204" pitchFamily="34" charset="0"/>
              </a:rPr>
              <a:t>  </a:t>
            </a:r>
            <a:r>
              <a:rPr lang="sl-SI" sz="2000" dirty="0">
                <a:latin typeface="Ubuntu" panose="020B0504030602030204" pitchFamily="34" charset="0"/>
              </a:rPr>
              <a:t>Franc Karl Jožef</a:t>
            </a:r>
            <a:r>
              <a:rPr lang="en-US" sz="2000" dirty="0">
                <a:latin typeface="Ubuntu" panose="020B0504030602030204" pitchFamily="34" charset="0"/>
              </a:rPr>
              <a:t>.</a:t>
            </a:r>
            <a:r>
              <a:rPr lang="sl-SI" sz="2000" dirty="0">
                <a:latin typeface="Ubuntu" panose="020B0504030602030204" pitchFamily="34" charset="0"/>
              </a:rPr>
              <a:t>      Bavarska princesa Sofija</a:t>
            </a:r>
            <a:r>
              <a:rPr lang="en-US" sz="2000" dirty="0">
                <a:latin typeface="Ubuntu" panose="020B0504030602030204" pitchFamily="34" charset="0"/>
              </a:rPr>
              <a:t>.</a:t>
            </a:r>
            <a:endParaRPr lang="sl-SI" dirty="0">
              <a:latin typeface="Ubuntu" panose="020B0504030602030204" pitchFamily="34" charset="0"/>
            </a:endParaRPr>
          </a:p>
          <a:p>
            <a:pPr marL="457200" lvl="1" indent="0">
              <a:buNone/>
            </a:pPr>
            <a:endParaRPr lang="sl-SI" b="1" dirty="0">
              <a:latin typeface="Ubuntu" panose="020B0504030602030204" pitchFamily="34" charset="0"/>
            </a:endParaRP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B97B016E-8ECE-49E0-B828-94A7B96DB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26" y="3189826"/>
            <a:ext cx="2279924" cy="2673729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8AC36946-C481-48F6-A9F7-6BC7D370D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776" y="3189826"/>
            <a:ext cx="1913954" cy="2673729"/>
          </a:xfrm>
          <a:prstGeom prst="rect">
            <a:avLst/>
          </a:prstGeom>
        </p:spPr>
      </p:pic>
      <p:sp>
        <p:nvSpPr>
          <p:cNvPr id="4" name="PoljeZBesedilom 3">
            <a:extLst>
              <a:ext uri="{FF2B5EF4-FFF2-40B4-BE49-F238E27FC236}">
                <a16:creationId xmlns:a16="http://schemas.microsoft.com/office/drawing/2014/main" id="{EF5FC717-729E-4750-B917-E7A32F573A58}"/>
              </a:ext>
            </a:extLst>
          </p:cNvPr>
          <p:cNvSpPr txBox="1"/>
          <p:nvPr/>
        </p:nvSpPr>
        <p:spPr>
          <a:xfrm>
            <a:off x="6790539" y="2934049"/>
            <a:ext cx="42325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200" u="sng">
                <a:latin typeface="Ubuntu" panose="020B0504030602030204" pitchFamily="34" charset="0"/>
              </a:rPr>
              <a:t>Vzgajali so ga s poudarkom na predanosti, odgovornisti in marljivosti.</a:t>
            </a:r>
          </a:p>
        </p:txBody>
      </p:sp>
      <p:sp>
        <p:nvSpPr>
          <p:cNvPr id="8" name="PoljeZBesedilom 7">
            <a:extLst>
              <a:ext uri="{FF2B5EF4-FFF2-40B4-BE49-F238E27FC236}">
                <a16:creationId xmlns:a16="http://schemas.microsoft.com/office/drawing/2014/main" id="{956739A7-5C20-42D4-AB21-2049BE96793C}"/>
              </a:ext>
            </a:extLst>
          </p:cNvPr>
          <p:cNvSpPr txBox="1"/>
          <p:nvPr/>
        </p:nvSpPr>
        <p:spPr>
          <a:xfrm>
            <a:off x="6790539" y="4176981"/>
            <a:ext cx="42325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200" u="sng">
                <a:latin typeface="Ubuntu" panose="020B0504030602030204" pitchFamily="34" charset="0"/>
              </a:rPr>
              <a:t>Imel je tri brate in sestrico, ki je umrla pri štirih letih.</a:t>
            </a:r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5A78AFC1-7511-4658-A3C9-B9E2AA411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37656"/>
            <a:ext cx="17145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52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973F6CE-593B-4B7A-9CF8-17D5AD1D0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C792A411-EBF3-462E-B1E7-37C132003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859" y="1291905"/>
            <a:ext cx="8464282" cy="4834993"/>
          </a:xfrm>
        </p:spPr>
      </p:pic>
    </p:spTree>
    <p:extLst>
      <p:ext uri="{BB962C8B-B14F-4D97-AF65-F5344CB8AC3E}">
        <p14:creationId xmlns:p14="http://schemas.microsoft.com/office/powerpoint/2010/main" val="143614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9B8F752-FDD1-422C-94B1-CD6422A6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Ubuntu" panose="020B0504030602030204" pitchFamily="34" charset="0"/>
              </a:rPr>
              <a:t>IZOBRAZBA</a:t>
            </a:r>
            <a:endParaRPr lang="sl-SI" b="1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E714DEF-045E-45B0-A462-9455CE0B6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b="1" dirty="0"/>
              <a:t>Jeziki</a:t>
            </a:r>
            <a:r>
              <a:rPr lang="en-US" b="1" dirty="0"/>
              <a:t> (</a:t>
            </a:r>
            <a:r>
              <a:rPr lang="en-US" b="1" dirty="0" err="1"/>
              <a:t>bil</a:t>
            </a:r>
            <a:r>
              <a:rPr lang="en-US" b="1" dirty="0"/>
              <a:t> je </a:t>
            </a:r>
            <a:r>
              <a:rPr lang="en-US" b="1" dirty="0" err="1"/>
              <a:t>poliglot</a:t>
            </a:r>
            <a:r>
              <a:rPr lang="en-US" b="1" dirty="0"/>
              <a:t>)</a:t>
            </a:r>
            <a:r>
              <a:rPr lang="sl-SI" b="1" dirty="0"/>
              <a:t>:</a:t>
            </a:r>
          </a:p>
          <a:p>
            <a:pPr lvl="1"/>
            <a:r>
              <a:rPr lang="sl-SI" dirty="0"/>
              <a:t>francoščina</a:t>
            </a:r>
          </a:p>
          <a:p>
            <a:pPr lvl="1"/>
            <a:r>
              <a:rPr lang="sl-SI" dirty="0"/>
              <a:t>latinščina</a:t>
            </a:r>
          </a:p>
          <a:p>
            <a:pPr lvl="1"/>
            <a:r>
              <a:rPr lang="sl-SI" dirty="0"/>
              <a:t>staro grščina</a:t>
            </a:r>
          </a:p>
          <a:p>
            <a:pPr lvl="1"/>
            <a:r>
              <a:rPr lang="sl-SI" dirty="0"/>
              <a:t>madžarščina</a:t>
            </a:r>
          </a:p>
          <a:p>
            <a:pPr lvl="1"/>
            <a:r>
              <a:rPr lang="sl-SI" dirty="0"/>
              <a:t>češčina</a:t>
            </a:r>
          </a:p>
          <a:p>
            <a:pPr lvl="1"/>
            <a:r>
              <a:rPr lang="sl-SI" dirty="0"/>
              <a:t>italijanščina</a:t>
            </a:r>
          </a:p>
          <a:p>
            <a:pPr lvl="1"/>
            <a:r>
              <a:rPr lang="sl-SI" dirty="0"/>
              <a:t>poljščina</a:t>
            </a:r>
          </a:p>
          <a:p>
            <a:r>
              <a:rPr lang="sl-SI" b="1" dirty="0"/>
              <a:t>Ostali predmeti:</a:t>
            </a:r>
          </a:p>
          <a:p>
            <a:pPr lvl="1"/>
            <a:r>
              <a:rPr lang="en-US" dirty="0"/>
              <a:t>m</a:t>
            </a:r>
            <a:r>
              <a:rPr lang="sl-SI" dirty="0" err="1"/>
              <a:t>atematika</a:t>
            </a:r>
            <a:r>
              <a:rPr lang="sl-SI" dirty="0"/>
              <a:t>, fizika, zgodovina, geografija (kasneje tudi </a:t>
            </a:r>
            <a:r>
              <a:rPr lang="sl-SI" dirty="0" err="1"/>
              <a:t>pr</a:t>
            </a:r>
            <a:r>
              <a:rPr lang="en-US" dirty="0"/>
              <a:t>a</a:t>
            </a:r>
            <a:r>
              <a:rPr lang="sl-SI" dirty="0" err="1"/>
              <a:t>vo</a:t>
            </a:r>
            <a:r>
              <a:rPr lang="en-US" dirty="0"/>
              <a:t>)</a:t>
            </a:r>
            <a:endParaRPr lang="sl-SI" dirty="0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002C55A1-7CD5-4695-A153-4988F722A0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37"/>
          <a:stretch/>
        </p:blipFill>
        <p:spPr>
          <a:xfrm>
            <a:off x="4939149" y="1690688"/>
            <a:ext cx="5605812" cy="344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17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4AA82C6-8671-4BDE-B67C-482E64A4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Ubuntu" panose="020B0504030602030204" pitchFamily="34" charset="0"/>
              </a:rPr>
              <a:t>POLKOVNIK</a:t>
            </a:r>
            <a:endParaRPr lang="sl-SI" b="1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4694C8B0-75BD-4119-A5E0-001C88460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b="1" dirty="0"/>
              <a:t>leta 1848</a:t>
            </a:r>
          </a:p>
          <a:p>
            <a:r>
              <a:rPr lang="sl-SI" b="1" dirty="0"/>
              <a:t>začne osvajati strateško in taktično znanje</a:t>
            </a:r>
          </a:p>
          <a:p>
            <a:r>
              <a:rPr lang="sl-SI" b="1" dirty="0"/>
              <a:t>do konca življenja nosi vojaško uniformo</a:t>
            </a:r>
          </a:p>
          <a:p>
            <a:endParaRPr lang="sl-SI" b="1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E6053230-766E-4B42-B218-5BF8E8FF5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466" y="1690688"/>
            <a:ext cx="2502497" cy="3194142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4EA21E90-9BDD-4FA9-B5AF-68E2EE239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95" y="3287759"/>
            <a:ext cx="2774440" cy="355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6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050686C-0C90-446A-86BE-BA2F6127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Ubuntu" panose="020B0504030602030204" pitchFamily="34" charset="0"/>
              </a:rPr>
              <a:t>POROKA</a:t>
            </a:r>
            <a:endParaRPr lang="sl-SI" b="1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EB8ECCF-7120-4D30-8FBA-3BDC02CB6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b="1" dirty="0">
                <a:latin typeface="Ubuntu" panose="020B0504030602030204" pitchFamily="34" charset="0"/>
              </a:rPr>
              <a:t>Poročil se je s svojo sestrično Elizabeto (</a:t>
            </a:r>
            <a:r>
              <a:rPr lang="sl-SI" b="1" dirty="0" err="1">
                <a:latin typeface="Ubuntu" panose="020B0504030602030204" pitchFamily="34" charset="0"/>
              </a:rPr>
              <a:t>Sisi</a:t>
            </a:r>
            <a:r>
              <a:rPr lang="sl-SI" b="1" dirty="0">
                <a:latin typeface="Ubuntu" panose="020B0504030602030204" pitchFamily="34" charset="0"/>
              </a:rPr>
              <a:t>).</a:t>
            </a:r>
          </a:p>
          <a:p>
            <a:r>
              <a:rPr lang="sl-SI" b="1" dirty="0">
                <a:latin typeface="Ubuntu" panose="020B0504030602030204" pitchFamily="34" charset="0"/>
              </a:rPr>
              <a:t>24. april 1854</a:t>
            </a:r>
          </a:p>
          <a:p>
            <a:r>
              <a:rPr lang="sl-SI" b="1" dirty="0">
                <a:latin typeface="Ubuntu" panose="020B0504030602030204" pitchFamily="34" charset="0"/>
              </a:rPr>
              <a:t>Elizabeto je ubil italijanski anarhist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2EECF630-04CB-44CA-842E-FC70D7BD8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971" y="2339783"/>
            <a:ext cx="4351339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19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C25CA44-932B-464D-8AAE-D7EE8F7E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Ubuntu" panose="020B0504030602030204" pitchFamily="34" charset="0"/>
              </a:rPr>
              <a:t>LETO 1848</a:t>
            </a:r>
            <a:r>
              <a:rPr lang="en-US" dirty="0"/>
              <a:t> 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EFE04F6-B4FA-4519-9033-51778E7EE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b="1" dirty="0">
                <a:latin typeface="Ubuntu" panose="020B0504030602030204" pitchFamily="34" charset="0"/>
              </a:rPr>
              <a:t>odstop avstrijskega </a:t>
            </a:r>
            <a:r>
              <a:rPr lang="sl-SI" b="1" dirty="0" err="1">
                <a:latin typeface="Ubuntu" panose="020B0504030602030204" pitchFamily="34" charset="0"/>
              </a:rPr>
              <a:t>kancelrja</a:t>
            </a:r>
            <a:endParaRPr lang="sl-SI" b="1" dirty="0">
              <a:latin typeface="Ubuntu" panose="020B0504030602030204" pitchFamily="34" charset="0"/>
            </a:endParaRPr>
          </a:p>
          <a:p>
            <a:r>
              <a:rPr lang="sl-SI" b="1" dirty="0">
                <a:latin typeface="Ubuntu" panose="020B0504030602030204" pitchFamily="34" charset="0"/>
              </a:rPr>
              <a:t>nasledi položaj avstrijskega cesarja</a:t>
            </a:r>
          </a:p>
          <a:p>
            <a:r>
              <a:rPr lang="sl-SI" b="1" dirty="0">
                <a:latin typeface="Ubuntu" panose="020B0504030602030204" pitchFamily="34" charset="0"/>
              </a:rPr>
              <a:t>poslan na fronto v Italiji</a:t>
            </a:r>
          </a:p>
        </p:txBody>
      </p:sp>
    </p:spTree>
    <p:extLst>
      <p:ext uri="{BB962C8B-B14F-4D97-AF65-F5344CB8AC3E}">
        <p14:creationId xmlns:p14="http://schemas.microsoft.com/office/powerpoint/2010/main" val="603513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B884458-2AE5-4A6F-A6F4-26BC37D8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Ubuntu" panose="020B0504030602030204" pitchFamily="34" charset="0"/>
              </a:rPr>
              <a:t>NASTANEK AVSTRO-OGRSKE</a:t>
            </a:r>
            <a:endParaRPr lang="sl-SI" b="1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A71E736-B946-44D7-A186-2CCA126BC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b="1" dirty="0" err="1"/>
              <a:t>avstroogrski</a:t>
            </a:r>
            <a:r>
              <a:rPr lang="sl-SI" b="1" dirty="0"/>
              <a:t> kompromis (leta 1867)</a:t>
            </a:r>
          </a:p>
          <a:p>
            <a:r>
              <a:rPr lang="sl-SI" b="1" dirty="0"/>
              <a:t>Avstrija mora popustiti Ogrski</a:t>
            </a:r>
          </a:p>
          <a:p>
            <a:r>
              <a:rPr lang="sl-SI" b="1" dirty="0"/>
              <a:t>Uveden je </a:t>
            </a:r>
            <a:r>
              <a:rPr lang="sl-SI" b="1" u="sng" dirty="0"/>
              <a:t>DUALIZEM</a:t>
            </a:r>
            <a:r>
              <a:rPr lang="sl-SI" b="1" dirty="0"/>
              <a:t> (država je ločena na dve enoti)</a:t>
            </a:r>
          </a:p>
          <a:p>
            <a:pPr lvl="1"/>
            <a:r>
              <a:rPr lang="sl-SI" dirty="0"/>
              <a:t>Avstrija</a:t>
            </a:r>
          </a:p>
          <a:p>
            <a:pPr lvl="1"/>
            <a:r>
              <a:rPr lang="sl-SI" dirty="0"/>
              <a:t>Ogrska</a:t>
            </a:r>
          </a:p>
          <a:p>
            <a:r>
              <a:rPr lang="sl-SI" b="1" dirty="0"/>
              <a:t>Vladajo ji Habsburžani</a:t>
            </a:r>
          </a:p>
          <a:p>
            <a:r>
              <a:rPr lang="sl-SI" b="1" dirty="0"/>
              <a:t>razpade po prvi svetovni vojni</a:t>
            </a:r>
          </a:p>
          <a:p>
            <a:endParaRPr lang="sl-SI" b="1" dirty="0"/>
          </a:p>
        </p:txBody>
      </p:sp>
      <p:sp>
        <p:nvSpPr>
          <p:cNvPr id="10" name="PoljeZBesedilom 9">
            <a:extLst>
              <a:ext uri="{FF2B5EF4-FFF2-40B4-BE49-F238E27FC236}">
                <a16:creationId xmlns:a16="http://schemas.microsoft.com/office/drawing/2014/main" id="{B81903B4-04AF-45CA-841E-423C4CD89088}"/>
              </a:ext>
            </a:extLst>
          </p:cNvPr>
          <p:cNvSpPr txBox="1"/>
          <p:nvPr/>
        </p:nvSpPr>
        <p:spPr>
          <a:xfrm>
            <a:off x="2625754" y="2991405"/>
            <a:ext cx="63924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}</a:t>
            </a:r>
            <a:r>
              <a:rPr lang="en-US" sz="4000" b="1" dirty="0">
                <a:latin typeface="Ubuntu" panose="020B0504030602030204" pitchFamily="34" charset="0"/>
              </a:rPr>
              <a:t>AVSTRO-OGRSKA</a:t>
            </a:r>
            <a:endParaRPr lang="sl-SI" sz="4000" b="1" dirty="0">
              <a:latin typeface="Ubuntu" panose="020B0504030602030204" pitchFamily="34" charset="0"/>
            </a:endParaRPr>
          </a:p>
        </p:txBody>
      </p:sp>
      <p:pic>
        <p:nvPicPr>
          <p:cNvPr id="12" name="Slika 11">
            <a:extLst>
              <a:ext uri="{FF2B5EF4-FFF2-40B4-BE49-F238E27FC236}">
                <a16:creationId xmlns:a16="http://schemas.microsoft.com/office/drawing/2014/main" id="{D8D0F94E-6CB5-4947-BF41-31CDB4DEF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659" y="3284301"/>
            <a:ext cx="3208574" cy="3208574"/>
          </a:xfrm>
          <a:prstGeom prst="rect">
            <a:avLst/>
          </a:prstGeom>
        </p:spPr>
      </p:pic>
      <p:pic>
        <p:nvPicPr>
          <p:cNvPr id="16" name="Slika 15">
            <a:extLst>
              <a:ext uri="{FF2B5EF4-FFF2-40B4-BE49-F238E27FC236}">
                <a16:creationId xmlns:a16="http://schemas.microsoft.com/office/drawing/2014/main" id="{B349D61E-A528-4BB8-A516-86131A681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664" y="5153758"/>
            <a:ext cx="3208574" cy="1591451"/>
          </a:xfrm>
          <a:prstGeom prst="rect">
            <a:avLst/>
          </a:prstGeom>
        </p:spPr>
      </p:pic>
      <p:sp>
        <p:nvSpPr>
          <p:cNvPr id="17" name="PoljeZBesedilom 16">
            <a:extLst>
              <a:ext uri="{FF2B5EF4-FFF2-40B4-BE49-F238E27FC236}">
                <a16:creationId xmlns:a16="http://schemas.microsoft.com/office/drawing/2014/main" id="{516ADD37-3E68-42C6-BDC7-A43BFCE158FD}"/>
              </a:ext>
            </a:extLst>
          </p:cNvPr>
          <p:cNvSpPr txBox="1"/>
          <p:nvPr/>
        </p:nvSpPr>
        <p:spPr>
          <a:xfrm>
            <a:off x="7886353" y="1925479"/>
            <a:ext cx="25740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200" b="1" dirty="0">
                <a:solidFill>
                  <a:srgbClr val="FF0000"/>
                </a:solidFill>
                <a:latin typeface="Ubuntu" panose="020B0504030602030204" pitchFamily="34" charset="0"/>
              </a:rPr>
              <a:t>Dunaj je prestolnica</a:t>
            </a:r>
          </a:p>
        </p:txBody>
      </p:sp>
    </p:spTree>
    <p:extLst>
      <p:ext uri="{BB962C8B-B14F-4D97-AF65-F5344CB8AC3E}">
        <p14:creationId xmlns:p14="http://schemas.microsoft.com/office/powerpoint/2010/main" val="1946901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516</Words>
  <Application>Microsoft Office PowerPoint</Application>
  <PresentationFormat>Širokozaslonsko</PresentationFormat>
  <Paragraphs>98</Paragraphs>
  <Slides>18</Slides>
  <Notes>0</Notes>
  <HiddenSlides>1</HiddenSlides>
  <MMClips>0</MMClips>
  <ScaleCrop>false</ScaleCrop>
  <HeadingPairs>
    <vt:vector size="6" baseType="variant">
      <vt:variant>
        <vt:lpstr>Uporabljene pisave</vt:lpstr>
      </vt:variant>
      <vt:variant>
        <vt:i4>5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Constantia</vt:lpstr>
      <vt:lpstr>Ubuntu</vt:lpstr>
      <vt:lpstr>Officeova tema</vt:lpstr>
      <vt:lpstr>FRANC JOEŽF I. </vt:lpstr>
      <vt:lpstr>KDO JE ON?</vt:lpstr>
      <vt:lpstr>MLADOST</vt:lpstr>
      <vt:lpstr>PowerPointova predstavitev</vt:lpstr>
      <vt:lpstr>IZOBRAZBA</vt:lpstr>
      <vt:lpstr>POLKOVNIK</vt:lpstr>
      <vt:lpstr>POROKA</vt:lpstr>
      <vt:lpstr>LETO 1848 </vt:lpstr>
      <vt:lpstr>NASTANEK AVSTRO-OGRSKE</vt:lpstr>
      <vt:lpstr>AVSTRO OGRSKI KOMPROMIS</vt:lpstr>
      <vt:lpstr>DUALIZEM</vt:lpstr>
      <vt:lpstr>IZGUBE VOJN</vt:lpstr>
      <vt:lpstr>PowerPointova predstavitev</vt:lpstr>
      <vt:lpstr>POSKUS ATENTATA</vt:lpstr>
      <vt:lpstr>SMRT</vt:lpstr>
      <vt:lpstr>POVZETEK IN ZANIMIVOSTI</vt:lpstr>
      <vt:lpstr>VIRI</vt:lpstr>
      <vt:lpstr>HVALA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FRANC JOEŽF I.</dc:title>
  <dc:creator>Jakob Jeraj</dc:creator>
  <cp:lastModifiedBy>Jakob Jeraj</cp:lastModifiedBy>
  <cp:revision>38</cp:revision>
  <dcterms:created xsi:type="dcterms:W3CDTF">2023-02-12T17:18:55Z</dcterms:created>
  <dcterms:modified xsi:type="dcterms:W3CDTF">2023-02-13T19:33:29Z</dcterms:modified>
</cp:coreProperties>
</file>