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62"/>
  </p:notesMasterIdLst>
  <p:handoutMasterIdLst>
    <p:handoutMasterId r:id="rId63"/>
  </p:handoutMasterIdLst>
  <p:sldIdLst>
    <p:sldId id="256" r:id="rId2"/>
    <p:sldId id="691" r:id="rId3"/>
    <p:sldId id="950" r:id="rId4"/>
    <p:sldId id="690" r:id="rId5"/>
    <p:sldId id="692" r:id="rId6"/>
    <p:sldId id="820" r:id="rId7"/>
    <p:sldId id="779" r:id="rId8"/>
    <p:sldId id="901" r:id="rId9"/>
    <p:sldId id="902" r:id="rId10"/>
    <p:sldId id="903" r:id="rId11"/>
    <p:sldId id="784" r:id="rId12"/>
    <p:sldId id="904" r:id="rId13"/>
    <p:sldId id="905" r:id="rId14"/>
    <p:sldId id="906" r:id="rId15"/>
    <p:sldId id="836" r:id="rId16"/>
    <p:sldId id="951" r:id="rId17"/>
    <p:sldId id="952" r:id="rId18"/>
    <p:sldId id="953" r:id="rId19"/>
    <p:sldId id="907" r:id="rId20"/>
    <p:sldId id="908" r:id="rId21"/>
    <p:sldId id="909" r:id="rId22"/>
    <p:sldId id="910" r:id="rId23"/>
    <p:sldId id="911" r:id="rId24"/>
    <p:sldId id="913" r:id="rId25"/>
    <p:sldId id="915" r:id="rId26"/>
    <p:sldId id="916" r:id="rId27"/>
    <p:sldId id="917" r:id="rId28"/>
    <p:sldId id="918" r:id="rId29"/>
    <p:sldId id="919" r:id="rId30"/>
    <p:sldId id="920" r:id="rId31"/>
    <p:sldId id="921" r:id="rId32"/>
    <p:sldId id="948" r:id="rId33"/>
    <p:sldId id="922" r:id="rId34"/>
    <p:sldId id="923" r:id="rId35"/>
    <p:sldId id="924" r:id="rId36"/>
    <p:sldId id="925" r:id="rId37"/>
    <p:sldId id="926" r:id="rId38"/>
    <p:sldId id="927" r:id="rId39"/>
    <p:sldId id="928" r:id="rId40"/>
    <p:sldId id="929" r:id="rId41"/>
    <p:sldId id="930" r:id="rId42"/>
    <p:sldId id="934" r:id="rId43"/>
    <p:sldId id="935" r:id="rId44"/>
    <p:sldId id="936" r:id="rId45"/>
    <p:sldId id="931" r:id="rId46"/>
    <p:sldId id="932" r:id="rId47"/>
    <p:sldId id="933" r:id="rId48"/>
    <p:sldId id="937" r:id="rId49"/>
    <p:sldId id="938" r:id="rId50"/>
    <p:sldId id="939" r:id="rId51"/>
    <p:sldId id="940" r:id="rId52"/>
    <p:sldId id="941" r:id="rId53"/>
    <p:sldId id="947" r:id="rId54"/>
    <p:sldId id="943" r:id="rId55"/>
    <p:sldId id="954" r:id="rId56"/>
    <p:sldId id="944" r:id="rId57"/>
    <p:sldId id="945" r:id="rId58"/>
    <p:sldId id="946" r:id="rId59"/>
    <p:sldId id="899" r:id="rId60"/>
    <p:sldId id="685" r:id="rId61"/>
  </p:sldIdLst>
  <p:sldSz cx="9144000" cy="6858000" type="screen4x3"/>
  <p:notesSz cx="6797675" cy="9926638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FFFF99"/>
    <a:srgbClr val="FFCC66"/>
    <a:srgbClr val="006600"/>
    <a:srgbClr val="003399"/>
    <a:srgbClr val="FFFF66"/>
    <a:srgbClr val="FF99FF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9837" autoAdjust="0"/>
  </p:normalViewPr>
  <p:slideViewPr>
    <p:cSldViewPr>
      <p:cViewPr varScale="1">
        <p:scale>
          <a:sx n="79" d="100"/>
          <a:sy n="79" d="100"/>
        </p:scale>
        <p:origin x="-9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02"/>
    </p:cViewPr>
  </p:sorterViewPr>
  <p:notesViewPr>
    <p:cSldViewPr>
      <p:cViewPr varScale="1">
        <p:scale>
          <a:sx n="49" d="100"/>
          <a:sy n="49" d="100"/>
        </p:scale>
        <p:origin x="-2970" y="-9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://www.comp.nus.edu.sg/~cs1020/2_resources/lectures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smtClean="0"/>
            <a:t>1</a:t>
          </a:r>
          <a:endParaRPr lang="en-US"/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smtClean="0"/>
            <a:t>Able to define a Stack ADT, and to implement it with array and linked list</a:t>
          </a:r>
          <a:endParaRPr lang="en-US" sz="2400"/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smtClean="0"/>
            <a:t>2</a:t>
          </a:r>
          <a:endParaRPr lang="en-US"/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US" sz="2400" smtClean="0"/>
            <a:t>Able to define a Queue ADT, and to implement it with array and linked list</a:t>
          </a:r>
          <a:endParaRPr lang="en-US" sz="240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61FB8177-7993-46E5-B094-41292D251B70}">
      <dgm:prSet phldrT="[Text]"/>
      <dgm:spPr/>
      <dgm:t>
        <a:bodyPr/>
        <a:lstStyle/>
        <a:p>
          <a:r>
            <a:rPr lang="en-US" smtClean="0"/>
            <a:t>3</a:t>
          </a:r>
          <a:endParaRPr lang="en-US"/>
        </a:p>
      </dgm:t>
    </dgm:pt>
    <dgm:pt modelId="{C18B2466-5B89-406A-AEB3-A90DA73B8F42}" type="parTrans" cxnId="{ADC6E86E-521E-4EE6-92D4-8358E6DDA9AF}">
      <dgm:prSet/>
      <dgm:spPr/>
      <dgm:t>
        <a:bodyPr/>
        <a:lstStyle/>
        <a:p>
          <a:endParaRPr lang="en-US"/>
        </a:p>
      </dgm:t>
    </dgm:pt>
    <dgm:pt modelId="{21173218-360E-48E7-BB01-E407B643AE52}" type="sibTrans" cxnId="{ADC6E86E-521E-4EE6-92D4-8358E6DDA9AF}">
      <dgm:prSet/>
      <dgm:spPr/>
      <dgm:t>
        <a:bodyPr/>
        <a:lstStyle/>
        <a:p>
          <a:endParaRPr lang="en-US"/>
        </a:p>
      </dgm:t>
    </dgm:pt>
    <dgm:pt modelId="{CD7DEC81-6F6B-4BDB-AEE7-69FE1CF3B125}">
      <dgm:prSet phldrT="[Text]" custT="1"/>
      <dgm:spPr/>
      <dgm:t>
        <a:bodyPr/>
        <a:lstStyle/>
        <a:p>
          <a:r>
            <a:rPr lang="en-US" sz="2400" smtClean="0"/>
            <a:t>Able to use stack and queue in applications</a:t>
          </a:r>
          <a:endParaRPr lang="en-US" sz="2400"/>
        </a:p>
      </dgm:t>
    </dgm:pt>
    <dgm:pt modelId="{2000B3C0-B1A7-46BC-B2C3-ED482D801A31}" type="parTrans" cxnId="{B43DBA2F-6873-4C7E-88D3-61292AC15D8A}">
      <dgm:prSet/>
      <dgm:spPr/>
      <dgm:t>
        <a:bodyPr/>
        <a:lstStyle/>
        <a:p>
          <a:endParaRPr lang="en-US"/>
        </a:p>
      </dgm:t>
    </dgm:pt>
    <dgm:pt modelId="{800F9105-CB80-4820-94A6-674A34D42A5C}" type="sibTrans" cxnId="{B43DBA2F-6873-4C7E-88D3-61292AC15D8A}">
      <dgm:prSet/>
      <dgm:spPr/>
      <dgm:t>
        <a:bodyPr/>
        <a:lstStyle/>
        <a:p>
          <a:endParaRPr lang="en-US"/>
        </a:p>
      </dgm:t>
    </dgm:pt>
    <dgm:pt modelId="{3540AF93-8D02-49E5-8C94-6551695615D2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mtClean="0"/>
            <a:t>4</a:t>
          </a:r>
          <a:endParaRPr lang="en-US"/>
        </a:p>
      </dgm:t>
    </dgm:pt>
    <dgm:pt modelId="{AB668843-C23E-4E8C-83BF-CC8343B0DAF6}" type="parTrans" cxnId="{E5303AA3-3CC3-4F56-BCC3-C758311A6FE6}">
      <dgm:prSet/>
      <dgm:spPr/>
      <dgm:t>
        <a:bodyPr/>
        <a:lstStyle/>
        <a:p>
          <a:endParaRPr lang="en-US"/>
        </a:p>
      </dgm:t>
    </dgm:pt>
    <dgm:pt modelId="{07617A85-9C5F-465E-9E86-28AACCCE8A85}" type="sibTrans" cxnId="{E5303AA3-3CC3-4F56-BCC3-C758311A6FE6}">
      <dgm:prSet/>
      <dgm:spPr/>
      <dgm:t>
        <a:bodyPr/>
        <a:lstStyle/>
        <a:p>
          <a:endParaRPr lang="en-US"/>
        </a:p>
      </dgm:t>
    </dgm:pt>
    <dgm:pt modelId="{0BA460C7-F33D-4F94-A65D-F7A4444A0DC9}">
      <dgm:prSet phldrT="[Text]" custT="1"/>
      <dgm:spPr/>
      <dgm:t>
        <a:bodyPr/>
        <a:lstStyle/>
        <a:p>
          <a:r>
            <a:rPr lang="en-US" sz="2400" smtClean="0"/>
            <a:t>Able to use Java API Stack class and Queue interface</a:t>
          </a:r>
          <a:endParaRPr lang="en-US" sz="2400"/>
        </a:p>
      </dgm:t>
    </dgm:pt>
    <dgm:pt modelId="{16A9EAA5-04C1-46D7-897E-45D75E601BD3}" type="parTrans" cxnId="{5A9B34D0-DD04-4497-85F9-C52AC014E8A4}">
      <dgm:prSet/>
      <dgm:spPr/>
      <dgm:t>
        <a:bodyPr/>
        <a:lstStyle/>
        <a:p>
          <a:endParaRPr lang="en-US"/>
        </a:p>
      </dgm:t>
    </dgm:pt>
    <dgm:pt modelId="{EAC6C53B-027D-4988-9512-88BB2DC1B1D2}" type="sibTrans" cxnId="{5A9B34D0-DD04-4497-85F9-C52AC014E8A4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6CE0-4F59-49F2-83C9-45D73974197A}" type="pres">
      <dgm:prSet presAssocID="{7ED2F955-2120-4923-9611-8AAF93F827C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2D4D0-CC62-4E1F-8BFF-8FB3F6AE7A97}" type="pres">
      <dgm:prSet presAssocID="{9CE06BC0-032E-4149-919B-24D09572F73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0E6DB-61F0-4F9F-ADDF-378A57499B8F}" type="pres">
      <dgm:prSet presAssocID="{10126DF6-3E42-4D40-9688-6A1FBB3BFC04}" presName="sp" presStyleCnt="0"/>
      <dgm:spPr/>
    </dgm:pt>
    <dgm:pt modelId="{96D42D5D-C42A-4B1C-80BA-5321B63E8571}" type="pres">
      <dgm:prSet presAssocID="{61FB8177-7993-46E5-B094-41292D251B70}" presName="composite" presStyleCnt="0"/>
      <dgm:spPr/>
    </dgm:pt>
    <dgm:pt modelId="{07951361-5D33-45A2-9EE4-610B36FF9DB0}" type="pres">
      <dgm:prSet presAssocID="{61FB8177-7993-46E5-B094-41292D251B7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5166C-48AB-4023-B514-381FC1C29791}" type="pres">
      <dgm:prSet presAssocID="{61FB8177-7993-46E5-B094-41292D251B7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23987-6A99-409A-B8A3-16E407FE05C9}" type="pres">
      <dgm:prSet presAssocID="{21173218-360E-48E7-BB01-E407B643AE52}" presName="sp" presStyleCnt="0"/>
      <dgm:spPr/>
    </dgm:pt>
    <dgm:pt modelId="{0930608F-2225-49FE-A86F-09FB4D0F7E9F}" type="pres">
      <dgm:prSet presAssocID="{3540AF93-8D02-49E5-8C94-6551695615D2}" presName="composite" presStyleCnt="0"/>
      <dgm:spPr/>
    </dgm:pt>
    <dgm:pt modelId="{30A22B96-D0A9-4021-B644-FA31FA75A3A2}" type="pres">
      <dgm:prSet presAssocID="{3540AF93-8D02-49E5-8C94-6551695615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9ADA7-ECC6-48E1-8CF9-FAD428EA5191}" type="pres">
      <dgm:prSet presAssocID="{3540AF93-8D02-49E5-8C94-6551695615D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C6E86E-521E-4EE6-92D4-8358E6DDA9AF}" srcId="{7ADA11EA-323B-4707-895B-4B9D16876644}" destId="{61FB8177-7993-46E5-B094-41292D251B70}" srcOrd="2" destOrd="0" parTransId="{C18B2466-5B89-406A-AEB3-A90DA73B8F42}" sibTransId="{21173218-360E-48E7-BB01-E407B643AE52}"/>
    <dgm:cxn modelId="{C7C47FF8-757B-4DA4-9360-B8E19670A2EE}" type="presOf" srcId="{9CE06BC0-032E-4149-919B-24D09572F737}" destId="{E26FD5B1-3991-4CE2-874F-8C2F1F1A42F2}" srcOrd="0" destOrd="0" presId="urn:microsoft.com/office/officeart/2005/8/layout/chevron2"/>
    <dgm:cxn modelId="{5A9B34D0-DD04-4497-85F9-C52AC014E8A4}" srcId="{3540AF93-8D02-49E5-8C94-6551695615D2}" destId="{0BA460C7-F33D-4F94-A65D-F7A4444A0DC9}" srcOrd="0" destOrd="0" parTransId="{16A9EAA5-04C1-46D7-897E-45D75E601BD3}" sibTransId="{EAC6C53B-027D-4988-9512-88BB2DC1B1D2}"/>
    <dgm:cxn modelId="{A2BCB890-2293-465E-88EF-B6F1EDC4C568}" type="presOf" srcId="{7DF50EEE-E66E-402D-A97F-C4566E2DA512}" destId="{F8B2D4D0-CC62-4E1F-8BFF-8FB3F6AE7A97}" srcOrd="0" destOrd="0" presId="urn:microsoft.com/office/officeart/2005/8/layout/chevron2"/>
    <dgm:cxn modelId="{3ABBBE16-1FF3-4FF1-A2EA-ADC8CDAB18FF}" type="presOf" srcId="{61FB8177-7993-46E5-B094-41292D251B70}" destId="{07951361-5D33-45A2-9EE4-610B36FF9DB0}" srcOrd="0" destOrd="0" presId="urn:microsoft.com/office/officeart/2005/8/layout/chevron2"/>
    <dgm:cxn modelId="{AA5B6A10-2AC9-4942-B0C7-D795C574BBCD}" type="presOf" srcId="{3540AF93-8D02-49E5-8C94-6551695615D2}" destId="{30A22B96-D0A9-4021-B644-FA31FA75A3A2}" srcOrd="0" destOrd="0" presId="urn:microsoft.com/office/officeart/2005/8/layout/chevron2"/>
    <dgm:cxn modelId="{C792D46F-2F88-4C54-84D7-02D170FC3652}" type="presOf" srcId="{DEBD6EF9-2804-423B-9DF9-F21060D61466}" destId="{17946CE0-4F59-49F2-83C9-45D73974197A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27F700F0-1153-484F-BC5C-EDCF943A3F18}" type="presOf" srcId="{0BA460C7-F33D-4F94-A65D-F7A4444A0DC9}" destId="{C3B9ADA7-ECC6-48E1-8CF9-FAD428EA5191}" srcOrd="0" destOrd="0" presId="urn:microsoft.com/office/officeart/2005/8/layout/chevron2"/>
    <dgm:cxn modelId="{F421E0B6-93BF-4E68-A8F0-9DA79A6251F1}" type="presOf" srcId="{7ED2F955-2120-4923-9611-8AAF93F827CA}" destId="{232EAE4B-1ED0-4687-9A33-90AF17948ACD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B43DBA2F-6873-4C7E-88D3-61292AC15D8A}" srcId="{61FB8177-7993-46E5-B094-41292D251B70}" destId="{CD7DEC81-6F6B-4BDB-AEE7-69FE1CF3B125}" srcOrd="0" destOrd="0" parTransId="{2000B3C0-B1A7-46BC-B2C3-ED482D801A31}" sibTransId="{800F9105-CB80-4820-94A6-674A34D42A5C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E6A24F83-1FE8-4B99-B055-A20A8D4B4187}" type="presOf" srcId="{CD7DEC81-6F6B-4BDB-AEE7-69FE1CF3B125}" destId="{7625166C-48AB-4023-B514-381FC1C29791}" srcOrd="0" destOrd="0" presId="urn:microsoft.com/office/officeart/2005/8/layout/chevron2"/>
    <dgm:cxn modelId="{17A858C4-C9CC-4440-A24C-AD1AA6016292}" type="presOf" srcId="{7ADA11EA-323B-4707-895B-4B9D16876644}" destId="{9243B227-0C0E-4439-B08B-C48187B71ED3}" srcOrd="0" destOrd="0" presId="urn:microsoft.com/office/officeart/2005/8/layout/chevron2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E5303AA3-3CC3-4F56-BCC3-C758311A6FE6}" srcId="{7ADA11EA-323B-4707-895B-4B9D16876644}" destId="{3540AF93-8D02-49E5-8C94-6551695615D2}" srcOrd="3" destOrd="0" parTransId="{AB668843-C23E-4E8C-83BF-CC8343B0DAF6}" sibTransId="{07617A85-9C5F-465E-9E86-28AACCCE8A85}"/>
    <dgm:cxn modelId="{A000583F-468B-433D-99F7-DCF0039BE04E}" type="presParOf" srcId="{9243B227-0C0E-4439-B08B-C48187B71ED3}" destId="{62BFFFC2-E5EE-4620-B112-2FC0CAD81860}" srcOrd="0" destOrd="0" presId="urn:microsoft.com/office/officeart/2005/8/layout/chevron2"/>
    <dgm:cxn modelId="{39C4E14C-805D-4027-B008-F402F7A2C9F9}" type="presParOf" srcId="{62BFFFC2-E5EE-4620-B112-2FC0CAD81860}" destId="{232EAE4B-1ED0-4687-9A33-90AF17948ACD}" srcOrd="0" destOrd="0" presId="urn:microsoft.com/office/officeart/2005/8/layout/chevron2"/>
    <dgm:cxn modelId="{82B8DABB-8D71-4B09-AE80-F727D3737607}" type="presParOf" srcId="{62BFFFC2-E5EE-4620-B112-2FC0CAD81860}" destId="{17946CE0-4F59-49F2-83C9-45D73974197A}" srcOrd="1" destOrd="0" presId="urn:microsoft.com/office/officeart/2005/8/layout/chevron2"/>
    <dgm:cxn modelId="{2D287B23-620B-4AB8-B8BC-CB06D2BFFD05}" type="presParOf" srcId="{9243B227-0C0E-4439-B08B-C48187B71ED3}" destId="{8C2FAFCB-21D8-4CC0-ABA1-F5FEEEA196E9}" srcOrd="1" destOrd="0" presId="urn:microsoft.com/office/officeart/2005/8/layout/chevron2"/>
    <dgm:cxn modelId="{055B35A7-972A-41A9-A72A-016A1CDF6E07}" type="presParOf" srcId="{9243B227-0C0E-4439-B08B-C48187B71ED3}" destId="{66F64149-FCE0-42B2-BF46-BBEE3094C0DB}" srcOrd="2" destOrd="0" presId="urn:microsoft.com/office/officeart/2005/8/layout/chevron2"/>
    <dgm:cxn modelId="{6094E376-0733-40FB-B586-C0EF5A67D481}" type="presParOf" srcId="{66F64149-FCE0-42B2-BF46-BBEE3094C0DB}" destId="{E26FD5B1-3991-4CE2-874F-8C2F1F1A42F2}" srcOrd="0" destOrd="0" presId="urn:microsoft.com/office/officeart/2005/8/layout/chevron2"/>
    <dgm:cxn modelId="{F49B57D2-DA56-4BAD-89A3-973E59DFB7AD}" type="presParOf" srcId="{66F64149-FCE0-42B2-BF46-BBEE3094C0DB}" destId="{F8B2D4D0-CC62-4E1F-8BFF-8FB3F6AE7A97}" srcOrd="1" destOrd="0" presId="urn:microsoft.com/office/officeart/2005/8/layout/chevron2"/>
    <dgm:cxn modelId="{63C3E3FC-9419-4A1A-AB6E-7CEF685C5908}" type="presParOf" srcId="{9243B227-0C0E-4439-B08B-C48187B71ED3}" destId="{4580E6DB-61F0-4F9F-ADDF-378A57499B8F}" srcOrd="3" destOrd="0" presId="urn:microsoft.com/office/officeart/2005/8/layout/chevron2"/>
    <dgm:cxn modelId="{C0470E4D-B22C-41AE-A6D3-9623439FFA3F}" type="presParOf" srcId="{9243B227-0C0E-4439-B08B-C48187B71ED3}" destId="{96D42D5D-C42A-4B1C-80BA-5321B63E8571}" srcOrd="4" destOrd="0" presId="urn:microsoft.com/office/officeart/2005/8/layout/chevron2"/>
    <dgm:cxn modelId="{9B22D8F8-51C4-42F4-BC5E-78E3D472C2B6}" type="presParOf" srcId="{96D42D5D-C42A-4B1C-80BA-5321B63E8571}" destId="{07951361-5D33-45A2-9EE4-610B36FF9DB0}" srcOrd="0" destOrd="0" presId="urn:microsoft.com/office/officeart/2005/8/layout/chevron2"/>
    <dgm:cxn modelId="{43AE78B7-52B9-4726-A8B9-8A7201A0FE74}" type="presParOf" srcId="{96D42D5D-C42A-4B1C-80BA-5321B63E8571}" destId="{7625166C-48AB-4023-B514-381FC1C29791}" srcOrd="1" destOrd="0" presId="urn:microsoft.com/office/officeart/2005/8/layout/chevron2"/>
    <dgm:cxn modelId="{D94C748C-D283-4B63-8F5A-E69A36759F7E}" type="presParOf" srcId="{9243B227-0C0E-4439-B08B-C48187B71ED3}" destId="{0BB23987-6A99-409A-B8A3-16E407FE05C9}" srcOrd="5" destOrd="0" presId="urn:microsoft.com/office/officeart/2005/8/layout/chevron2"/>
    <dgm:cxn modelId="{36753A73-2F64-4D8C-9AF2-D4DA4F3A4563}" type="presParOf" srcId="{9243B227-0C0E-4439-B08B-C48187B71ED3}" destId="{0930608F-2225-49FE-A86F-09FB4D0F7E9F}" srcOrd="6" destOrd="0" presId="urn:microsoft.com/office/officeart/2005/8/layout/chevron2"/>
    <dgm:cxn modelId="{CD4F5D69-E573-459E-A0C5-11460FF32A06}" type="presParOf" srcId="{0930608F-2225-49FE-A86F-09FB4D0F7E9F}" destId="{30A22B96-D0A9-4021-B644-FA31FA75A3A2}" srcOrd="0" destOrd="0" presId="urn:microsoft.com/office/officeart/2005/8/layout/chevron2"/>
    <dgm:cxn modelId="{07E0D942-C22C-4BC3-9A77-34FF6185B383}" type="presParOf" srcId="{0930608F-2225-49FE-A86F-09FB4D0F7E9F}" destId="{C3B9ADA7-ECC6-48E1-8CF9-FAD428EA5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smtClean="0">
              <a:solidFill>
                <a:schemeClr val="tx1"/>
              </a:solidFill>
            </a:rPr>
            <a:t>Stacks:</a:t>
          </a:r>
          <a:r>
            <a:rPr lang="en-US" sz="2400" baseline="0" smtClean="0">
              <a:solidFill>
                <a:schemeClr val="tx1"/>
              </a:solidFill>
            </a:rPr>
            <a:t> Chapter 7 (recursion excluded)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smtClean="0">
              <a:solidFill>
                <a:schemeClr val="tx1"/>
              </a:solidFill>
              <a:latin typeface="+mn-lt"/>
            </a:rPr>
            <a:t>Queues: </a:t>
          </a:r>
          <a:r>
            <a:rPr lang="en-US" sz="2400" baseline="0" smtClean="0">
              <a:solidFill>
                <a:schemeClr val="tx1"/>
              </a:solidFill>
              <a:latin typeface="+mn-lt"/>
            </a:rPr>
            <a:t>Chapter 8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C729A04E-3315-49FF-B8EF-595231659DE6}" type="presOf" srcId="{C5CEBEED-CFB9-42A5-B5AD-5846D62AC459}" destId="{691D3C5E-B9A5-48E5-96D2-C74E4BC7C021}" srcOrd="0" destOrd="1" presId="urn:microsoft.com/office/officeart/2005/8/layout/vList3#1"/>
    <dgm:cxn modelId="{DB239544-21BE-4D76-B0E2-BB758B644751}" type="presOf" srcId="{15A46DDB-42AA-4BBF-AE75-5C9F19A8EE95}" destId="{1CF88B78-4801-4BFE-9764-C472D8A97954}" srcOrd="0" destOrd="0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A494FB29-1AED-4072-B019-514307FED7A8}" type="presOf" srcId="{F6CE912F-21A3-4FAA-ADEC-255F16EFD9BF}" destId="{691D3C5E-B9A5-48E5-96D2-C74E4BC7C021}" srcOrd="0" destOrd="2" presId="urn:microsoft.com/office/officeart/2005/8/layout/vList3#1"/>
    <dgm:cxn modelId="{442267A5-D236-4EFA-9B53-41D0E433FAA3}" type="presOf" srcId="{0FE90267-9BC7-4679-8942-5FF3A3AB06ED}" destId="{691D3C5E-B9A5-48E5-96D2-C74E4BC7C021}" srcOrd="0" destOrd="0" presId="urn:microsoft.com/office/officeart/2005/8/layout/vList3#1"/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4A5AB747-4559-4AC7-99E1-2C1E6D24FF2D}" type="presOf" srcId="{6D3F791B-D2DD-426C-ACEF-4A7F889FA29F}" destId="{1CF88B78-4801-4BFE-9764-C472D8A97954}" srcOrd="0" destOrd="1" presId="urn:microsoft.com/office/officeart/2005/8/layout/vList3#1"/>
    <dgm:cxn modelId="{4EC867EB-94D8-40E7-BFB4-50C541C214E0}" type="presOf" srcId="{C862E928-676D-428E-8E83-FEAED208C0F7}" destId="{92EE76E5-3762-43F0-B701-FDC1B9155319}" srcOrd="0" destOrd="0" presId="urn:microsoft.com/office/officeart/2005/8/layout/vList3#1"/>
    <dgm:cxn modelId="{8BAF25C0-C16F-41FE-9A58-466F24C91818}" type="presParOf" srcId="{92EE76E5-3762-43F0-B701-FDC1B9155319}" destId="{BB6723CE-ADD8-4F40-BBA2-A73E76036D91}" srcOrd="0" destOrd="0" presId="urn:microsoft.com/office/officeart/2005/8/layout/vList3#1"/>
    <dgm:cxn modelId="{C684B824-31BD-43CC-A423-43071BEB59B7}" type="presParOf" srcId="{BB6723CE-ADD8-4F40-BBA2-A73E76036D91}" destId="{E9C254D0-7C86-4675-AC1B-555179EDDE6F}" srcOrd="0" destOrd="0" presId="urn:microsoft.com/office/officeart/2005/8/layout/vList3#1"/>
    <dgm:cxn modelId="{4F7A9CE4-1161-4556-B87F-D6EF29C73E25}" type="presParOf" srcId="{BB6723CE-ADD8-4F40-BBA2-A73E76036D91}" destId="{691D3C5E-B9A5-48E5-96D2-C74E4BC7C021}" srcOrd="1" destOrd="0" presId="urn:microsoft.com/office/officeart/2005/8/layout/vList3#1"/>
    <dgm:cxn modelId="{36572A04-0E2A-4F3D-A1C1-3CA0BB0894CB}" type="presParOf" srcId="{92EE76E5-3762-43F0-B701-FDC1B9155319}" destId="{13220A11-ED16-4A41-B09D-38EEF3B5F949}" srcOrd="1" destOrd="0" presId="urn:microsoft.com/office/officeart/2005/8/layout/vList3#1"/>
    <dgm:cxn modelId="{9D40D5BD-9764-478E-B203-8E0D45318365}" type="presParOf" srcId="{92EE76E5-3762-43F0-B701-FDC1B9155319}" destId="{432ED7D5-1CA3-470E-B9D4-49E90AF170FE}" srcOrd="2" destOrd="0" presId="urn:microsoft.com/office/officeart/2005/8/layout/vList3#1"/>
    <dgm:cxn modelId="{9022D155-8963-40FB-AA08-A05A1B91D3D0}" type="presParOf" srcId="{432ED7D5-1CA3-470E-B9D4-49E90AF170FE}" destId="{71E86C86-047A-4D09-AAD2-F51B4E8AD96C}" srcOrd="0" destOrd="0" presId="urn:microsoft.com/office/officeart/2005/8/layout/vList3#1"/>
    <dgm:cxn modelId="{A86289D8-3BF8-478A-8285-8B076EBA28A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76923" y="177312"/>
          <a:ext cx="1179487" cy="825641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1</a:t>
          </a:r>
          <a:endParaRPr lang="en-US" sz="2400" kern="1200"/>
        </a:p>
      </dsp:txBody>
      <dsp:txXfrm rot="-5400000">
        <a:off x="1" y="413210"/>
        <a:ext cx="825641" cy="353846"/>
      </dsp:txXfrm>
    </dsp:sp>
    <dsp:sp modelId="{17946CE0-4F59-49F2-83C9-45D73974197A}">
      <dsp:nvSpPr>
        <dsp:cNvPr id="0" name=""/>
        <dsp:cNvSpPr/>
      </dsp:nvSpPr>
      <dsp:spPr>
        <a:xfrm rot="5400000">
          <a:off x="3694836" y="-2868805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Able to define a Stack ADT, and to implement it with array and linked list</a:t>
          </a:r>
          <a:endParaRPr lang="en-US" sz="2400" kern="1200"/>
        </a:p>
      </dsp:txBody>
      <dsp:txXfrm rot="-5400000">
        <a:off x="825641" y="37816"/>
        <a:ext cx="6467630" cy="691814"/>
      </dsp:txXfrm>
    </dsp:sp>
    <dsp:sp modelId="{E26FD5B1-3991-4CE2-874F-8C2F1F1A42F2}">
      <dsp:nvSpPr>
        <dsp:cNvPr id="0" name=""/>
        <dsp:cNvSpPr/>
      </dsp:nvSpPr>
      <dsp:spPr>
        <a:xfrm rot="5400000">
          <a:off x="-176923" y="1209017"/>
          <a:ext cx="1179487" cy="825641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2</a:t>
          </a:r>
          <a:endParaRPr lang="en-US" sz="2400" kern="1200"/>
        </a:p>
      </dsp:txBody>
      <dsp:txXfrm rot="-5400000">
        <a:off x="1" y="1444915"/>
        <a:ext cx="825641" cy="353846"/>
      </dsp:txXfrm>
    </dsp:sp>
    <dsp:sp modelId="{F8B2D4D0-CC62-4E1F-8BFF-8FB3F6AE7A97}">
      <dsp:nvSpPr>
        <dsp:cNvPr id="0" name=""/>
        <dsp:cNvSpPr/>
      </dsp:nvSpPr>
      <dsp:spPr>
        <a:xfrm rot="5400000">
          <a:off x="3694836" y="-1837100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Able to define a Queue ADT, and to implement it with array and linked list</a:t>
          </a:r>
          <a:endParaRPr lang="en-US" sz="2400" kern="1200"/>
        </a:p>
      </dsp:txBody>
      <dsp:txXfrm rot="-5400000">
        <a:off x="825641" y="1069521"/>
        <a:ext cx="6467630" cy="691814"/>
      </dsp:txXfrm>
    </dsp:sp>
    <dsp:sp modelId="{07951361-5D33-45A2-9EE4-610B36FF9DB0}">
      <dsp:nvSpPr>
        <dsp:cNvPr id="0" name=""/>
        <dsp:cNvSpPr/>
      </dsp:nvSpPr>
      <dsp:spPr>
        <a:xfrm rot="5400000">
          <a:off x="-176923" y="2240721"/>
          <a:ext cx="1179487" cy="8256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3</a:t>
          </a:r>
          <a:endParaRPr lang="en-US" sz="2400" kern="1200"/>
        </a:p>
      </dsp:txBody>
      <dsp:txXfrm rot="-5400000">
        <a:off x="1" y="2476619"/>
        <a:ext cx="825641" cy="353846"/>
      </dsp:txXfrm>
    </dsp:sp>
    <dsp:sp modelId="{7625166C-48AB-4023-B514-381FC1C29791}">
      <dsp:nvSpPr>
        <dsp:cNvPr id="0" name=""/>
        <dsp:cNvSpPr/>
      </dsp:nvSpPr>
      <dsp:spPr>
        <a:xfrm rot="5400000">
          <a:off x="3694836" y="-805396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Able to use stack and queue in applications</a:t>
          </a:r>
          <a:endParaRPr lang="en-US" sz="2400" kern="1200"/>
        </a:p>
      </dsp:txBody>
      <dsp:txXfrm rot="-5400000">
        <a:off x="825641" y="2101225"/>
        <a:ext cx="6467630" cy="691814"/>
      </dsp:txXfrm>
    </dsp:sp>
    <dsp:sp modelId="{30A22B96-D0A9-4021-B644-FA31FA75A3A2}">
      <dsp:nvSpPr>
        <dsp:cNvPr id="0" name=""/>
        <dsp:cNvSpPr/>
      </dsp:nvSpPr>
      <dsp:spPr>
        <a:xfrm rot="5400000">
          <a:off x="-176923" y="3272426"/>
          <a:ext cx="1179487" cy="82564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4</a:t>
          </a:r>
          <a:endParaRPr lang="en-US" sz="2400" kern="1200"/>
        </a:p>
      </dsp:txBody>
      <dsp:txXfrm rot="-5400000">
        <a:off x="1" y="3508324"/>
        <a:ext cx="825641" cy="353846"/>
      </dsp:txXfrm>
    </dsp:sp>
    <dsp:sp modelId="{C3B9ADA7-ECC6-48E1-8CF9-FAD428EA5191}">
      <dsp:nvSpPr>
        <dsp:cNvPr id="0" name=""/>
        <dsp:cNvSpPr/>
      </dsp:nvSpPr>
      <dsp:spPr>
        <a:xfrm rot="5400000">
          <a:off x="3694836" y="226307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Able to use Java API Stack class and Queue interface</a:t>
          </a:r>
          <a:endParaRPr lang="en-US" sz="2400" kern="1200"/>
        </a:p>
      </dsp:txBody>
      <dsp:txXfrm rot="-5400000">
        <a:off x="825641" y="3132928"/>
        <a:ext cx="6467630" cy="691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smtClean="0">
              <a:solidFill>
                <a:schemeClr val="tx1"/>
              </a:solidFill>
            </a:rPr>
            <a:t>Stacks:</a:t>
          </a:r>
          <a:r>
            <a:rPr lang="en-US" sz="2400" kern="1200" baseline="0" smtClean="0">
              <a:solidFill>
                <a:schemeClr val="tx1"/>
              </a:solidFill>
            </a:rPr>
            <a:t> Chapter 7 (recursion excluded)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smtClean="0">
              <a:solidFill>
                <a:schemeClr val="tx1"/>
              </a:solidFill>
              <a:latin typeface="+mn-lt"/>
            </a:rPr>
            <a:t>Queues: </a:t>
          </a:r>
          <a:r>
            <a:rPr lang="en-US" sz="2400" kern="1200" baseline="0" smtClean="0">
              <a:solidFill>
                <a:schemeClr val="tx1"/>
              </a:solidFill>
              <a:latin typeface="+mn-lt"/>
            </a:rPr>
            <a:t>Chapter 8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2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might also</a:t>
            </a:r>
            <a:r>
              <a:rPr lang="en-US" baseline="0" dirty="0" smtClean="0"/>
              <a:t> be worth mentioning that stack is used in recursion.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Aibohphobia</a:t>
            </a:r>
            <a:r>
              <a:rPr lang="en-US" dirty="0" smtClean="0"/>
              <a:t>: The fear of palindromes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smtClean="0"/>
              <a:t> [CS1020 Lecture 9: Stacks and Queues]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057400"/>
          </a:xfrm>
        </p:spPr>
        <p:txBody>
          <a:bodyPr/>
          <a:lstStyle/>
          <a:p>
            <a:r>
              <a:rPr lang="en-US" sz="3600" dirty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>
                <a:solidFill>
                  <a:srgbClr val="006600"/>
                </a:solidFill>
              </a:rPr>
            </a:br>
            <a:r>
              <a:rPr lang="en-US" sz="3600" dirty="0"/>
              <a:t>Lecture Note </a:t>
            </a:r>
            <a:r>
              <a:rPr lang="en-US" sz="3600" dirty="0" smtClean="0"/>
              <a:t>#11</a:t>
            </a:r>
            <a:endParaRPr lang="en-US" sz="3600" b="1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smtClean="0">
                <a:solidFill>
                  <a:srgbClr val="C00000"/>
                </a:solidFill>
                <a:latin typeface="Calibri" panose="020F0502020204030204" pitchFamily="34" charset="0"/>
              </a:rPr>
              <a:t>Stacks and Queues</a:t>
            </a:r>
          </a:p>
          <a:p>
            <a:r>
              <a:rPr lang="en-US" sz="3200" i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Two basic linear data structures</a:t>
            </a:r>
            <a:endParaRPr lang="en-US" sz="3200" i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Stack: Usage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10200" y="4116388"/>
            <a:ext cx="76200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e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410200" y="4116388"/>
            <a:ext cx="762000" cy="396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c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4495800" y="1524000"/>
            <a:ext cx="1706563" cy="3827463"/>
            <a:chOff x="2994" y="1573"/>
            <a:chExt cx="1075" cy="2411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994" y="1573"/>
              <a:ext cx="696" cy="251"/>
              <a:chOff x="2583" y="565"/>
              <a:chExt cx="753" cy="251"/>
            </a:xfrm>
          </p:grpSpPr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2583" y="565"/>
                <a:ext cx="21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>
                    <a:solidFill>
                      <a:srgbClr val="0000FF"/>
                    </a:solidFill>
                    <a:latin typeface="Helvetica" pitchFamily="34" charset="0"/>
                  </a:rPr>
                  <a:t>s</a:t>
                </a:r>
                <a:endParaRPr lang="en-US" sz="2000" i="1">
                  <a:latin typeface="Helvetica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832" y="648"/>
                <a:ext cx="504" cy="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456" y="1776"/>
              <a:ext cx="114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552" y="2064"/>
              <a:ext cx="517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30"/>
          <p:cNvSpPr txBox="1">
            <a:spLocks noChangeArrowheads="1"/>
          </p:cNvSpPr>
          <p:nvPr/>
        </p:nvSpPr>
        <p:spPr bwMode="auto">
          <a:xfrm>
            <a:off x="838200" y="16002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s = new Stack();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(“a”);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(“b”);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(“c”);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s.peek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s.pop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s.pop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457200" y="1676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57200" y="2057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57200" y="2438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457200" y="2819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457200" y="3200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457200" y="3581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457200" y="3962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457200" y="42672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7162800" y="1447800"/>
            <a:ext cx="1042988" cy="396875"/>
            <a:chOff x="4656" y="1573"/>
            <a:chExt cx="657" cy="250"/>
          </a:xfrm>
        </p:grpSpPr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656" y="1573"/>
              <a:ext cx="205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d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4848" y="1632"/>
              <a:ext cx="465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Freeform 23"/>
          <p:cNvSpPr>
            <a:spLocks/>
          </p:cNvSpPr>
          <p:nvPr/>
        </p:nvSpPr>
        <p:spPr bwMode="auto">
          <a:xfrm>
            <a:off x="7540830" y="1665164"/>
            <a:ext cx="612261" cy="1113662"/>
          </a:xfrm>
          <a:custGeom>
            <a:avLst/>
            <a:gdLst>
              <a:gd name="T0" fmla="*/ 2147483647 w 543"/>
              <a:gd name="T1" fmla="*/ 0 h 736"/>
              <a:gd name="T2" fmla="*/ 2147483647 w 543"/>
              <a:gd name="T3" fmla="*/ 2147483647 h 736"/>
              <a:gd name="T4" fmla="*/ 0 w 543"/>
              <a:gd name="T5" fmla="*/ 2147483647 h 736"/>
              <a:gd name="T6" fmla="*/ 0 60000 65536"/>
              <a:gd name="T7" fmla="*/ 0 60000 65536"/>
              <a:gd name="T8" fmla="*/ 0 60000 65536"/>
              <a:gd name="T9" fmla="*/ 0 w 543"/>
              <a:gd name="T10" fmla="*/ 0 h 736"/>
              <a:gd name="T11" fmla="*/ 543 w 543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3" h="736">
                <a:moveTo>
                  <a:pt x="280" y="0"/>
                </a:moveTo>
                <a:cubicBezTo>
                  <a:pt x="411" y="90"/>
                  <a:pt x="543" y="181"/>
                  <a:pt x="496" y="304"/>
                </a:cubicBezTo>
                <a:cubicBezTo>
                  <a:pt x="449" y="427"/>
                  <a:pt x="224" y="581"/>
                  <a:pt x="0" y="7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5410200" y="4894263"/>
            <a:ext cx="762000" cy="396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a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5410200" y="4513263"/>
            <a:ext cx="7620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b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781800" y="2684463"/>
            <a:ext cx="762000" cy="396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c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6553200" y="3657600"/>
            <a:ext cx="22098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 dirty="0">
                <a:solidFill>
                  <a:schemeClr val="hlink"/>
                </a:solidFill>
              </a:rPr>
              <a:t>Q</a:t>
            </a:r>
            <a:r>
              <a:rPr lang="en-US" dirty="0"/>
              <a:t>: Can </a:t>
            </a:r>
            <a:r>
              <a:rPr lang="en-US" dirty="0">
                <a:solidFill>
                  <a:srgbClr val="0000FF"/>
                </a:solidFill>
              </a:rPr>
              <a:t>“a”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replaced by </a:t>
            </a:r>
            <a:r>
              <a:rPr lang="en-US" dirty="0">
                <a:solidFill>
                  <a:srgbClr val="0000FF"/>
                </a:solidFill>
              </a:rPr>
              <a:t>‘a’</a:t>
            </a:r>
            <a:r>
              <a:rPr lang="en-US" dirty="0"/>
              <a:t>?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/>
              <a:t>A: Yes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/>
              <a:t>B: No</a:t>
            </a:r>
          </a:p>
        </p:txBody>
      </p:sp>
      <p:sp>
        <p:nvSpPr>
          <p:cNvPr id="36" name="AutoShape 31"/>
          <p:cNvSpPr>
            <a:spLocks noChangeArrowheads="1"/>
          </p:cNvSpPr>
          <p:nvPr/>
        </p:nvSpPr>
        <p:spPr bwMode="auto">
          <a:xfrm>
            <a:off x="209797" y="4643252"/>
            <a:ext cx="4694712" cy="1067790"/>
          </a:xfrm>
          <a:prstGeom prst="upArrowCallout">
            <a:avLst>
              <a:gd name="adj1" fmla="val 33317"/>
              <a:gd name="adj2" fmla="val 55650"/>
              <a:gd name="adj3" fmla="val 16667"/>
              <a:gd name="adj4" fmla="val 71875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 sz="2000"/>
              <a:t>To be accurate, it is the references to </a:t>
            </a:r>
            <a:br>
              <a:rPr lang="en-US" sz="2000"/>
            </a:br>
            <a:r>
              <a:rPr lang="en-US" sz="2000"/>
              <a:t>“a”, “b”, “c”, …, being pushed or popped.</a:t>
            </a:r>
          </a:p>
        </p:txBody>
      </p:sp>
      <p:sp>
        <p:nvSpPr>
          <p:cNvPr id="3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 smtClean="0">
                <a:latin typeface="Britannic Bold" panose="020B0903060703020204" pitchFamily="34" charset="0"/>
              </a:rPr>
              <a:t>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Use an Array with a </a:t>
            </a:r>
            <a:r>
              <a:rPr lang="en-GB" sz="2800" dirty="0" smtClean="0">
                <a:solidFill>
                  <a:srgbClr val="0000FF"/>
                </a:solidFill>
              </a:rPr>
              <a:t>top</a:t>
            </a:r>
            <a:r>
              <a:rPr lang="en-GB" sz="2800" dirty="0" smtClean="0"/>
              <a:t> index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32300" y="374426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F</a:t>
            </a:r>
            <a:endParaRPr lang="en-GB" sz="2000" i="1">
              <a:solidFill>
                <a:srgbClr val="FF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68732" y="373047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 dirty="0">
                <a:solidFill>
                  <a:srgbClr val="FF0000"/>
                </a:solidFill>
              </a:rPr>
              <a:t>G</a:t>
            </a:r>
            <a:endParaRPr lang="en-GB" sz="2000" i="1" dirty="0">
              <a:solidFill>
                <a:srgbClr val="FF0000"/>
              </a:solidFill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2187" y="2146"/>
                <a:ext cx="3263" cy="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530" y="215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2853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3176" y="214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3499" y="2143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3822" y="2139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4145" y="213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4468" y="2158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4791" y="213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5114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2250" y="193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0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578" y="1933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1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4526" y="1940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7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864" y="194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8</a:t>
                </a:r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5192" y="1942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9</a:t>
                </a:r>
              </a:p>
            </p:txBody>
          </p: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959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2</a:t>
                </a: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3224" y="193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3</a:t>
                </a: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3583" y="1952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4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3916" y="1948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5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214" y="1959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6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2268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A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2584" y="2285"/>
                <a:ext cx="25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B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2933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C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3247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D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3578" y="2285"/>
                <a:ext cx="24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E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734" y="2116"/>
              <a:ext cx="57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342" y="1224"/>
              <a:ext cx="848" cy="27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/>
                <a:t>Stack</a:t>
              </a:r>
              <a:r>
                <a:rPr lang="en-US" sz="2000" b="1" i="1">
                  <a:solidFill>
                    <a:srgbClr val="FF3300"/>
                  </a:solidFill>
                </a:rPr>
                <a:t>Arr</a:t>
              </a: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495" y="1638"/>
              <a:ext cx="337" cy="27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0000FF"/>
                  </a:solidFill>
                </a:rPr>
                <a:t>arr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496" y="1912"/>
              <a:ext cx="408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7199313" y="3272775"/>
            <a:ext cx="12969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push(“F”);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7204075" y="3806175"/>
            <a:ext cx="13382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push(“G”);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7162800" y="4368150"/>
            <a:ext cx="8461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pop();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83231" y="4310741"/>
            <a:ext cx="505267" cy="1449989"/>
            <a:chOff x="3883231" y="4310741"/>
            <a:chExt cx="505267" cy="1449989"/>
          </a:xfrm>
        </p:grpSpPr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3231" y="539139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top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maxsize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10 </a:t>
            </a:r>
            <a:endParaRPr lang="en-US" dirty="0"/>
          </a:p>
        </p:txBody>
      </p:sp>
      <p:sp>
        <p:nvSpPr>
          <p:cNvPr id="5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014E-8 L 0.05643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2 -0.00162 L 0.10503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0.00185 L 0.04843 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 smtClean="0">
                <a:latin typeface="Britannic Bold" panose="020B0903060703020204" pitchFamily="34" charset="0"/>
              </a:rPr>
              <a:t>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295400"/>
            <a:ext cx="8382000" cy="4438878"/>
            <a:chOff x="457200" y="998153"/>
            <a:chExt cx="8382000" cy="3998873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385402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E[]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top;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final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INITSIZE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(E[])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[INITSIZE];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creating array of type E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 = -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empty stack - thus, top is not on an valid array element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INITSIZE;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empty() {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(top &lt;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 </a:t>
            </a:r>
            <a:r>
              <a:rPr lang="en-US" sz="3600" dirty="0" smtClean="0">
                <a:latin typeface="Britannic Bold" panose="020B0903060703020204" pitchFamily="34" charset="0"/>
              </a:rPr>
              <a:t>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828800"/>
            <a:ext cx="8382000" cy="3099306"/>
            <a:chOff x="457200" y="929507"/>
            <a:chExt cx="8382000" cy="2792086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257859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(!empty())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[top];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throw new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pop()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top--;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29507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pop() </a:t>
            </a:r>
            <a:r>
              <a:rPr lang="en-GB" sz="2800" dirty="0" smtClean="0"/>
              <a:t>reuses </a:t>
            </a:r>
            <a:r>
              <a:rPr lang="en-GB" sz="2800" dirty="0" smtClean="0">
                <a:solidFill>
                  <a:srgbClr val="0000FF"/>
                </a:solidFill>
              </a:rPr>
              <a:t>peek()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 smtClean="0">
                <a:latin typeface="Britannic Bold" panose="020B0903060703020204" pitchFamily="34" charset="0"/>
              </a:rPr>
              <a:t>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524000"/>
            <a:ext cx="8382000" cy="4924792"/>
            <a:chOff x="457200" y="1059489"/>
            <a:chExt cx="8382000" cy="4436621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35311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push(E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(top &gt;=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//array is full, enlarge it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top++;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[top] =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void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When there is not enough space in the array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we use the following method to double the number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of entries in the array to accommodate new entry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sz="16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E[] x = (E[])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 &lt;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j++)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	x[j] =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[j];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x;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push() </a:t>
            </a:r>
            <a:r>
              <a:rPr lang="en-GB" sz="2800" dirty="0" smtClean="0"/>
              <a:t>needs to consider overflow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3962400" y="2449830"/>
            <a:ext cx="1219200" cy="4953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55417"/>
              <a:gd name="adj5" fmla="val 127885"/>
              <a:gd name="adj6" fmla="val -19791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smtClean="0">
                <a:solidFill>
                  <a:schemeClr val="tx1"/>
                </a:solidFill>
              </a:rPr>
              <a:t>rivate method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(1/6)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class can be defined in 2 ways:</a:t>
            </a:r>
          </a:p>
          <a:p>
            <a:pPr lvl="1">
              <a:buNone/>
            </a:pPr>
            <a:r>
              <a:rPr lang="en-US" sz="3200" i="1" dirty="0" smtClean="0">
                <a:solidFill>
                  <a:srgbClr val="0000FF"/>
                </a:solidFill>
              </a:rPr>
              <a:t>via composition:</a:t>
            </a:r>
          </a:p>
          <a:p>
            <a:pPr lvl="2">
              <a:buNone/>
            </a:pPr>
            <a:r>
              <a:rPr lang="en-US" dirty="0" smtClean="0"/>
              <a:t>   class A {</a:t>
            </a:r>
          </a:p>
          <a:p>
            <a:pPr lvl="3">
              <a:buNone/>
            </a:pPr>
            <a:r>
              <a:rPr lang="en-US" dirty="0" smtClean="0"/>
              <a:t>  B  </a:t>
            </a:r>
            <a:r>
              <a:rPr lang="en-US" dirty="0" err="1" smtClean="0"/>
              <a:t>b</a:t>
            </a:r>
            <a:r>
              <a:rPr lang="en-US" dirty="0" smtClean="0"/>
              <a:t> = new B (…);  // A is composed of instance of B</a:t>
            </a:r>
          </a:p>
          <a:p>
            <a:pPr lvl="3">
              <a:buNone/>
            </a:pPr>
            <a:r>
              <a:rPr lang="en-US" dirty="0" smtClean="0"/>
              <a:t>…</a:t>
            </a:r>
          </a:p>
          <a:p>
            <a:pPr lvl="2"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r>
              <a:rPr lang="en-US" sz="3200" i="1" dirty="0" smtClean="0">
                <a:solidFill>
                  <a:srgbClr val="0000FF"/>
                </a:solidFill>
              </a:rPr>
              <a:t>via inheritance:</a:t>
            </a:r>
          </a:p>
          <a:p>
            <a:pPr lvl="2">
              <a:buNone/>
            </a:pPr>
            <a:r>
              <a:rPr lang="en-US" sz="3200" dirty="0" smtClean="0"/>
              <a:t>   </a:t>
            </a:r>
            <a:r>
              <a:rPr lang="en-US" dirty="0" smtClean="0"/>
              <a:t>class A extends B {   // A is an extension of B</a:t>
            </a:r>
          </a:p>
          <a:p>
            <a:pPr lvl="2">
              <a:buNone/>
            </a:pPr>
            <a:r>
              <a:rPr lang="en-US" dirty="0" smtClean="0"/>
              <a:t>	     ….</a:t>
            </a:r>
          </a:p>
          <a:p>
            <a:pPr lvl="2">
              <a:buNone/>
            </a:pPr>
            <a:r>
              <a:rPr lang="en-US" dirty="0" smtClean="0"/>
              <a:t>	}</a:t>
            </a: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 smtClean="0">
                <a:solidFill>
                  <a:srgbClr val="003399"/>
                </a:solidFill>
                <a:latin typeface="Britannic Bold" panose="020B0903060703020204" pitchFamily="34" charset="0"/>
              </a:rPr>
              <a:t>ListNode </a:t>
            </a:r>
            <a:r>
              <a:rPr lang="en-US" sz="3600" smtClean="0">
                <a:latin typeface="Britannic Bold" panose="020B0903060703020204" pitchFamily="34" charset="0"/>
              </a:rPr>
              <a:t>(last week)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grpSp>
        <p:nvGrpSpPr>
          <p:cNvPr id="12" name="Group 4"/>
          <p:cNvGrpSpPr/>
          <p:nvPr/>
        </p:nvGrpSpPr>
        <p:grpSpPr>
          <a:xfrm>
            <a:off x="533400" y="838200"/>
            <a:ext cx="8229600" cy="5046047"/>
            <a:chOff x="533400" y="838200"/>
            <a:chExt cx="8229600" cy="5046047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990600"/>
              <a:ext cx="8229600" cy="489364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ListNode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data attributes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element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ListNode &lt;E&gt;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constructors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ListNode(E item) {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(item,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ListNode(E item, ListNode &lt;E&gt; n)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		element = item; 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		next = n;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get the next ListNode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ListNode &lt;E&gt; getNext() {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next;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get the element of the ListNode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getElement() {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element;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set the next reference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setNext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ListNode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n) { next = n };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838200"/>
              <a:ext cx="17526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ListNode.java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9400" y="1295400"/>
            <a:ext cx="1823106" cy="762000"/>
            <a:chOff x="5410200" y="1371600"/>
            <a:chExt cx="1823106" cy="762000"/>
          </a:xfrm>
        </p:grpSpPr>
        <p:grpSp>
          <p:nvGrpSpPr>
            <p:cNvPr id="16" name="Group 18"/>
            <p:cNvGrpSpPr/>
            <p:nvPr/>
          </p:nvGrpSpPr>
          <p:grpSpPr>
            <a:xfrm>
              <a:off x="5410200" y="1371600"/>
              <a:ext cx="1005403" cy="762000"/>
              <a:chOff x="5410200" y="1371600"/>
              <a:chExt cx="1005403" cy="762000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5410200" y="1371600"/>
                <a:ext cx="1005403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i="1" dirty="0">
                    <a:solidFill>
                      <a:srgbClr val="0000FF"/>
                    </a:solidFill>
                    <a:latin typeface="Arial" pitchFamily="34" charset="0"/>
                  </a:rPr>
                  <a:t>element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31901" y="1676400"/>
                <a:ext cx="762000" cy="457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7" name="Group 19"/>
            <p:cNvGrpSpPr/>
            <p:nvPr/>
          </p:nvGrpSpPr>
          <p:grpSpPr>
            <a:xfrm>
              <a:off x="6612623" y="1371600"/>
              <a:ext cx="620683" cy="762000"/>
              <a:chOff x="6612623" y="1371600"/>
              <a:chExt cx="620683" cy="762000"/>
            </a:xfrm>
          </p:grpSpPr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6612623" y="1371600"/>
                <a:ext cx="620683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i="1" dirty="0">
                    <a:solidFill>
                      <a:srgbClr val="0000FF"/>
                    </a:solidFill>
                    <a:latin typeface="Arial" pitchFamily="34" charset="0"/>
                  </a:rPr>
                  <a:t>next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05600" y="1676400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 smtClean="0">
                <a:solidFill>
                  <a:srgbClr val="003399"/>
                </a:solidFill>
                <a:latin typeface="Britannic Bold" panose="020B0903060703020204" pitchFamily="34" charset="0"/>
              </a:rPr>
              <a:t>Basic Linked List (1/2)</a:t>
            </a:r>
            <a:r>
              <a:rPr lang="en-US" sz="2800" smtClean="0">
                <a:solidFill>
                  <a:srgbClr val="0033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smtClean="0">
                <a:latin typeface="Britannic Bold" panose="020B0903060703020204" pitchFamily="34" charset="0"/>
              </a:rPr>
              <a:t>(last week)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600" y="1143000"/>
            <a:ext cx="8534400" cy="4846737"/>
            <a:chOff x="304800" y="1066800"/>
            <a:chExt cx="8534400" cy="4846737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1143000"/>
              <a:ext cx="8534400" cy="47705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BasicLinkedList &lt;E&gt;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ListInterface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ListNode &lt;E&gt; head =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null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num_nodes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isEmpty()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(num_nodes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size()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num_nodes; 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E getFirst()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throws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(head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NoSuchElementException(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can't get from an empty list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head.getElement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contains(E item)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(ListNode &lt;E&gt; n = head; n != </a:t>
              </a:r>
              <a:r>
                <a:rPr lang="pt-BR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; n = n.getNext())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(n.getElement().equals(item))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BasicLinkedList.java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 smtClean="0">
                <a:solidFill>
                  <a:srgbClr val="003399"/>
                </a:solidFill>
                <a:latin typeface="Britannic Bold" panose="020B0903060703020204" pitchFamily="34" charset="0"/>
              </a:rPr>
              <a:t>Basic Linked List (2/2)</a:t>
            </a:r>
            <a:r>
              <a:rPr lang="en-US" sz="2800" smtClean="0">
                <a:solidFill>
                  <a:srgbClr val="0033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smtClean="0">
                <a:latin typeface="Britannic Bold" panose="020B0903060703020204" pitchFamily="34" charset="0"/>
              </a:rPr>
              <a:t>(last week)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grpSp>
        <p:nvGrpSpPr>
          <p:cNvPr id="9" name="Group 31"/>
          <p:cNvGrpSpPr/>
          <p:nvPr/>
        </p:nvGrpSpPr>
        <p:grpSpPr>
          <a:xfrm>
            <a:off x="228600" y="1087809"/>
            <a:ext cx="8534400" cy="5092958"/>
            <a:chOff x="304800" y="1066800"/>
            <a:chExt cx="8534400" cy="5092958"/>
          </a:xfrm>
        </p:grpSpPr>
        <p:sp>
          <p:nvSpPr>
            <p:cNvPr id="11" name="TextBox 10"/>
            <p:cNvSpPr txBox="1"/>
            <p:nvPr/>
          </p:nvSpPr>
          <p:spPr>
            <a:xfrm>
              <a:off x="304800" y="1143000"/>
              <a:ext cx="8534400" cy="501675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addFirst(E item)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head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ListNode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(item, head);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num_nodes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98513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E removeFirst()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throws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ListNode &lt;E&gt;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(head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NoSuchElementException(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can't remove from empty list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ln = head;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head =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head.getNext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num_nodes--;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ln.getElement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print()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	// ... Code omitted 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BasicLinkedList.java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(2/6)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#1 (Composition): </a:t>
            </a:r>
            <a:r>
              <a:rPr lang="en-GB" sz="2800" dirty="0" smtClean="0"/>
              <a:t>Use </a:t>
            </a:r>
            <a:r>
              <a:rPr lang="en-GB" sz="2800" dirty="0" err="1" smtClean="0">
                <a:solidFill>
                  <a:srgbClr val="C00000"/>
                </a:solidFill>
              </a:rPr>
              <a:t>BasicLinkedList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6591359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 smtClean="0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7243949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808288" y="3075832"/>
            <a:ext cx="2492571" cy="1897063"/>
            <a:chOff x="2008" y="1706"/>
            <a:chExt cx="1700" cy="1195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2050" y="1706"/>
              <a:ext cx="1658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Top </a:t>
              </a:r>
              <a:r>
                <a:rPr lang="en-US" sz="2000" b="1" i="1" dirty="0" smtClean="0">
                  <a:solidFill>
                    <a:srgbClr val="008000"/>
                  </a:solidFill>
                  <a:latin typeface="Helvetica" pitchFamily="34" charset="0"/>
                </a:rPr>
                <a:t>= </a:t>
              </a:r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Front of </a:t>
              </a:r>
              <a:r>
                <a:rPr lang="en-US" sz="2000" b="1" i="1" dirty="0" smtClean="0">
                  <a:solidFill>
                    <a:srgbClr val="008000"/>
                  </a:solidFill>
                  <a:latin typeface="Helvetica" pitchFamily="34" charset="0"/>
                </a:rPr>
                <a:t>List</a:t>
              </a:r>
              <a:endParaRPr lang="en-US" sz="2000" b="1" i="1" dirty="0">
                <a:solidFill>
                  <a:srgbClr val="008000"/>
                </a:solidFill>
                <a:latin typeface="Helvetica" pitchFamily="34" charset="0"/>
              </a:endParaRPr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H="1">
              <a:off x="2008" y="1946"/>
              <a:ext cx="288" cy="9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6"/>
          <p:cNvGrpSpPr>
            <a:grpSpLocks/>
          </p:cNvGrpSpPr>
          <p:nvPr/>
        </p:nvGrpSpPr>
        <p:grpSpPr bwMode="auto"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61" y="1306"/>
              <a:ext cx="935" cy="28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b="1" i="1" dirty="0" err="1">
                  <a:latin typeface="Helvetica" pitchFamily="34" charset="0"/>
                </a:rPr>
                <a:t>Stack</a:t>
              </a:r>
              <a:r>
                <a:rPr lang="en-US" b="1" i="1" dirty="0" err="1">
                  <a:solidFill>
                    <a:srgbClr val="FF3300"/>
                  </a:solidFill>
                  <a:latin typeface="Helvetica" pitchFamily="34" charset="0"/>
                </a:rPr>
                <a:t>LL</a:t>
              </a:r>
              <a:endParaRPr lang="en-US" b="1" i="1" dirty="0">
                <a:solidFill>
                  <a:srgbClr val="FF3300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503" y="1650"/>
              <a:ext cx="37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list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9600" y="3616159"/>
            <a:ext cx="196880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 smtClean="0">
                <a:latin typeface="Helvetica" pitchFamily="34" charset="0"/>
              </a:rPr>
              <a:t>BasicLinkedList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1600200" y="2923432"/>
            <a:ext cx="1243013" cy="1127125"/>
          </a:xfrm>
          <a:custGeom>
            <a:avLst/>
            <a:gdLst>
              <a:gd name="T0" fmla="*/ 0 w 816"/>
              <a:gd name="T1" fmla="*/ 0 h 512"/>
              <a:gd name="T2" fmla="*/ 2147483647 w 816"/>
              <a:gd name="T3" fmla="*/ 2147483647 h 512"/>
              <a:gd name="T4" fmla="*/ 2147483647 w 816"/>
              <a:gd name="T5" fmla="*/ 2147483647 h 512"/>
              <a:gd name="T6" fmla="*/ 0 60000 65536"/>
              <a:gd name="T7" fmla="*/ 0 60000 65536"/>
              <a:gd name="T8" fmla="*/ 0 60000 65536"/>
              <a:gd name="T9" fmla="*/ 0 w 816"/>
              <a:gd name="T10" fmla="*/ 0 h 512"/>
              <a:gd name="T11" fmla="*/ 816 w 81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12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7365497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smtClean="0">
                <a:latin typeface="Helvetica" pitchFamily="34" charset="0"/>
              </a:rPr>
              <a:t>4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5146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</a:t>
            </a:r>
            <a:r>
              <a:rPr lang="en-US" dirty="0" smtClean="0"/>
              <a:t>11: </a:t>
            </a:r>
            <a:r>
              <a:rPr lang="en-US" dirty="0" smtClean="0"/>
              <a:t>Stacks and Queues]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427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(3/6)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#1 (Composition): </a:t>
            </a:r>
            <a:r>
              <a:rPr lang="en-GB" sz="2800" dirty="0" smtClean="0"/>
              <a:t>Use </a:t>
            </a:r>
            <a:r>
              <a:rPr lang="en-GB" sz="2800" dirty="0" err="1" smtClean="0">
                <a:solidFill>
                  <a:srgbClr val="C00000"/>
                </a:solidFill>
              </a:rPr>
              <a:t>BasicLinkedList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grpSp>
        <p:nvGrpSpPr>
          <p:cNvPr id="44" name="Group 31"/>
          <p:cNvGrpSpPr/>
          <p:nvPr/>
        </p:nvGrpSpPr>
        <p:grpSpPr>
          <a:xfrm>
            <a:off x="381000" y="1524000"/>
            <a:ext cx="8382000" cy="4617015"/>
            <a:chOff x="457200" y="1059489"/>
            <a:chExt cx="8382000" cy="4159352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075841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list;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Why private?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list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empty()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list.isEmpty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 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	</a:t>
              </a:r>
              <a:endPara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list.getFirst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e)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StackLL.java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(4/6)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>
                <a:solidFill>
                  <a:srgbClr val="0000FF"/>
                </a:solidFill>
              </a:rPr>
              <a:t>Method #1 (Composition): </a:t>
            </a:r>
            <a:r>
              <a:rPr lang="en-GB" sz="2800" dirty="0" smtClean="0"/>
              <a:t>Use </a:t>
            </a:r>
            <a:r>
              <a:rPr lang="en-GB" sz="2800" dirty="0" err="1" smtClean="0">
                <a:solidFill>
                  <a:srgbClr val="C00000"/>
                </a:solidFill>
              </a:rPr>
              <a:t>BasicLinkedList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600200"/>
            <a:ext cx="8382000" cy="2708801"/>
            <a:chOff x="457200" y="1059489"/>
            <a:chExt cx="8382000" cy="2440291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235678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E pop()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list.removeFirst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push(E o)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list.addFirst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(o);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StackLL.java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4572000"/>
            <a:ext cx="800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Notes: 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C00000"/>
                </a:solidFill>
              </a:rPr>
              <a:t>isEmpty</a:t>
            </a:r>
            <a:r>
              <a:rPr lang="en-US" sz="2000" dirty="0" smtClean="0">
                <a:solidFill>
                  <a:srgbClr val="C00000"/>
                </a:solidFill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getFirst</a:t>
            </a:r>
            <a:r>
              <a:rPr lang="en-US" sz="2000" dirty="0" smtClean="0">
                <a:solidFill>
                  <a:srgbClr val="C00000"/>
                </a:solidFill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removeFirst</a:t>
            </a:r>
            <a:r>
              <a:rPr lang="en-US" sz="2000" dirty="0" smtClean="0">
                <a:solidFill>
                  <a:srgbClr val="C00000"/>
                </a:solidFill>
              </a:rPr>
              <a:t>()</a:t>
            </a:r>
            <a:r>
              <a:rPr lang="en-US" sz="2000" dirty="0" smtClean="0"/>
              <a:t>, and </a:t>
            </a:r>
            <a:r>
              <a:rPr lang="en-US" sz="2000" dirty="0" err="1" smtClean="0">
                <a:solidFill>
                  <a:srgbClr val="C00000"/>
                </a:solidFill>
              </a:rPr>
              <a:t>addFirst</a:t>
            </a:r>
            <a:r>
              <a:rPr lang="en-US" sz="2000" dirty="0" smtClean="0">
                <a:solidFill>
                  <a:srgbClr val="C00000"/>
                </a:solidFill>
              </a:rPr>
              <a:t>() </a:t>
            </a:r>
            <a:r>
              <a:rPr lang="en-US" sz="2000" dirty="0" smtClean="0"/>
              <a:t>are public methods of </a:t>
            </a:r>
            <a:r>
              <a:rPr lang="en-US" sz="2000" dirty="0" err="1" smtClean="0">
                <a:solidFill>
                  <a:srgbClr val="C00000"/>
                </a:solidFill>
              </a:rPr>
              <a:t>BasicLinkedList</a:t>
            </a:r>
            <a:r>
              <a:rPr lang="en-US" sz="2000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>
                <a:latin typeface="+mn-lt"/>
                <a:cs typeface="Courier New" pitchFamily="49" charset="0"/>
              </a:rPr>
              <a:t>NoSuchElementException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+mn-lt"/>
                <a:cs typeface="Courier New" pitchFamily="49" charset="0"/>
              </a:rPr>
              <a:t>is thrown by </a:t>
            </a:r>
            <a:r>
              <a:rPr lang="en-US" sz="2000" dirty="0" err="1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getFirst</a:t>
            </a:r>
            <a:r>
              <a:rPr lang="en-US" sz="2000" dirty="0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+mn-lt"/>
                <a:cs typeface="Courier New" pitchFamily="49" charset="0"/>
              </a:rPr>
              <a:t>or </a:t>
            </a:r>
            <a:r>
              <a:rPr lang="en-US" sz="2000" dirty="0" err="1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removeFirst</a:t>
            </a:r>
            <a:r>
              <a:rPr lang="en-US" sz="2000" dirty="0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() </a:t>
            </a:r>
            <a:r>
              <a:rPr lang="en-US" sz="2000" dirty="0" smtClean="0">
                <a:latin typeface="+mn-lt"/>
                <a:cs typeface="Courier New" pitchFamily="49" charset="0"/>
              </a:rPr>
              <a:t>of </a:t>
            </a:r>
            <a:r>
              <a:rPr lang="en-US" sz="2000" dirty="0" err="1" smtClean="0">
                <a:solidFill>
                  <a:srgbClr val="C00000"/>
                </a:solidFill>
              </a:rPr>
              <a:t>BasicLinkedList</a:t>
            </a:r>
            <a:r>
              <a:rPr lang="en-US" sz="2000" dirty="0" smtClean="0"/>
              <a:t>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/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(5/6)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106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800" dirty="0" smtClean="0">
                <a:solidFill>
                  <a:srgbClr val="0000FF"/>
                </a:solidFill>
              </a:rPr>
              <a:t>Method #2 (Inheritance): </a:t>
            </a:r>
            <a:r>
              <a:rPr lang="en-GB" sz="2800" smtClean="0">
                <a:solidFill>
                  <a:srgbClr val="C00000"/>
                </a:solidFill>
              </a:rPr>
              <a:t>Extend</a:t>
            </a:r>
            <a:r>
              <a:rPr lang="en-GB" sz="2800" smtClean="0"/>
              <a:t> BasicLinkedList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834455" y="3600202"/>
            <a:ext cx="1235785" cy="3698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1" i="1" dirty="0" err="1" smtClean="0">
                <a:latin typeface="Helvetica" pitchFamily="34" charset="0"/>
              </a:rPr>
              <a:t>Stack</a:t>
            </a:r>
            <a:r>
              <a:rPr lang="en-US" b="1" i="1" dirty="0" err="1" smtClean="0">
                <a:solidFill>
                  <a:srgbClr val="C00000"/>
                </a:solidFill>
                <a:latin typeface="Helvetica" pitchFamily="34" charset="0"/>
              </a:rPr>
              <a:t>LLE</a:t>
            </a:r>
            <a:endParaRPr lang="en-US" b="1" i="1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>
              <a:latin typeface="Helvetica" pitchFamily="34" charset="0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6024749" y="3592409"/>
            <a:ext cx="196880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 smtClean="0">
                <a:latin typeface="Helvetica" pitchFamily="34" charset="0"/>
              </a:rPr>
              <a:t>BasicLinkedList</a:t>
            </a:r>
            <a:endParaRPr lang="en-US" sz="2000" i="1" dirty="0">
              <a:latin typeface="Helvetica" pitchFamily="34" charset="0"/>
            </a:endParaRPr>
          </a:p>
        </p:txBody>
      </p:sp>
      <p:grpSp>
        <p:nvGrpSpPr>
          <p:cNvPr id="66" name="Group 3"/>
          <p:cNvGrpSpPr>
            <a:grpSpLocks/>
          </p:cNvGrpSpPr>
          <p:nvPr/>
        </p:nvGrpSpPr>
        <p:grpSpPr bwMode="auto">
          <a:xfrm>
            <a:off x="2588354" y="4144219"/>
            <a:ext cx="2689044" cy="854075"/>
            <a:chOff x="1858" y="2379"/>
            <a:chExt cx="1834" cy="538"/>
          </a:xfrm>
        </p:grpSpPr>
        <p:sp>
          <p:nvSpPr>
            <p:cNvPr id="67" name="Text Box 4"/>
            <p:cNvSpPr txBox="1">
              <a:spLocks noChangeArrowheads="1"/>
            </p:cNvSpPr>
            <p:nvPr/>
          </p:nvSpPr>
          <p:spPr bwMode="auto">
            <a:xfrm>
              <a:off x="2034" y="2379"/>
              <a:ext cx="1658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Top </a:t>
              </a:r>
              <a:r>
                <a:rPr lang="en-US" sz="2000" b="1" i="1" dirty="0" smtClean="0">
                  <a:solidFill>
                    <a:srgbClr val="008000"/>
                  </a:solidFill>
                  <a:latin typeface="Helvetica" pitchFamily="34" charset="0"/>
                </a:rPr>
                <a:t>= </a:t>
              </a:r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Front of </a:t>
              </a:r>
              <a:r>
                <a:rPr lang="en-US" sz="2000" b="1" i="1" dirty="0" smtClean="0">
                  <a:solidFill>
                    <a:srgbClr val="008000"/>
                  </a:solidFill>
                  <a:latin typeface="Helvetica" pitchFamily="34" charset="0"/>
                </a:rPr>
                <a:t>List</a:t>
              </a:r>
              <a:endParaRPr lang="en-US" sz="2000" b="1" i="1" dirty="0">
                <a:solidFill>
                  <a:srgbClr val="008000"/>
                </a:solidFill>
                <a:latin typeface="Helvetica" pitchFamily="34" charset="0"/>
              </a:endParaRPr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H="1">
              <a:off x="1858" y="2589"/>
              <a:ext cx="243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7396349" y="4534395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6743759" y="4138640"/>
            <a:ext cx="1643198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 smtClean="0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7517897" y="4585479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smtClean="0">
                <a:latin typeface="Helvetica" pitchFamily="34" charset="0"/>
              </a:rPr>
              <a:t>4</a:t>
            </a:r>
            <a:endParaRPr lang="en-US" sz="2000" i="1" dirty="0">
              <a:latin typeface="Helvetica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  <p:sp>
        <p:nvSpPr>
          <p:cNvPr id="4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(6/6)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>
                <a:solidFill>
                  <a:srgbClr val="0000FF"/>
                </a:solidFill>
              </a:rPr>
              <a:t>Method #2 (Inheritance): </a:t>
            </a:r>
            <a:r>
              <a:rPr lang="en-GB" sz="2800" dirty="0" smtClean="0">
                <a:solidFill>
                  <a:srgbClr val="C00000"/>
                </a:solidFill>
              </a:rPr>
              <a:t>Extend</a:t>
            </a:r>
            <a:r>
              <a:rPr lang="en-GB" sz="2800" dirty="0" smtClean="0"/>
              <a:t> </a:t>
            </a:r>
            <a:r>
              <a:rPr lang="en-GB" sz="2800" dirty="0" err="1" smtClean="0"/>
              <a:t>BasicLinkedList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600200"/>
            <a:ext cx="8458200" cy="4940181"/>
            <a:chOff x="457200" y="1059489"/>
            <a:chExt cx="8458200" cy="4450484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458200" cy="436697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&lt;E</a:t>
              </a:r>
              <a:r>
                <a:rPr lang="en-US" sz="1500" b="1" smtClean="0">
                  <a:latin typeface="Courier New" pitchFamily="49" charset="0"/>
                  <a:cs typeface="Courier New" pitchFamily="49" charset="0"/>
                </a:rPr>
                <a:t>&gt; {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empty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en-US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();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E peek()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e)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E pop()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EmptyStackException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E obj = peek();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removeFirst();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isEmpty();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pt-BR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pt-BR" sz="1600" b="1">
                  <a:latin typeface="Courier New" pitchFamily="49" charset="0"/>
                  <a:cs typeface="Courier New" pitchFamily="49" charset="0"/>
                </a:rPr>
                <a:t>push (E o) </a:t>
              </a:r>
              <a:r>
                <a:rPr lang="pt-BR" sz="1600" b="1" smtClean="0">
                  <a:latin typeface="Courier New" pitchFamily="49" charset="0"/>
                  <a:cs typeface="Courier New" pitchFamily="49" charset="0"/>
                </a:rPr>
                <a:t>{ addFirst(o);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StackLLE.java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 smtClean="0">
                <a:latin typeface="Britannic Bold" panose="020B0903060703020204" pitchFamily="34" charset="0"/>
              </a:rPr>
              <a:t>Uses </a:t>
            </a:r>
            <a:r>
              <a:rPr lang="en-US" sz="3600" smtClean="0">
                <a:latin typeface="Britannic Bold" panose="020B0903060703020204" pitchFamily="34" charset="0"/>
              </a:rPr>
              <a:t>of Stack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228600" y="751582"/>
            <a:ext cx="8686800" cy="4922440"/>
            <a:chOff x="304800" y="1059489"/>
            <a:chExt cx="8686800" cy="4550034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446652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TestStack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main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(String[]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You can use any of the following 4 implementations of Stack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		StackArr &lt;String&gt; stack = </a:t>
              </a:r>
              <a:r>
                <a:rPr lang="sv-SE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 StackArr &lt;String&gt;();  </a:t>
              </a:r>
              <a:r>
                <a:rPr lang="sv-SE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Array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&lt;String&gt;();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2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composition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&lt;String&gt;();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2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inheritance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//Stack &lt;String&gt; stack = new Stack &lt;String&gt;();  // Java API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"stack is empty? "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stack.empty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stack.peek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"3"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+ stack.pop());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"4"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stack.pop();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stack.pop();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stack.peek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TestStack.java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err="1" smtClean="0">
                <a:latin typeface="Britannic Bold" panose="020B0903060703020204" pitchFamily="34" charset="0"/>
              </a:rPr>
              <a:t>java.util.Stack</a:t>
            </a:r>
            <a:r>
              <a:rPr lang="en-US" sz="3600" dirty="0" smtClean="0">
                <a:latin typeface="Britannic Bold" panose="020B0903060703020204" pitchFamily="34" charset="0"/>
              </a:rPr>
              <a:t> &lt;E&gt;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57150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Note: </a:t>
            </a:r>
            <a:r>
              <a:rPr lang="en-US" sz="1600" dirty="0" smtClean="0"/>
              <a:t>The method “</a:t>
            </a:r>
            <a:r>
              <a:rPr lang="en-US" sz="1600" dirty="0" err="1" smtClean="0"/>
              <a:t>int</a:t>
            </a:r>
            <a:r>
              <a:rPr lang="en-US" sz="1600" dirty="0" smtClean="0"/>
              <a:t> search (Object o)” is not commonly known to be available from a Stack. </a:t>
            </a:r>
            <a:endParaRPr lang="en-US" sz="1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543800" cy="437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err="1" smtClean="0">
                <a:latin typeface="Britannic Bold" panose="020B0903060703020204" pitchFamily="34" charset="0"/>
              </a:rPr>
              <a:t>java.util.Stack</a:t>
            </a:r>
            <a:r>
              <a:rPr lang="en-US" sz="3600" dirty="0" smtClean="0">
                <a:latin typeface="Britannic Bold" panose="020B0903060703020204" pitchFamily="34" charset="0"/>
              </a:rPr>
              <a:t> &lt;E&gt;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787" y="1261074"/>
            <a:ext cx="7997413" cy="45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Application 1: Bracket Matching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Ensures that pairs of brackets are properly matched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5150" y="2163763"/>
            <a:ext cx="7664450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 algn="l" eaLnBrk="0" hangingPunct="0"/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/>
              <a:t>An </a:t>
            </a:r>
            <a:r>
              <a:rPr lang="en-US" dirty="0"/>
              <a:t>example</a:t>
            </a:r>
            <a:r>
              <a:rPr lang="en-US" sz="2000" dirty="0"/>
              <a:t>: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{a,(</a:t>
            </a:r>
            <a:r>
              <a:rPr lang="en-GB" sz="2000" b="1" dirty="0" err="1">
                <a:solidFill>
                  <a:srgbClr val="0000FF"/>
                </a:solidFill>
                <a:latin typeface="Courier New" pitchFamily="49" charset="0"/>
              </a:rPr>
              <a:t>b+f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[4])*3,d+f[5]}</a:t>
            </a:r>
            <a:endParaRPr lang="en-GB" sz="2000" b="1" dirty="0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3352800"/>
            <a:ext cx="7571303" cy="218521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lvl="1" algn="l" eaLnBrk="0" hangingPunct="0"/>
            <a:r>
              <a:rPr lang="en-US" dirty="0"/>
              <a:t>Incorrect examples:</a:t>
            </a:r>
          </a:p>
          <a:p>
            <a:pPr lvl="1" algn="l" eaLnBrk="0" hangingPunct="0">
              <a:buFontTx/>
              <a:buChar char="•"/>
            </a:pPr>
            <a:endParaRPr lang="en-GB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(..)..)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too many close brackets	</a:t>
            </a:r>
          </a:p>
          <a:p>
            <a:pPr algn="l" eaLnBrk="0" hangingPunct="0"/>
            <a:endParaRPr lang="en-GB" sz="2000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(..(..)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too many open brackets</a:t>
            </a:r>
          </a:p>
          <a:p>
            <a:pPr algn="l" eaLnBrk="0" hangingPunct="0"/>
            <a:endParaRPr lang="en-GB" sz="2000" dirty="0">
              <a:solidFill>
                <a:srgbClr val="CC6600"/>
              </a:solidFill>
              <a:latin typeface="Courier New" pitchFamily="49" charset="0"/>
            </a:endParaRPr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[..(..]..)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mismatched brackets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0" y="2496457"/>
            <a:ext cx="1767114" cy="118533"/>
            <a:chOff x="4572000" y="2496457"/>
            <a:chExt cx="1767114" cy="118533"/>
          </a:xfrm>
        </p:grpSpPr>
        <p:sp>
          <p:nvSpPr>
            <p:cNvPr id="21" name="Freeform 20"/>
            <p:cNvSpPr/>
            <p:nvPr/>
          </p:nvSpPr>
          <p:spPr>
            <a:xfrm>
              <a:off x="4572000" y="2496457"/>
              <a:ext cx="203200" cy="118533"/>
            </a:xfrm>
            <a:custGeom>
              <a:avLst/>
              <a:gdLst>
                <a:gd name="connsiteX0" fmla="*/ 0 w 203200"/>
                <a:gd name="connsiteY0" fmla="*/ 14514 h 118533"/>
                <a:gd name="connsiteX1" fmla="*/ 101600 w 203200"/>
                <a:gd name="connsiteY1" fmla="*/ 116114 h 118533"/>
                <a:gd name="connsiteX2" fmla="*/ 203200 w 203200"/>
                <a:gd name="connsiteY2" fmla="*/ 0 h 1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18533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135914" y="2496457"/>
              <a:ext cx="203200" cy="118533"/>
            </a:xfrm>
            <a:custGeom>
              <a:avLst/>
              <a:gdLst>
                <a:gd name="connsiteX0" fmla="*/ 0 w 203200"/>
                <a:gd name="connsiteY0" fmla="*/ 14514 h 118533"/>
                <a:gd name="connsiteX1" fmla="*/ 101600 w 203200"/>
                <a:gd name="connsiteY1" fmla="*/ 116114 h 118533"/>
                <a:gd name="connsiteX2" fmla="*/ 203200 w 203200"/>
                <a:gd name="connsiteY2" fmla="*/ 0 h 1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18533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3976914" y="2510971"/>
            <a:ext cx="972457" cy="304801"/>
          </a:xfrm>
          <a:custGeom>
            <a:avLst/>
            <a:gdLst>
              <a:gd name="connsiteX0" fmla="*/ 0 w 972457"/>
              <a:gd name="connsiteY0" fmla="*/ 0 h 304801"/>
              <a:gd name="connsiteX1" fmla="*/ 246743 w 972457"/>
              <a:gd name="connsiteY1" fmla="*/ 261258 h 304801"/>
              <a:gd name="connsiteX2" fmla="*/ 711200 w 972457"/>
              <a:gd name="connsiteY2" fmla="*/ 261258 h 304801"/>
              <a:gd name="connsiteX3" fmla="*/ 972457 w 972457"/>
              <a:gd name="connsiteY3" fmla="*/ 0 h 30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457" h="304801">
                <a:moveTo>
                  <a:pt x="0" y="0"/>
                </a:moveTo>
                <a:cubicBezTo>
                  <a:pt x="64105" y="108857"/>
                  <a:pt x="128210" y="217715"/>
                  <a:pt x="246743" y="261258"/>
                </a:cubicBezTo>
                <a:cubicBezTo>
                  <a:pt x="365276" y="304801"/>
                  <a:pt x="590248" y="304801"/>
                  <a:pt x="711200" y="261258"/>
                </a:cubicBezTo>
                <a:cubicBezTo>
                  <a:pt x="832152" y="217715"/>
                  <a:pt x="902304" y="108857"/>
                  <a:pt x="972457" y="0"/>
                </a:cubicBezTo>
              </a:path>
            </a:pathLst>
          </a:custGeom>
          <a:ln w="12700">
            <a:solidFill>
              <a:srgbClr val="00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76173" y="2540000"/>
            <a:ext cx="3000828" cy="517676"/>
          </a:xfrm>
          <a:custGeom>
            <a:avLst/>
            <a:gdLst>
              <a:gd name="connsiteX0" fmla="*/ 21771 w 3171371"/>
              <a:gd name="connsiteY0" fmla="*/ 29029 h 517676"/>
              <a:gd name="connsiteX1" fmla="*/ 268514 w 3171371"/>
              <a:gd name="connsiteY1" fmla="*/ 333829 h 517676"/>
              <a:gd name="connsiteX2" fmla="*/ 1632857 w 3171371"/>
              <a:gd name="connsiteY2" fmla="*/ 508000 h 517676"/>
              <a:gd name="connsiteX3" fmla="*/ 2910114 w 3171371"/>
              <a:gd name="connsiteY3" fmla="*/ 275771 h 517676"/>
              <a:gd name="connsiteX4" fmla="*/ 3171371 w 3171371"/>
              <a:gd name="connsiteY4" fmla="*/ 0 h 51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1371" h="517676">
                <a:moveTo>
                  <a:pt x="21771" y="29029"/>
                </a:moveTo>
                <a:cubicBezTo>
                  <a:pt x="10885" y="141515"/>
                  <a:pt x="0" y="254001"/>
                  <a:pt x="268514" y="333829"/>
                </a:cubicBezTo>
                <a:cubicBezTo>
                  <a:pt x="537028" y="413657"/>
                  <a:pt x="1192590" y="517676"/>
                  <a:pt x="1632857" y="508000"/>
                </a:cubicBezTo>
                <a:cubicBezTo>
                  <a:pt x="2073124" y="498324"/>
                  <a:pt x="2653695" y="360438"/>
                  <a:pt x="2910114" y="275771"/>
                </a:cubicBezTo>
                <a:cubicBezTo>
                  <a:pt x="3166533" y="191104"/>
                  <a:pt x="3168952" y="95552"/>
                  <a:pt x="3171371" y="0"/>
                </a:cubicBezTo>
              </a:path>
            </a:pathLst>
          </a:custGeom>
          <a:ln w="127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133600" y="5486400"/>
            <a:ext cx="362858" cy="104019"/>
          </a:xfrm>
          <a:custGeom>
            <a:avLst/>
            <a:gdLst>
              <a:gd name="connsiteX0" fmla="*/ 0 w 362858"/>
              <a:gd name="connsiteY0" fmla="*/ 0 h 104019"/>
              <a:gd name="connsiteX1" fmla="*/ 145143 w 362858"/>
              <a:gd name="connsiteY1" fmla="*/ 101600 h 104019"/>
              <a:gd name="connsiteX2" fmla="*/ 362858 w 362858"/>
              <a:gd name="connsiteY2" fmla="*/ 14514 h 10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58" h="104019">
                <a:moveTo>
                  <a:pt x="0" y="0"/>
                </a:moveTo>
                <a:cubicBezTo>
                  <a:pt x="42333" y="49590"/>
                  <a:pt x="84667" y="99181"/>
                  <a:pt x="145143" y="101600"/>
                </a:cubicBezTo>
                <a:cubicBezTo>
                  <a:pt x="205619" y="104019"/>
                  <a:pt x="284238" y="59266"/>
                  <a:pt x="362858" y="14514"/>
                </a:cubicBezTo>
              </a:path>
            </a:pathLst>
          </a:cu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654629" y="5500914"/>
            <a:ext cx="1233714" cy="249162"/>
          </a:xfrm>
          <a:custGeom>
            <a:avLst/>
            <a:gdLst>
              <a:gd name="connsiteX0" fmla="*/ 0 w 1233714"/>
              <a:gd name="connsiteY0" fmla="*/ 0 h 249162"/>
              <a:gd name="connsiteX1" fmla="*/ 580571 w 1233714"/>
              <a:gd name="connsiteY1" fmla="*/ 246743 h 249162"/>
              <a:gd name="connsiteX2" fmla="*/ 1233714 w 1233714"/>
              <a:gd name="connsiteY2" fmla="*/ 14515 h 24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249162">
                <a:moveTo>
                  <a:pt x="0" y="0"/>
                </a:moveTo>
                <a:cubicBezTo>
                  <a:pt x="187476" y="122162"/>
                  <a:pt x="374952" y="244324"/>
                  <a:pt x="580571" y="246743"/>
                </a:cubicBezTo>
                <a:cubicBezTo>
                  <a:pt x="786190" y="249162"/>
                  <a:pt x="1009952" y="131838"/>
                  <a:pt x="1233714" y="14515"/>
                </a:cubicBezTo>
              </a:path>
            </a:pathLst>
          </a:cu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build="p" autoUpdateAnimBg="0"/>
      <p:bldP spid="25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Application 1: Bracket Matching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705600" y="1524000"/>
            <a:ext cx="1585913" cy="37512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304800" y="1110342"/>
            <a:ext cx="5597236" cy="3639788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create empty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every char 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open bracket then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onto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close bracket,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from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doesn’t match or underflow then flag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error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not empty then flag error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81000" y="4876800"/>
            <a:ext cx="6447312" cy="67710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14300" lvl="1" algn="l" eaLnBrk="0" hangingPunct="0"/>
            <a:r>
              <a:rPr lang="en-US" dirty="0"/>
              <a:t>Example</a:t>
            </a:r>
            <a:endParaRPr lang="en-GB" sz="1600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 </a:t>
            </a:r>
            <a:r>
              <a:rPr lang="en-GB" b="1" dirty="0" smtClean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GB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 smtClean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en-GB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 smtClean="0">
                <a:solidFill>
                  <a:srgbClr val="0000FF"/>
                </a:solidFill>
                <a:latin typeface="Courier New" pitchFamily="49" charset="0"/>
              </a:rPr>
              <a:t>-( b + f [ 4 ] ) * 3</a:t>
            </a:r>
            <a:r>
              <a:rPr lang="en-GB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 smtClean="0">
                <a:solidFill>
                  <a:srgbClr val="0000FF"/>
                </a:solidFill>
                <a:latin typeface="Courier New" pitchFamily="49" charset="0"/>
              </a:rPr>
              <a:t>* d + f [ 5 ]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smtClean="0">
                <a:solidFill>
                  <a:srgbClr val="0000FF"/>
                </a:solidFill>
                <a:latin typeface="Courier New" pitchFamily="49" charset="0"/>
              </a:rPr>
              <a:t>}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endParaRPr lang="en-GB" sz="2000" b="1" dirty="0">
              <a:latin typeface="Courier New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806532" y="5524995"/>
            <a:ext cx="80963" cy="457200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708775" y="38036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691313" y="3352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72313" y="5334000"/>
            <a:ext cx="862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i="1">
                <a:latin typeface="Helvetica" pitchFamily="34" charset="0"/>
              </a:rPr>
              <a:t>Stack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7142163" y="48275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{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7107238" y="43322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(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7097713" y="38211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[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8316913" y="43545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8393113" y="48117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8316913" y="38369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]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118267" y="4338450"/>
            <a:ext cx="36671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[</a:t>
            </a:r>
            <a:endParaRPr lang="en-GB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8610600" y="4343400"/>
            <a:ext cx="36671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]</a:t>
            </a:r>
            <a:endParaRPr lang="en-GB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6691313" y="4800600"/>
            <a:ext cx="1582737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6691313" y="4267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6708775" y="28892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691313" y="24384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6708775" y="19748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352800" y="1600200"/>
            <a:ext cx="3216275" cy="1749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chemeClr val="hlink"/>
                </a:solidFill>
              </a:rPr>
              <a:t>Q</a:t>
            </a:r>
            <a:r>
              <a:rPr lang="en-US" sz="1800" dirty="0"/>
              <a:t>: What type of error does </a:t>
            </a:r>
            <a:br>
              <a:rPr lang="en-US" sz="1800" dirty="0"/>
            </a:br>
            <a:r>
              <a:rPr lang="en-US" sz="1800" dirty="0"/>
              <a:t>the last line test for?</a:t>
            </a:r>
          </a:p>
          <a:p>
            <a:pPr algn="l">
              <a:defRPr/>
            </a:pPr>
            <a:endParaRPr lang="en-US" sz="1800" dirty="0"/>
          </a:p>
          <a:p>
            <a:pPr algn="l">
              <a:defRPr/>
            </a:pPr>
            <a:r>
              <a:rPr lang="en-US" sz="1800" dirty="0"/>
              <a:t>A: too many closing brackets</a:t>
            </a:r>
          </a:p>
          <a:p>
            <a:pPr algn="l">
              <a:defRPr/>
            </a:pPr>
            <a:r>
              <a:rPr lang="en-US" sz="1800" dirty="0"/>
              <a:t>B: too many opening brackets</a:t>
            </a:r>
          </a:p>
          <a:p>
            <a:pPr algn="l">
              <a:defRPr/>
            </a:pPr>
            <a:r>
              <a:rPr lang="en-US" sz="1800" dirty="0"/>
              <a:t>C: bracket mismatch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85846E-6 L 0.0566 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 0.00185 L 0.18577 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77 0.0037 L 0.23594 0.0020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94 0.00208 L 0.2717 0.0023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 0.00231 L 0.47239 0.0023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4 0.00232 L 0.52362 0.002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61 0.00232 L 0.55521 0.0004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3"/>
      <p:bldP spid="18" grpId="0" autoUpdateAnimBg="0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29" grpId="0" autoUpdateAnimBg="0"/>
      <p:bldP spid="29" grpId="1"/>
      <p:bldP spid="30" grpId="0" build="allAtOnce" autoUpdateAnimBg="0"/>
      <p:bldP spid="31" grpId="0" autoUpdateAnimBg="0"/>
      <p:bldP spid="31" grpId="1"/>
      <p:bldP spid="32" grpId="0" autoUpdateAnimBg="0"/>
      <p:bldP spid="33" grpId="0" autoUpdateAnimBg="0"/>
      <p:bldP spid="34" grpId="0" autoUpdateAnimBg="0"/>
      <p:bldP spid="35" grpId="0" autoUpdateAnimBg="0"/>
      <p:bldP spid="35" grpId="1"/>
      <p:bldP spid="36" grpId="0" autoUpdateAnimBg="0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(1/7)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Terms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Expression:  	a = b </a:t>
            </a:r>
            <a:r>
              <a:rPr lang="en-US" sz="2400" dirty="0" smtClean="0">
                <a:solidFill>
                  <a:srgbClr val="0000FF"/>
                </a:solidFill>
              </a:rPr>
              <a:t>+</a:t>
            </a:r>
            <a:r>
              <a:rPr lang="en-US" sz="2400" dirty="0" smtClean="0"/>
              <a:t> c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smtClean="0"/>
              <a:t> d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Operands:	a, b, c, d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Operators: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+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–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/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800000"/>
                </a:solidFill>
              </a:rPr>
              <a:t>Precedence rules</a:t>
            </a:r>
            <a:r>
              <a:rPr lang="en-US" sz="2800" dirty="0" smtClean="0"/>
              <a:t>: Operators have priorities over one another as indicated in a table (which can be found in most books &amp; our first few lectures)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smtClean="0"/>
              <a:t> and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/</a:t>
            </a:r>
            <a:r>
              <a:rPr lang="en-US" sz="2400" dirty="0" smtClean="0"/>
              <a:t> have higher precedence over </a:t>
            </a:r>
            <a:r>
              <a:rPr lang="en-US" sz="2400" dirty="0" smtClean="0">
                <a:solidFill>
                  <a:srgbClr val="0000FF"/>
                </a:solidFill>
              </a:rPr>
              <a:t>+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–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For operators at the same precedence (such as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/</a:t>
            </a:r>
            <a:r>
              <a:rPr lang="en-US" sz="2400" dirty="0" smtClean="0"/>
              <a:t>),  we process them from left to right  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5200212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smtClean="0">
                <a:latin typeface="Britannic Bold" panose="020B0903060703020204" pitchFamily="34" charset="0"/>
              </a:rPr>
              <a:t>Applic</a:t>
            </a:r>
            <a:r>
              <a:rPr lang="en-US" sz="3600" baseline="30000" smtClean="0">
                <a:latin typeface="Britannic Bold" panose="020B0903060703020204" pitchFamily="34" charset="0"/>
              </a:rPr>
              <a:t>n</a:t>
            </a:r>
            <a:r>
              <a:rPr lang="en-US" sz="3600" smtClean="0">
                <a:latin typeface="Britannic Bold" panose="020B0903060703020204" pitchFamily="34" charset="0"/>
              </a:rPr>
              <a:t> </a:t>
            </a:r>
            <a:r>
              <a:rPr lang="en-US" sz="3600" dirty="0" smtClean="0">
                <a:latin typeface="Britannic Bold" panose="020B0903060703020204" pitchFamily="34" charset="0"/>
              </a:rPr>
              <a:t>2: Arithmetic Expression (2/7)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10" name="Rectangle 28"/>
          <p:cNvSpPr txBox="1">
            <a:spLocks noChangeArrowheads="1"/>
          </p:cNvSpPr>
          <p:nvPr/>
        </p:nvSpPr>
        <p:spPr bwMode="auto">
          <a:xfrm>
            <a:off x="685799" y="1371599"/>
            <a:ext cx="8282049" cy="152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: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operand1 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operand2   </a:t>
            </a:r>
          </a:p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kern="0">
                <a:latin typeface="+mn-lt"/>
                <a:cs typeface="+mn-cs"/>
              </a:rPr>
              <a:t>: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	operand1 	operand2 </a:t>
            </a:r>
          </a:p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lang="en-US" sz="2800" kern="0">
                <a:latin typeface="+mn-lt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operand1	operand2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752600" y="4114800"/>
            <a:ext cx="2039938" cy="684213"/>
            <a:chOff x="1300" y="2133"/>
            <a:chExt cx="1392" cy="431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1" y="2133"/>
              <a:ext cx="96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(2+3)*4</a:t>
              </a: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1300" y="2301"/>
              <a:ext cx="481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1752600" y="5257800"/>
            <a:ext cx="2220913" cy="901700"/>
            <a:chOff x="1291" y="2882"/>
            <a:chExt cx="1515" cy="568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799" y="3200"/>
              <a:ext cx="1007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2+(3*4)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291" y="2882"/>
              <a:ext cx="536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657600" y="5715000"/>
            <a:ext cx="2722563" cy="396875"/>
            <a:chOff x="2688" y="3456"/>
            <a:chExt cx="1715" cy="25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264" y="3456"/>
              <a:ext cx="1139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 3 4 * +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688" y="3618"/>
              <a:ext cx="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838200" y="4265613"/>
            <a:ext cx="1047750" cy="995362"/>
            <a:chOff x="696" y="2217"/>
            <a:chExt cx="714" cy="627"/>
          </a:xfrm>
        </p:grpSpPr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49" y="2594"/>
              <a:ext cx="66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2+3*4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696" y="2217"/>
              <a:ext cx="43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i="1" dirty="0">
                  <a:solidFill>
                    <a:srgbClr val="C00000"/>
                  </a:solidFill>
                  <a:latin typeface="Helvetica" pitchFamily="34" charset="0"/>
                </a:rPr>
                <a:t>infix</a:t>
              </a:r>
            </a:p>
          </p:txBody>
        </p:sp>
      </p:grp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3657600" y="3657600"/>
            <a:ext cx="2863850" cy="895350"/>
            <a:chOff x="2590" y="1816"/>
            <a:chExt cx="1953" cy="564"/>
          </a:xfrm>
        </p:grpSpPr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3127" y="2130"/>
              <a:ext cx="1416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 3 + 4 *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590" y="2245"/>
              <a:ext cx="4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360" y="1816"/>
              <a:ext cx="625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i="1" dirty="0">
                  <a:solidFill>
                    <a:srgbClr val="C00000"/>
                  </a:solidFill>
                  <a:latin typeface="Helvetica" pitchFamily="34" charset="0"/>
                </a:rPr>
                <a:t>postfix</a:t>
              </a:r>
            </a:p>
          </p:txBody>
        </p:sp>
      </p:grp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4572000" y="4495800"/>
            <a:ext cx="703263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4953000" y="6096000"/>
            <a:ext cx="7620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4572000" y="4648200"/>
            <a:ext cx="13716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4724400" y="6248400"/>
            <a:ext cx="12954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810000" y="3276600"/>
            <a:ext cx="2590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Unique interpretation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304800" y="3276600"/>
            <a:ext cx="2438400" cy="71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Ambiguous, need () 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or</a:t>
            </a:r>
            <a:r>
              <a:rPr lang="en-US" sz="2000" dirty="0"/>
              <a:t> precedence rules</a:t>
            </a:r>
          </a:p>
        </p:txBody>
      </p:sp>
      <p:sp>
        <p:nvSpPr>
          <p:cNvPr id="3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(3/7)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470076" cy="572169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Algorithm: Calculating Postfix expression with stack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6578" y="1681070"/>
            <a:ext cx="380604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Create an empty </a:t>
            </a:r>
            <a:r>
              <a:rPr lang="en-US" dirty="0" smtClean="0">
                <a:solidFill>
                  <a:srgbClr val="0000FF"/>
                </a:solidFill>
              </a:rPr>
              <a:t>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each item of the expression,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it is an </a:t>
            </a:r>
            <a:r>
              <a:rPr lang="en-US" dirty="0" smtClean="0">
                <a:solidFill>
                  <a:srgbClr val="0000FF"/>
                </a:solidFill>
              </a:rPr>
              <a:t>operand</a:t>
            </a:r>
            <a:r>
              <a:rPr 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/>
              <a:t>          </a:t>
            </a:r>
            <a:r>
              <a:rPr lang="en-US" i="1" dirty="0" smtClean="0">
                <a:solidFill>
                  <a:srgbClr val="00B050"/>
                </a:solidFill>
              </a:rPr>
              <a:t>push</a:t>
            </a:r>
            <a:r>
              <a:rPr lang="en-US" i="1" dirty="0" smtClean="0"/>
              <a:t> </a:t>
            </a:r>
            <a:r>
              <a:rPr lang="en-US" dirty="0" smtClean="0"/>
              <a:t>it on the </a:t>
            </a:r>
            <a:r>
              <a:rPr lang="en-US" dirty="0" smtClean="0">
                <a:solidFill>
                  <a:srgbClr val="0000FF"/>
                </a:solidFill>
              </a:rPr>
              <a:t>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it is an </a:t>
            </a:r>
            <a:r>
              <a:rPr lang="en-US" dirty="0" smtClean="0">
                <a:solidFill>
                  <a:srgbClr val="C00000"/>
                </a:solidFill>
              </a:rPr>
              <a:t>operator</a:t>
            </a:r>
            <a:r>
              <a:rPr 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/>
              <a:t>          </a:t>
            </a:r>
            <a:r>
              <a:rPr lang="en-US" i="1" dirty="0" smtClean="0">
                <a:solidFill>
                  <a:srgbClr val="00B050"/>
                </a:solidFill>
              </a:rPr>
              <a:t>pop</a:t>
            </a:r>
            <a:r>
              <a:rPr lang="en-US" dirty="0" smtClean="0"/>
              <a:t> arguments from </a:t>
            </a:r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/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/>
              <a:t>          </a:t>
            </a:r>
            <a:r>
              <a:rPr lang="en-US" i="1" dirty="0" smtClean="0">
                <a:solidFill>
                  <a:schemeClr val="accent5">
                    <a:lumMod val="25000"/>
                  </a:schemeClr>
                </a:solidFill>
              </a:rPr>
              <a:t>perform the operation</a:t>
            </a:r>
            <a:r>
              <a:rPr lang="en-US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/>
              <a:t>          </a:t>
            </a:r>
            <a:r>
              <a:rPr lang="en-US" i="1" dirty="0" smtClean="0">
                <a:solidFill>
                  <a:srgbClr val="00B050"/>
                </a:solidFill>
              </a:rPr>
              <a:t>push</a:t>
            </a:r>
            <a:r>
              <a:rPr lang="en-US" dirty="0" smtClean="0"/>
              <a:t> the result onto the </a:t>
            </a:r>
            <a:r>
              <a:rPr lang="en-US" dirty="0" smtClean="0">
                <a:solidFill>
                  <a:srgbClr val="0000FF"/>
                </a:solidFill>
              </a:rPr>
              <a:t>stack</a:t>
            </a: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610589" y="4260264"/>
            <a:ext cx="12192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4610589" y="6165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4845416" y="3845164"/>
            <a:ext cx="86914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Stack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5377351" y="2698696"/>
            <a:ext cx="1105393" cy="229293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 eaLnBrk="0" hangingPunct="0"/>
            <a:endParaRPr lang="en-US" sz="1400" b="1" dirty="0" smtClean="0">
              <a:solidFill>
                <a:schemeClr val="accent2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sz="1600" b="1" dirty="0" smtClean="0">
                <a:solidFill>
                  <a:schemeClr val="accent2"/>
                </a:solidFill>
                <a:latin typeface="Helvetica" pitchFamily="34" charset="0"/>
              </a:rPr>
              <a:t>2</a:t>
            </a:r>
            <a:r>
              <a:rPr lang="en-US" sz="1600" b="1" dirty="0" smtClean="0">
                <a:latin typeface="Helvetica" pitchFamily="34" charset="0"/>
              </a:rPr>
              <a:t>   </a:t>
            </a:r>
            <a:endParaRPr lang="en-US" sz="1600" b="1" dirty="0">
              <a:latin typeface="Helvetica" pitchFamily="34" charset="0"/>
            </a:endParaRPr>
          </a:p>
          <a:p>
            <a:pPr algn="r" eaLnBrk="0" hangingPunct="0"/>
            <a:r>
              <a:rPr lang="en-US" sz="1600" b="1" dirty="0">
                <a:solidFill>
                  <a:srgbClr val="339933"/>
                </a:solidFill>
                <a:latin typeface="Helvetica" pitchFamily="34" charset="0"/>
              </a:rPr>
              <a:t>3</a:t>
            </a:r>
            <a:r>
              <a:rPr lang="en-US" sz="1600" b="1" dirty="0">
                <a:latin typeface="Helvetica" pitchFamily="34" charset="0"/>
              </a:rPr>
              <a:t>   </a:t>
            </a:r>
          </a:p>
          <a:p>
            <a:pPr algn="r" eaLnBrk="0" hangingPunct="0"/>
            <a:r>
              <a:rPr lang="en-US" sz="1600" b="1" dirty="0">
                <a:solidFill>
                  <a:srgbClr val="FF33CC"/>
                </a:solidFill>
                <a:latin typeface="Helvetica" pitchFamily="34" charset="0"/>
              </a:rPr>
              <a:t>4</a:t>
            </a:r>
            <a:r>
              <a:rPr lang="en-US" sz="1600" b="1" dirty="0">
                <a:latin typeface="Helvetica" pitchFamily="34" charset="0"/>
              </a:rPr>
              <a:t>  </a:t>
            </a:r>
            <a:endParaRPr lang="en-US" sz="16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+</a:t>
            </a:r>
            <a:r>
              <a:rPr lang="en-US" sz="1600" b="1" dirty="0">
                <a:latin typeface="Helvetica" pitchFamily="34" charset="0"/>
              </a:rPr>
              <a:t> </a:t>
            </a:r>
            <a:r>
              <a:rPr lang="en-US" b="1" dirty="0">
                <a:latin typeface="Helvetica" pitchFamily="34" charset="0"/>
              </a:rPr>
              <a:t>  </a:t>
            </a:r>
          </a:p>
          <a:p>
            <a:pPr algn="r" eaLnBrk="0" hangingPunct="0"/>
            <a:endParaRPr lang="en-US" b="1" dirty="0">
              <a:latin typeface="Helvetica" pitchFamily="34" charset="0"/>
            </a:endParaRPr>
          </a:p>
          <a:p>
            <a:pPr algn="r" eaLnBrk="0" hangingPunct="0"/>
            <a:endParaRPr lang="en-US" sz="1400" b="1" dirty="0" smtClean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endParaRPr lang="en-US" sz="11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b="1" dirty="0">
                <a:solidFill>
                  <a:srgbClr val="800000"/>
                </a:solidFill>
                <a:latin typeface="Helvetica" pitchFamily="34" charset="0"/>
              </a:rPr>
              <a:t>*</a:t>
            </a:r>
            <a:r>
              <a:rPr lang="en-US" dirty="0">
                <a:latin typeface="Helvetica" pitchFamily="34" charset="0"/>
              </a:rPr>
              <a:t>   </a:t>
            </a:r>
            <a:endParaRPr lang="en-GB" sz="2000" i="1" dirty="0">
              <a:latin typeface="Helvetica" pitchFamily="34" charset="0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4839189" y="5784264"/>
            <a:ext cx="336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339933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296389" y="5784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7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839189" y="6165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839189" y="5403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FF33CC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494814" y="2852035"/>
            <a:ext cx="2376054" cy="294312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rgbClr val="339933"/>
                </a:solidFill>
                <a:latin typeface="Helvetica" pitchFamily="34" charset="0"/>
              </a:rPr>
              <a:t>3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rgbClr val="FF33CC"/>
                </a:solidFill>
                <a:latin typeface="Helvetica" pitchFamily="34" charset="0"/>
              </a:rPr>
              <a:t>4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/>
            <a:r>
              <a:rPr lang="en-US" dirty="0">
                <a:latin typeface="Helvetica" pitchFamily="34" charset="0"/>
              </a:rPr>
              <a:t>arg2 = s.pop ()</a:t>
            </a:r>
          </a:p>
          <a:p>
            <a:pPr algn="l"/>
            <a:r>
              <a:rPr lang="en-US" dirty="0">
                <a:latin typeface="Helvetica" pitchFamily="34" charset="0"/>
              </a:rPr>
              <a:t>arg1 = s.pop ()</a:t>
            </a:r>
          </a:p>
          <a:p>
            <a:pPr algn="l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 (arg1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+</a:t>
            </a:r>
            <a:r>
              <a:rPr lang="en-US" dirty="0">
                <a:latin typeface="Helvetica" pitchFamily="34" charset="0"/>
              </a:rPr>
              <a:t> arg2)</a:t>
            </a:r>
            <a:endParaRPr lang="en-GB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arg2 = s.pop ()</a:t>
            </a:r>
            <a:endParaRPr lang="en-US" sz="2800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arg1 = s.pop ()</a:t>
            </a:r>
            <a:endParaRPr lang="en-US" sz="2800" dirty="0">
              <a:latin typeface="Helvetica" pitchFamily="34" charset="0"/>
            </a:endParaRP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 (arg1 </a:t>
            </a:r>
            <a:r>
              <a:rPr lang="en-US" dirty="0">
                <a:solidFill>
                  <a:srgbClr val="800000"/>
                </a:solidFill>
                <a:latin typeface="Helvetica" pitchFamily="34" charset="0"/>
              </a:rPr>
              <a:t>*</a:t>
            </a:r>
            <a:r>
              <a:rPr lang="en-US" dirty="0">
                <a:latin typeface="Helvetica" pitchFamily="34" charset="0"/>
              </a:rPr>
              <a:t> arg2)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4730750" y="2027833"/>
            <a:ext cx="1665288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Helvetica" pitchFamily="34" charset="0"/>
              </a:rPr>
              <a:t>2 * (3 + 4)</a:t>
            </a:r>
          </a:p>
        </p:txBody>
      </p: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6264275" y="2056410"/>
            <a:ext cx="2879725" cy="369888"/>
            <a:chOff x="1392" y="1056"/>
            <a:chExt cx="1814" cy="233"/>
          </a:xfrm>
        </p:grpSpPr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1920" y="1056"/>
              <a:ext cx="1286" cy="23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b="1" dirty="0">
                  <a:solidFill>
                    <a:schemeClr val="accent2"/>
                  </a:solidFill>
                  <a:latin typeface="Helvetica" pitchFamily="34" charset="0"/>
                </a:rPr>
                <a:t>2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</a:t>
              </a:r>
              <a:r>
                <a:rPr lang="en-GB" b="1" dirty="0" smtClean="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GB" b="1" dirty="0" smtClean="0">
                  <a:solidFill>
                    <a:srgbClr val="339933"/>
                  </a:solidFill>
                  <a:latin typeface="Helvetica" pitchFamily="34" charset="0"/>
                </a:rPr>
                <a:t>3</a:t>
              </a:r>
              <a:r>
                <a:rPr lang="en-GB" b="1" dirty="0" smtClean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 smtClean="0">
                  <a:solidFill>
                    <a:srgbClr val="FF33CC"/>
                  </a:solidFill>
                  <a:latin typeface="Helvetica" pitchFamily="34" charset="0"/>
                </a:rPr>
                <a:t>4</a:t>
              </a:r>
              <a:r>
                <a:rPr lang="en-GB" b="1" dirty="0" smtClean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  <a:latin typeface="Helvetica" pitchFamily="34" charset="0"/>
                </a:rPr>
                <a:t>+</a:t>
              </a:r>
              <a:r>
                <a:rPr lang="en-GB" b="1" dirty="0" smtClean="0">
                  <a:solidFill>
                    <a:schemeClr val="hlink"/>
                  </a:solidFill>
                  <a:latin typeface="Helvetica" pitchFamily="34" charset="0"/>
                </a:rPr>
                <a:t> </a:t>
              </a:r>
              <a:r>
                <a:rPr lang="en-GB" b="1" dirty="0" smtClean="0">
                  <a:solidFill>
                    <a:srgbClr val="0000FF"/>
                  </a:solidFill>
                  <a:latin typeface="Helvetica" pitchFamily="34" charset="0"/>
                </a:rPr>
                <a:t>  </a:t>
              </a:r>
              <a:r>
                <a:rPr lang="en-GB" b="1" dirty="0">
                  <a:solidFill>
                    <a:srgbClr val="800000"/>
                  </a:solidFill>
                  <a:latin typeface="Helvetica" pitchFamily="34" charset="0"/>
                </a:rPr>
                <a:t>*</a:t>
              </a: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1392" y="1170"/>
              <a:ext cx="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4664075" y="1980208"/>
            <a:ext cx="41275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27"/>
          <p:cNvGrpSpPr>
            <a:grpSpLocks/>
          </p:cNvGrpSpPr>
          <p:nvPr/>
        </p:nvGrpSpPr>
        <p:grpSpPr bwMode="auto">
          <a:xfrm>
            <a:off x="3479458" y="4917355"/>
            <a:ext cx="838200" cy="685800"/>
            <a:chOff x="5088" y="2448"/>
            <a:chExt cx="528" cy="432"/>
          </a:xfrm>
        </p:grpSpPr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5088" y="26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088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arg1</a:t>
              </a:r>
            </a:p>
          </p:txBody>
        </p:sp>
      </p:grpSp>
      <p:grpSp>
        <p:nvGrpSpPr>
          <p:cNvPr id="52" name="Group 30"/>
          <p:cNvGrpSpPr>
            <a:grpSpLocks/>
          </p:cNvGrpSpPr>
          <p:nvPr/>
        </p:nvGrpSpPr>
        <p:grpSpPr bwMode="auto">
          <a:xfrm>
            <a:off x="3479458" y="5603155"/>
            <a:ext cx="838200" cy="762000"/>
            <a:chOff x="5088" y="2880"/>
            <a:chExt cx="528" cy="480"/>
          </a:xfrm>
        </p:grpSpPr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5088" y="312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088" y="288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arg2</a:t>
              </a:r>
            </a:p>
          </p:txBody>
        </p:sp>
      </p:grp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3708058" y="5961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FF33CC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56" name="Text Box 34"/>
          <p:cNvSpPr txBox="1">
            <a:spLocks noChangeArrowheads="1"/>
          </p:cNvSpPr>
          <p:nvPr/>
        </p:nvSpPr>
        <p:spPr bwMode="auto">
          <a:xfrm>
            <a:off x="3631858" y="5199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339933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3936658" y="5961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tx2"/>
                </a:solidFill>
                <a:latin typeface="Helvetica" pitchFamily="34" charset="0"/>
              </a:rPr>
              <a:t>7</a:t>
            </a:r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3860458" y="5199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59" name="Line 41"/>
          <p:cNvSpPr>
            <a:spLocks noChangeShapeType="1"/>
          </p:cNvSpPr>
          <p:nvPr/>
        </p:nvSpPr>
        <p:spPr bwMode="auto">
          <a:xfrm flipV="1">
            <a:off x="4610589" y="5784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2"/>
          <p:cNvSpPr>
            <a:spLocks noChangeShapeType="1"/>
          </p:cNvSpPr>
          <p:nvPr/>
        </p:nvSpPr>
        <p:spPr bwMode="auto">
          <a:xfrm flipV="1">
            <a:off x="4610589" y="5403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 flipV="1">
            <a:off x="4610589" y="5022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4"/>
          <p:cNvSpPr>
            <a:spLocks noChangeShapeType="1"/>
          </p:cNvSpPr>
          <p:nvPr/>
        </p:nvSpPr>
        <p:spPr bwMode="auto">
          <a:xfrm flipV="1">
            <a:off x="4610589" y="4641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45"/>
          <p:cNvSpPr txBox="1">
            <a:spLocks noChangeArrowheads="1"/>
          </p:cNvSpPr>
          <p:nvPr/>
        </p:nvSpPr>
        <p:spPr bwMode="auto">
          <a:xfrm>
            <a:off x="5143989" y="616526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CC6600"/>
                </a:solidFill>
                <a:latin typeface="Helvetica" pitchFamily="34" charset="0"/>
              </a:rPr>
              <a:t>14</a:t>
            </a: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7207332" y="2342408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876800" y="1600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Infix  </a:t>
            </a:r>
            <a:r>
              <a:rPr lang="en-US" dirty="0" smtClean="0"/>
              <a:t>                            </a:t>
            </a:r>
            <a:r>
              <a:rPr lang="en-US" dirty="0" smtClean="0">
                <a:solidFill>
                  <a:srgbClr val="800000"/>
                </a:solidFill>
              </a:rPr>
              <a:t>postfix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09898E-6 L 0.03194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5 0.00023 L 0.0757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7 -0.00139 L 0.10625 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08 -0.00139 L 0.14167 -0.0027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500"/>
                            </p:stCondLst>
                            <p:childTnLst>
                              <p:par>
                                <p:cTn id="13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500"/>
                            </p:stCondLst>
                            <p:childTnLst>
                              <p:par>
                                <p:cTn id="1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39" grpId="1"/>
      <p:bldP spid="40" grpId="0" autoUpdateAnimBg="0"/>
      <p:bldP spid="40" grpId="1"/>
      <p:bldP spid="41" grpId="0" autoUpdateAnimBg="0"/>
      <p:bldP spid="41" grpId="1"/>
      <p:bldP spid="42" grpId="0" autoUpdateAnimBg="0"/>
      <p:bldP spid="42" grpId="1"/>
      <p:bldP spid="55" grpId="0"/>
      <p:bldP spid="55" grpId="1"/>
      <p:bldP spid="56" grpId="0"/>
      <p:bldP spid="56" grpId="1"/>
      <p:bldP spid="57" grpId="0" autoUpdateAnimBg="0"/>
      <p:bldP spid="58" grpId="0"/>
      <p:bldP spid="63" grpId="0" autoUpdateAnimBg="0"/>
      <p:bldP spid="64" grpId="0" animBg="1"/>
      <p:bldP spid="64" grpId="1" animBg="1"/>
      <p:bldP spid="64" grpId="2" animBg="1"/>
      <p:bldP spid="64" grpId="3" animBg="1"/>
      <p:bldP spid="64" grpId="4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(4/7)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Brief steps for Infix to Postfix Conversion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Scan infix expression from left to right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If an </a:t>
            </a:r>
            <a:r>
              <a:rPr lang="en-US" sz="2000" dirty="0" smtClean="0">
                <a:solidFill>
                  <a:srgbClr val="800000"/>
                </a:solidFill>
              </a:rPr>
              <a:t>operand </a:t>
            </a:r>
            <a:r>
              <a:rPr lang="en-US" sz="2000" dirty="0" smtClean="0"/>
              <a:t>is found, add it to the postfix expression.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If a “</a:t>
            </a:r>
            <a:r>
              <a:rPr lang="en-US" sz="2000" dirty="0" smtClean="0">
                <a:solidFill>
                  <a:srgbClr val="800000"/>
                </a:solidFill>
              </a:rPr>
              <a:t>(</a:t>
            </a:r>
            <a:r>
              <a:rPr lang="en-US" sz="2000" dirty="0" smtClean="0"/>
              <a:t>” is found, push it onto the stack.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If a “</a:t>
            </a:r>
            <a:r>
              <a:rPr lang="en-US" sz="2000" dirty="0" smtClean="0">
                <a:solidFill>
                  <a:srgbClr val="800000"/>
                </a:solidFill>
              </a:rPr>
              <a:t>)</a:t>
            </a:r>
            <a:r>
              <a:rPr lang="en-US" sz="2000" dirty="0" smtClean="0"/>
              <a:t>” is found</a:t>
            </a:r>
          </a:p>
          <a:p>
            <a:pPr marL="841375" lvl="1" indent="-30003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 smtClean="0"/>
              <a:t>repeatedly pop the stack and add the popped operator to the postfix expression until a “(” is found.</a:t>
            </a:r>
          </a:p>
          <a:p>
            <a:pPr marL="841375" lvl="1" indent="-30003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 smtClean="0"/>
              <a:t>remove the “(”.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 If an </a:t>
            </a:r>
            <a:r>
              <a:rPr lang="en-US" sz="2000" dirty="0" smtClean="0">
                <a:solidFill>
                  <a:srgbClr val="800000"/>
                </a:solidFill>
              </a:rPr>
              <a:t>operator</a:t>
            </a:r>
            <a:r>
              <a:rPr lang="en-US" sz="2000" dirty="0" smtClean="0"/>
              <a:t> is found </a:t>
            </a:r>
          </a:p>
          <a:p>
            <a:pPr marL="898525" lvl="1" indent="-35718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 smtClean="0"/>
              <a:t>repeatedly pop the operator from stack which has </a:t>
            </a:r>
            <a:r>
              <a:rPr lang="en-US" sz="1800" dirty="0" smtClean="0">
                <a:solidFill>
                  <a:srgbClr val="0000FF"/>
                </a:solidFill>
              </a:rPr>
              <a:t>higher or equal precedence</a:t>
            </a:r>
            <a:r>
              <a:rPr lang="en-US" sz="1800" dirty="0" smtClean="0"/>
              <a:t> than/to the operator found, and add the popped operator to the postfix expression.</a:t>
            </a:r>
          </a:p>
          <a:p>
            <a:pPr marL="898525" lvl="1" indent="-35718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 smtClean="0"/>
              <a:t>add the new operator to stack</a:t>
            </a:r>
          </a:p>
          <a:p>
            <a:pPr marL="571500" indent="-5715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 smtClean="0">
                <a:solidFill>
                  <a:srgbClr val="800000"/>
                </a:solidFill>
              </a:rPr>
              <a:t>no more token </a:t>
            </a:r>
            <a:r>
              <a:rPr lang="en-US" sz="2000" dirty="0" smtClean="0"/>
              <a:t>in the infix expression, repeatedly pop the operator from stack and add it to the postfix expression.  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33400" y="1447800"/>
            <a:ext cx="8001000" cy="41910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""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for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(each character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in the infix expression)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switch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operand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; break; 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 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'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push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lang="en-US" sz="1400" kern="0" noProof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 </a:t>
            </a:r>
            <a:r>
              <a:rPr lang="en-US" sz="1400" b="1" kern="0" dirty="0" err="1" smtClean="0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lang="en-US" sz="1400" kern="0" dirty="0" err="1" smtClean="0">
                <a:solidFill>
                  <a:srgbClr val="0000FF"/>
                </a:solidFill>
                <a:latin typeface="Lucida Console" pitchFamily="49" charset="0"/>
              </a:rPr>
              <a:t>.peek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</a:rPr>
              <a:t>() != '</a:t>
            </a:r>
            <a:r>
              <a:rPr lang="en-US" sz="1400" b="1" kern="0" dirty="0" smtClean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</a:rPr>
              <a:t>'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lang="en-US" sz="1400" b="1" kern="0" dirty="0" smtClean="0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.pop();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.pop(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 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remove '</a:t>
            </a:r>
            <a:r>
              <a:rPr lang="en-US" sz="1400" b="1" kern="0" dirty="0" smtClean="0">
                <a:solidFill>
                  <a:srgbClr val="800000"/>
                </a:solidFill>
                <a:latin typeface="Lucida Console" pitchFamily="49" charset="0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'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operator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 !</a:t>
            </a:r>
            <a:r>
              <a:rPr lang="en-US" sz="1400" b="1" kern="0" dirty="0" smtClean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e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mpty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()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&amp;&amp;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</a:rPr>
              <a:t>.peek()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!= '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'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&amp;&amp;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  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precedence(</a:t>
            </a:r>
            <a:r>
              <a:rPr lang="en-US" sz="1400" kern="0" dirty="0" err="1" smtClean="0">
                <a:solidFill>
                  <a:srgbClr val="FF0000"/>
                </a:solidFill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&lt;= precedence(</a:t>
            </a:r>
            <a:r>
              <a:rPr lang="en-US" sz="1400" b="1" kern="0" dirty="0" err="1" smtClean="0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lang="en-US" sz="1400" kern="0" dirty="0" err="1" smtClean="0">
                <a:solidFill>
                  <a:srgbClr val="0000FF"/>
                </a:solidFill>
                <a:latin typeface="Lucida Console" pitchFamily="49" charset="0"/>
              </a:rPr>
              <a:t>.peek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</a:rPr>
              <a:t>()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)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Why “&lt;=”?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pop();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.push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lang="en-US" sz="1400" kern="0" dirty="0" err="1" smtClean="0">
                <a:solidFill>
                  <a:srgbClr val="FF0000"/>
                </a:solidFill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}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end switch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}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end for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 ( !</a:t>
            </a:r>
            <a:r>
              <a:rPr lang="en-US" sz="1400" b="1" kern="0" dirty="0" smtClean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.empty() 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lang="en-US" sz="1400" b="1" kern="0" dirty="0" smtClean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pop();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(5/7)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914400"/>
            <a:ext cx="8393876" cy="457201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Algorithm: Converting Infix to an equivalent Postfix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(6/7)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393876" cy="572169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Algorithm: Converting Infix to an equivalent Postfix</a:t>
            </a: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609600" y="1787855"/>
            <a:ext cx="5626924" cy="4660446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719138" algn="l"/>
                <a:tab pos="3313113" algn="l"/>
              </a:tabLst>
              <a:defRPr/>
            </a:pPr>
            <a:r>
              <a:rPr kumimoji="0" lang="en-US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(bottom to top)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postfixExp</a:t>
            </a:r>
            <a:endParaRPr kumimoji="0" lang="en-US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719138" algn="l"/>
                <a:tab pos="3313113" algn="l"/>
              </a:tabLst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		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lang="en-US" dirty="0" smtClean="0"/>
              <a:t>–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 smtClean="0"/>
              <a:t> –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 b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 c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 *	a b c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		</a:t>
            </a:r>
            <a:r>
              <a:rPr lang="en-US" dirty="0" smtClean="0"/>
              <a:t> –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+ *	a b c d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 c d *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 smtClean="0"/>
              <a:t> –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	a b c d * + e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a b c d * + e / </a:t>
            </a:r>
            <a:r>
              <a:rPr lang="en-US" dirty="0" smtClean="0"/>
              <a:t>–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867400" y="4343400"/>
            <a:ext cx="2827317" cy="2031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/>
              <a:t>Move operators from stack to </a:t>
            </a:r>
            <a:r>
              <a:rPr lang="en-US" dirty="0" err="1"/>
              <a:t>postfixExp</a:t>
            </a:r>
            <a:r>
              <a:rPr lang="en-US" dirty="0"/>
              <a:t> until </a:t>
            </a:r>
            <a:r>
              <a:rPr lang="en-US" dirty="0" smtClean="0"/>
              <a:t>'('</a:t>
            </a:r>
            <a:endParaRPr lang="en-US" dirty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endParaRPr lang="en-US" dirty="0" smtClean="0"/>
          </a:p>
          <a:p>
            <a:pPr algn="l">
              <a:defRPr/>
            </a:pPr>
            <a:endParaRPr lang="en-US" dirty="0" smtClean="0"/>
          </a:p>
          <a:p>
            <a:pPr algn="l">
              <a:defRPr/>
            </a:pPr>
            <a:r>
              <a:rPr lang="en-US" dirty="0" smtClean="0"/>
              <a:t>Copy </a:t>
            </a:r>
            <a:r>
              <a:rPr lang="en-US" dirty="0"/>
              <a:t>remaining operators from stack to </a:t>
            </a:r>
            <a:r>
              <a:rPr lang="en-US" dirty="0" err="1"/>
              <a:t>postfixExp</a:t>
            </a:r>
            <a:endParaRPr lang="en-US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725534" y="1911556"/>
            <a:ext cx="3102131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6600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smtClean="0"/>
              <a:t>a –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FF33CC"/>
                </a:solidFill>
              </a:rPr>
              <a:t> </a:t>
            </a:r>
            <a:r>
              <a:rPr lang="en-US" dirty="0" smtClean="0"/>
              <a:t>b + c * d 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FF33CC"/>
                </a:solidFill>
              </a:rPr>
              <a:t> </a:t>
            </a:r>
            <a:r>
              <a:rPr lang="en-US" dirty="0" smtClean="0"/>
              <a:t>/ e</a:t>
            </a:r>
            <a:endParaRPr lang="en-US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34200" y="22355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110350" y="22335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276600" y="22335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419100" y="222168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595250" y="22078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818900" y="22177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7983175" y="22157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8135575" y="22375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87975" y="222368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40375" y="222170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8592775" y="223160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(7/7)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393876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How to code the above algorithm in Java?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Complete </a:t>
            </a:r>
            <a:r>
              <a:rPr lang="en-US" sz="2400" smtClean="0">
                <a:solidFill>
                  <a:srgbClr val="0000FF"/>
                </a:solidFill>
              </a:rPr>
              <a:t>PostfixIncomplete.java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Answer in subdirectory “/answers”, but try it out yourself first.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How to do conversion of infix to prefix?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See </a:t>
            </a:r>
            <a:r>
              <a:rPr lang="en-US" sz="2400" dirty="0" smtClean="0">
                <a:solidFill>
                  <a:srgbClr val="0000FF"/>
                </a:solidFill>
              </a:rPr>
              <a:t>Prefix.java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6-9</a:t>
            </a:r>
            <a:r>
              <a:rPr lang="en-US" sz="4400" dirty="0" smtClean="0">
                <a:latin typeface="Britannic Bold" panose="020B0903060703020204" pitchFamily="34" charset="0"/>
              </a:rPr>
              <a:t> Queues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 smtClean="0">
                <a:latin typeface="Calibri" panose="020F0502020204030204" pitchFamily="34" charset="0"/>
              </a:rPr>
              <a:t>irst-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 smtClean="0">
                <a:latin typeface="Calibri" panose="020F0502020204030204" pitchFamily="34" charset="0"/>
              </a:rPr>
              <a:t>n-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 smtClean="0">
                <a:latin typeface="Calibri" panose="020F0502020204030204" pitchFamily="34" charset="0"/>
              </a:rPr>
              <a:t>irst-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O</a:t>
            </a:r>
            <a:r>
              <a:rPr lang="en-US" sz="3200" dirty="0" smtClean="0">
                <a:latin typeface="Calibri" panose="020F0502020204030204" pitchFamily="34" charset="0"/>
              </a:rPr>
              <a:t>ut (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FIFO</a:t>
            </a:r>
            <a:r>
              <a:rPr lang="en-US" sz="3200" dirty="0" smtClean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6" name="Picture 5" descr="queue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4419600"/>
            <a:ext cx="25400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Queue ADT: Operations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A </a:t>
            </a:r>
            <a:r>
              <a:rPr lang="en-GB" sz="2800" kern="0" dirty="0" smtClean="0">
                <a:solidFill>
                  <a:srgbClr val="0000FF"/>
                </a:solidFill>
              </a:rPr>
              <a:t>Queue</a:t>
            </a:r>
            <a:r>
              <a:rPr lang="en-GB" sz="2800" kern="0" dirty="0" smtClean="0"/>
              <a:t> is a collection of data that is accessed in a </a:t>
            </a:r>
            <a:r>
              <a:rPr lang="en-GB" sz="2800" kern="0" dirty="0" smtClean="0">
                <a:solidFill>
                  <a:srgbClr val="0000FF"/>
                </a:solidFill>
              </a:rPr>
              <a:t>first-in-first-out</a:t>
            </a:r>
            <a:r>
              <a:rPr lang="en-GB" sz="2800" kern="0" dirty="0" smtClean="0"/>
              <a:t> (FIFO) manner</a:t>
            </a:r>
          </a:p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Major operations: “</a:t>
            </a:r>
            <a:r>
              <a:rPr lang="en-GB" sz="2800" kern="0" dirty="0" smtClean="0">
                <a:solidFill>
                  <a:srgbClr val="0000FF"/>
                </a:solidFill>
              </a:rPr>
              <a:t>poll</a:t>
            </a:r>
            <a:r>
              <a:rPr lang="en-GB" sz="2800" kern="0" dirty="0" smtClean="0"/>
              <a:t>” (or “</a:t>
            </a:r>
            <a:r>
              <a:rPr lang="en-GB" sz="2800" kern="0" dirty="0" err="1" smtClean="0">
                <a:solidFill>
                  <a:srgbClr val="800000"/>
                </a:solidFill>
              </a:rPr>
              <a:t>dequeue</a:t>
            </a:r>
            <a:r>
              <a:rPr lang="en-GB" sz="2800" kern="0" dirty="0" smtClean="0"/>
              <a:t>”), “</a:t>
            </a:r>
            <a:r>
              <a:rPr lang="en-GB" sz="2800" kern="0" dirty="0" smtClean="0">
                <a:solidFill>
                  <a:srgbClr val="0000FF"/>
                </a:solidFill>
              </a:rPr>
              <a:t>offer</a:t>
            </a:r>
            <a:r>
              <a:rPr lang="en-GB" sz="2800" kern="0" dirty="0" smtClean="0"/>
              <a:t>” (or “</a:t>
            </a:r>
            <a:r>
              <a:rPr lang="en-GB" sz="2800" kern="0" dirty="0" err="1" smtClean="0">
                <a:solidFill>
                  <a:srgbClr val="800000"/>
                </a:solidFill>
              </a:rPr>
              <a:t>enqueue</a:t>
            </a:r>
            <a:r>
              <a:rPr lang="en-GB" sz="2800" kern="0" dirty="0" smtClean="0"/>
              <a:t>”), and “</a:t>
            </a:r>
            <a:r>
              <a:rPr lang="en-GB" sz="2800" kern="0" dirty="0" smtClean="0">
                <a:solidFill>
                  <a:srgbClr val="0000FF"/>
                </a:solidFill>
              </a:rPr>
              <a:t>peek</a:t>
            </a:r>
            <a:r>
              <a:rPr lang="en-GB" sz="2800" kern="0" dirty="0" smtClean="0"/>
              <a:t>”. </a:t>
            </a:r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5105400" y="5600615"/>
            <a:ext cx="864339" cy="36933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queue</a:t>
            </a:r>
            <a:endParaRPr lang="en-US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grpSp>
        <p:nvGrpSpPr>
          <p:cNvPr id="24" name="Group 61"/>
          <p:cNvGrpSpPr>
            <a:grpSpLocks/>
          </p:cNvGrpSpPr>
          <p:nvPr/>
        </p:nvGrpSpPr>
        <p:grpSpPr bwMode="auto">
          <a:xfrm>
            <a:off x="3405250" y="3012965"/>
            <a:ext cx="2286000" cy="2705100"/>
            <a:chOff x="2160" y="2104"/>
            <a:chExt cx="1440" cy="1704"/>
          </a:xfrm>
        </p:grpSpPr>
        <p:sp>
          <p:nvSpPr>
            <p:cNvPr id="25" name="AutoShape 48"/>
            <p:cNvSpPr>
              <a:spLocks noChangeArrowheads="1"/>
            </p:cNvSpPr>
            <p:nvPr/>
          </p:nvSpPr>
          <p:spPr bwMode="auto">
            <a:xfrm>
              <a:off x="2160" y="2104"/>
              <a:ext cx="1440" cy="1704"/>
            </a:xfrm>
            <a:prstGeom prst="roundRect">
              <a:avLst>
                <a:gd name="adj" fmla="val 4177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49"/>
            <p:cNvGrpSpPr>
              <a:grpSpLocks/>
            </p:cNvGrpSpPr>
            <p:nvPr/>
          </p:nvGrpSpPr>
          <p:grpSpPr bwMode="auto">
            <a:xfrm>
              <a:off x="2352" y="2688"/>
              <a:ext cx="946" cy="728"/>
              <a:chOff x="2352" y="2688"/>
              <a:chExt cx="946" cy="728"/>
            </a:xfrm>
          </p:grpSpPr>
          <p:sp>
            <p:nvSpPr>
              <p:cNvPr id="28" name="AutoShape 5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5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52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53"/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AutoShape 54"/>
            <p:cNvSpPr>
              <a:spLocks noChangeArrowheads="1"/>
            </p:cNvSpPr>
            <p:nvPr/>
          </p:nvSpPr>
          <p:spPr bwMode="auto">
            <a:xfrm>
              <a:off x="2352" y="2160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55"/>
          <p:cNvGrpSpPr>
            <a:grpSpLocks/>
          </p:cNvGrpSpPr>
          <p:nvPr/>
        </p:nvGrpSpPr>
        <p:grpSpPr bwMode="auto">
          <a:xfrm>
            <a:off x="6191005" y="4163060"/>
            <a:ext cx="2546636" cy="400050"/>
            <a:chOff x="4156" y="2046"/>
            <a:chExt cx="1736" cy="252"/>
          </a:xfrm>
        </p:grpSpPr>
        <p:sp>
          <p:nvSpPr>
            <p:cNvPr id="33" name="Line 56"/>
            <p:cNvSpPr>
              <a:spLocks noChangeShapeType="1"/>
            </p:cNvSpPr>
            <p:nvPr/>
          </p:nvSpPr>
          <p:spPr bwMode="auto">
            <a:xfrm flipH="1">
              <a:off x="4156" y="2232"/>
              <a:ext cx="783" cy="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57"/>
            <p:cNvSpPr txBox="1">
              <a:spLocks noChangeArrowheads="1"/>
            </p:cNvSpPr>
            <p:nvPr/>
          </p:nvSpPr>
          <p:spPr bwMode="auto">
            <a:xfrm>
              <a:off x="4972" y="2046"/>
              <a:ext cx="920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 smtClean="0">
                  <a:solidFill>
                    <a:srgbClr val="0000FF"/>
                  </a:solidFill>
                  <a:latin typeface="Helvetica" pitchFamily="34" charset="0"/>
                </a:rPr>
                <a:t>offer(item)</a:t>
              </a:r>
              <a:endParaRPr lang="en-US" sz="2000" i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</p:grpSp>
      <p:grpSp>
        <p:nvGrpSpPr>
          <p:cNvPr id="35" name="Group 58"/>
          <p:cNvGrpSpPr>
            <a:grpSpLocks/>
          </p:cNvGrpSpPr>
          <p:nvPr/>
        </p:nvGrpSpPr>
        <p:grpSpPr bwMode="auto">
          <a:xfrm>
            <a:off x="1662432" y="3884176"/>
            <a:ext cx="1160312" cy="579438"/>
            <a:chOff x="960" y="1841"/>
            <a:chExt cx="791" cy="365"/>
          </a:xfrm>
        </p:grpSpPr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1011" y="1841"/>
              <a:ext cx="515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 smtClean="0">
                  <a:solidFill>
                    <a:srgbClr val="0000FF"/>
                  </a:solidFill>
                  <a:latin typeface="Helvetica" pitchFamily="34" charset="0"/>
                </a:rPr>
                <a:t>poll()</a:t>
              </a:r>
              <a:endParaRPr lang="en-US" sz="2000" i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 flipH="1" flipV="1">
              <a:off x="960" y="2188"/>
              <a:ext cx="791" cy="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AutoShape 63"/>
          <p:cNvSpPr>
            <a:spLocks noChangeArrowheads="1"/>
          </p:cNvSpPr>
          <p:nvPr/>
        </p:nvSpPr>
        <p:spPr bwMode="auto">
          <a:xfrm rot="16200000">
            <a:off x="3386200" y="3044715"/>
            <a:ext cx="2286000" cy="2705100"/>
          </a:xfrm>
          <a:prstGeom prst="roundRect">
            <a:avLst>
              <a:gd name="adj" fmla="val 4177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70"/>
          <p:cNvSpPr>
            <a:spLocks noChangeArrowheads="1"/>
          </p:cNvSpPr>
          <p:nvPr/>
        </p:nvSpPr>
        <p:spPr bwMode="auto">
          <a:xfrm rot="16200000">
            <a:off x="6307922" y="4116340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40" name="Group 64"/>
          <p:cNvGrpSpPr>
            <a:grpSpLocks/>
          </p:cNvGrpSpPr>
          <p:nvPr/>
        </p:nvGrpSpPr>
        <p:grpSpPr bwMode="auto">
          <a:xfrm rot="-5400000">
            <a:off x="3930712" y="3905141"/>
            <a:ext cx="1501775" cy="1155700"/>
            <a:chOff x="2352" y="2688"/>
            <a:chExt cx="946" cy="728"/>
          </a:xfrm>
        </p:grpSpPr>
        <p:sp>
          <p:nvSpPr>
            <p:cNvPr id="41" name="AutoShape 65"/>
            <p:cNvSpPr>
              <a:spLocks noChangeArrowheads="1"/>
            </p:cNvSpPr>
            <p:nvPr/>
          </p:nvSpPr>
          <p:spPr bwMode="auto">
            <a:xfrm>
              <a:off x="2352" y="2976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66"/>
            <p:cNvSpPr>
              <a:spLocks noChangeArrowheads="1"/>
            </p:cNvSpPr>
            <p:nvPr/>
          </p:nvSpPr>
          <p:spPr bwMode="auto">
            <a:xfrm>
              <a:off x="2352" y="2880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2352" y="2784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68"/>
            <p:cNvSpPr>
              <a:spLocks noChangeArrowheads="1"/>
            </p:cNvSpPr>
            <p:nvPr/>
          </p:nvSpPr>
          <p:spPr bwMode="auto">
            <a:xfrm>
              <a:off x="2352" y="2688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AutoShape 69"/>
          <p:cNvSpPr>
            <a:spLocks noChangeArrowheads="1"/>
          </p:cNvSpPr>
          <p:nvPr/>
        </p:nvSpPr>
        <p:spPr bwMode="auto">
          <a:xfrm rot="16200000">
            <a:off x="3537012" y="4133741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71"/>
          <p:cNvSpPr txBox="1">
            <a:spLocks noChangeArrowheads="1"/>
          </p:cNvSpPr>
          <p:nvPr/>
        </p:nvSpPr>
        <p:spPr bwMode="auto">
          <a:xfrm>
            <a:off x="2408712" y="4979156"/>
            <a:ext cx="11657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6600"/>
                </a:solidFill>
              </a:rPr>
              <a:t>Front </a:t>
            </a:r>
            <a:r>
              <a:rPr lang="en-US" sz="1800" dirty="0">
                <a:solidFill>
                  <a:srgbClr val="006600"/>
                </a:solidFill>
              </a:rPr>
              <a:t>of </a:t>
            </a:r>
            <a:r>
              <a:rPr lang="en-US" sz="1800" dirty="0" smtClean="0">
                <a:solidFill>
                  <a:srgbClr val="006600"/>
                </a:solidFill>
              </a:rPr>
              <a:t>queue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5835570" y="4829725"/>
            <a:ext cx="99274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6600"/>
                </a:solidFill>
              </a:rPr>
              <a:t>Back of queue</a:t>
            </a:r>
            <a:endParaRPr lang="en-US" sz="1800" dirty="0">
              <a:solidFill>
                <a:srgbClr val="006600"/>
              </a:solidFill>
            </a:endParaRPr>
          </a:p>
        </p:txBody>
      </p:sp>
      <p:grpSp>
        <p:nvGrpSpPr>
          <p:cNvPr id="48" name="Group 75"/>
          <p:cNvGrpSpPr>
            <a:grpSpLocks/>
          </p:cNvGrpSpPr>
          <p:nvPr/>
        </p:nvGrpSpPr>
        <p:grpSpPr bwMode="auto">
          <a:xfrm>
            <a:off x="3872349" y="5064015"/>
            <a:ext cx="911226" cy="1181100"/>
            <a:chOff x="2544" y="3396"/>
            <a:chExt cx="574" cy="744"/>
          </a:xfrm>
        </p:grpSpPr>
        <p:sp>
          <p:nvSpPr>
            <p:cNvPr id="49" name="Text Box 73"/>
            <p:cNvSpPr txBox="1">
              <a:spLocks noChangeArrowheads="1"/>
            </p:cNvSpPr>
            <p:nvPr/>
          </p:nvSpPr>
          <p:spPr bwMode="auto">
            <a:xfrm>
              <a:off x="2544" y="3888"/>
              <a:ext cx="574" cy="25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smtClean="0">
                  <a:solidFill>
                    <a:srgbClr val="C00000"/>
                  </a:solidFill>
                </a:rPr>
                <a:t>peek()</a:t>
              </a:r>
              <a:endParaRPr lang="en-US" sz="2000" i="1" dirty="0">
                <a:solidFill>
                  <a:srgbClr val="C00000"/>
                </a:solidFill>
              </a:endParaRPr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 flipH="1">
              <a:off x="2880" y="3396"/>
              <a:ext cx="127" cy="4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88529E-6 L -0.22535 0.006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0.00162 L -0.33264 -0.0053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38" grpId="0" animBg="1"/>
      <p:bldP spid="39" grpId="0" animBg="1"/>
      <p:bldP spid="39" grpId="1" animBg="1"/>
      <p:bldP spid="45" grpId="0" animBg="1"/>
      <p:bldP spid="45" grpId="1" animBg="1"/>
      <p:bldP spid="46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Queue ADT: Uses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Print queue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Simulations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Breadth-first traversal of trees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Checking palindromes - for illustration only as it is not a real application of queue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Queue ADT: Interface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grpSp>
        <p:nvGrpSpPr>
          <p:cNvPr id="3" name="Group 5"/>
          <p:cNvGrpSpPr/>
          <p:nvPr/>
        </p:nvGrpSpPr>
        <p:grpSpPr>
          <a:xfrm>
            <a:off x="381000" y="1066800"/>
            <a:ext cx="8458200" cy="4676715"/>
            <a:chOff x="457200" y="990600"/>
            <a:chExt cx="8458200" cy="4676715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1143000"/>
              <a:ext cx="8458200" cy="452431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interface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true if queue has no elements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the front of the queue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E       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the front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E        poll();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also commonly known as </a:t>
              </a:r>
              <a:r>
                <a:rPr lang="en-SG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dequeue</a:t>
              </a:r>
              <a:endParaRPr lang="en-SG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add item to the back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offer(E item); </a:t>
              </a:r>
              <a:r>
                <a:rPr lang="en-SG" sz="15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also commonly known as </a:t>
              </a:r>
              <a:r>
                <a:rPr lang="en-SG" sz="15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enqueue</a:t>
              </a:r>
              <a:endParaRPr lang="en-SG" sz="15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QueueADT.java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Programs used in this lecture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Stacks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StackADT.java, StackArr.java, StackLL.java, StackLLE.java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TestStack.java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Postfix.java, Prefix.java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Queues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QueueADT.java, QueueArr.java, QueueLL.java, QueueLLE.java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TestQueue.java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Application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Palindromes.java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Queue: Usage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838200" y="1447800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 q = new Queue 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(“a”);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(“b”);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(“c”);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</a:t>
            </a: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q.peek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q.poll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q.poll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4495800" y="2438400"/>
            <a:ext cx="4191000" cy="2532062"/>
            <a:chOff x="3024" y="1525"/>
            <a:chExt cx="2640" cy="1595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230" y="1525"/>
              <a:ext cx="205" cy="250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q</a:t>
              </a:r>
              <a:endParaRPr lang="en-US" sz="2000" i="1">
                <a:latin typeface="Helvetica" pitchFamily="34" charset="0"/>
              </a:endParaRPr>
            </a:p>
          </p:txBody>
        </p: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3024" y="1632"/>
              <a:ext cx="2640" cy="1488"/>
              <a:chOff x="3024" y="1632"/>
              <a:chExt cx="2640" cy="1488"/>
            </a:xfrm>
          </p:grpSpPr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2640" cy="8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465" cy="1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3072" y="2745"/>
                <a:ext cx="435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 dirty="0">
                    <a:latin typeface="Helvetica" pitchFamily="34" charset="0"/>
                  </a:rPr>
                  <a:t>front</a:t>
                </a:r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5099" y="2861"/>
                <a:ext cx="45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 dirty="0">
                    <a:latin typeface="Helvetica" pitchFamily="34" charset="0"/>
                  </a:rPr>
                  <a:t>back</a:t>
                </a:r>
              </a:p>
            </p:txBody>
          </p:sp>
          <p:grpSp>
            <p:nvGrpSpPr>
              <p:cNvPr id="45" name="Group 45"/>
              <p:cNvGrpSpPr>
                <a:grpSpLocks/>
              </p:cNvGrpSpPr>
              <p:nvPr/>
            </p:nvGrpSpPr>
            <p:grpSpPr bwMode="auto">
              <a:xfrm>
                <a:off x="3512" y="2344"/>
                <a:ext cx="1720" cy="384"/>
                <a:chOff x="3512" y="2344"/>
                <a:chExt cx="1720" cy="384"/>
              </a:xfrm>
            </p:grpSpPr>
            <p:sp>
              <p:nvSpPr>
                <p:cNvPr id="47" name="Rectangle 10"/>
                <p:cNvSpPr>
                  <a:spLocks noChangeArrowheads="1"/>
                </p:cNvSpPr>
                <p:nvPr/>
              </p:nvSpPr>
              <p:spPr bwMode="auto">
                <a:xfrm>
                  <a:off x="3512" y="2344"/>
                  <a:ext cx="1720" cy="38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3741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3949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3"/>
                <p:cNvSpPr>
                  <a:spLocks noChangeShapeType="1"/>
                </p:cNvSpPr>
                <p:nvPr/>
              </p:nvSpPr>
              <p:spPr bwMode="auto">
                <a:xfrm>
                  <a:off x="4156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4"/>
                <p:cNvSpPr>
                  <a:spLocks noChangeShapeType="1"/>
                </p:cNvSpPr>
                <p:nvPr/>
              </p:nvSpPr>
              <p:spPr bwMode="auto">
                <a:xfrm>
                  <a:off x="4364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5"/>
                <p:cNvSpPr>
                  <a:spLocks noChangeShapeType="1"/>
                </p:cNvSpPr>
                <p:nvPr/>
              </p:nvSpPr>
              <p:spPr bwMode="auto">
                <a:xfrm>
                  <a:off x="4572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6"/>
                <p:cNvSpPr>
                  <a:spLocks noChangeShapeType="1"/>
                </p:cNvSpPr>
                <p:nvPr/>
              </p:nvSpPr>
              <p:spPr bwMode="auto">
                <a:xfrm>
                  <a:off x="4988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>
                  <a:off x="4780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3072" y="1728"/>
                <a:ext cx="569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arrow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5257800" y="3881437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5638800" y="3881437"/>
            <a:ext cx="2286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5943600" y="3881437"/>
            <a:ext cx="27731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6248400" y="3881437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e</a:t>
            </a:r>
          </a:p>
        </p:txBody>
      </p: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6934200" y="2590800"/>
            <a:ext cx="1103313" cy="398462"/>
            <a:chOff x="2759" y="2029"/>
            <a:chExt cx="753" cy="251"/>
          </a:xfrm>
        </p:grpSpPr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2759" y="2029"/>
              <a:ext cx="222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d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3008" y="2112"/>
              <a:ext cx="504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AutoShape 29"/>
          <p:cNvSpPr>
            <a:spLocks noChangeArrowheads="1"/>
          </p:cNvSpPr>
          <p:nvPr/>
        </p:nvSpPr>
        <p:spPr bwMode="auto">
          <a:xfrm>
            <a:off x="457200" y="21336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457200" y="2667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31"/>
          <p:cNvSpPr>
            <a:spLocks noChangeArrowheads="1"/>
          </p:cNvSpPr>
          <p:nvPr/>
        </p:nvSpPr>
        <p:spPr bwMode="auto">
          <a:xfrm>
            <a:off x="457200" y="3200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32"/>
          <p:cNvSpPr>
            <a:spLocks noChangeArrowheads="1"/>
          </p:cNvSpPr>
          <p:nvPr/>
        </p:nvSpPr>
        <p:spPr bwMode="auto">
          <a:xfrm>
            <a:off x="457200" y="3733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33"/>
          <p:cNvSpPr>
            <a:spLocks noChangeArrowheads="1"/>
          </p:cNvSpPr>
          <p:nvPr/>
        </p:nvSpPr>
        <p:spPr bwMode="auto">
          <a:xfrm>
            <a:off x="457200" y="4191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34"/>
          <p:cNvSpPr>
            <a:spLocks noChangeArrowheads="1"/>
          </p:cNvSpPr>
          <p:nvPr/>
        </p:nvSpPr>
        <p:spPr bwMode="auto">
          <a:xfrm>
            <a:off x="457200" y="4724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457200" y="5257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7543800" y="2662237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 flipV="1">
            <a:off x="5181600" y="4360862"/>
            <a:ext cx="2286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 flipV="1">
            <a:off x="5771866" y="4381334"/>
            <a:ext cx="2000534" cy="343066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 flipH="1" flipV="1">
            <a:off x="6190938" y="4392118"/>
            <a:ext cx="1581462" cy="332282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40"/>
          <p:cNvSpPr>
            <a:spLocks noChangeShapeType="1"/>
          </p:cNvSpPr>
          <p:nvPr/>
        </p:nvSpPr>
        <p:spPr bwMode="auto">
          <a:xfrm flipH="1" flipV="1">
            <a:off x="6477000" y="4419600"/>
            <a:ext cx="1295400" cy="3048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 flipV="1">
            <a:off x="5181600" y="4360862"/>
            <a:ext cx="6096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42"/>
          <p:cNvSpPr>
            <a:spLocks noChangeShapeType="1"/>
          </p:cNvSpPr>
          <p:nvPr/>
        </p:nvSpPr>
        <p:spPr bwMode="auto">
          <a:xfrm flipH="1" flipV="1">
            <a:off x="6838666" y="4381334"/>
            <a:ext cx="1009934" cy="343066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 flipV="1">
            <a:off x="5181600" y="4360862"/>
            <a:ext cx="9144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6" grpId="0"/>
      <p:bldP spid="56" grpId="1"/>
      <p:bldP spid="57" grpId="0"/>
      <p:bldP spid="58" grpId="0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</a:t>
            </a:r>
            <a:r>
              <a:rPr lang="en-US" sz="3600" dirty="0" smtClean="0">
                <a:solidFill>
                  <a:srgbClr val="800000"/>
                </a:solidFill>
                <a:latin typeface="Britannic Bold" panose="020B0903060703020204" pitchFamily="34" charset="0"/>
              </a:rPr>
              <a:t>Array </a:t>
            </a:r>
            <a:r>
              <a:rPr lang="en-US" sz="3600" dirty="0" smtClean="0">
                <a:latin typeface="Britannic Bold" panose="020B0903060703020204" pitchFamily="34" charset="0"/>
              </a:rPr>
              <a:t>(1/7)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Use an Array with </a:t>
            </a:r>
            <a:r>
              <a:rPr lang="en-GB" sz="2800" dirty="0" smtClean="0">
                <a:solidFill>
                  <a:srgbClr val="0000FF"/>
                </a:solidFill>
              </a:rPr>
              <a:t>front</a:t>
            </a:r>
            <a:r>
              <a:rPr lang="en-GB" sz="2800" dirty="0" smtClean="0"/>
              <a:t> and </a:t>
            </a:r>
            <a:r>
              <a:rPr lang="en-GB" sz="2800" dirty="0" smtClean="0">
                <a:solidFill>
                  <a:srgbClr val="0000FF"/>
                </a:solidFill>
              </a:rPr>
              <a:t>back</a:t>
            </a:r>
            <a:r>
              <a:rPr lang="en-GB" sz="2800" dirty="0" smtClean="0"/>
              <a:t>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432300" y="374426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F</a:t>
            </a:r>
            <a:endParaRPr lang="en-GB" sz="2000" i="1">
              <a:solidFill>
                <a:srgbClr val="FF0000"/>
              </a:solidFill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4879975" y="3734217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G</a:t>
            </a:r>
            <a:endParaRPr lang="en-GB" sz="2000" i="1">
              <a:solidFill>
                <a:srgbClr val="FF0000"/>
              </a:solidFill>
            </a:endParaRPr>
          </a:p>
        </p:txBody>
      </p:sp>
      <p:grpSp>
        <p:nvGrpSpPr>
          <p:cNvPr id="57" name="Group 6"/>
          <p:cNvGrpSpPr>
            <a:grpSpLocks/>
          </p:cNvGrpSpPr>
          <p:nvPr/>
        </p:nvGrpSpPr>
        <p:grpSpPr bwMode="auto"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60" name="Rectangle 8"/>
              <p:cNvSpPr>
                <a:spLocks noChangeArrowheads="1"/>
              </p:cNvSpPr>
              <p:nvPr/>
            </p:nvSpPr>
            <p:spPr bwMode="auto">
              <a:xfrm>
                <a:off x="2187" y="2146"/>
                <a:ext cx="3263" cy="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>
                <a:off x="2530" y="215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>
                <a:off x="2853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3176" y="214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"/>
              <p:cNvSpPr>
                <a:spLocks noChangeShapeType="1"/>
              </p:cNvSpPr>
              <p:nvPr/>
            </p:nvSpPr>
            <p:spPr bwMode="auto">
              <a:xfrm>
                <a:off x="3499" y="2143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"/>
              <p:cNvSpPr>
                <a:spLocks noChangeShapeType="1"/>
              </p:cNvSpPr>
              <p:nvPr/>
            </p:nvSpPr>
            <p:spPr bwMode="auto">
              <a:xfrm>
                <a:off x="3822" y="2139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4"/>
              <p:cNvSpPr>
                <a:spLocks noChangeShapeType="1"/>
              </p:cNvSpPr>
              <p:nvPr/>
            </p:nvSpPr>
            <p:spPr bwMode="auto">
              <a:xfrm>
                <a:off x="4145" y="213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5"/>
              <p:cNvSpPr>
                <a:spLocks noChangeShapeType="1"/>
              </p:cNvSpPr>
              <p:nvPr/>
            </p:nvSpPr>
            <p:spPr bwMode="auto">
              <a:xfrm>
                <a:off x="4468" y="2158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16"/>
              <p:cNvSpPr>
                <a:spLocks noChangeShapeType="1"/>
              </p:cNvSpPr>
              <p:nvPr/>
            </p:nvSpPr>
            <p:spPr bwMode="auto">
              <a:xfrm>
                <a:off x="4791" y="213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>
                <a:off x="5114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2250" y="193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0</a:t>
                </a:r>
              </a:p>
            </p:txBody>
          </p:sp>
          <p:sp>
            <p:nvSpPr>
              <p:cNvPr id="71" name="Text Box 19"/>
              <p:cNvSpPr txBox="1">
                <a:spLocks noChangeArrowheads="1"/>
              </p:cNvSpPr>
              <p:nvPr/>
            </p:nvSpPr>
            <p:spPr bwMode="auto">
              <a:xfrm>
                <a:off x="2578" y="1933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1</a:t>
                </a:r>
              </a:p>
            </p:txBody>
          </p:sp>
          <p:sp>
            <p:nvSpPr>
              <p:cNvPr id="72" name="Text Box 20"/>
              <p:cNvSpPr txBox="1">
                <a:spLocks noChangeArrowheads="1"/>
              </p:cNvSpPr>
              <p:nvPr/>
            </p:nvSpPr>
            <p:spPr bwMode="auto">
              <a:xfrm>
                <a:off x="4526" y="1940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7</a:t>
                </a:r>
              </a:p>
            </p:txBody>
          </p:sp>
          <p:sp>
            <p:nvSpPr>
              <p:cNvPr id="73" name="Text Box 21"/>
              <p:cNvSpPr txBox="1">
                <a:spLocks noChangeArrowheads="1"/>
              </p:cNvSpPr>
              <p:nvPr/>
            </p:nvSpPr>
            <p:spPr bwMode="auto">
              <a:xfrm>
                <a:off x="4864" y="194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8</a:t>
                </a:r>
              </a:p>
            </p:txBody>
          </p:sp>
          <p:sp>
            <p:nvSpPr>
              <p:cNvPr id="74" name="Text Box 22"/>
              <p:cNvSpPr txBox="1">
                <a:spLocks noChangeArrowheads="1"/>
              </p:cNvSpPr>
              <p:nvPr/>
            </p:nvSpPr>
            <p:spPr bwMode="auto">
              <a:xfrm>
                <a:off x="5192" y="1942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9</a:t>
                </a:r>
              </a:p>
            </p:txBody>
          </p:sp>
          <p:sp>
            <p:nvSpPr>
              <p:cNvPr id="75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959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2</a:t>
                </a:r>
              </a:p>
            </p:txBody>
          </p:sp>
          <p:sp>
            <p:nvSpPr>
              <p:cNvPr id="76" name="Text Box 24"/>
              <p:cNvSpPr txBox="1">
                <a:spLocks noChangeArrowheads="1"/>
              </p:cNvSpPr>
              <p:nvPr/>
            </p:nvSpPr>
            <p:spPr bwMode="auto">
              <a:xfrm>
                <a:off x="3224" y="193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3</a:t>
                </a:r>
              </a:p>
            </p:txBody>
          </p:sp>
          <p:sp>
            <p:nvSpPr>
              <p:cNvPr id="77" name="Text Box 25"/>
              <p:cNvSpPr txBox="1">
                <a:spLocks noChangeArrowheads="1"/>
              </p:cNvSpPr>
              <p:nvPr/>
            </p:nvSpPr>
            <p:spPr bwMode="auto">
              <a:xfrm>
                <a:off x="3583" y="1952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4</a:t>
                </a:r>
              </a:p>
            </p:txBody>
          </p:sp>
          <p:sp>
            <p:nvSpPr>
              <p:cNvPr id="78" name="Text Box 26"/>
              <p:cNvSpPr txBox="1">
                <a:spLocks noChangeArrowheads="1"/>
              </p:cNvSpPr>
              <p:nvPr/>
            </p:nvSpPr>
            <p:spPr bwMode="auto">
              <a:xfrm>
                <a:off x="3916" y="1948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5</a:t>
                </a:r>
              </a:p>
            </p:txBody>
          </p:sp>
          <p:sp>
            <p:nvSpPr>
              <p:cNvPr id="79" name="Text Box 27"/>
              <p:cNvSpPr txBox="1">
                <a:spLocks noChangeArrowheads="1"/>
              </p:cNvSpPr>
              <p:nvPr/>
            </p:nvSpPr>
            <p:spPr bwMode="auto">
              <a:xfrm>
                <a:off x="4214" y="1959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6</a:t>
                </a:r>
              </a:p>
            </p:txBody>
          </p:sp>
          <p:sp>
            <p:nvSpPr>
              <p:cNvPr id="80" name="Text Box 28"/>
              <p:cNvSpPr txBox="1">
                <a:spLocks noChangeArrowheads="1"/>
              </p:cNvSpPr>
              <p:nvPr/>
            </p:nvSpPr>
            <p:spPr bwMode="auto">
              <a:xfrm>
                <a:off x="2268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A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 Box 29"/>
              <p:cNvSpPr txBox="1">
                <a:spLocks noChangeArrowheads="1"/>
              </p:cNvSpPr>
              <p:nvPr/>
            </p:nvSpPr>
            <p:spPr bwMode="auto">
              <a:xfrm>
                <a:off x="2584" y="2286"/>
                <a:ext cx="25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B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 Box 30"/>
              <p:cNvSpPr txBox="1">
                <a:spLocks noChangeArrowheads="1"/>
              </p:cNvSpPr>
              <p:nvPr/>
            </p:nvSpPr>
            <p:spPr bwMode="auto">
              <a:xfrm>
                <a:off x="2933" y="2286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C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 Box 31"/>
              <p:cNvSpPr txBox="1">
                <a:spLocks noChangeArrowheads="1"/>
              </p:cNvSpPr>
              <p:nvPr/>
            </p:nvSpPr>
            <p:spPr bwMode="auto">
              <a:xfrm>
                <a:off x="3247" y="2286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D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 Box 32"/>
              <p:cNvSpPr txBox="1">
                <a:spLocks noChangeArrowheads="1"/>
              </p:cNvSpPr>
              <p:nvPr/>
            </p:nvSpPr>
            <p:spPr bwMode="auto">
              <a:xfrm>
                <a:off x="3578" y="2286"/>
                <a:ext cx="24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E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34" y="2116"/>
              <a:ext cx="57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36"/>
          <p:cNvGrpSpPr>
            <a:grpSpLocks/>
          </p:cNvGrpSpPr>
          <p:nvPr/>
        </p:nvGrpSpPr>
        <p:grpSpPr bwMode="auto"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38"/>
            <p:cNvSpPr txBox="1">
              <a:spLocks noChangeArrowheads="1"/>
            </p:cNvSpPr>
            <p:nvPr/>
          </p:nvSpPr>
          <p:spPr bwMode="auto">
            <a:xfrm>
              <a:off x="342" y="1224"/>
              <a:ext cx="933" cy="27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 err="1" smtClean="0"/>
                <a:t>Queue</a:t>
              </a:r>
              <a:r>
                <a:rPr lang="en-US" sz="2000" b="1" i="1" dirty="0" err="1" smtClean="0">
                  <a:solidFill>
                    <a:srgbClr val="FF3300"/>
                  </a:solidFill>
                </a:rPr>
                <a:t>Arr</a:t>
              </a:r>
              <a:endParaRPr lang="en-US" sz="2000" b="1" i="1" dirty="0">
                <a:solidFill>
                  <a:srgbClr val="FF3300"/>
                </a:solidFill>
              </a:endParaRPr>
            </a:p>
          </p:txBody>
        </p:sp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495" y="1638"/>
              <a:ext cx="337" cy="27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0000FF"/>
                  </a:solidFill>
                </a:rPr>
                <a:t>arr</a:t>
              </a:r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496" y="1912"/>
              <a:ext cx="408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Text Box 47"/>
          <p:cNvSpPr txBox="1">
            <a:spLocks noChangeArrowheads="1"/>
          </p:cNvSpPr>
          <p:nvPr/>
        </p:nvSpPr>
        <p:spPr bwMode="auto">
          <a:xfrm>
            <a:off x="7199313" y="3272775"/>
            <a:ext cx="125887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offer(“</a:t>
            </a:r>
            <a:r>
              <a:rPr lang="en-US" sz="2000" dirty="0"/>
              <a:t>F”);</a:t>
            </a:r>
          </a:p>
        </p:txBody>
      </p:sp>
      <p:sp>
        <p:nvSpPr>
          <p:cNvPr id="91" name="Text Box 48"/>
          <p:cNvSpPr txBox="1">
            <a:spLocks noChangeArrowheads="1"/>
          </p:cNvSpPr>
          <p:nvPr/>
        </p:nvSpPr>
        <p:spPr bwMode="auto">
          <a:xfrm>
            <a:off x="7204075" y="3806175"/>
            <a:ext cx="1300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offer(“</a:t>
            </a:r>
            <a:r>
              <a:rPr lang="en-US" sz="2000" dirty="0"/>
              <a:t>G”);</a:t>
            </a:r>
          </a:p>
        </p:txBody>
      </p:sp>
      <p:sp>
        <p:nvSpPr>
          <p:cNvPr id="92" name="Text Box 49"/>
          <p:cNvSpPr txBox="1">
            <a:spLocks noChangeArrowheads="1"/>
          </p:cNvSpPr>
          <p:nvPr/>
        </p:nvSpPr>
        <p:spPr bwMode="auto">
          <a:xfrm>
            <a:off x="7162800" y="4368150"/>
            <a:ext cx="82586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poll();</a:t>
            </a:r>
            <a:endParaRPr lang="en-US" sz="2000" dirty="0"/>
          </a:p>
        </p:txBody>
      </p:sp>
      <p:grpSp>
        <p:nvGrpSpPr>
          <p:cNvPr id="93" name="Group 89"/>
          <p:cNvGrpSpPr/>
          <p:nvPr/>
        </p:nvGrpSpPr>
        <p:grpSpPr>
          <a:xfrm>
            <a:off x="4340445" y="4310741"/>
            <a:ext cx="671979" cy="1449989"/>
            <a:chOff x="3883231" y="4310741"/>
            <a:chExt cx="671979" cy="1449989"/>
          </a:xfrm>
        </p:grpSpPr>
        <p:sp>
          <p:nvSpPr>
            <p:cNvPr id="94" name="Text Box 35"/>
            <p:cNvSpPr txBox="1">
              <a:spLocks noChangeArrowheads="1"/>
            </p:cNvSpPr>
            <p:nvPr/>
          </p:nvSpPr>
          <p:spPr bwMode="auto"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83231" y="539139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back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maxsize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10 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076203" y="536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front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00" name="Group 89"/>
          <p:cNvGrpSpPr/>
          <p:nvPr/>
        </p:nvGrpSpPr>
        <p:grpSpPr>
          <a:xfrm>
            <a:off x="1938650" y="4344388"/>
            <a:ext cx="470061" cy="1085978"/>
            <a:chOff x="3923809" y="4310741"/>
            <a:chExt cx="470061" cy="1085978"/>
          </a:xfrm>
        </p:grpSpPr>
        <p:sp>
          <p:nvSpPr>
            <p:cNvPr id="101" name="Text Box 35"/>
            <p:cNvSpPr txBox="1">
              <a:spLocks noChangeArrowheads="1"/>
            </p:cNvSpPr>
            <p:nvPr/>
          </p:nvSpPr>
          <p:spPr bwMode="auto">
            <a:xfrm>
              <a:off x="3923809" y="4996609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2090057" y="3788229"/>
            <a:ext cx="261257" cy="308758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1214E-6 L 0.05642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2 -0.00162 L 0.10503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014E-8 L 0.05643 -0.001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6" grpId="0" autoUpdateAnimBg="0"/>
      <p:bldP spid="10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(2/7)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“</a:t>
            </a:r>
            <a:r>
              <a:rPr lang="en-GB" sz="2800" dirty="0" err="1" smtClean="0"/>
              <a:t>Circular”Array</a:t>
            </a:r>
            <a:r>
              <a:rPr lang="en-GB" sz="2800" dirty="0" smtClean="0"/>
              <a:t> needed to recycle space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1371612" y="1850578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queue</a:t>
            </a:r>
          </a:p>
        </p:txBody>
      </p: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269175" y="3864428"/>
            <a:ext cx="4017457" cy="2752725"/>
            <a:chOff x="1205" y="2181"/>
            <a:chExt cx="2740" cy="1734"/>
          </a:xfrm>
        </p:grpSpPr>
        <p:sp>
          <p:nvSpPr>
            <p:cNvPr id="58" name="Oval 37"/>
            <p:cNvSpPr>
              <a:spLocks noChangeArrowheads="1"/>
            </p:cNvSpPr>
            <p:nvPr/>
          </p:nvSpPr>
          <p:spPr bwMode="auto">
            <a:xfrm>
              <a:off x="2036" y="2447"/>
              <a:ext cx="1436" cy="1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38"/>
            <p:cNvSpPr>
              <a:spLocks noChangeArrowheads="1"/>
            </p:cNvSpPr>
            <p:nvPr/>
          </p:nvSpPr>
          <p:spPr bwMode="auto">
            <a:xfrm>
              <a:off x="2346" y="2739"/>
              <a:ext cx="827" cy="6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9"/>
            <p:cNvSpPr>
              <a:spLocks noChangeShapeType="1"/>
            </p:cNvSpPr>
            <p:nvPr/>
          </p:nvSpPr>
          <p:spPr bwMode="auto">
            <a:xfrm>
              <a:off x="2754" y="2447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3018" y="2574"/>
              <a:ext cx="163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1"/>
            <p:cNvSpPr>
              <a:spLocks noChangeShapeType="1"/>
            </p:cNvSpPr>
            <p:nvPr/>
          </p:nvSpPr>
          <p:spPr bwMode="auto">
            <a:xfrm flipH="1">
              <a:off x="3163" y="2838"/>
              <a:ext cx="264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2"/>
            <p:cNvSpPr>
              <a:spLocks noChangeShapeType="1"/>
            </p:cNvSpPr>
            <p:nvPr/>
          </p:nvSpPr>
          <p:spPr bwMode="auto">
            <a:xfrm flipH="1" flipV="1">
              <a:off x="3154" y="3175"/>
              <a:ext cx="255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3"/>
            <p:cNvSpPr>
              <a:spLocks noChangeShapeType="1"/>
            </p:cNvSpPr>
            <p:nvPr/>
          </p:nvSpPr>
          <p:spPr bwMode="auto">
            <a:xfrm flipV="1">
              <a:off x="2763" y="3383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 flipH="1" flipV="1">
              <a:off x="2990" y="3329"/>
              <a:ext cx="146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>
              <a:off x="2360" y="2552"/>
              <a:ext cx="163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46"/>
            <p:cNvSpPr>
              <a:spLocks noChangeShapeType="1"/>
            </p:cNvSpPr>
            <p:nvPr/>
          </p:nvSpPr>
          <p:spPr bwMode="auto">
            <a:xfrm>
              <a:off x="2104" y="2860"/>
              <a:ext cx="264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47"/>
            <p:cNvSpPr>
              <a:spLocks noChangeShapeType="1"/>
            </p:cNvSpPr>
            <p:nvPr/>
          </p:nvSpPr>
          <p:spPr bwMode="auto">
            <a:xfrm flipV="1">
              <a:off x="2132" y="3198"/>
              <a:ext cx="255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48"/>
            <p:cNvSpPr>
              <a:spLocks noChangeShapeType="1"/>
            </p:cNvSpPr>
            <p:nvPr/>
          </p:nvSpPr>
          <p:spPr bwMode="auto">
            <a:xfrm flipV="1">
              <a:off x="2395" y="3334"/>
              <a:ext cx="146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9"/>
            <p:cNvSpPr>
              <a:spLocks noChangeShapeType="1"/>
            </p:cNvSpPr>
            <p:nvPr/>
          </p:nvSpPr>
          <p:spPr bwMode="auto">
            <a:xfrm flipH="1">
              <a:off x="3100" y="2290"/>
              <a:ext cx="618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0"/>
            <p:cNvSpPr txBox="1">
              <a:spLocks noChangeArrowheads="1"/>
            </p:cNvSpPr>
            <p:nvPr/>
          </p:nvSpPr>
          <p:spPr bwMode="auto">
            <a:xfrm>
              <a:off x="3579" y="2181"/>
              <a:ext cx="366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 smtClean="0">
                  <a:solidFill>
                    <a:srgbClr val="0000FF"/>
                  </a:solidFill>
                  <a:latin typeface="Helvetica" pitchFamily="34" charset="0"/>
                </a:rPr>
                <a:t>     </a:t>
              </a:r>
              <a:endParaRPr lang="en-GB" sz="2000" b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114" name="Line 51"/>
            <p:cNvSpPr>
              <a:spLocks noChangeShapeType="1"/>
            </p:cNvSpPr>
            <p:nvPr/>
          </p:nvSpPr>
          <p:spPr bwMode="auto">
            <a:xfrm>
              <a:off x="1636" y="2947"/>
              <a:ext cx="39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52"/>
            <p:cNvSpPr txBox="1">
              <a:spLocks noChangeArrowheads="1"/>
            </p:cNvSpPr>
            <p:nvPr/>
          </p:nvSpPr>
          <p:spPr bwMode="auto">
            <a:xfrm>
              <a:off x="1205" y="2780"/>
              <a:ext cx="559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 smtClean="0">
                  <a:solidFill>
                    <a:srgbClr val="0000FF"/>
                  </a:solidFill>
                  <a:latin typeface="Helvetica" pitchFamily="34" charset="0"/>
                </a:rPr>
                <a:t>         </a:t>
              </a:r>
              <a:endParaRPr lang="en-GB" sz="2000" b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116" name="Text Box 53"/>
            <p:cNvSpPr txBox="1">
              <a:spLocks noChangeArrowheads="1"/>
            </p:cNvSpPr>
            <p:nvPr/>
          </p:nvSpPr>
          <p:spPr bwMode="auto">
            <a:xfrm>
              <a:off x="2851" y="2516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A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7" name="Text Box 54"/>
            <p:cNvSpPr txBox="1">
              <a:spLocks noChangeArrowheads="1"/>
            </p:cNvSpPr>
            <p:nvPr/>
          </p:nvSpPr>
          <p:spPr bwMode="auto">
            <a:xfrm>
              <a:off x="3074" y="2648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B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8" name="Text Box 55"/>
            <p:cNvSpPr txBox="1">
              <a:spLocks noChangeArrowheads="1"/>
            </p:cNvSpPr>
            <p:nvPr/>
          </p:nvSpPr>
          <p:spPr bwMode="auto">
            <a:xfrm>
              <a:off x="3216" y="2916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C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9" name="Text Box 56"/>
            <p:cNvSpPr txBox="1">
              <a:spLocks noChangeArrowheads="1"/>
            </p:cNvSpPr>
            <p:nvPr/>
          </p:nvSpPr>
          <p:spPr bwMode="auto">
            <a:xfrm>
              <a:off x="3075" y="3248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D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0" name="Text Box 57"/>
            <p:cNvSpPr txBox="1">
              <a:spLocks noChangeArrowheads="1"/>
            </p:cNvSpPr>
            <p:nvPr/>
          </p:nvSpPr>
          <p:spPr bwMode="auto">
            <a:xfrm>
              <a:off x="2788" y="3381"/>
              <a:ext cx="24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E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2511" y="3403"/>
              <a:ext cx="23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F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2244" y="3280"/>
              <a:ext cx="260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G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3" name="Text Box 60"/>
            <p:cNvSpPr txBox="1">
              <a:spLocks noChangeArrowheads="1"/>
            </p:cNvSpPr>
            <p:nvPr/>
          </p:nvSpPr>
          <p:spPr bwMode="auto">
            <a:xfrm>
              <a:off x="2951" y="2200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0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3366" y="2505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1</a:t>
              </a:r>
            </a:p>
          </p:txBody>
        </p:sp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1716" y="3091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7</a:t>
              </a:r>
            </a:p>
          </p:txBody>
        </p:sp>
        <p:sp>
          <p:nvSpPr>
            <p:cNvPr id="126" name="Text Box 63"/>
            <p:cNvSpPr txBox="1">
              <a:spLocks noChangeArrowheads="1"/>
            </p:cNvSpPr>
            <p:nvPr/>
          </p:nvSpPr>
          <p:spPr bwMode="auto">
            <a:xfrm>
              <a:off x="1885" y="2514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8</a:t>
              </a:r>
            </a:p>
          </p:txBody>
        </p:sp>
        <p:sp>
          <p:nvSpPr>
            <p:cNvPr id="127" name="Text Box 64"/>
            <p:cNvSpPr txBox="1">
              <a:spLocks noChangeArrowheads="1"/>
            </p:cNvSpPr>
            <p:nvPr/>
          </p:nvSpPr>
          <p:spPr bwMode="auto">
            <a:xfrm>
              <a:off x="2335" y="2202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9</a:t>
              </a:r>
            </a:p>
          </p:txBody>
        </p:sp>
        <p:sp>
          <p:nvSpPr>
            <p:cNvPr id="128" name="Text Box 65"/>
            <p:cNvSpPr txBox="1">
              <a:spLocks noChangeArrowheads="1"/>
            </p:cNvSpPr>
            <p:nvPr/>
          </p:nvSpPr>
          <p:spPr bwMode="auto">
            <a:xfrm>
              <a:off x="3577" y="2953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2</a:t>
              </a:r>
            </a:p>
          </p:txBody>
        </p:sp>
        <p:sp>
          <p:nvSpPr>
            <p:cNvPr id="129" name="Text Box 66"/>
            <p:cNvSpPr txBox="1">
              <a:spLocks noChangeArrowheads="1"/>
            </p:cNvSpPr>
            <p:nvPr/>
          </p:nvSpPr>
          <p:spPr bwMode="auto">
            <a:xfrm>
              <a:off x="3408" y="3485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3</a:t>
              </a:r>
            </a:p>
          </p:txBody>
        </p:sp>
        <p:sp>
          <p:nvSpPr>
            <p:cNvPr id="130" name="Text Box 67"/>
            <p:cNvSpPr txBox="1">
              <a:spLocks noChangeArrowheads="1"/>
            </p:cNvSpPr>
            <p:nvPr/>
          </p:nvSpPr>
          <p:spPr bwMode="auto">
            <a:xfrm>
              <a:off x="2914" y="3691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4</a:t>
              </a:r>
            </a:p>
          </p:txBody>
        </p:sp>
        <p:sp>
          <p:nvSpPr>
            <p:cNvPr id="131" name="Text Box 68"/>
            <p:cNvSpPr txBox="1">
              <a:spLocks noChangeArrowheads="1"/>
            </p:cNvSpPr>
            <p:nvPr/>
          </p:nvSpPr>
          <p:spPr bwMode="auto">
            <a:xfrm>
              <a:off x="2474" y="3723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5</a:t>
              </a: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1969" y="3574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6</a:t>
              </a:r>
            </a:p>
          </p:txBody>
        </p:sp>
      </p:grpSp>
      <p:sp>
        <p:nvSpPr>
          <p:cNvPr id="133" name="Text Box 71"/>
          <p:cNvSpPr txBox="1">
            <a:spLocks noChangeArrowheads="1"/>
          </p:cNvSpPr>
          <p:nvPr/>
        </p:nvSpPr>
        <p:spPr bwMode="auto">
          <a:xfrm>
            <a:off x="4572000" y="4572000"/>
            <a:ext cx="4343400" cy="10156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2000" dirty="0"/>
              <a:t>To advance the indexes, use </a:t>
            </a:r>
          </a:p>
          <a:p>
            <a:pPr algn="l" eaLnBrk="0" hangingPunct="0"/>
            <a:r>
              <a:rPr lang="en-US" sz="2000" dirty="0" smtClean="0">
                <a:solidFill>
                  <a:srgbClr val="0000FF"/>
                </a:solidFill>
              </a:rPr>
              <a:t>      front </a:t>
            </a:r>
            <a:r>
              <a:rPr lang="en-US" sz="2000" dirty="0">
                <a:solidFill>
                  <a:srgbClr val="0000FF"/>
                </a:solidFill>
              </a:rPr>
              <a:t>= (front+1) % </a:t>
            </a:r>
            <a:r>
              <a:rPr lang="en-US" sz="2000" dirty="0" err="1">
                <a:solidFill>
                  <a:srgbClr val="0000FF"/>
                </a:solidFill>
              </a:rPr>
              <a:t>maxsize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  <a:p>
            <a:pPr algn="l" eaLnBrk="0" hangingPunct="0"/>
            <a:r>
              <a:rPr lang="en-US" sz="2000" dirty="0" smtClean="0">
                <a:solidFill>
                  <a:srgbClr val="0000FF"/>
                </a:solidFill>
              </a:rPr>
              <a:t>      back </a:t>
            </a:r>
            <a:r>
              <a:rPr lang="en-US" sz="2000" dirty="0">
                <a:solidFill>
                  <a:srgbClr val="0000FF"/>
                </a:solidFill>
              </a:rPr>
              <a:t>= (back+1) % </a:t>
            </a:r>
            <a:r>
              <a:rPr lang="en-US" sz="2000" dirty="0" err="1">
                <a:solidFill>
                  <a:srgbClr val="0000FF"/>
                </a:solidFill>
              </a:rPr>
              <a:t>maxsize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134" name="Text Box 85"/>
          <p:cNvSpPr txBox="1">
            <a:spLocks noChangeArrowheads="1"/>
          </p:cNvSpPr>
          <p:nvPr/>
        </p:nvSpPr>
        <p:spPr bwMode="auto">
          <a:xfrm>
            <a:off x="47056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C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grpSp>
        <p:nvGrpSpPr>
          <p:cNvPr id="135" name="Group 86"/>
          <p:cNvGrpSpPr>
            <a:grpSpLocks/>
          </p:cNvGrpSpPr>
          <p:nvPr/>
        </p:nvGrpSpPr>
        <p:grpSpPr bwMode="auto">
          <a:xfrm>
            <a:off x="3618571" y="2560127"/>
            <a:ext cx="631827" cy="896938"/>
            <a:chOff x="1315" y="2900"/>
            <a:chExt cx="398" cy="565"/>
          </a:xfrm>
        </p:grpSpPr>
        <p:sp>
          <p:nvSpPr>
            <p:cNvPr id="136" name="Text Box 87"/>
            <p:cNvSpPr txBox="1">
              <a:spLocks noChangeArrowheads="1"/>
            </p:cNvSpPr>
            <p:nvPr/>
          </p:nvSpPr>
          <p:spPr bwMode="auto">
            <a:xfrm>
              <a:off x="1315" y="3213"/>
              <a:ext cx="398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GB" sz="2000" b="1" dirty="0" smtClean="0">
                  <a:solidFill>
                    <a:srgbClr val="0000FF"/>
                  </a:solidFill>
                  <a:latin typeface="Helvetica" pitchFamily="34" charset="0"/>
                </a:rPr>
                <a:t>          </a:t>
              </a:r>
              <a:endParaRPr lang="en-GB" sz="2000" b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V="1">
              <a:off x="1524" y="2900"/>
              <a:ext cx="17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" name="Group 89"/>
          <p:cNvGrpSpPr>
            <a:grpSpLocks/>
          </p:cNvGrpSpPr>
          <p:nvPr/>
        </p:nvGrpSpPr>
        <p:grpSpPr bwMode="auto">
          <a:xfrm>
            <a:off x="7244027" y="2624452"/>
            <a:ext cx="1419226" cy="581025"/>
            <a:chOff x="3700" y="2944"/>
            <a:chExt cx="894" cy="366"/>
          </a:xfrm>
        </p:grpSpPr>
        <p:sp>
          <p:nvSpPr>
            <p:cNvPr id="139" name="Text Box 90"/>
            <p:cNvSpPr txBox="1">
              <a:spLocks noChangeArrowheads="1"/>
            </p:cNvSpPr>
            <p:nvPr/>
          </p:nvSpPr>
          <p:spPr bwMode="auto">
            <a:xfrm>
              <a:off x="4211" y="3058"/>
              <a:ext cx="383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 smtClean="0">
                  <a:solidFill>
                    <a:srgbClr val="0000FF"/>
                  </a:solidFill>
                  <a:latin typeface="Helvetica" pitchFamily="34" charset="0"/>
                </a:rPr>
                <a:t>      </a:t>
              </a:r>
              <a:endParaRPr lang="en-GB" sz="2000" b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140" name="Line 91"/>
            <p:cNvSpPr>
              <a:spLocks noChangeShapeType="1"/>
            </p:cNvSpPr>
            <p:nvPr/>
          </p:nvSpPr>
          <p:spPr bwMode="auto">
            <a:xfrm flipH="1" flipV="1">
              <a:off x="3700" y="2944"/>
              <a:ext cx="553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3626110" y="1786252"/>
            <a:ext cx="4737100" cy="7794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93"/>
          <p:cNvSpPr>
            <a:spLocks noChangeShapeType="1"/>
          </p:cNvSpPr>
          <p:nvPr/>
        </p:nvSpPr>
        <p:spPr bwMode="auto">
          <a:xfrm>
            <a:off x="4129348" y="178625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94"/>
          <p:cNvSpPr>
            <a:spLocks noChangeShapeType="1"/>
          </p:cNvSpPr>
          <p:nvPr/>
        </p:nvSpPr>
        <p:spPr bwMode="auto">
          <a:xfrm>
            <a:off x="4602423" y="177990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95"/>
          <p:cNvSpPr>
            <a:spLocks noChangeShapeType="1"/>
          </p:cNvSpPr>
          <p:nvPr/>
        </p:nvSpPr>
        <p:spPr bwMode="auto">
          <a:xfrm>
            <a:off x="5075498" y="177355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96"/>
          <p:cNvSpPr>
            <a:spLocks noChangeShapeType="1"/>
          </p:cNvSpPr>
          <p:nvPr/>
        </p:nvSpPr>
        <p:spPr bwMode="auto">
          <a:xfrm>
            <a:off x="5550160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97"/>
          <p:cNvSpPr>
            <a:spLocks noChangeShapeType="1"/>
          </p:cNvSpPr>
          <p:nvPr/>
        </p:nvSpPr>
        <p:spPr bwMode="auto">
          <a:xfrm>
            <a:off x="6015298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98"/>
          <p:cNvSpPr>
            <a:spLocks noChangeShapeType="1"/>
          </p:cNvSpPr>
          <p:nvPr/>
        </p:nvSpPr>
        <p:spPr bwMode="auto">
          <a:xfrm>
            <a:off x="6496310" y="178466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99"/>
          <p:cNvSpPr>
            <a:spLocks noChangeShapeType="1"/>
          </p:cNvSpPr>
          <p:nvPr/>
        </p:nvSpPr>
        <p:spPr bwMode="auto">
          <a:xfrm>
            <a:off x="6969385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100"/>
          <p:cNvSpPr>
            <a:spLocks noChangeShapeType="1"/>
          </p:cNvSpPr>
          <p:nvPr/>
        </p:nvSpPr>
        <p:spPr bwMode="auto">
          <a:xfrm>
            <a:off x="7448810" y="1786252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101"/>
          <p:cNvSpPr>
            <a:spLocks noChangeShapeType="1"/>
          </p:cNvSpPr>
          <p:nvPr/>
        </p:nvSpPr>
        <p:spPr bwMode="auto">
          <a:xfrm>
            <a:off x="7917123" y="177990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Text Box 102"/>
          <p:cNvSpPr txBox="1">
            <a:spLocks noChangeArrowheads="1"/>
          </p:cNvSpPr>
          <p:nvPr/>
        </p:nvSpPr>
        <p:spPr bwMode="auto">
          <a:xfrm>
            <a:off x="38862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0</a:t>
            </a:r>
          </a:p>
        </p:txBody>
      </p:sp>
      <p:sp>
        <p:nvSpPr>
          <p:cNvPr id="152" name="Text Box 103"/>
          <p:cNvSpPr txBox="1">
            <a:spLocks noChangeArrowheads="1"/>
          </p:cNvSpPr>
          <p:nvPr/>
        </p:nvSpPr>
        <p:spPr bwMode="auto">
          <a:xfrm>
            <a:off x="4343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1</a:t>
            </a:r>
          </a:p>
        </p:txBody>
      </p:sp>
      <p:sp>
        <p:nvSpPr>
          <p:cNvPr id="153" name="Text Box 104"/>
          <p:cNvSpPr txBox="1">
            <a:spLocks noChangeArrowheads="1"/>
          </p:cNvSpPr>
          <p:nvPr/>
        </p:nvSpPr>
        <p:spPr bwMode="auto">
          <a:xfrm>
            <a:off x="71628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7</a:t>
            </a:r>
          </a:p>
        </p:txBody>
      </p:sp>
      <p:sp>
        <p:nvSpPr>
          <p:cNvPr id="154" name="Text Box 105"/>
          <p:cNvSpPr txBox="1">
            <a:spLocks noChangeArrowheads="1"/>
          </p:cNvSpPr>
          <p:nvPr/>
        </p:nvSpPr>
        <p:spPr bwMode="auto">
          <a:xfrm>
            <a:off x="76200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8</a:t>
            </a:r>
          </a:p>
        </p:txBody>
      </p:sp>
      <p:sp>
        <p:nvSpPr>
          <p:cNvPr id="155" name="Text Box 106"/>
          <p:cNvSpPr txBox="1">
            <a:spLocks noChangeArrowheads="1"/>
          </p:cNvSpPr>
          <p:nvPr/>
        </p:nvSpPr>
        <p:spPr bwMode="auto">
          <a:xfrm>
            <a:off x="8153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9</a:t>
            </a:r>
          </a:p>
        </p:txBody>
      </p:sp>
      <p:sp>
        <p:nvSpPr>
          <p:cNvPr id="156" name="Text Box 107"/>
          <p:cNvSpPr txBox="1">
            <a:spLocks noChangeArrowheads="1"/>
          </p:cNvSpPr>
          <p:nvPr/>
        </p:nvSpPr>
        <p:spPr bwMode="auto">
          <a:xfrm>
            <a:off x="48006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2</a:t>
            </a:r>
          </a:p>
        </p:txBody>
      </p:sp>
      <p:sp>
        <p:nvSpPr>
          <p:cNvPr id="157" name="Text Box 108"/>
          <p:cNvSpPr txBox="1">
            <a:spLocks noChangeArrowheads="1"/>
          </p:cNvSpPr>
          <p:nvPr/>
        </p:nvSpPr>
        <p:spPr bwMode="auto">
          <a:xfrm>
            <a:off x="53340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3</a:t>
            </a:r>
          </a:p>
        </p:txBody>
      </p:sp>
      <p:sp>
        <p:nvSpPr>
          <p:cNvPr id="158" name="Text Box 109"/>
          <p:cNvSpPr txBox="1">
            <a:spLocks noChangeArrowheads="1"/>
          </p:cNvSpPr>
          <p:nvPr/>
        </p:nvSpPr>
        <p:spPr bwMode="auto">
          <a:xfrm>
            <a:off x="57912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4</a:t>
            </a:r>
          </a:p>
        </p:txBody>
      </p:sp>
      <p:sp>
        <p:nvSpPr>
          <p:cNvPr id="159" name="Text Box 110"/>
          <p:cNvSpPr txBox="1">
            <a:spLocks noChangeArrowheads="1"/>
          </p:cNvSpPr>
          <p:nvPr/>
        </p:nvSpPr>
        <p:spPr bwMode="auto">
          <a:xfrm>
            <a:off x="6248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5</a:t>
            </a:r>
          </a:p>
        </p:txBody>
      </p:sp>
      <p:sp>
        <p:nvSpPr>
          <p:cNvPr id="160" name="Text Box 111"/>
          <p:cNvSpPr txBox="1">
            <a:spLocks noChangeArrowheads="1"/>
          </p:cNvSpPr>
          <p:nvPr/>
        </p:nvSpPr>
        <p:spPr bwMode="auto">
          <a:xfrm>
            <a:off x="67056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6</a:t>
            </a:r>
          </a:p>
        </p:txBody>
      </p:sp>
      <p:sp>
        <p:nvSpPr>
          <p:cNvPr id="161" name="Text Box 112"/>
          <p:cNvSpPr txBox="1">
            <a:spLocks noChangeArrowheads="1"/>
          </p:cNvSpPr>
          <p:nvPr/>
        </p:nvSpPr>
        <p:spPr bwMode="auto">
          <a:xfrm>
            <a:off x="37150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A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2" name="Text Box 113"/>
          <p:cNvSpPr txBox="1">
            <a:spLocks noChangeArrowheads="1"/>
          </p:cNvSpPr>
          <p:nvPr/>
        </p:nvSpPr>
        <p:spPr bwMode="auto">
          <a:xfrm>
            <a:off x="42484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B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3" name="Text Box 114"/>
          <p:cNvSpPr txBox="1">
            <a:spLocks noChangeArrowheads="1"/>
          </p:cNvSpPr>
          <p:nvPr/>
        </p:nvSpPr>
        <p:spPr bwMode="auto">
          <a:xfrm>
            <a:off x="51628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D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4" name="Text Box 115"/>
          <p:cNvSpPr txBox="1">
            <a:spLocks noChangeArrowheads="1"/>
          </p:cNvSpPr>
          <p:nvPr/>
        </p:nvSpPr>
        <p:spPr bwMode="auto">
          <a:xfrm>
            <a:off x="5620010" y="2014852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E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5" name="Text Box 116"/>
          <p:cNvSpPr txBox="1">
            <a:spLocks noChangeArrowheads="1"/>
          </p:cNvSpPr>
          <p:nvPr/>
        </p:nvSpPr>
        <p:spPr bwMode="auto">
          <a:xfrm>
            <a:off x="6077210" y="2014852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F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6" name="Text Box 117"/>
          <p:cNvSpPr txBox="1">
            <a:spLocks noChangeArrowheads="1"/>
          </p:cNvSpPr>
          <p:nvPr/>
        </p:nvSpPr>
        <p:spPr bwMode="auto">
          <a:xfrm>
            <a:off x="6534410" y="2014852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G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267200" y="381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8110847" y="319446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11777" y="4415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2971800" y="2895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7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67" grpId="0"/>
      <p:bldP spid="16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(3/7)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Question: what does (front == back) mean?</a:t>
            </a:r>
          </a:p>
          <a:p>
            <a:pPr lvl="1">
              <a:buNone/>
            </a:pPr>
            <a:r>
              <a:rPr lang="en-US" dirty="0" smtClean="0"/>
              <a:t>A: Full queue</a:t>
            </a:r>
          </a:p>
          <a:p>
            <a:pPr lvl="1">
              <a:buNone/>
            </a:pPr>
            <a:r>
              <a:rPr lang="en-US" dirty="0" smtClean="0"/>
              <a:t>B: Empty queue</a:t>
            </a:r>
          </a:p>
          <a:p>
            <a:pPr lvl="1">
              <a:buNone/>
            </a:pPr>
            <a:r>
              <a:rPr lang="en-US" dirty="0" smtClean="0"/>
              <a:t>C: Both A and B</a:t>
            </a:r>
          </a:p>
          <a:p>
            <a:pPr lvl="1">
              <a:buNone/>
            </a:pPr>
            <a:r>
              <a:rPr lang="en-US" dirty="0" smtClean="0"/>
              <a:t>D: Neither A nor B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(4/7)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Ambiguous full/empty state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7126175" y="1818900"/>
            <a:ext cx="946150" cy="10064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i="1">
                <a:latin typeface="Helvetica" pitchFamily="34" charset="0"/>
              </a:rPr>
              <a:t>Queue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  <a:p>
            <a:pPr algn="l" eaLnBrk="0" hangingPunct="0"/>
            <a:r>
              <a:rPr lang="en-GB" sz="2000">
                <a:solidFill>
                  <a:srgbClr val="FF0000"/>
                </a:solidFill>
                <a:latin typeface="Helvetica" pitchFamily="34" charset="0"/>
              </a:rPr>
              <a:t>Full</a:t>
            </a:r>
          </a:p>
          <a:p>
            <a:pPr algn="l" eaLnBrk="0" hangingPunct="0"/>
            <a:r>
              <a:rPr lang="en-GB" sz="2000">
                <a:solidFill>
                  <a:srgbClr val="FF0000"/>
                </a:solidFill>
                <a:latin typeface="Helvetica" pitchFamily="34" charset="0"/>
              </a:rPr>
              <a:t>State</a:t>
            </a:r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725375" y="3190500"/>
            <a:ext cx="7620000" cy="1066800"/>
            <a:chOff x="240" y="1920"/>
            <a:chExt cx="4800" cy="672"/>
          </a:xfrm>
        </p:grpSpPr>
        <p:sp>
          <p:nvSpPr>
            <p:cNvPr id="11" name="Rectangle 82"/>
            <p:cNvSpPr>
              <a:spLocks noChangeArrowheads="1"/>
            </p:cNvSpPr>
            <p:nvPr/>
          </p:nvSpPr>
          <p:spPr bwMode="auto">
            <a:xfrm>
              <a:off x="240" y="1920"/>
              <a:ext cx="4800" cy="672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1016" y="2206"/>
              <a:ext cx="952" cy="251"/>
              <a:chOff x="1327" y="1983"/>
              <a:chExt cx="1025" cy="251"/>
            </a:xfrm>
          </p:grpSpPr>
          <p:sp>
            <p:nvSpPr>
              <p:cNvPr id="18" name="Rectangle 29"/>
              <p:cNvSpPr>
                <a:spLocks noChangeArrowheads="1"/>
              </p:cNvSpPr>
              <p:nvPr/>
            </p:nvSpPr>
            <p:spPr bwMode="auto">
              <a:xfrm>
                <a:off x="1776" y="2008"/>
                <a:ext cx="57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1327" y="1984"/>
                <a:ext cx="43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i="1" dirty="0">
                    <a:solidFill>
                      <a:srgbClr val="0000FF"/>
                    </a:solidFill>
                    <a:latin typeface="Helvetica" pitchFamily="34" charset="0"/>
                  </a:rPr>
                  <a:t>size</a:t>
                </a:r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1974" y="1983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latin typeface="Helvetica" pitchFamily="34" charset="0"/>
                  </a:rPr>
                  <a:t>0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3382" y="2199"/>
              <a:ext cx="952" cy="251"/>
              <a:chOff x="1327" y="1983"/>
              <a:chExt cx="1025" cy="251"/>
            </a:xfrm>
          </p:grpSpPr>
          <p:sp>
            <p:nvSpPr>
              <p:cNvPr id="15" name="Rectangle 33"/>
              <p:cNvSpPr>
                <a:spLocks noChangeArrowheads="1"/>
              </p:cNvSpPr>
              <p:nvPr/>
            </p:nvSpPr>
            <p:spPr bwMode="auto">
              <a:xfrm>
                <a:off x="1776" y="2008"/>
                <a:ext cx="57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34"/>
              <p:cNvSpPr txBox="1">
                <a:spLocks noChangeArrowheads="1"/>
              </p:cNvSpPr>
              <p:nvPr/>
            </p:nvSpPr>
            <p:spPr bwMode="auto">
              <a:xfrm>
                <a:off x="1327" y="1984"/>
                <a:ext cx="43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i="1" dirty="0">
                    <a:solidFill>
                      <a:srgbClr val="0000FF"/>
                    </a:solidFill>
                    <a:latin typeface="Helvetica" pitchFamily="34" charset="0"/>
                  </a:rPr>
                  <a:t>size</a:t>
                </a:r>
              </a:p>
            </p:txBody>
          </p:sp>
          <p:sp>
            <p:nvSpPr>
              <p:cNvPr id="17" name="Text Box 35"/>
              <p:cNvSpPr txBox="1">
                <a:spLocks noChangeArrowheads="1"/>
              </p:cNvSpPr>
              <p:nvPr/>
            </p:nvSpPr>
            <p:spPr bwMode="auto">
              <a:xfrm>
                <a:off x="1974" y="1983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latin typeface="Helvetica" pitchFamily="34" charset="0"/>
                  </a:rPr>
                  <a:t>4</a:t>
                </a:r>
              </a:p>
            </p:txBody>
          </p:sp>
        </p:grp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384" y="1968"/>
              <a:ext cx="33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Solution 1 </a:t>
              </a:r>
              <a:r>
                <a:rPr lang="en-US" sz="2000" dirty="0">
                  <a:latin typeface="Helvetica" pitchFamily="34" charset="0"/>
                </a:rPr>
                <a:t>– Maintain queue size or full status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3175" y="1818900"/>
            <a:ext cx="1219200" cy="304800"/>
            <a:chOff x="2173175" y="1818900"/>
            <a:chExt cx="1219200" cy="304800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2173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24779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2782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3087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30775" y="1818900"/>
            <a:ext cx="1219200" cy="304800"/>
            <a:chOff x="5830775" y="1818900"/>
            <a:chExt cx="1219200" cy="304800"/>
          </a:xfrm>
        </p:grpSpPr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5830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135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f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64403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c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745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d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9" name="Text Box 73"/>
          <p:cNvSpPr txBox="1">
            <a:spLocks noChangeArrowheads="1"/>
          </p:cNvSpPr>
          <p:nvPr/>
        </p:nvSpPr>
        <p:spPr bwMode="auto">
          <a:xfrm>
            <a:off x="1106375" y="1818900"/>
            <a:ext cx="946150" cy="10064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i="1" dirty="0">
                <a:latin typeface="Helvetica" pitchFamily="34" charset="0"/>
              </a:rPr>
              <a:t>Queue</a:t>
            </a:r>
            <a:endParaRPr lang="en-GB" sz="2000" i="1" dirty="0">
              <a:solidFill>
                <a:srgbClr val="FF0000"/>
              </a:solidFill>
              <a:latin typeface="Helvetica" pitchFamily="34" charset="0"/>
            </a:endParaRPr>
          </a:p>
          <a:p>
            <a:pPr algn="l" eaLnBrk="0" hangingPunct="0"/>
            <a:r>
              <a:rPr lang="en-GB" sz="2000" dirty="0">
                <a:solidFill>
                  <a:srgbClr val="FF0000"/>
                </a:solidFill>
                <a:latin typeface="Helvetica" pitchFamily="34" charset="0"/>
              </a:rPr>
              <a:t>Empty</a:t>
            </a:r>
          </a:p>
          <a:p>
            <a:pPr algn="l" eaLnBrk="0" hangingPunct="0"/>
            <a:r>
              <a:rPr lang="en-GB" sz="2000" dirty="0">
                <a:solidFill>
                  <a:srgbClr val="FF0000"/>
                </a:solidFill>
                <a:latin typeface="Helvetica" pitchFamily="34" charset="0"/>
              </a:rPr>
              <a:t>State</a:t>
            </a:r>
          </a:p>
        </p:txBody>
      </p:sp>
      <p:sp>
        <p:nvSpPr>
          <p:cNvPr id="30" name="Text Box 77"/>
          <p:cNvSpPr txBox="1">
            <a:spLocks noChangeArrowheads="1"/>
          </p:cNvSpPr>
          <p:nvPr/>
        </p:nvSpPr>
        <p:spPr bwMode="auto">
          <a:xfrm>
            <a:off x="2477975" y="2199900"/>
            <a:ext cx="381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F</a:t>
            </a:r>
          </a:p>
          <a:p>
            <a:r>
              <a:rPr lang="en-US" sz="1800" dirty="0"/>
              <a:t>B</a:t>
            </a:r>
          </a:p>
        </p:txBody>
      </p:sp>
      <p:sp>
        <p:nvSpPr>
          <p:cNvPr id="31" name="Text Box 78"/>
          <p:cNvSpPr txBox="1">
            <a:spLocks noChangeArrowheads="1"/>
          </p:cNvSpPr>
          <p:nvPr/>
        </p:nvSpPr>
        <p:spPr bwMode="auto">
          <a:xfrm>
            <a:off x="6400800" y="2209800"/>
            <a:ext cx="381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/>
              <a:t>FB</a:t>
            </a:r>
          </a:p>
        </p:txBody>
      </p:sp>
      <p:grpSp>
        <p:nvGrpSpPr>
          <p:cNvPr id="32" name="Group 84"/>
          <p:cNvGrpSpPr>
            <a:grpSpLocks/>
          </p:cNvGrpSpPr>
          <p:nvPr/>
        </p:nvGrpSpPr>
        <p:grpSpPr bwMode="auto">
          <a:xfrm>
            <a:off x="725375" y="4409700"/>
            <a:ext cx="7620000" cy="1919848"/>
            <a:chOff x="240" y="2688"/>
            <a:chExt cx="4800" cy="1248"/>
          </a:xfrm>
        </p:grpSpPr>
        <p:sp>
          <p:nvSpPr>
            <p:cNvPr id="33" name="Rectangle 81"/>
            <p:cNvSpPr>
              <a:spLocks noChangeArrowheads="1"/>
            </p:cNvSpPr>
            <p:nvPr/>
          </p:nvSpPr>
          <p:spPr bwMode="auto">
            <a:xfrm>
              <a:off x="240" y="2688"/>
              <a:ext cx="4800" cy="1248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384" y="2736"/>
              <a:ext cx="4575" cy="116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Solution 2</a:t>
              </a:r>
              <a:r>
                <a:rPr lang="en-US" sz="2000" b="1" dirty="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 b="1" dirty="0" smtClean="0">
                  <a:solidFill>
                    <a:srgbClr val="339933"/>
                  </a:solidFill>
                  <a:latin typeface="Helvetica" pitchFamily="34" charset="0"/>
                </a:rPr>
                <a:t>(Preferred and used in our codes) </a:t>
              </a:r>
              <a:r>
                <a:rPr lang="en-US" sz="2000" b="1" dirty="0" smtClean="0">
                  <a:latin typeface="Helvetica" pitchFamily="34" charset="0"/>
                </a:rPr>
                <a:t>– </a:t>
              </a:r>
              <a:r>
                <a:rPr lang="en-US" sz="2000" dirty="0">
                  <a:latin typeface="Helvetica" pitchFamily="34" charset="0"/>
                </a:rPr>
                <a:t>Leave a gap!</a:t>
              </a:r>
            </a:p>
            <a:p>
              <a:pPr algn="l" eaLnBrk="0" hangingPunct="0"/>
              <a:endParaRPr lang="en-US" sz="2000" dirty="0">
                <a:latin typeface="Helvetica" pitchFamily="34" charset="0"/>
              </a:endParaRPr>
            </a:p>
            <a:p>
              <a:pPr algn="l" eaLnBrk="0" hangingPunct="0"/>
              <a:r>
                <a:rPr lang="en-US" sz="2000" dirty="0">
                  <a:latin typeface="Helvetica" pitchFamily="34" charset="0"/>
                </a:rPr>
                <a:t>Don’t need the </a:t>
              </a:r>
              <a:r>
                <a:rPr lang="en-GB" sz="2000" dirty="0">
                  <a:solidFill>
                    <a:srgbClr val="0000FF"/>
                  </a:solidFill>
                  <a:latin typeface="Helvetica" pitchFamily="34" charset="0"/>
                </a:rPr>
                <a:t>size</a:t>
              </a:r>
              <a:r>
                <a:rPr lang="en-US" sz="2000" dirty="0">
                  <a:latin typeface="Helvetica" pitchFamily="34" charset="0"/>
                </a:rPr>
                <a:t> field this way</a:t>
              </a:r>
            </a:p>
            <a:p>
              <a:pPr eaLnBrk="0" hangingPunct="0"/>
              <a:endParaRPr lang="en-US" sz="1000" dirty="0" smtClean="0">
                <a:latin typeface="Helvetica" pitchFamily="34" charset="0"/>
              </a:endParaRPr>
            </a:p>
            <a:p>
              <a:pPr eaLnBrk="0" hangingPunct="0"/>
              <a:r>
                <a:rPr lang="en-US" sz="2000" dirty="0" smtClean="0">
                  <a:latin typeface="Helvetica" pitchFamily="34" charset="0"/>
                </a:rPr>
                <a:t>Full Case: (((B+1)</a:t>
              </a:r>
              <a:r>
                <a:rPr lang="en-US" sz="2000" dirty="0" smtClean="0">
                  <a:solidFill>
                    <a:srgbClr val="0000FF"/>
                  </a:solidFill>
                  <a:latin typeface="Helvetica" pitchFamily="34" charset="0"/>
                </a:rPr>
                <a:t> % </a:t>
              </a:r>
              <a:r>
                <a:rPr lang="en-US" sz="2000" dirty="0" err="1" smtClean="0">
                  <a:solidFill>
                    <a:srgbClr val="0000FF"/>
                  </a:solidFill>
                  <a:latin typeface="Helvetica" pitchFamily="34" charset="0"/>
                </a:rPr>
                <a:t>maxsize</a:t>
              </a:r>
              <a:r>
                <a:rPr lang="en-US" sz="2000" dirty="0" smtClean="0">
                  <a:latin typeface="Helvetica" pitchFamily="34" charset="0"/>
                </a:rPr>
                <a:t>) == F)</a:t>
              </a:r>
            </a:p>
            <a:p>
              <a:pPr eaLnBrk="0" hangingPunct="0"/>
              <a:r>
                <a:rPr lang="en-US" sz="2000" dirty="0" smtClean="0">
                  <a:latin typeface="Helvetica" pitchFamily="34" charset="0"/>
                </a:rPr>
                <a:t>Empty Case: F == B</a:t>
              </a:r>
            </a:p>
          </p:txBody>
        </p:sp>
        <p:sp>
          <p:nvSpPr>
            <p:cNvPr id="35" name="Rectangle 69"/>
            <p:cNvSpPr>
              <a:spLocks noChangeArrowheads="1"/>
            </p:cNvSpPr>
            <p:nvPr/>
          </p:nvSpPr>
          <p:spPr bwMode="auto">
            <a:xfrm>
              <a:off x="3216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36" name="Rectangle 70"/>
            <p:cNvSpPr>
              <a:spLocks noChangeArrowheads="1"/>
            </p:cNvSpPr>
            <p:nvPr/>
          </p:nvSpPr>
          <p:spPr bwMode="auto">
            <a:xfrm>
              <a:off x="3408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71"/>
            <p:cNvSpPr>
              <a:spLocks noChangeArrowheads="1"/>
            </p:cNvSpPr>
            <p:nvPr/>
          </p:nvSpPr>
          <p:spPr bwMode="auto">
            <a:xfrm>
              <a:off x="3600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c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3792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d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39" name="Text Box 80"/>
            <p:cNvSpPr txBox="1">
              <a:spLocks noChangeArrowheads="1"/>
            </p:cNvSpPr>
            <p:nvPr/>
          </p:nvSpPr>
          <p:spPr bwMode="auto">
            <a:xfrm>
              <a:off x="3387" y="3385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 B  F</a:t>
              </a:r>
            </a:p>
          </p:txBody>
        </p:sp>
      </p:grpSp>
      <p:sp>
        <p:nvSpPr>
          <p:cNvPr id="4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(5/7)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143000"/>
            <a:ext cx="8382000" cy="4931322"/>
            <a:chOff x="457200" y="998153"/>
            <a:chExt cx="8382000" cy="4442503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2976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This implementation uses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solution 2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to resolve full/empty state 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QueueArr &lt;E&gt; i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mplements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QueueADT &lt;E&gt; {</a:t>
              </a: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E []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front, back;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INITSIZE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(E [])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[INITSIZE]; 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create array of E objects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front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the queue is empty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back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INITSIZE;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(front == back);       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use solution 2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QueueArr.java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(6/7)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775466"/>
            <a:ext cx="8458200" cy="5771246"/>
            <a:chOff x="381000" y="1011021"/>
            <a:chExt cx="8458200" cy="5482379"/>
          </a:xfrm>
        </p:grpSpPr>
        <p:sp>
          <p:nvSpPr>
            <p:cNvPr id="33" name="TextBox 32"/>
            <p:cNvSpPr txBox="1"/>
            <p:nvPr/>
          </p:nvSpPr>
          <p:spPr>
            <a:xfrm>
              <a:off x="381000" y="1143002"/>
              <a:ext cx="8382000" cy="535039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{ </a:t>
              </a:r>
              <a:r>
                <a:rPr lang="en-SG" sz="1600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return the front of the queue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[front];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E poll() </a:t>
              </a:r>
              <a:r>
                <a:rPr lang="en-SG" sz="1400" b="1" smtClean="0">
                  <a:latin typeface="Courier New" pitchFamily="49" charset="0"/>
                  <a:cs typeface="Courier New" pitchFamily="49" charset="0"/>
                </a:rPr>
                <a:t>{  </a:t>
              </a:r>
              <a:r>
                <a:rPr lang="en-SG" sz="1600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remove and return the front of the queue 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[front];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[front] =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front = (front +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“circular” array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offer(E o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) {  </a:t>
              </a:r>
              <a:r>
                <a:rPr lang="en-SG" sz="1400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add item to the back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(((back+1)%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 == front)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array is full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no more memory to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                                     </a:t>
              </a:r>
              <a:r>
                <a:rPr lang="en-SG" sz="1600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enlarge the array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[back] = o;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back = (back +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 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“circular” array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62800" y="1011021"/>
              <a:ext cx="1676400" cy="3440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QueueArr.java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(7/7)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162643"/>
            <a:ext cx="8382000" cy="4863237"/>
            <a:chOff x="457200" y="1059489"/>
            <a:chExt cx="8382000" cy="4381168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2976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* 2;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E[] x = (E [])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Object[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(x ==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i.e. no memory allocated to array of E objects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j &lt;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j++)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copy the front (1st) element, 2nd element, ..., in the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original array to the 1st (index 0), 2nd (index 1), ...,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positions in the enlarged array.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Q: Why this way?</a:t>
              </a:r>
              <a:endPara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x[j]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front+j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front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back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x;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QueueArr.java</a:t>
              </a:r>
            </a:p>
          </p:txBody>
        </p:sp>
      </p:grpSp>
      <p:sp>
        <p:nvSpPr>
          <p:cNvPr id="8" name="Line Callout 2 (Accent Bar) 7"/>
          <p:cNvSpPr/>
          <p:nvPr/>
        </p:nvSpPr>
        <p:spPr>
          <a:xfrm>
            <a:off x="2819400" y="925588"/>
            <a:ext cx="1905000" cy="329755"/>
          </a:xfrm>
          <a:prstGeom prst="accentCallout2">
            <a:avLst>
              <a:gd name="adj1" fmla="val 18750"/>
              <a:gd name="adj2" fmla="val -8333"/>
              <a:gd name="adj3" fmla="val 13313"/>
              <a:gd name="adj4" fmla="val -30005"/>
              <a:gd name="adj5" fmla="val 111573"/>
              <a:gd name="adj6" fmla="val -74623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smtClean="0">
                <a:solidFill>
                  <a:schemeClr val="tx1"/>
                </a:solidFill>
              </a:rPr>
              <a:t>rivate method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smtClean="0">
                <a:latin typeface="Britannic Bold" panose="020B0903060703020204" pitchFamily="34" charset="0"/>
              </a:rPr>
              <a:t>Queue Implement</a:t>
            </a:r>
            <a:r>
              <a:rPr lang="en-US" sz="3600" baseline="30000" smtClean="0">
                <a:latin typeface="Britannic Bold" panose="020B0903060703020204" pitchFamily="34" charset="0"/>
              </a:rPr>
              <a:t>n</a:t>
            </a:r>
            <a:r>
              <a:rPr lang="en-US" sz="3600" dirty="0" smtClean="0">
                <a:latin typeface="Britannic Bold" panose="020B0903060703020204" pitchFamily="34" charset="0"/>
              </a:rPr>
              <a:t>: Linked List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#1 (Composition): </a:t>
            </a:r>
            <a:r>
              <a:rPr lang="en-GB" sz="2800" dirty="0" smtClean="0">
                <a:solidFill>
                  <a:srgbClr val="0070C0"/>
                </a:solidFill>
              </a:rPr>
              <a:t>Use </a:t>
            </a:r>
            <a:r>
              <a:rPr lang="en-GB" sz="2800" dirty="0" err="1" smtClean="0">
                <a:solidFill>
                  <a:srgbClr val="C00000"/>
                </a:solidFill>
              </a:rPr>
              <a:t>TailedLinkedList</a:t>
            </a:r>
            <a:endParaRPr lang="en-GB" sz="2800" dirty="0" smtClean="0">
              <a:solidFill>
                <a:srgbClr val="C00000"/>
              </a:solidFill>
            </a:endParaRPr>
          </a:p>
          <a:p>
            <a:pPr lvl="1"/>
            <a:r>
              <a:rPr lang="en-GB" sz="2400" dirty="0" smtClean="0"/>
              <a:t>Do not use </a:t>
            </a:r>
            <a:r>
              <a:rPr lang="en-GB" sz="2400" dirty="0" err="1" smtClean="0"/>
              <a:t>BasicLinkedList</a:t>
            </a:r>
            <a:r>
              <a:rPr lang="en-GB" sz="2400" dirty="0" smtClean="0"/>
              <a:t> as we would like to use </a:t>
            </a:r>
            <a:r>
              <a:rPr lang="en-GB" sz="2400" dirty="0" err="1" smtClean="0">
                <a:solidFill>
                  <a:srgbClr val="00B0F0"/>
                </a:solidFill>
              </a:rPr>
              <a:t>a</a:t>
            </a:r>
            <a:r>
              <a:rPr lang="en-GB" sz="2400" smtClean="0">
                <a:solidFill>
                  <a:srgbClr val="00B0F0"/>
                </a:solidFill>
              </a:rPr>
              <a:t>ddLast</a:t>
            </a:r>
            <a:r>
              <a:rPr lang="en-GB" sz="2400" dirty="0" smtClean="0">
                <a:solidFill>
                  <a:srgbClr val="00B0F0"/>
                </a:solidFill>
              </a:rPr>
              <a:t>() </a:t>
            </a:r>
            <a:r>
              <a:rPr lang="en-GB" sz="2400" dirty="0" smtClean="0"/>
              <a:t>of </a:t>
            </a:r>
            <a:r>
              <a:rPr lang="en-GB" sz="2400" dirty="0" err="1" smtClean="0"/>
              <a:t>TailedLinkedList</a:t>
            </a:r>
            <a:r>
              <a:rPr lang="en-GB" sz="2400" dirty="0" smtClean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3843210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 smtClean="0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4495800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61" y="1306"/>
              <a:ext cx="808" cy="23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b="1" i="1" dirty="0" err="1" smtClean="0">
                  <a:latin typeface="Helvetica" pitchFamily="34" charset="0"/>
                </a:rPr>
                <a:t>Queue</a:t>
              </a:r>
              <a:r>
                <a:rPr lang="en-US" b="1" i="1" dirty="0" err="1" smtClean="0">
                  <a:solidFill>
                    <a:srgbClr val="FF3300"/>
                  </a:solidFill>
                  <a:latin typeface="Helvetica" pitchFamily="34" charset="0"/>
                </a:rPr>
                <a:t>LL</a:t>
              </a:r>
              <a:endParaRPr lang="en-US" b="1" i="1" dirty="0">
                <a:solidFill>
                  <a:srgbClr val="FF3300"/>
                </a:solidFill>
                <a:latin typeface="Helvetica" pitchFamily="34" charset="0"/>
              </a:endParaRP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503" y="1650"/>
              <a:ext cx="37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list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9600" y="3616159"/>
            <a:ext cx="201741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 smtClean="0">
                <a:latin typeface="Helvetica" pitchFamily="34" charset="0"/>
              </a:rPr>
              <a:t>TailedLinkedList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1600200" y="2923432"/>
            <a:ext cx="1243013" cy="1127125"/>
          </a:xfrm>
          <a:custGeom>
            <a:avLst/>
            <a:gdLst>
              <a:gd name="T0" fmla="*/ 0 w 816"/>
              <a:gd name="T1" fmla="*/ 0 h 512"/>
              <a:gd name="T2" fmla="*/ 2147483647 w 816"/>
              <a:gd name="T3" fmla="*/ 2147483647 h 512"/>
              <a:gd name="T4" fmla="*/ 2147483647 w 816"/>
              <a:gd name="T5" fmla="*/ 2147483647 h 512"/>
              <a:gd name="T6" fmla="*/ 0 60000 65536"/>
              <a:gd name="T7" fmla="*/ 0 60000 65536"/>
              <a:gd name="T8" fmla="*/ 0 60000 65536"/>
              <a:gd name="T9" fmla="*/ 0 w 816"/>
              <a:gd name="T10" fmla="*/ 0 h 512"/>
              <a:gd name="T11" fmla="*/ 816 w 81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12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617348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smtClean="0">
                <a:latin typeface="Helvetica" pitchFamily="34" charset="0"/>
              </a:rPr>
              <a:t>4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81800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7620000" y="4191000"/>
            <a:ext cx="51328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smtClean="0">
                <a:solidFill>
                  <a:srgbClr val="0000FF"/>
                </a:solidFill>
                <a:latin typeface="Helvetica" pitchFamily="34" charset="0"/>
              </a:rPr>
              <a:t>tail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smtClean="0">
                <a:latin typeface="Britannic Bold" panose="020B0903060703020204" pitchFamily="34" charset="0"/>
              </a:rPr>
              <a:t>Queue Implement</a:t>
            </a:r>
            <a:r>
              <a:rPr lang="en-US" sz="3600" baseline="30000" smtClean="0">
                <a:latin typeface="Britannic Bold" panose="020B0903060703020204" pitchFamily="34" charset="0"/>
              </a:rPr>
              <a:t>n</a:t>
            </a:r>
            <a:r>
              <a:rPr lang="en-US" sz="3600" dirty="0" smtClean="0">
                <a:latin typeface="Britannic Bold" panose="020B0903060703020204" pitchFamily="34" charset="0"/>
              </a:rPr>
              <a:t>: Linked List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929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#1 (Composition): </a:t>
            </a:r>
            <a:r>
              <a:rPr lang="en-GB" sz="2800" dirty="0" smtClean="0">
                <a:solidFill>
                  <a:srgbClr val="FF0000"/>
                </a:solidFill>
              </a:rPr>
              <a:t>Use</a:t>
            </a:r>
            <a:r>
              <a:rPr lang="en-GB" sz="2800" dirty="0" smtClean="0"/>
              <a:t> </a:t>
            </a:r>
            <a:r>
              <a:rPr lang="en-GB" sz="2800" dirty="0" err="1" smtClean="0"/>
              <a:t>TailedLinkedList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334686"/>
            <a:ext cx="8382000" cy="5263346"/>
            <a:chOff x="457200" y="1059489"/>
            <a:chExt cx="8382000" cy="4741618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65810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&lt;E&gt; list;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 list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&lt;E&gt; ();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offer(E o)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addLast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 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addLast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					 // are public methods of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TailedLinkedList</a:t>
              </a:r>
              <a:endPara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peek()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poll()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QueueLL.java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pPr eaLnBrk="1" hangingPunct="1"/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Stack ADT (Motivation)  </a:t>
            </a:r>
            <a:endParaRPr lang="en-GB" sz="2400" dirty="0" smtClean="0"/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Stack Implementation via Array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Stack Implementation via Linked List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err="1" smtClean="0">
                <a:solidFill>
                  <a:srgbClr val="0000FF"/>
                </a:solidFill>
              </a:rPr>
              <a:t>java.util.</a:t>
            </a:r>
            <a:r>
              <a:rPr lang="en-GB" sz="2400" u="sng" dirty="0" err="1" smtClean="0">
                <a:solidFill>
                  <a:srgbClr val="0000FF"/>
                </a:solidFill>
              </a:rPr>
              <a:t>Stack</a:t>
            </a:r>
            <a:r>
              <a:rPr lang="en-GB" sz="2400" u="sng" dirty="0" smtClean="0">
                <a:solidFill>
                  <a:srgbClr val="0000FF"/>
                </a:solidFill>
              </a:rPr>
              <a:t> &lt;E&gt;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Stack Applications </a:t>
            </a:r>
          </a:p>
          <a:p>
            <a:pPr marL="1087438" lvl="1" indent="-457200"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Bracket matching</a:t>
            </a:r>
          </a:p>
          <a:p>
            <a:pPr marL="1087438" lvl="1" indent="-457200"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Postfix calculation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Queue ADT (Motivation)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Queue Implementation via Array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Queue Implementation via Tailed Linked List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err="1" smtClean="0">
                <a:solidFill>
                  <a:srgbClr val="0000FF"/>
                </a:solidFill>
              </a:rPr>
              <a:t>java.util.interface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u="sng" dirty="0" smtClean="0">
                <a:solidFill>
                  <a:srgbClr val="0000FF"/>
                </a:solidFill>
              </a:rPr>
              <a:t>Queue &lt;E&gt;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Application: Palindromes</a:t>
            </a:r>
            <a:endParaRPr lang="en-GB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smtClean="0">
                <a:latin typeface="Britannic Bold" panose="020B0903060703020204" pitchFamily="34" charset="0"/>
              </a:rPr>
              <a:t>Queue Implement</a:t>
            </a:r>
            <a:r>
              <a:rPr lang="en-US" sz="3600" baseline="30000" smtClean="0">
                <a:latin typeface="Britannic Bold" panose="020B0903060703020204" pitchFamily="34" charset="0"/>
              </a:rPr>
              <a:t>n</a:t>
            </a:r>
            <a:r>
              <a:rPr lang="en-US" sz="3600" dirty="0" smtClean="0">
                <a:latin typeface="Britannic Bold" panose="020B0903060703020204" pitchFamily="34" charset="0"/>
              </a:rPr>
              <a:t>: Linked List 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1447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#2 (Inheritance): </a:t>
            </a:r>
            <a:r>
              <a:rPr lang="en-GB" sz="2800" smtClean="0">
                <a:solidFill>
                  <a:srgbClr val="FF0000"/>
                </a:solidFill>
              </a:rPr>
              <a:t>Extend</a:t>
            </a:r>
            <a:r>
              <a:rPr lang="en-GB" sz="2800" smtClean="0"/>
              <a:t> TailedLinkedList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3843210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 smtClean="0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4495800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7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9" name="Group 65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10" name="Group 69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617348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smtClean="0">
                <a:latin typeface="Helvetica" pitchFamily="34" charset="0"/>
              </a:rPr>
              <a:t>4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81800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7620000" y="4191000"/>
            <a:ext cx="51328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smtClean="0">
                <a:solidFill>
                  <a:srgbClr val="0000FF"/>
                </a:solidFill>
                <a:latin typeface="Helvetica" pitchFamily="34" charset="0"/>
              </a:rPr>
              <a:t>tail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870081" y="3589194"/>
            <a:ext cx="1338828" cy="36933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1" i="1" dirty="0" err="1" smtClean="0">
                <a:latin typeface="Helvetica" pitchFamily="34" charset="0"/>
              </a:rPr>
              <a:t>Queue</a:t>
            </a:r>
            <a:r>
              <a:rPr lang="en-US" b="1" i="1" dirty="0" err="1" smtClean="0">
                <a:solidFill>
                  <a:srgbClr val="FF3300"/>
                </a:solidFill>
                <a:latin typeface="Helvetica" pitchFamily="34" charset="0"/>
              </a:rPr>
              <a:t>LLE</a:t>
            </a:r>
            <a:endParaRPr lang="en-US" b="1" i="1" dirty="0">
              <a:solidFill>
                <a:srgbClr val="FF3300"/>
              </a:solidFill>
              <a:latin typeface="Helvetica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345382" y="3581400"/>
            <a:ext cx="201741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 smtClean="0">
                <a:latin typeface="Helvetica" pitchFamily="34" charset="0"/>
              </a:rPr>
              <a:t>TailedLinkedList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3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smtClean="0">
                <a:latin typeface="Britannic Bold" panose="020B0903060703020204" pitchFamily="34" charset="0"/>
              </a:rPr>
              <a:t>Queue Implement</a:t>
            </a:r>
            <a:r>
              <a:rPr lang="en-US" sz="3600" baseline="30000" smtClean="0">
                <a:latin typeface="Britannic Bold" panose="020B0903060703020204" pitchFamily="34" charset="0"/>
              </a:rPr>
              <a:t>n</a:t>
            </a:r>
            <a:r>
              <a:rPr lang="en-US" sz="3600" dirty="0" smtClean="0">
                <a:latin typeface="Britannic Bold" panose="020B0903060703020204" pitchFamily="34" charset="0"/>
              </a:rPr>
              <a:t>: Linked List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#2 (Inheritance): </a:t>
            </a:r>
            <a:r>
              <a:rPr lang="en-GB" sz="2800" dirty="0" smtClean="0">
                <a:solidFill>
                  <a:srgbClr val="FF0000"/>
                </a:solidFill>
              </a:rPr>
              <a:t>Extend</a:t>
            </a:r>
            <a:r>
              <a:rPr lang="en-GB" sz="2800" dirty="0" smtClean="0"/>
              <a:t> </a:t>
            </a:r>
            <a:r>
              <a:rPr lang="en-GB" sz="2800" dirty="0" err="1" smtClean="0"/>
              <a:t>TailedLinkedList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371600"/>
            <a:ext cx="8382000" cy="4617014"/>
            <a:chOff x="457200" y="1059489"/>
            <a:chExt cx="8382000" cy="4159354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07584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offer(E o) 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addLast(o);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smtClean="0">
                  <a:solidFill>
                    <a:srgbClr val="003399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peek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(isEmpty()) 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getFirst();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poll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E obj =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(!isEmpty()) removeFirst();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 obj;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QueueLLE.java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Uses of Queues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838200"/>
            <a:ext cx="8686800" cy="4429997"/>
            <a:chOff x="304800" y="1059489"/>
            <a:chExt cx="8686800" cy="4094847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401133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TestStack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main (String[]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// you can use any one of the following implementations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queue= new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Array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queue=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composition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queue= new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2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2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2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inheritance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"queue is empty?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queue.isEmpty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"queue is empty?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queue.isEmpty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"3"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TestQueue.java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Uses of Queues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838200"/>
            <a:ext cx="8686800" cy="2983447"/>
            <a:chOff x="304800" y="1059489"/>
            <a:chExt cx="8686800" cy="2757736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267422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"checking whether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().equals(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().equals(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()");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	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TestQueue.java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9 </a:t>
            </a:r>
            <a:r>
              <a:rPr lang="en-US" sz="3600" dirty="0" err="1" smtClean="0">
                <a:latin typeface="Britannic Bold" panose="020B0903060703020204" pitchFamily="34" charset="0"/>
              </a:rPr>
              <a:t>java.util.interface</a:t>
            </a:r>
            <a:r>
              <a:rPr lang="en-US" sz="3600" dirty="0" smtClean="0">
                <a:latin typeface="Britannic Bold" panose="020B0903060703020204" pitchFamily="34" charset="0"/>
              </a:rPr>
              <a:t> Queue &lt;E&gt;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788223"/>
            <a:ext cx="7792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Note: </a:t>
            </a:r>
            <a:r>
              <a:rPr lang="en-US" sz="1600" dirty="0" smtClean="0"/>
              <a:t>The methods “E element()” and “E remove()” are not in our own Queue ADT . </a:t>
            </a: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957" y="914400"/>
            <a:ext cx="8063778" cy="480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10</a:t>
            </a:r>
            <a:r>
              <a:rPr lang="en-US" sz="4400" dirty="0" smtClean="0">
                <a:latin typeface="Britannic Bold" panose="020B0903060703020204" pitchFamily="34" charset="0"/>
              </a:rPr>
              <a:t> Palindromes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Application using both Stack and Queue</a:t>
            </a:r>
            <a:endParaRPr lang="en-US" sz="32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 smtClean="0">
                <a:latin typeface="Britannic Bold" panose="020B0903060703020204" pitchFamily="34" charset="0"/>
              </a:rPr>
              <a:t>Application: </a:t>
            </a:r>
            <a:r>
              <a:rPr lang="en-US" sz="3600" dirty="0" smtClean="0">
                <a:solidFill>
                  <a:srgbClr val="800000"/>
                </a:solidFill>
                <a:latin typeface="Britannic Bold" panose="020B0903060703020204" pitchFamily="34" charset="0"/>
              </a:rPr>
              <a:t>Palindromes </a:t>
            </a:r>
            <a:r>
              <a:rPr lang="en-US" sz="3600" dirty="0" smtClean="0">
                <a:latin typeface="Britannic Bold" panose="020B0903060703020204" pitchFamily="34" charset="0"/>
              </a:rPr>
              <a:t>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33600"/>
          </a:xfrm>
        </p:spPr>
        <p:txBody>
          <a:bodyPr>
            <a:normAutofit/>
          </a:bodyPr>
          <a:lstStyle/>
          <a:p>
            <a:pPr lvl="0">
              <a:buClr>
                <a:schemeClr val="bg2"/>
              </a:buClr>
              <a:buSzPct val="75000"/>
              <a:defRPr/>
            </a:pPr>
            <a:r>
              <a:rPr lang="en-US" sz="2800" dirty="0" smtClean="0"/>
              <a:t>A string which reads the same either left to right, or right to left is known as a </a:t>
            </a:r>
            <a:r>
              <a:rPr lang="en-US" sz="2800" dirty="0" smtClean="0">
                <a:solidFill>
                  <a:srgbClr val="0000FF"/>
                </a:solidFill>
              </a:rPr>
              <a:t>palindrome</a:t>
            </a:r>
          </a:p>
          <a:p>
            <a:pPr marL="901700" lvl="1" indent="-444500">
              <a:buSzPct val="80000"/>
              <a:buFont typeface="Wingdings" pitchFamily="2" charset="2"/>
              <a:buChar char="¨"/>
              <a:defRPr/>
            </a:pPr>
            <a:r>
              <a:rPr lang="en-US" sz="2400" dirty="0" smtClean="0"/>
              <a:t>Palindromes: </a:t>
            </a:r>
            <a:r>
              <a:rPr lang="en-US" sz="2400" dirty="0" smtClean="0">
                <a:solidFill>
                  <a:srgbClr val="006600"/>
                </a:solidFill>
              </a:rPr>
              <a:t>“radar”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6600"/>
                </a:solidFill>
              </a:rPr>
              <a:t> “deed”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6600"/>
                </a:solidFill>
              </a:rPr>
              <a:t> “</a:t>
            </a:r>
            <a:r>
              <a:rPr lang="en-US" sz="2400" dirty="0" err="1" smtClean="0">
                <a:solidFill>
                  <a:srgbClr val="006600"/>
                </a:solidFill>
              </a:rPr>
              <a:t>aibohphobia</a:t>
            </a:r>
            <a:r>
              <a:rPr lang="en-US" sz="2400" dirty="0" smtClean="0">
                <a:solidFill>
                  <a:srgbClr val="006600"/>
                </a:solidFill>
              </a:rPr>
              <a:t>”</a:t>
            </a:r>
          </a:p>
          <a:p>
            <a:pPr marL="901700" lvl="1" indent="-444500">
              <a:buSzPct val="80000"/>
              <a:buFont typeface="Wingdings" pitchFamily="2" charset="2"/>
              <a:buChar char="¨"/>
              <a:defRPr/>
            </a:pPr>
            <a:r>
              <a:rPr lang="en-US" sz="2400" dirty="0" smtClean="0"/>
              <a:t>Non-palindromes: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6600"/>
                </a:solidFill>
              </a:rPr>
              <a:t>“data”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6600"/>
                </a:solidFill>
              </a:rPr>
              <a:t> “little”   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586825" y="3493317"/>
            <a:ext cx="2286000" cy="415925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“c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1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2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3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4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5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”</a:t>
            </a:r>
            <a:endParaRPr lang="en-GB" sz="2000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5840786" y="4298263"/>
            <a:ext cx="3053377" cy="746125"/>
            <a:chOff x="3311" y="2104"/>
            <a:chExt cx="2083" cy="47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311" y="2104"/>
              <a:ext cx="415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 smtClean="0">
                  <a:latin typeface="Helvetica" pitchFamily="34" charset="0"/>
                </a:rPr>
                <a:t>      </a:t>
              </a:r>
              <a:endParaRPr lang="en-US" sz="2000" i="1" dirty="0">
                <a:latin typeface="Helvetica" pitchFamily="34" charset="0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531" y="2232"/>
              <a:ext cx="535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847" y="2312"/>
              <a:ext cx="1547" cy="262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latin typeface="Helvetica" pitchFamily="34" charset="0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5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4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3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2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  <a:r>
                <a:rPr lang="en-US" sz="2000">
                  <a:latin typeface="Helvetica" pitchFamily="34" charset="0"/>
                </a:rPr>
                <a:t> &gt;</a:t>
              </a:r>
              <a:endParaRPr lang="en-GB" sz="2000">
                <a:latin typeface="Helvetica" pitchFamily="34" charset="0"/>
              </a:endParaRPr>
            </a:p>
          </p:txBody>
        </p:sp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5760500" y="5290450"/>
            <a:ext cx="3127375" cy="1014413"/>
            <a:chOff x="3252" y="2824"/>
            <a:chExt cx="2134" cy="639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252" y="3211"/>
              <a:ext cx="463" cy="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 smtClean="0">
                  <a:latin typeface="Helvetica" pitchFamily="34" charset="0"/>
                </a:rPr>
                <a:t>       </a:t>
              </a:r>
              <a:endParaRPr lang="en-US" sz="2000" i="1" dirty="0">
                <a:latin typeface="Helvetica" pitchFamily="34" charset="0"/>
              </a:endParaRP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3519" y="3037"/>
              <a:ext cx="543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838" y="2824"/>
              <a:ext cx="1548" cy="262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latin typeface="Helvetica" pitchFamily="34" charset="0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2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3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4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5</a:t>
              </a:r>
              <a:r>
                <a:rPr lang="en-US" sz="2000">
                  <a:latin typeface="Helvetica" pitchFamily="34" charset="0"/>
                </a:rPr>
                <a:t> &gt;</a:t>
              </a:r>
              <a:endParaRPr lang="en-GB" sz="2000">
                <a:latin typeface="Helvetica" pitchFamily="34" charset="0"/>
              </a:endParaRPr>
            </a:p>
          </p:txBody>
        </p:sp>
      </p:grp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04797" y="3971300"/>
            <a:ext cx="4572000" cy="1981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C00000"/>
                </a:solidFill>
              </a:rPr>
              <a:t>Algorithm</a:t>
            </a:r>
            <a:endParaRPr lang="en-US" dirty="0">
              <a:solidFill>
                <a:srgbClr val="C00000"/>
              </a:solidFill>
            </a:endParaRPr>
          </a:p>
          <a:p>
            <a:pPr algn="l" eaLnBrk="0" hangingPunct="0"/>
            <a:r>
              <a:rPr lang="en-US" sz="2000" dirty="0"/>
              <a:t>Given a string, use:</a:t>
            </a:r>
          </a:p>
          <a:p>
            <a:pPr lvl="1" algn="l" eaLnBrk="0" hangingPunct="0"/>
            <a:r>
              <a:rPr lang="en-US" sz="2000" dirty="0"/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Stack</a:t>
            </a:r>
            <a:r>
              <a:rPr lang="en-US" sz="2000" dirty="0"/>
              <a:t> to </a:t>
            </a:r>
            <a:r>
              <a:rPr lang="en-US" sz="2000" i="1" dirty="0"/>
              <a:t>reverse</a:t>
            </a:r>
            <a:r>
              <a:rPr lang="en-US" sz="2000" dirty="0"/>
              <a:t> its order</a:t>
            </a:r>
            <a:endParaRPr lang="en-GB" sz="1600" dirty="0"/>
          </a:p>
          <a:p>
            <a:pPr lvl="1" algn="l" eaLnBrk="0" hangingPunct="0"/>
            <a:r>
              <a:rPr lang="en-US" sz="2000" dirty="0"/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to </a:t>
            </a:r>
            <a:r>
              <a:rPr lang="en-US" sz="2000" i="1" dirty="0"/>
              <a:t>preserve</a:t>
            </a:r>
            <a:r>
              <a:rPr lang="en-US" sz="2000" dirty="0"/>
              <a:t> its order</a:t>
            </a:r>
          </a:p>
          <a:p>
            <a:pPr lvl="1" algn="l" eaLnBrk="0" hangingPunct="0"/>
            <a:endParaRPr lang="en-US" sz="2000" dirty="0"/>
          </a:p>
          <a:p>
            <a:pPr algn="l" eaLnBrk="0" hangingPunct="0"/>
            <a:r>
              <a:rPr lang="en-US" sz="2000" dirty="0"/>
              <a:t>Check if the sequences are the same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2018" y="44057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41914" y="5531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52554" y="34774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7587322" y="6057213"/>
            <a:ext cx="678526" cy="400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smtClean="0">
                <a:latin typeface="Helvetica" pitchFamily="34" charset="0"/>
              </a:rPr>
              <a:t>       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V="1">
            <a:off x="7990484" y="5640010"/>
            <a:ext cx="441115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80610" y="58386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67400" y="47244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/>
      <p:bldP spid="32" grpId="0"/>
      <p:bldP spid="33" grpId="0"/>
      <p:bldP spid="34" grpId="0" animBg="1"/>
      <p:bldP spid="35" grpId="0" animBg="1"/>
      <p:bldP spid="36" grpId="0"/>
      <p:bldP spid="22" grpId="0"/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54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 smtClean="0">
                <a:latin typeface="Britannic Bold" panose="020B0903060703020204" pitchFamily="34" charset="0"/>
              </a:rPr>
              <a:t>Application: Palindromes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grpSp>
        <p:nvGrpSpPr>
          <p:cNvPr id="25" name="Group 31"/>
          <p:cNvGrpSpPr/>
          <p:nvPr/>
        </p:nvGrpSpPr>
        <p:grpSpPr>
          <a:xfrm>
            <a:off x="152400" y="678220"/>
            <a:ext cx="8686800" cy="5757438"/>
            <a:chOff x="304800" y="1059489"/>
            <a:chExt cx="8686800" cy="5708596"/>
          </a:xfrm>
        </p:grpSpPr>
        <p:sp>
          <p:nvSpPr>
            <p:cNvPr id="26" name="TextBox 25"/>
            <p:cNvSpPr txBox="1"/>
            <p:nvPr/>
          </p:nvSpPr>
          <p:spPr>
            <a:xfrm>
              <a:off x="304800" y="1107263"/>
              <a:ext cx="8686800" cy="566082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ublic class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Palindromes 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05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main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(String[]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 you can use any of the following stack/queue implementations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 and Java classes Stack and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LinkedList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Stack &lt;String&gt; stack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2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</a:t>
              </a:r>
              <a:r>
                <a:rPr lang="en-SG" sz="1200" b="1" dirty="0" smtClean="0">
                  <a:latin typeface="Courier New" pitchFamily="49" charset="0"/>
                  <a:cs typeface="Courier New" pitchFamily="49" charset="0"/>
                </a:rPr>
                <a:t> is a Java class</a:t>
              </a: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8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sv-SE" sz="1600" b="1" dirty="0" smtClean="0">
                  <a:latin typeface="Courier New" pitchFamily="49" charset="0"/>
                  <a:cs typeface="Courier New" pitchFamily="49" charset="0"/>
                </a:rPr>
                <a:t>		//StackArr &lt;String&gt; stack = new StackArr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		//QueueLL &lt;String&gt; queue = new QueueLL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queue = new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queue = new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queue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05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Scanner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scanner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Scanner(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System.in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text: 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String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inputStr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scanner.next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inputStr.length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String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inputStr.substring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i+1);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Palindromes.java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6477000" y="4394988"/>
            <a:ext cx="2286000" cy="1828800"/>
          </a:xfrm>
          <a:prstGeom prst="wedgeRectCallout">
            <a:avLst>
              <a:gd name="adj1" fmla="val -99830"/>
              <a:gd name="adj2" fmla="val -563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</a:rPr>
              <a:t>LinkedList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is a Java class that implements interface Queue and other interfaces, such as </a:t>
            </a:r>
            <a:r>
              <a:rPr lang="en-US" sz="1400" dirty="0" err="1" smtClean="0">
                <a:solidFill>
                  <a:schemeClr val="tx1"/>
                </a:solidFill>
              </a:rPr>
              <a:t>Serializable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Cloneable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Iterable</a:t>
            </a:r>
            <a:r>
              <a:rPr lang="en-US" sz="1400" dirty="0" smtClean="0">
                <a:solidFill>
                  <a:schemeClr val="tx1"/>
                </a:solidFill>
              </a:rPr>
              <a:t>&lt;E&gt;, Collection&lt;E&gt;, </a:t>
            </a:r>
            <a:r>
              <a:rPr lang="en-US" sz="1400" dirty="0" err="1" smtClean="0">
                <a:solidFill>
                  <a:schemeClr val="tx1"/>
                </a:solidFill>
              </a:rPr>
              <a:t>Deque</a:t>
            </a:r>
            <a:r>
              <a:rPr lang="en-US" sz="1400" dirty="0" smtClean="0">
                <a:solidFill>
                  <a:schemeClr val="tx1"/>
                </a:solidFill>
              </a:rPr>
              <a:t>&lt;E&gt;, List&lt;E&gt;.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 smtClean="0">
                <a:latin typeface="Britannic Bold" panose="020B0903060703020204" pitchFamily="34" charset="0"/>
              </a:rPr>
              <a:t>Application: Palindromes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914400"/>
            <a:ext cx="8686800" cy="4368441"/>
            <a:chOff x="304800" y="1059489"/>
            <a:chExt cx="8686800" cy="4037950"/>
          </a:xfrm>
        </p:grpSpPr>
        <p:sp>
          <p:nvSpPr>
            <p:cNvPr id="26" name="TextBox 25"/>
            <p:cNvSpPr txBox="1"/>
            <p:nvPr/>
          </p:nvSpPr>
          <p:spPr>
            <a:xfrm>
              <a:off x="304800" y="1143001"/>
              <a:ext cx="8686800" cy="395443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stack.isEmpty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&amp;&amp;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(!(stack.pop().equals(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())))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e) 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inputStr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is 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palindrome"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"NOT a palindrome"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Palindromes.java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11 </a:t>
            </a:r>
            <a:r>
              <a:rPr lang="en-US" sz="3600" dirty="0" smtClean="0">
                <a:latin typeface="Britannic Bold" panose="020B0903060703020204" pitchFamily="34" charset="0"/>
              </a:rPr>
              <a:t>Summary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We learn to create our own data structures from array and linked list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LIFO </a:t>
            </a:r>
            <a:r>
              <a:rPr lang="en-US" sz="2400" dirty="0" err="1" smtClean="0"/>
              <a:t>vs</a:t>
            </a:r>
            <a:r>
              <a:rPr lang="en-US" sz="2400" dirty="0" smtClean="0">
                <a:solidFill>
                  <a:srgbClr val="0000FF"/>
                </a:solidFill>
              </a:rPr>
              <a:t> FIFO – a simple difference that leads to very different applications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Drawings can often help in understanding the cases still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Please do not forget that the Java Library class is much more comprehensive than our own – for sit-in lab or exam, please use the one as told. 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1-5</a:t>
            </a:r>
            <a:r>
              <a:rPr lang="en-US" sz="4400" dirty="0" smtClean="0">
                <a:latin typeface="Britannic Bold" panose="020B0903060703020204" pitchFamily="34" charset="0"/>
              </a:rPr>
              <a:t> Stacks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L</a:t>
            </a:r>
            <a:r>
              <a:rPr lang="en-US" sz="3200" dirty="0" smtClean="0">
                <a:latin typeface="Calibri" panose="020F0502020204030204" pitchFamily="34" charset="0"/>
              </a:rPr>
              <a:t>ast-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 smtClean="0">
                <a:latin typeface="Calibri" panose="020F0502020204030204" pitchFamily="34" charset="0"/>
              </a:rPr>
              <a:t>n-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 smtClean="0">
                <a:latin typeface="Calibri" panose="020F0502020204030204" pitchFamily="34" charset="0"/>
              </a:rPr>
              <a:t>irst-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O</a:t>
            </a:r>
            <a:r>
              <a:rPr lang="en-US" sz="3200" dirty="0" smtClean="0">
                <a:latin typeface="Calibri" panose="020F0502020204030204" pitchFamily="34" charset="0"/>
              </a:rPr>
              <a:t>ut (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LIFO</a:t>
            </a:r>
            <a:r>
              <a:rPr lang="en-US" sz="3200" dirty="0" smtClean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4" name="Picture 3" descr="stackofbooks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114800"/>
            <a:ext cx="2032368" cy="203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Stack ADT: Operations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A </a:t>
            </a:r>
            <a:r>
              <a:rPr lang="en-GB" sz="2800" kern="0" dirty="0" smtClean="0">
                <a:solidFill>
                  <a:srgbClr val="0000FF"/>
                </a:solidFill>
              </a:rPr>
              <a:t>Stack</a:t>
            </a:r>
            <a:r>
              <a:rPr lang="en-GB" sz="2800" kern="0" dirty="0" smtClean="0"/>
              <a:t> is a collection of data that is accessed in a </a:t>
            </a:r>
            <a:r>
              <a:rPr lang="en-GB" sz="2800" kern="0" dirty="0" smtClean="0">
                <a:solidFill>
                  <a:srgbClr val="0000FF"/>
                </a:solidFill>
              </a:rPr>
              <a:t>last-in-first-out</a:t>
            </a:r>
            <a:r>
              <a:rPr lang="en-GB" sz="2800" kern="0" dirty="0" smtClean="0"/>
              <a:t> (LIFO) manner</a:t>
            </a:r>
          </a:p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Major operations: “</a:t>
            </a:r>
            <a:r>
              <a:rPr lang="en-GB" sz="2800" kern="0" dirty="0" smtClean="0">
                <a:solidFill>
                  <a:srgbClr val="0000FF"/>
                </a:solidFill>
              </a:rPr>
              <a:t>push</a:t>
            </a:r>
            <a:r>
              <a:rPr lang="en-GB" sz="2800" kern="0" dirty="0" smtClean="0"/>
              <a:t>”, “</a:t>
            </a:r>
            <a:r>
              <a:rPr lang="en-GB" sz="2800" kern="0" dirty="0" smtClean="0">
                <a:solidFill>
                  <a:srgbClr val="0000FF"/>
                </a:solidFill>
              </a:rPr>
              <a:t>pop</a:t>
            </a:r>
            <a:r>
              <a:rPr lang="en-GB" sz="2800" kern="0" dirty="0" smtClean="0"/>
              <a:t>”, and “</a:t>
            </a:r>
            <a:r>
              <a:rPr lang="en-GB" sz="2800" kern="0" dirty="0" smtClean="0">
                <a:solidFill>
                  <a:srgbClr val="0000FF"/>
                </a:solidFill>
              </a:rPr>
              <a:t>peek</a:t>
            </a:r>
            <a:r>
              <a:rPr lang="en-GB" sz="2800" kern="0" dirty="0" smtClean="0"/>
              <a:t>”. </a:t>
            </a:r>
          </a:p>
        </p:txBody>
      </p:sp>
      <p:sp>
        <p:nvSpPr>
          <p:cNvPr id="94" name="AutoShape 18"/>
          <p:cNvSpPr>
            <a:spLocks noChangeArrowheads="1"/>
          </p:cNvSpPr>
          <p:nvPr/>
        </p:nvSpPr>
        <p:spPr bwMode="auto">
          <a:xfrm>
            <a:off x="3108375" y="3222925"/>
            <a:ext cx="2286000" cy="2705100"/>
          </a:xfrm>
          <a:prstGeom prst="roundRect">
            <a:avLst>
              <a:gd name="adj" fmla="val 4177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AutoShape 13"/>
          <p:cNvSpPr>
            <a:spLocks noChangeArrowheads="1"/>
          </p:cNvSpPr>
          <p:nvPr/>
        </p:nvSpPr>
        <p:spPr bwMode="auto">
          <a:xfrm>
            <a:off x="3413175" y="46072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3413175" y="44548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15"/>
          <p:cNvSpPr>
            <a:spLocks noChangeArrowheads="1"/>
          </p:cNvSpPr>
          <p:nvPr/>
        </p:nvSpPr>
        <p:spPr bwMode="auto">
          <a:xfrm>
            <a:off x="3413175" y="43024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AutoShape 16"/>
          <p:cNvSpPr>
            <a:spLocks noChangeArrowheads="1"/>
          </p:cNvSpPr>
          <p:nvPr/>
        </p:nvSpPr>
        <p:spPr bwMode="auto">
          <a:xfrm>
            <a:off x="3413175" y="41500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5165775" y="5429550"/>
            <a:ext cx="965200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stack</a:t>
            </a:r>
          </a:p>
        </p:txBody>
      </p:sp>
      <p:grpSp>
        <p:nvGrpSpPr>
          <p:cNvPr id="100" name="Group 4"/>
          <p:cNvGrpSpPr>
            <a:grpSpLocks/>
          </p:cNvGrpSpPr>
          <p:nvPr/>
        </p:nvGrpSpPr>
        <p:grpSpPr bwMode="auto">
          <a:xfrm>
            <a:off x="5394373" y="3616625"/>
            <a:ext cx="2308896" cy="709613"/>
            <a:chOff x="4156" y="1817"/>
            <a:chExt cx="1577" cy="447"/>
          </a:xfrm>
        </p:grpSpPr>
        <p:sp>
          <p:nvSpPr>
            <p:cNvPr id="101" name="Line 5"/>
            <p:cNvSpPr>
              <a:spLocks noChangeShapeType="1"/>
            </p:cNvSpPr>
            <p:nvPr/>
          </p:nvSpPr>
          <p:spPr bwMode="auto">
            <a:xfrm flipH="1">
              <a:off x="4156" y="1817"/>
              <a:ext cx="769" cy="44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4780" y="1874"/>
              <a:ext cx="953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 smtClean="0">
                  <a:solidFill>
                    <a:srgbClr val="0000FF"/>
                  </a:solidFill>
                  <a:latin typeface="Helvetica" pitchFamily="34" charset="0"/>
                </a:rPr>
                <a:t>push(item)</a:t>
              </a:r>
              <a:endParaRPr lang="en-US" sz="2000" i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</p:grpSp>
      <p:grpSp>
        <p:nvGrpSpPr>
          <p:cNvPr id="103" name="Group 7"/>
          <p:cNvGrpSpPr>
            <a:grpSpLocks/>
          </p:cNvGrpSpPr>
          <p:nvPr/>
        </p:nvGrpSpPr>
        <p:grpSpPr bwMode="auto">
          <a:xfrm>
            <a:off x="1965375" y="3462638"/>
            <a:ext cx="1085850" cy="1006475"/>
            <a:chOff x="1010" y="1572"/>
            <a:chExt cx="741" cy="634"/>
          </a:xfrm>
        </p:grpSpPr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1149" y="1572"/>
              <a:ext cx="549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Pop()</a:t>
              </a: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 flipH="1" flipV="1">
              <a:off x="1010" y="1778"/>
              <a:ext cx="741" cy="4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30"/>
          <p:cNvGrpSpPr>
            <a:grpSpLocks/>
          </p:cNvGrpSpPr>
          <p:nvPr/>
        </p:nvGrpSpPr>
        <p:grpSpPr bwMode="auto">
          <a:xfrm>
            <a:off x="1965375" y="4759625"/>
            <a:ext cx="1371600" cy="396875"/>
            <a:chOff x="1440" y="3072"/>
            <a:chExt cx="864" cy="250"/>
          </a:xfrm>
        </p:grpSpPr>
        <p:sp>
          <p:nvSpPr>
            <p:cNvPr id="107" name="Text Box 28"/>
            <p:cNvSpPr txBox="1">
              <a:spLocks noChangeArrowheads="1"/>
            </p:cNvSpPr>
            <p:nvPr/>
          </p:nvSpPr>
          <p:spPr bwMode="auto">
            <a:xfrm>
              <a:off x="1440" y="3072"/>
              <a:ext cx="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FF"/>
                  </a:solidFill>
                </a:rPr>
                <a:t>Peek()</a:t>
              </a:r>
            </a:p>
          </p:txBody>
        </p:sp>
        <p:sp>
          <p:nvSpPr>
            <p:cNvPr id="108" name="Line 29"/>
            <p:cNvSpPr>
              <a:spLocks noChangeShapeType="1"/>
            </p:cNvSpPr>
            <p:nvPr/>
          </p:nvSpPr>
          <p:spPr bwMode="auto">
            <a:xfrm flipV="1">
              <a:off x="2064" y="3120"/>
              <a:ext cx="24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477009" y="2860562"/>
            <a:ext cx="1501775" cy="698500"/>
            <a:chOff x="3413175" y="3013375"/>
            <a:chExt cx="1501775" cy="698500"/>
          </a:xfrm>
        </p:grpSpPr>
        <p:sp>
          <p:nvSpPr>
            <p:cNvPr id="110" name="AutoShape 17"/>
            <p:cNvSpPr>
              <a:spLocks noChangeArrowheads="1"/>
            </p:cNvSpPr>
            <p:nvPr/>
          </p:nvSpPr>
          <p:spPr bwMode="auto">
            <a:xfrm>
              <a:off x="3413175" y="3013375"/>
              <a:ext cx="1501775" cy="69850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71357" y="302820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item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4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023 L -0.32968 0.177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969 0.17716 C -0.44792 0.11934 -0.5658 0.06291 -0.61302 0.041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Stack ADT: Uses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 smtClean="0"/>
              <a:t>Calling a function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 smtClean="0"/>
              <a:t>Before the call, the state of computation is saved on the </a:t>
            </a:r>
            <a:r>
              <a:rPr lang="en-GB" sz="2200" kern="0" dirty="0" smtClean="0">
                <a:solidFill>
                  <a:srgbClr val="0000FF"/>
                </a:solidFill>
              </a:rPr>
              <a:t>stack</a:t>
            </a:r>
            <a:r>
              <a:rPr lang="en-GB" sz="2200" kern="0" dirty="0" smtClean="0"/>
              <a:t> so that we will know where to resume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 smtClean="0"/>
              <a:t>Recursion 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 smtClean="0"/>
              <a:t>Matching parentheses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 smtClean="0"/>
              <a:t>Evaluating arithmetic expressions (e.g. a + b – c) : 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 smtClean="0">
                <a:solidFill>
                  <a:srgbClr val="0000FF"/>
                </a:solidFill>
              </a:rPr>
              <a:t>postfix calculation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 smtClean="0">
                <a:solidFill>
                  <a:srgbClr val="0000FF"/>
                </a:solidFill>
              </a:rPr>
              <a:t>Infix to postfix conversion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 smtClean="0"/>
              <a:t>Traversing a maze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Stack ADT: Interface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219200"/>
            <a:ext cx="8229600" cy="4461272"/>
            <a:chOff x="533400" y="990600"/>
            <a:chExt cx="8229600" cy="4461272"/>
          </a:xfrm>
        </p:grpSpPr>
        <p:sp>
          <p:nvSpPr>
            <p:cNvPr id="7" name="TextBox 6"/>
            <p:cNvSpPr txBox="1"/>
            <p:nvPr/>
          </p:nvSpPr>
          <p:spPr>
            <a:xfrm>
              <a:off x="533400" y="1143000"/>
              <a:ext cx="8229600" cy="430887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interface </a:t>
              </a:r>
              <a:r>
                <a:rPr lang="en-SG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check whether stack is empty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empty();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retrieve topmost item on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      peek() 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topmost item on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      pop() 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insert item onto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   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push(E item);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StackADT.java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020 Lecture Note #6:&amp;#x0D;&amp;#x0A;Stacks and Queu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cture Note #6: Stacks and Queues&amp;quot;&quot;/&gt;&lt;property id=&quot;20307&quot; value=&quot;691&quot;/&gt;&lt;/object&gt;&lt;object type=&quot;3&quot; unique_id=&quot;10006&quot;&gt;&lt;property id=&quot;20148&quot; value=&quot;5&quot;/&gt;&lt;property id=&quot;20300&quot; value=&quot;Slide 3 - &amp;quot;Lecture Note #6: Stacks and Queues&amp;quot;&quot;/&gt;&lt;property id=&quot;20307&quot; value=&quot;690&quot;/&gt;&lt;/object&gt;&lt;object type=&quot;3&quot; unique_id=&quot;10007&quot;&gt;&lt;property id=&quot;20148&quot; value=&quot;5&quot;/&gt;&lt;property id=&quot;20300&quot; value=&quot;Slide 4 - &amp;quot;Outline&amp;quot;&quot;/&gt;&lt;property id=&quot;20307&quot; value=&quot;692&quot;/&gt;&lt;/object&gt;&lt;object type=&quot;3&quot; unique_id=&quot;10008&quot;&gt;&lt;property id=&quot;20148&quot; value=&quot;5&quot;/&gt;&lt;property id=&quot;20300&quot; value=&quot;Slide 5 - &amp;quot;1-5 Stacks&amp;quot;&quot;/&gt;&lt;property id=&quot;20307&quot; value=&quot;820&quot;/&gt;&lt;/object&gt;&lt;object type=&quot;3&quot; unique_id=&quot;10009&quot;&gt;&lt;property id=&quot;20148&quot; value=&quot;5&quot;/&gt;&lt;property id=&quot;20300&quot; value=&quot;Slide 6 - &amp;quot;1 Stack ADT: Operations&amp;quot;&quot;/&gt;&lt;property id=&quot;20307&quot; value=&quot;779&quot;/&gt;&lt;/object&gt;&lt;object type=&quot;3&quot; unique_id=&quot;10010&quot;&gt;&lt;property id=&quot;20148&quot; value=&quot;5&quot;/&gt;&lt;property id=&quot;20300&quot; value=&quot;Slide 7 - &amp;quot;1 Stack ADT: Uses&amp;quot;&quot;/&gt;&lt;property id=&quot;20307&quot; value=&quot;901&quot;/&gt;&lt;/object&gt;&lt;object type=&quot;3&quot; unique_id=&quot;10011&quot;&gt;&lt;property id=&quot;20148&quot; value=&quot;5&quot;/&gt;&lt;property id=&quot;20300&quot; value=&quot;Slide 8 - &amp;quot;1 Stack ADT: Interface&amp;quot;&quot;/&gt;&lt;property id=&quot;20307&quot; value=&quot;902&quot;/&gt;&lt;/object&gt;&lt;object type=&quot;3&quot; unique_id=&quot;10012&quot;&gt;&lt;property id=&quot;20148&quot; value=&quot;5&quot;/&gt;&lt;property id=&quot;20300&quot; value=&quot;Slide 9 - &amp;quot;1 Stack: Usage&amp;quot;&quot;/&gt;&lt;property id=&quot;20307&quot; value=&quot;903&quot;/&gt;&lt;/object&gt;&lt;object type=&quot;3&quot; unique_id=&quot;10013&quot;&gt;&lt;property id=&quot;20148&quot; value=&quot;5&quot;/&gt;&lt;property id=&quot;20300&quot; value=&quot;Slide 10 - &amp;quot;2 Stack Implementation: Array (1/4)&amp;quot;&quot;/&gt;&lt;property id=&quot;20307&quot; value=&quot;784&quot;/&gt;&lt;/object&gt;&lt;object type=&quot;3&quot; unique_id=&quot;10014&quot;&gt;&lt;property id=&quot;20148&quot; value=&quot;5&quot;/&gt;&lt;property id=&quot;20300&quot; value=&quot;Slide 11 - &amp;quot;2 Stack Implementation: Array (2/4)&amp;quot;&quot;/&gt;&lt;property id=&quot;20307&quot; value=&quot;904&quot;/&gt;&lt;/object&gt;&lt;object type=&quot;3&quot; unique_id=&quot;10015&quot;&gt;&lt;property id=&quot;20148&quot; value=&quot;5&quot;/&gt;&lt;property id=&quot;20300&quot; value=&quot;Slide 12 - &amp;quot;2 Stack Implementation: Array (3/4)&amp;quot;&quot;/&gt;&lt;property id=&quot;20307&quot; value=&quot;905&quot;/&gt;&lt;/object&gt;&lt;object type=&quot;3&quot; unique_id=&quot;10016&quot;&gt;&lt;property id=&quot;20148&quot; value=&quot;5&quot;/&gt;&lt;property id=&quot;20300&quot; value=&quot;Slide 13 - &amp;quot;2 Stack Implementation: Array (4/4)&amp;quot;&quot;/&gt;&lt;property id=&quot;20307&quot; value=&quot;906&quot;/&gt;&lt;/object&gt;&lt;object type=&quot;3&quot; unique_id=&quot;10017&quot;&gt;&lt;property id=&quot;20148&quot; value=&quot;5&quot;/&gt;&lt;property id=&quot;20300&quot; value=&quot;Slide 14 - &amp;quot;3 Stack Implementation: Linked List (1/7)&amp;quot;&quot;/&gt;&lt;property id=&quot;20307&quot; value=&quot;836&quot;/&gt;&lt;/object&gt;&lt;object type=&quot;3&quot; unique_id=&quot;10018&quot;&gt;&lt;property id=&quot;20148&quot; value=&quot;5&quot;/&gt;&lt;property id=&quot;20300&quot; value=&quot;Slide 15 - &amp;quot;3 Stack Implementation: Linked List (2/7)&amp;quot;&quot;/&gt;&lt;property id=&quot;20307&quot; value=&quot;907&quot;/&gt;&lt;/object&gt;&lt;object type=&quot;3&quot; unique_id=&quot;10019&quot;&gt;&lt;property id=&quot;20148&quot; value=&quot;5&quot;/&gt;&lt;property id=&quot;20300&quot; value=&quot;Slide 16 - &amp;quot;3 Stack Implementation: Linked List (3/7)&amp;quot;&quot;/&gt;&lt;property id=&quot;20307&quot; value=&quot;908&quot;/&gt;&lt;/object&gt;&lt;object type=&quot;3&quot; unique_id=&quot;10020&quot;&gt;&lt;property id=&quot;20148&quot; value=&quot;5&quot;/&gt;&lt;property id=&quot;20300&quot; value=&quot;Slide 17 - &amp;quot;3 Stack Implementation: Linked List (4/7)&amp;quot;&quot;/&gt;&lt;property id=&quot;20307&quot; value=&quot;909&quot;/&gt;&lt;/object&gt;&lt;object type=&quot;3&quot; unique_id=&quot;10021&quot;&gt;&lt;property id=&quot;20148&quot; value=&quot;5&quot;/&gt;&lt;property id=&quot;20300&quot; value=&quot;Slide 18 - &amp;quot;3 Stack Implementation: Linked List (5/7)&amp;quot;&quot;/&gt;&lt;property id=&quot;20307&quot; value=&quot;910&quot;/&gt;&lt;/object&gt;&lt;object type=&quot;3&quot; unique_id=&quot;10022&quot;&gt;&lt;property id=&quot;20148&quot; value=&quot;5&quot;/&gt;&lt;property id=&quot;20300&quot; value=&quot;Slide 19 - &amp;quot;3 Stack Implementation: Linked List (6/7)&amp;quot;&quot;/&gt;&lt;property id=&quot;20307&quot; value=&quot;911&quot;/&gt;&lt;/object&gt;&lt;object type=&quot;3&quot; unique_id=&quot;10023&quot;&gt;&lt;property id=&quot;20148&quot; value=&quot;5&quot;/&gt;&lt;property id=&quot;20300&quot; value=&quot;Slide 20 - &amp;quot;3 Stack Implementation: Linked List (7/7)&amp;quot;&quot;/&gt;&lt;property id=&quot;20307&quot; value=&quot;912&quot;/&gt;&lt;/object&gt;&lt;object type=&quot;3&quot; unique_id=&quot;10024&quot;&gt;&lt;property id=&quot;20148&quot; value=&quot;5&quot;/&gt;&lt;property id=&quot;20300&quot; value=&quot;Slide 21 - &amp;quot;3 Uses of Stacks (1/2)&amp;quot;&quot;/&gt;&lt;property id=&quot;20307&quot; value=&quot;913&quot;/&gt;&lt;/object&gt;&lt;object type=&quot;3&quot; unique_id=&quot;10025&quot;&gt;&lt;property id=&quot;20148&quot; value=&quot;5&quot;/&gt;&lt;property id=&quot;20300&quot; value=&quot;Slide 22 - &amp;quot;3 Uses of Stacks (2/2)&amp;quot;&quot;/&gt;&lt;property id=&quot;20307&quot; value=&quot;914&quot;/&gt;&lt;/object&gt;&lt;object type=&quot;3&quot; unique_id=&quot;10026&quot;&gt;&lt;property id=&quot;20148&quot; value=&quot;5&quot;/&gt;&lt;property id=&quot;20300&quot; value=&quot;Slide 23 - &amp;quot;4 java.util.Stack &amp;lt;E&amp;gt; (1/2)&amp;quot;&quot;/&gt;&lt;property id=&quot;20307&quot; value=&quot;915&quot;/&gt;&lt;/object&gt;&lt;object type=&quot;3&quot; unique_id=&quot;10027&quot;&gt;&lt;property id=&quot;20148&quot; value=&quot;5&quot;/&gt;&lt;property id=&quot;20300&quot; value=&quot;Slide 24 - &amp;quot;4 java.util.Stack &amp;lt;E&amp;gt; (2/2)&amp;quot;&quot;/&gt;&lt;property id=&quot;20307&quot; value=&quot;916&quot;/&gt;&lt;/object&gt;&lt;object type=&quot;3&quot; unique_id=&quot;10028&quot;&gt;&lt;property id=&quot;20148&quot; value=&quot;5&quot;/&gt;&lt;property id=&quot;20300&quot; value=&quot;Slide 25 - &amp;quot;5 Application 1: Bracket Matching (1/2)&amp;quot;&quot;/&gt;&lt;property id=&quot;20307&quot; value=&quot;917&quot;/&gt;&lt;/object&gt;&lt;object type=&quot;3&quot; unique_id=&quot;10029&quot;&gt;&lt;property id=&quot;20148&quot; value=&quot;5&quot;/&gt;&lt;property id=&quot;20300&quot; value=&quot;Slide 26 - &amp;quot;5 Application 1: Bracket Matching (2/2)&amp;quot;&quot;/&gt;&lt;property id=&quot;20307&quot; value=&quot;918&quot;/&gt;&lt;/object&gt;&lt;object type=&quot;3&quot; unique_id=&quot;10030&quot;&gt;&lt;property id=&quot;20148&quot; value=&quot;5&quot;/&gt;&lt;property id=&quot;20300&quot; value=&quot;Slide 27 - &amp;quot;5 Application 2: Arithmetic Expression (1/7)&amp;quot;&quot;/&gt;&lt;property id=&quot;20307&quot; value=&quot;919&quot;/&gt;&lt;/object&gt;&lt;object type=&quot;3&quot; unique_id=&quot;10031&quot;&gt;&lt;property id=&quot;20148&quot; value=&quot;5&quot;/&gt;&lt;property id=&quot;20300&quot; value=&quot;Slide 28 - &amp;quot;5 Application 2: Arithmetic Expression (2/7)&amp;quot;&quot;/&gt;&lt;property id=&quot;20307&quot; value=&quot;920&quot;/&gt;&lt;/object&gt;&lt;object type=&quot;3&quot; unique_id=&quot;10032&quot;&gt;&lt;property id=&quot;20148&quot; value=&quot;5&quot;/&gt;&lt;property id=&quot;20300&quot; value=&quot;Slide 29 - &amp;quot;5 Application 2: Arithmetic Expression (3/7)&amp;quot;&quot;/&gt;&lt;property id=&quot;20307&quot; value=&quot;921&quot;/&gt;&lt;/object&gt;&lt;object type=&quot;3&quot; unique_id=&quot;10033&quot;&gt;&lt;property id=&quot;20148&quot; value=&quot;5&quot;/&gt;&lt;property id=&quot;20300&quot; value=&quot;Slide 30 - &amp;quot;5 Application 2: Arithmetic Expression (4/7)&amp;quot;&quot;/&gt;&lt;property id=&quot;20307&quot; value=&quot;948&quot;/&gt;&lt;/object&gt;&lt;object type=&quot;3&quot; unique_id=&quot;10034&quot;&gt;&lt;property id=&quot;20148&quot; value=&quot;5&quot;/&gt;&lt;property id=&quot;20300&quot; value=&quot;Slide 31 - &amp;quot;5 Application 2: Arithmetic Expression (5/7)&amp;quot;&quot;/&gt;&lt;property id=&quot;20307&quot; value=&quot;922&quot;/&gt;&lt;/object&gt;&lt;object type=&quot;3&quot; unique_id=&quot;10035&quot;&gt;&lt;property id=&quot;20148&quot; value=&quot;5&quot;/&gt;&lt;property id=&quot;20300&quot; value=&quot;Slide 32 - &amp;quot;5 Application 2: Arithmetic Expression (6/7)&amp;quot;&quot;/&gt;&lt;property id=&quot;20307&quot; value=&quot;923&quot;/&gt;&lt;/object&gt;&lt;object type=&quot;3&quot; unique_id=&quot;10036&quot;&gt;&lt;property id=&quot;20148&quot; value=&quot;5&quot;/&gt;&lt;property id=&quot;20300&quot; value=&quot;Slide 33 - &amp;quot;5 Application 2: Arithmetic Expression (7/7)&amp;quot;&quot;/&gt;&lt;property id=&quot;20307&quot; value=&quot;924&quot;/&gt;&lt;/object&gt;&lt;object type=&quot;3&quot; unique_id=&quot;10037&quot;&gt;&lt;property id=&quot;20148&quot; value=&quot;5&quot;/&gt;&lt;property id=&quot;20300&quot; value=&quot;Slide 34 - &amp;quot;6-10 Queues&amp;quot;&quot;/&gt;&lt;property id=&quot;20307&quot; value=&quot;925&quot;/&gt;&lt;/object&gt;&lt;object type=&quot;3&quot; unique_id=&quot;10038&quot;&gt;&lt;property id=&quot;20148&quot; value=&quot;5&quot;/&gt;&lt;property id=&quot;20300&quot; value=&quot;Slide 35 - &amp;quot;6 Queue ADT: Operations&amp;quot;&quot;/&gt;&lt;property id=&quot;20307&quot; value=&quot;926&quot;/&gt;&lt;/object&gt;&lt;object type=&quot;3&quot; unique_id=&quot;10039&quot;&gt;&lt;property id=&quot;20148&quot; value=&quot;5&quot;/&gt;&lt;property id=&quot;20300&quot; value=&quot;Slide 36 - &amp;quot;6 Queue ADT: Uses&amp;quot;&quot;/&gt;&lt;property id=&quot;20307&quot; value=&quot;927&quot;/&gt;&lt;/object&gt;&lt;object type=&quot;3&quot; unique_id=&quot;10040&quot;&gt;&lt;property id=&quot;20148&quot; value=&quot;5&quot;/&gt;&lt;property id=&quot;20300&quot; value=&quot;Slide 37 - &amp;quot;6 Queue ADT: Interface&amp;quot;&quot;/&gt;&lt;property id=&quot;20307&quot; value=&quot;928&quot;/&gt;&lt;/object&gt;&lt;object type=&quot;3&quot; unique_id=&quot;10041&quot;&gt;&lt;property id=&quot;20148&quot; value=&quot;5&quot;/&gt;&lt;property id=&quot;20300&quot; value=&quot;Slide 38 - &amp;quot;6 Queue: Usage&amp;quot;&quot;/&gt;&lt;property id=&quot;20307&quot; value=&quot;929&quot;/&gt;&lt;/object&gt;&lt;object type=&quot;3&quot; unique_id=&quot;10042&quot;&gt;&lt;property id=&quot;20148&quot; value=&quot;5&quot;/&gt;&lt;property id=&quot;20300&quot; value=&quot;Slide 39 - &amp;quot;7 Queue Implementation: Array (1/7)&amp;quot;&quot;/&gt;&lt;property id=&quot;20307&quot; value=&quot;930&quot;/&gt;&lt;/object&gt;&lt;object type=&quot;3&quot; unique_id=&quot;10043&quot;&gt;&lt;property id=&quot;20148&quot; value=&quot;5&quot;/&gt;&lt;property id=&quot;20300&quot; value=&quot;Slide 40 - &amp;quot;7 Queue Implementation: Array (2/7)&amp;quot;&quot;/&gt;&lt;property id=&quot;20307&quot; value=&quot;934&quot;/&gt;&lt;/object&gt;&lt;object type=&quot;3&quot; unique_id=&quot;10044&quot;&gt;&lt;property id=&quot;20148&quot; value=&quot;5&quot;/&gt;&lt;property id=&quot;20300&quot; value=&quot;Slide 41 - &amp;quot;7 Queue Implementation: Array (3/7)&amp;quot;&quot;/&gt;&lt;property id=&quot;20307&quot; value=&quot;935&quot;/&gt;&lt;/object&gt;&lt;object type=&quot;3&quot; unique_id=&quot;10045&quot;&gt;&lt;property id=&quot;20148&quot; value=&quot;5&quot;/&gt;&lt;property id=&quot;20300&quot; value=&quot;Slide 42 - &amp;quot;7 Queue Implementation: Array (4/7)&amp;quot;&quot;/&gt;&lt;property id=&quot;20307&quot; value=&quot;936&quot;/&gt;&lt;/object&gt;&lt;object type=&quot;3&quot; unique_id=&quot;10046&quot;&gt;&lt;property id=&quot;20148&quot; value=&quot;5&quot;/&gt;&lt;property id=&quot;20300&quot; value=&quot;Slide 43 - &amp;quot;7 Queue Implementation: Array (5/7)&amp;quot;&quot;/&gt;&lt;property id=&quot;20307&quot; value=&quot;931&quot;/&gt;&lt;/object&gt;&lt;object type=&quot;3&quot; unique_id=&quot;10047&quot;&gt;&lt;property id=&quot;20148&quot; value=&quot;5&quot;/&gt;&lt;property id=&quot;20300&quot; value=&quot;Slide 44 - &amp;quot;7 Queue Implementation: Array (6/7)&amp;quot;&quot;/&gt;&lt;property id=&quot;20307&quot; value=&quot;932&quot;/&gt;&lt;/object&gt;&lt;object type=&quot;3&quot; unique_id=&quot;10048&quot;&gt;&lt;property id=&quot;20148&quot; value=&quot;5&quot;/&gt;&lt;property id=&quot;20300&quot; value=&quot;Slide 45 - &amp;quot;7 Queue Implementation: Array (7/7)&amp;quot;&quot;/&gt;&lt;property id=&quot;20307&quot; value=&quot;933&quot;/&gt;&lt;/object&gt;&lt;object type=&quot;3&quot; unique_id=&quot;10049&quot;&gt;&lt;property id=&quot;20148&quot; value=&quot;5&quot;/&gt;&lt;property id=&quot;20300&quot; value=&quot;Slide 46 - &amp;quot;8 Queue Implementation: Linked List (1/4)&amp;quot;&quot;/&gt;&lt;property id=&quot;20307&quot; value=&quot;937&quot;/&gt;&lt;/object&gt;&lt;object type=&quot;3&quot; unique_id=&quot;10050&quot;&gt;&lt;property id=&quot;20148&quot; value=&quot;5&quot;/&gt;&lt;property id=&quot;20300&quot; value=&quot;Slide 47 - &amp;quot;8 Queue Implementation: Linked List (2/4)&amp;quot;&quot;/&gt;&lt;property id=&quot;20307&quot; value=&quot;938&quot;/&gt;&lt;/object&gt;&lt;object type=&quot;3&quot; unique_id=&quot;10051&quot;&gt;&lt;property id=&quot;20148&quot; value=&quot;5&quot;/&gt;&lt;property id=&quot;20300&quot; value=&quot;Slide 48 - &amp;quot;8 Queue Implementation: Linked List (3/4)&amp;quot;&quot;/&gt;&lt;property id=&quot;20307&quot; value=&quot;939&quot;/&gt;&lt;/object&gt;&lt;object type=&quot;3&quot; unique_id=&quot;10052&quot;&gt;&lt;property id=&quot;20148&quot; value=&quot;5&quot;/&gt;&lt;property id=&quot;20300&quot; value=&quot;Slide 49 - &amp;quot;8 Queue Implementation: Linked List (4/4)&amp;quot;&quot;/&gt;&lt;property id=&quot;20307&quot; value=&quot;940&quot;/&gt;&lt;/object&gt;&lt;object type=&quot;3&quot; unique_id=&quot;10053&quot;&gt;&lt;property id=&quot;20148&quot; value=&quot;5&quot;/&gt;&lt;property id=&quot;20300&quot; value=&quot;Slide 50 - &amp;quot;8 Uses of Queues (1/2)&amp;quot;&quot;/&gt;&lt;property id=&quot;20307&quot; value=&quot;941&quot;/&gt;&lt;/object&gt;&lt;object type=&quot;3&quot; unique_id=&quot;10054&quot;&gt;&lt;property id=&quot;20148&quot; value=&quot;5&quot;/&gt;&lt;property id=&quot;20300&quot; value=&quot;Slide 51 - &amp;quot;8 Uses of Queues (2/2)&amp;quot;&quot;/&gt;&lt;property id=&quot;20307&quot; value=&quot;947&quot;/&gt;&lt;/object&gt;&lt;object type=&quot;3&quot; unique_id=&quot;10055&quot;&gt;&lt;property id=&quot;20148&quot; value=&quot;5&quot;/&gt;&lt;property id=&quot;20300&quot; value=&quot;Slide 52 - &amp;quot;9 java.util.interface Queue &amp;lt;E&amp;gt; &amp;quot;&quot;/&gt;&lt;property id=&quot;20307&quot; value=&quot;943&quot;/&gt;&lt;/object&gt;&lt;object type=&quot;3&quot; unique_id=&quot;10056&quot;&gt;&lt;property id=&quot;20148&quot; value=&quot;5&quot;/&gt;&lt;property id=&quot;20300&quot; value=&quot;Slide 53 - &amp;quot;10 Application: Palindromes (1/3)&amp;quot;&quot;/&gt;&lt;property id=&quot;20307&quot; value=&quot;944&quot;/&gt;&lt;/object&gt;&lt;object type=&quot;3&quot; unique_id=&quot;10057&quot;&gt;&lt;property id=&quot;20148&quot; value=&quot;5&quot;/&gt;&lt;property id=&quot;20300&quot; value=&quot;Slide 54 - &amp;quot;10 Application: Palindromes (2/3)&amp;quot;&quot;/&gt;&lt;property id=&quot;20307&quot; value=&quot;945&quot;/&gt;&lt;/object&gt;&lt;object type=&quot;3&quot; unique_id=&quot;10058&quot;&gt;&lt;property id=&quot;20148&quot; value=&quot;5&quot;/&gt;&lt;property id=&quot;20300&quot; value=&quot;Slide 55 - &amp;quot;10 Application: Palindromes (3/3)&amp;quot;&quot;/&gt;&lt;property id=&quot;20307&quot; value=&quot;946&quot;/&gt;&lt;/object&gt;&lt;object type=&quot;3&quot; unique_id=&quot;10059&quot;&gt;&lt;property id=&quot;20148&quot; value=&quot;5&quot;/&gt;&lt;property id=&quot;20300&quot; value=&quot;Slide 56 - &amp;quot;6 Summary &amp;quot;&quot;/&gt;&lt;property id=&quot;20307&quot; value=&quot;899&quot;/&gt;&lt;/object&gt;&lt;object type=&quot;3&quot; unique_id=&quot;10060&quot;&gt;&lt;property id=&quot;20148&quot; value=&quot;5&quot;/&gt;&lt;property id=&quot;20300&quot; value=&quot;Slide 57&quot;/&gt;&lt;property id=&quot;20307&quot; value=&quot;68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25592</TotalTime>
  <Words>2849</Words>
  <Application>Microsoft Office PowerPoint</Application>
  <PresentationFormat>On-screen Show (4:3)</PresentationFormat>
  <Paragraphs>1129</Paragraphs>
  <Slides>60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1_L1 - Basic of C++</vt:lpstr>
      <vt:lpstr>CS1020 Data Structures and Algorithms I Lecture Note #11</vt:lpstr>
      <vt:lpstr>Objectives</vt:lpstr>
      <vt:lpstr>References</vt:lpstr>
      <vt:lpstr>Programs used in this lecture</vt:lpstr>
      <vt:lpstr>Outline</vt:lpstr>
      <vt:lpstr>1-5 Stacks</vt:lpstr>
      <vt:lpstr>1 Stack ADT: Operations</vt:lpstr>
      <vt:lpstr>1 Stack ADT: Uses</vt:lpstr>
      <vt:lpstr>1 Stack ADT: Interface</vt:lpstr>
      <vt:lpstr>1 Stack: Usage</vt:lpstr>
      <vt:lpstr>2 Stack Implementation: Array (1/4)</vt:lpstr>
      <vt:lpstr>2 Stack Implementation: Array (2/4)</vt:lpstr>
      <vt:lpstr>2 Stack Implementation: Array (3/4)</vt:lpstr>
      <vt:lpstr>2 Stack Implementation: Array (4/4)</vt:lpstr>
      <vt:lpstr>3 Stack Implementation: Linked List (1/6)</vt:lpstr>
      <vt:lpstr>Recall: ListNode (last week)</vt:lpstr>
      <vt:lpstr>Recall: Basic Linked List (1/2) (last week)</vt:lpstr>
      <vt:lpstr>Recall: Basic Linked List (2/2) (last week)</vt:lpstr>
      <vt:lpstr>3 Stack Implementation: Linked List (2/6)</vt:lpstr>
      <vt:lpstr>3 Stack Implementation: Linked List (3/6)</vt:lpstr>
      <vt:lpstr>3 Stack Implementation: Linked List (4/6)</vt:lpstr>
      <vt:lpstr>3 Stack Implementation: Linked List (5/6)</vt:lpstr>
      <vt:lpstr>3 Stack Implementation: Linked List (6/6)</vt:lpstr>
      <vt:lpstr>3 Uses of Stack</vt:lpstr>
      <vt:lpstr>4 java.util.Stack &lt;E&gt; (1/2)</vt:lpstr>
      <vt:lpstr>4 java.util.Stack &lt;E&gt; (2/2)</vt:lpstr>
      <vt:lpstr>5 Application 1: Bracket Matching (1/2)</vt:lpstr>
      <vt:lpstr>5 Application 1: Bracket Matching (2/2)</vt:lpstr>
      <vt:lpstr>5 Applicn 2: Arithmetic Expression (1/7)</vt:lpstr>
      <vt:lpstr>5 Applicn 2: Arithmetic Expression (2/7)</vt:lpstr>
      <vt:lpstr>5 Applicn 2: Arithmetic Expression (3/7)</vt:lpstr>
      <vt:lpstr>5 Applicn 2: Arithmetic Expression (4/7)</vt:lpstr>
      <vt:lpstr>5 Applicn 2: Arithmetic Expression (5/7)</vt:lpstr>
      <vt:lpstr>5 Applicn 2: Arithmetic Expression (6/7)</vt:lpstr>
      <vt:lpstr>5 Applicn 2: Arithmetic Expression (7/7)</vt:lpstr>
      <vt:lpstr>6-9 Queues</vt:lpstr>
      <vt:lpstr>6 Queue ADT: Operations</vt:lpstr>
      <vt:lpstr>6 Queue ADT: Uses</vt:lpstr>
      <vt:lpstr>6 Queue ADT: Interface</vt:lpstr>
      <vt:lpstr>6 Queue: Usage</vt:lpstr>
      <vt:lpstr>7 Queue Implementation: Array (1/7)</vt:lpstr>
      <vt:lpstr>7 Queue Implementation: Array (2/7)</vt:lpstr>
      <vt:lpstr>7 Queue Implementation: Array (3/7)</vt:lpstr>
      <vt:lpstr>7 Queue Implementation: Array (4/7)</vt:lpstr>
      <vt:lpstr>7 Queue Implementation: Array (5/7)</vt:lpstr>
      <vt:lpstr>7 Queue Implementation: Array (6/7)</vt:lpstr>
      <vt:lpstr>7 Queue Implementation: Array (7/7)</vt:lpstr>
      <vt:lpstr>8 Queue Implementn: Linked List (1/4)</vt:lpstr>
      <vt:lpstr>8 Queue Implementn: Linked List (2/4)</vt:lpstr>
      <vt:lpstr>8 Queue Implementn: Linked List (3/4)</vt:lpstr>
      <vt:lpstr>8 Queue Implementn: Linked List (4/4)</vt:lpstr>
      <vt:lpstr>8 Uses of Queues (1/2)</vt:lpstr>
      <vt:lpstr>8 Uses of Queues (2/2)</vt:lpstr>
      <vt:lpstr>9 java.util.interface Queue &lt;E&gt; </vt:lpstr>
      <vt:lpstr>10 Palindromes</vt:lpstr>
      <vt:lpstr>10 Application: Palindromes (1/3)</vt:lpstr>
      <vt:lpstr>10 Application: Palindromes (2/3)</vt:lpstr>
      <vt:lpstr>10 Application: Palindromes (3/3)</vt:lpstr>
      <vt:lpstr>11 Summary 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 lecture</dc:title>
  <dc:creator>Aaron Tan</dc:creator>
  <cp:lastModifiedBy>Tan Tuck Choy</cp:lastModifiedBy>
  <cp:revision>2182</cp:revision>
  <dcterms:created xsi:type="dcterms:W3CDTF">2005-08-26T05:24:28Z</dcterms:created>
  <dcterms:modified xsi:type="dcterms:W3CDTF">2016-01-29T05:55:59Z</dcterms:modified>
</cp:coreProperties>
</file>