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56"/>
  </p:notesMasterIdLst>
  <p:handoutMasterIdLst>
    <p:handoutMasterId r:id="rId57"/>
  </p:handoutMasterIdLst>
  <p:sldIdLst>
    <p:sldId id="256" r:id="rId2"/>
    <p:sldId id="960" r:id="rId3"/>
    <p:sldId id="961" r:id="rId4"/>
    <p:sldId id="962" r:id="rId5"/>
    <p:sldId id="963" r:id="rId6"/>
    <p:sldId id="820" r:id="rId7"/>
    <p:sldId id="928" r:id="rId8"/>
    <p:sldId id="957" r:id="rId9"/>
    <p:sldId id="956" r:id="rId10"/>
    <p:sldId id="929" r:id="rId11"/>
    <p:sldId id="931" r:id="rId12"/>
    <p:sldId id="964" r:id="rId13"/>
    <p:sldId id="965" r:id="rId14"/>
    <p:sldId id="966" r:id="rId15"/>
    <p:sldId id="967" r:id="rId16"/>
    <p:sldId id="968" r:id="rId17"/>
    <p:sldId id="969" r:id="rId18"/>
    <p:sldId id="970" r:id="rId19"/>
    <p:sldId id="971" r:id="rId20"/>
    <p:sldId id="973" r:id="rId21"/>
    <p:sldId id="905" r:id="rId22"/>
    <p:sldId id="836" r:id="rId23"/>
    <p:sldId id="911" r:id="rId24"/>
    <p:sldId id="912" r:id="rId25"/>
    <p:sldId id="974" r:id="rId26"/>
    <p:sldId id="901" r:id="rId27"/>
    <p:sldId id="902" r:id="rId28"/>
    <p:sldId id="913" r:id="rId29"/>
    <p:sldId id="933" r:id="rId30"/>
    <p:sldId id="934" r:id="rId31"/>
    <p:sldId id="975" r:id="rId32"/>
    <p:sldId id="914" r:id="rId33"/>
    <p:sldId id="915" r:id="rId34"/>
    <p:sldId id="916" r:id="rId35"/>
    <p:sldId id="936" r:id="rId36"/>
    <p:sldId id="937" r:id="rId37"/>
    <p:sldId id="959" r:id="rId38"/>
    <p:sldId id="938" r:id="rId39"/>
    <p:sldId id="917" r:id="rId40"/>
    <p:sldId id="918" r:id="rId41"/>
    <p:sldId id="939" r:id="rId42"/>
    <p:sldId id="919" r:id="rId43"/>
    <p:sldId id="924" r:id="rId44"/>
    <p:sldId id="942" r:id="rId45"/>
    <p:sldId id="943" r:id="rId46"/>
    <p:sldId id="952" r:id="rId47"/>
    <p:sldId id="958" r:id="rId48"/>
    <p:sldId id="953" r:id="rId49"/>
    <p:sldId id="954" r:id="rId50"/>
    <p:sldId id="955" r:id="rId51"/>
    <p:sldId id="977" r:id="rId52"/>
    <p:sldId id="978" r:id="rId53"/>
    <p:sldId id="899" r:id="rId54"/>
    <p:sldId id="685" r:id="rId55"/>
  </p:sldIdLst>
  <p:sldSz cx="9144000" cy="6858000" type="screen4x3"/>
  <p:notesSz cx="6797675" cy="9926638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660066"/>
    <a:srgbClr val="9999FF"/>
    <a:srgbClr val="663300"/>
    <a:srgbClr val="800080"/>
    <a:srgbClr val="996600"/>
    <a:srgbClr val="FFFF99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706" autoAdjust="0"/>
    <p:restoredTop sz="87744" autoAdjust="0"/>
  </p:normalViewPr>
  <p:slideViewPr>
    <p:cSldViewPr>
      <p:cViewPr varScale="1">
        <p:scale>
          <a:sx n="68" d="100"/>
          <a:sy n="68" d="100"/>
        </p:scale>
        <p:origin x="62" y="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902"/>
    </p:cViewPr>
  </p:sorterViewPr>
  <p:notesViewPr>
    <p:cSldViewPr>
      <p:cViewPr varScale="1">
        <p:scale>
          <a:sx n="73" d="100"/>
          <a:sy n="73" d="100"/>
        </p:scale>
        <p:origin x="-840" y="-84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 dirty="0" smtClean="0"/>
            <a:t>Strengthening the concept of recursion learned in CS1010 (or equivalent)</a:t>
          </a:r>
          <a:endParaRPr lang="en-US" sz="2400" dirty="0"/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US" sz="2400" dirty="0" smtClean="0"/>
            <a:t>Demonstrating the application of recursion on some classic computer science problems</a:t>
          </a:r>
          <a:endParaRPr lang="en-US" sz="2400" dirty="0"/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61FB8177-7993-46E5-B094-41292D251B70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C18B2466-5B89-406A-AEB3-A90DA73B8F42}" type="parTrans" cxnId="{ADC6E86E-521E-4EE6-92D4-8358E6DDA9AF}">
      <dgm:prSet/>
      <dgm:spPr/>
      <dgm:t>
        <a:bodyPr/>
        <a:lstStyle/>
        <a:p>
          <a:endParaRPr lang="en-US"/>
        </a:p>
      </dgm:t>
    </dgm:pt>
    <dgm:pt modelId="{21173218-360E-48E7-BB01-E407B643AE52}" type="sibTrans" cxnId="{ADC6E86E-521E-4EE6-92D4-8358E6DDA9AF}">
      <dgm:prSet/>
      <dgm:spPr/>
      <dgm:t>
        <a:bodyPr/>
        <a:lstStyle/>
        <a:p>
          <a:endParaRPr lang="en-US"/>
        </a:p>
      </dgm:t>
    </dgm:pt>
    <dgm:pt modelId="{CD7DEC81-6F6B-4BDB-AEE7-69FE1CF3B125}">
      <dgm:prSet phldrT="[Text]" custT="1"/>
      <dgm:spPr/>
      <dgm:t>
        <a:bodyPr/>
        <a:lstStyle/>
        <a:p>
          <a:r>
            <a:rPr lang="en-US" sz="2400" dirty="0" smtClean="0"/>
            <a:t>Applying recursion on data structures</a:t>
          </a:r>
          <a:endParaRPr lang="en-US" sz="2400" dirty="0"/>
        </a:p>
      </dgm:t>
    </dgm:pt>
    <dgm:pt modelId="{2000B3C0-B1A7-46BC-B2C3-ED482D801A31}" type="parTrans" cxnId="{B43DBA2F-6873-4C7E-88D3-61292AC15D8A}">
      <dgm:prSet/>
      <dgm:spPr/>
      <dgm:t>
        <a:bodyPr/>
        <a:lstStyle/>
        <a:p>
          <a:endParaRPr lang="en-US"/>
        </a:p>
      </dgm:t>
    </dgm:pt>
    <dgm:pt modelId="{800F9105-CB80-4820-94A6-674A34D42A5C}" type="sibTrans" cxnId="{B43DBA2F-6873-4C7E-88D3-61292AC15D8A}">
      <dgm:prSet/>
      <dgm:spPr/>
      <dgm:t>
        <a:bodyPr/>
        <a:lstStyle/>
        <a:p>
          <a:endParaRPr lang="en-US"/>
        </a:p>
      </dgm:t>
    </dgm:pt>
    <dgm:pt modelId="{3540AF93-8D02-49E5-8C94-6551695615D2}">
      <dgm:prSet phldrT="[Text]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AB668843-C23E-4E8C-83BF-CC8343B0DAF6}" type="parTrans" cxnId="{E5303AA3-3CC3-4F56-BCC3-C758311A6FE6}">
      <dgm:prSet/>
      <dgm:spPr/>
      <dgm:t>
        <a:bodyPr/>
        <a:lstStyle/>
        <a:p>
          <a:endParaRPr lang="en-US"/>
        </a:p>
      </dgm:t>
    </dgm:pt>
    <dgm:pt modelId="{07617A85-9C5F-465E-9E86-28AACCCE8A85}" type="sibTrans" cxnId="{E5303AA3-3CC3-4F56-BCC3-C758311A6FE6}">
      <dgm:prSet/>
      <dgm:spPr/>
      <dgm:t>
        <a:bodyPr/>
        <a:lstStyle/>
        <a:p>
          <a:endParaRPr lang="en-US"/>
        </a:p>
      </dgm:t>
    </dgm:pt>
    <dgm:pt modelId="{0BA460C7-F33D-4F94-A65D-F7A4444A0DC9}">
      <dgm:prSet phldrT="[Text]" custT="1"/>
      <dgm:spPr/>
      <dgm:t>
        <a:bodyPr/>
        <a:lstStyle/>
        <a:p>
          <a:r>
            <a:rPr lang="en-US" sz="2400" dirty="0" smtClean="0"/>
            <a:t>Understanding recursion as a problem-solving technique known as divide-and-conquer paradigm</a:t>
          </a:r>
          <a:endParaRPr lang="en-US" sz="2400" dirty="0"/>
        </a:p>
      </dgm:t>
    </dgm:pt>
    <dgm:pt modelId="{16A9EAA5-04C1-46D7-897E-45D75E601BD3}" type="parTrans" cxnId="{5A9B34D0-DD04-4497-85F9-C52AC014E8A4}">
      <dgm:prSet/>
      <dgm:spPr/>
      <dgm:t>
        <a:bodyPr/>
        <a:lstStyle/>
        <a:p>
          <a:endParaRPr lang="en-US"/>
        </a:p>
      </dgm:t>
    </dgm:pt>
    <dgm:pt modelId="{EAC6C53B-027D-4988-9512-88BB2DC1B1D2}" type="sibTrans" cxnId="{5A9B34D0-DD04-4497-85F9-C52AC014E8A4}">
      <dgm:prSet/>
      <dgm:spPr/>
      <dgm:t>
        <a:bodyPr/>
        <a:lstStyle/>
        <a:p>
          <a:endParaRPr lang="en-US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46CE0-4F59-49F2-83C9-45D73974197A}" type="pres">
      <dgm:prSet presAssocID="{7ED2F955-2120-4923-9611-8AAF93F827CA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2D4D0-CC62-4E1F-8BFF-8FB3F6AE7A97}" type="pres">
      <dgm:prSet presAssocID="{9CE06BC0-032E-4149-919B-24D09572F73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0E6DB-61F0-4F9F-ADDF-378A57499B8F}" type="pres">
      <dgm:prSet presAssocID="{10126DF6-3E42-4D40-9688-6A1FBB3BFC04}" presName="sp" presStyleCnt="0"/>
      <dgm:spPr/>
    </dgm:pt>
    <dgm:pt modelId="{96D42D5D-C42A-4B1C-80BA-5321B63E8571}" type="pres">
      <dgm:prSet presAssocID="{61FB8177-7993-46E5-B094-41292D251B70}" presName="composite" presStyleCnt="0"/>
      <dgm:spPr/>
    </dgm:pt>
    <dgm:pt modelId="{07951361-5D33-45A2-9EE4-610B36FF9DB0}" type="pres">
      <dgm:prSet presAssocID="{61FB8177-7993-46E5-B094-41292D251B7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5166C-48AB-4023-B514-381FC1C29791}" type="pres">
      <dgm:prSet presAssocID="{61FB8177-7993-46E5-B094-41292D251B7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B23987-6A99-409A-B8A3-16E407FE05C9}" type="pres">
      <dgm:prSet presAssocID="{21173218-360E-48E7-BB01-E407B643AE52}" presName="sp" presStyleCnt="0"/>
      <dgm:spPr/>
    </dgm:pt>
    <dgm:pt modelId="{0930608F-2225-49FE-A86F-09FB4D0F7E9F}" type="pres">
      <dgm:prSet presAssocID="{3540AF93-8D02-49E5-8C94-6551695615D2}" presName="composite" presStyleCnt="0"/>
      <dgm:spPr/>
    </dgm:pt>
    <dgm:pt modelId="{30A22B96-D0A9-4021-B644-FA31FA75A3A2}" type="pres">
      <dgm:prSet presAssocID="{3540AF93-8D02-49E5-8C94-6551695615D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9ADA7-ECC6-48E1-8CF9-FAD428EA5191}" type="pres">
      <dgm:prSet presAssocID="{3540AF93-8D02-49E5-8C94-6551695615D2}" presName="descendantText" presStyleLbl="alignAcc1" presStyleIdx="3" presStyleCnt="4" custScaleY="1486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C6E86E-521E-4EE6-92D4-8358E6DDA9AF}" srcId="{7ADA11EA-323B-4707-895B-4B9D16876644}" destId="{61FB8177-7993-46E5-B094-41292D251B70}" srcOrd="2" destOrd="0" parTransId="{C18B2466-5B89-406A-AEB3-A90DA73B8F42}" sibTransId="{21173218-360E-48E7-BB01-E407B643AE52}"/>
    <dgm:cxn modelId="{22BE6844-110A-42BD-BE6D-EB2D7E886665}" type="presOf" srcId="{3540AF93-8D02-49E5-8C94-6551695615D2}" destId="{30A22B96-D0A9-4021-B644-FA31FA75A3A2}" srcOrd="0" destOrd="0" presId="urn:microsoft.com/office/officeart/2005/8/layout/chevron2"/>
    <dgm:cxn modelId="{5A9B34D0-DD04-4497-85F9-C52AC014E8A4}" srcId="{3540AF93-8D02-49E5-8C94-6551695615D2}" destId="{0BA460C7-F33D-4F94-A65D-F7A4444A0DC9}" srcOrd="0" destOrd="0" parTransId="{16A9EAA5-04C1-46D7-897E-45D75E601BD3}" sibTransId="{EAC6C53B-027D-4988-9512-88BB2DC1B1D2}"/>
    <dgm:cxn modelId="{CA51A82C-F793-40D6-8E61-E49E882376FA}" type="presOf" srcId="{CD7DEC81-6F6B-4BDB-AEE7-69FE1CF3B125}" destId="{7625166C-48AB-4023-B514-381FC1C29791}" srcOrd="0" destOrd="0" presId="urn:microsoft.com/office/officeart/2005/8/layout/chevron2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3CFC277B-7A5D-4908-AE42-E9008B5AA05A}" type="presOf" srcId="{0BA460C7-F33D-4F94-A65D-F7A4444A0DC9}" destId="{C3B9ADA7-ECC6-48E1-8CF9-FAD428EA5191}" srcOrd="0" destOrd="0" presId="urn:microsoft.com/office/officeart/2005/8/layout/chevron2"/>
    <dgm:cxn modelId="{83E98F7C-32F2-4F99-BF2F-C5311FD7C060}" type="presOf" srcId="{9CE06BC0-032E-4149-919B-24D09572F737}" destId="{E26FD5B1-3991-4CE2-874F-8C2F1F1A42F2}" srcOrd="0" destOrd="0" presId="urn:microsoft.com/office/officeart/2005/8/layout/chevron2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B43DBA2F-6873-4C7E-88D3-61292AC15D8A}" srcId="{61FB8177-7993-46E5-B094-41292D251B70}" destId="{CD7DEC81-6F6B-4BDB-AEE7-69FE1CF3B125}" srcOrd="0" destOrd="0" parTransId="{2000B3C0-B1A7-46BC-B2C3-ED482D801A31}" sibTransId="{800F9105-CB80-4820-94A6-674A34D42A5C}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6144846E-0A03-45D5-A8BE-3280CCD7ED9D}" type="presOf" srcId="{7ADA11EA-323B-4707-895B-4B9D16876644}" destId="{9243B227-0C0E-4439-B08B-C48187B71ED3}" srcOrd="0" destOrd="0" presId="urn:microsoft.com/office/officeart/2005/8/layout/chevron2"/>
    <dgm:cxn modelId="{1B587EE8-5919-4886-A05C-BC2F5A7880B3}" type="presOf" srcId="{7DF50EEE-E66E-402D-A97F-C4566E2DA512}" destId="{F8B2D4D0-CC62-4E1F-8BFF-8FB3F6AE7A97}" srcOrd="0" destOrd="0" presId="urn:microsoft.com/office/officeart/2005/8/layout/chevron2"/>
    <dgm:cxn modelId="{C3868019-B11C-469B-89A7-1BB8EC4F4B37}" type="presOf" srcId="{7ED2F955-2120-4923-9611-8AAF93F827CA}" destId="{232EAE4B-1ED0-4687-9A33-90AF17948ACD}" srcOrd="0" destOrd="0" presId="urn:microsoft.com/office/officeart/2005/8/layout/chevron2"/>
    <dgm:cxn modelId="{8BF2644E-39E9-41C1-AE64-525BBFD4CEA7}" type="presOf" srcId="{61FB8177-7993-46E5-B094-41292D251B70}" destId="{07951361-5D33-45A2-9EE4-610B36FF9DB0}" srcOrd="0" destOrd="0" presId="urn:microsoft.com/office/officeart/2005/8/layout/chevron2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C7789C55-605F-47DC-BF72-F325AEF3CF77}" type="presOf" srcId="{DEBD6EF9-2804-423B-9DF9-F21060D61466}" destId="{17946CE0-4F59-49F2-83C9-45D73974197A}" srcOrd="0" destOrd="0" presId="urn:microsoft.com/office/officeart/2005/8/layout/chevron2"/>
    <dgm:cxn modelId="{E5303AA3-3CC3-4F56-BCC3-C758311A6FE6}" srcId="{7ADA11EA-323B-4707-895B-4B9D16876644}" destId="{3540AF93-8D02-49E5-8C94-6551695615D2}" srcOrd="3" destOrd="0" parTransId="{AB668843-C23E-4E8C-83BF-CC8343B0DAF6}" sibTransId="{07617A85-9C5F-465E-9E86-28AACCCE8A85}"/>
    <dgm:cxn modelId="{916A34F7-4BF0-4105-B165-CC5AA4F51161}" type="presParOf" srcId="{9243B227-0C0E-4439-B08B-C48187B71ED3}" destId="{62BFFFC2-E5EE-4620-B112-2FC0CAD81860}" srcOrd="0" destOrd="0" presId="urn:microsoft.com/office/officeart/2005/8/layout/chevron2"/>
    <dgm:cxn modelId="{EC23A3B6-D021-4FA9-821E-8EE65451DB54}" type="presParOf" srcId="{62BFFFC2-E5EE-4620-B112-2FC0CAD81860}" destId="{232EAE4B-1ED0-4687-9A33-90AF17948ACD}" srcOrd="0" destOrd="0" presId="urn:microsoft.com/office/officeart/2005/8/layout/chevron2"/>
    <dgm:cxn modelId="{CC880BDD-84F0-44E4-9546-F0F24175B8A1}" type="presParOf" srcId="{62BFFFC2-E5EE-4620-B112-2FC0CAD81860}" destId="{17946CE0-4F59-49F2-83C9-45D73974197A}" srcOrd="1" destOrd="0" presId="urn:microsoft.com/office/officeart/2005/8/layout/chevron2"/>
    <dgm:cxn modelId="{161B660B-E9DC-4799-A5BD-DD0C16C75E4E}" type="presParOf" srcId="{9243B227-0C0E-4439-B08B-C48187B71ED3}" destId="{8C2FAFCB-21D8-4CC0-ABA1-F5FEEEA196E9}" srcOrd="1" destOrd="0" presId="urn:microsoft.com/office/officeart/2005/8/layout/chevron2"/>
    <dgm:cxn modelId="{DFA0C9EE-EBE5-4C5E-BD7F-B271E3FA9FF9}" type="presParOf" srcId="{9243B227-0C0E-4439-B08B-C48187B71ED3}" destId="{66F64149-FCE0-42B2-BF46-BBEE3094C0DB}" srcOrd="2" destOrd="0" presId="urn:microsoft.com/office/officeart/2005/8/layout/chevron2"/>
    <dgm:cxn modelId="{DD992CD2-AD3B-4572-A2F1-5B466BD223BB}" type="presParOf" srcId="{66F64149-FCE0-42B2-BF46-BBEE3094C0DB}" destId="{E26FD5B1-3991-4CE2-874F-8C2F1F1A42F2}" srcOrd="0" destOrd="0" presId="urn:microsoft.com/office/officeart/2005/8/layout/chevron2"/>
    <dgm:cxn modelId="{281637B2-794A-4ECB-8062-2B698A4EA4DB}" type="presParOf" srcId="{66F64149-FCE0-42B2-BF46-BBEE3094C0DB}" destId="{F8B2D4D0-CC62-4E1F-8BFF-8FB3F6AE7A97}" srcOrd="1" destOrd="0" presId="urn:microsoft.com/office/officeart/2005/8/layout/chevron2"/>
    <dgm:cxn modelId="{757BEC92-D91C-4DD7-B06A-BC29CFC35CCC}" type="presParOf" srcId="{9243B227-0C0E-4439-B08B-C48187B71ED3}" destId="{4580E6DB-61F0-4F9F-ADDF-378A57499B8F}" srcOrd="3" destOrd="0" presId="urn:microsoft.com/office/officeart/2005/8/layout/chevron2"/>
    <dgm:cxn modelId="{97825504-A7A0-40AF-8D88-36E8B7A091C2}" type="presParOf" srcId="{9243B227-0C0E-4439-B08B-C48187B71ED3}" destId="{96D42D5D-C42A-4B1C-80BA-5321B63E8571}" srcOrd="4" destOrd="0" presId="urn:microsoft.com/office/officeart/2005/8/layout/chevron2"/>
    <dgm:cxn modelId="{9CACD4C2-277E-4E88-A1C9-13DFFA6F1A1A}" type="presParOf" srcId="{96D42D5D-C42A-4B1C-80BA-5321B63E8571}" destId="{07951361-5D33-45A2-9EE4-610B36FF9DB0}" srcOrd="0" destOrd="0" presId="urn:microsoft.com/office/officeart/2005/8/layout/chevron2"/>
    <dgm:cxn modelId="{FEDE73D4-FE22-478B-912B-C86B7BFDF49E}" type="presParOf" srcId="{96D42D5D-C42A-4B1C-80BA-5321B63E8571}" destId="{7625166C-48AB-4023-B514-381FC1C29791}" srcOrd="1" destOrd="0" presId="urn:microsoft.com/office/officeart/2005/8/layout/chevron2"/>
    <dgm:cxn modelId="{44F472B7-BA74-4427-89E2-74E66EA81E6D}" type="presParOf" srcId="{9243B227-0C0E-4439-B08B-C48187B71ED3}" destId="{0BB23987-6A99-409A-B8A3-16E407FE05C9}" srcOrd="5" destOrd="0" presId="urn:microsoft.com/office/officeart/2005/8/layout/chevron2"/>
    <dgm:cxn modelId="{51450C85-EAB5-4B7B-B7AB-36F2AB29D1B0}" type="presParOf" srcId="{9243B227-0C0E-4439-B08B-C48187B71ED3}" destId="{0930608F-2225-49FE-A86F-09FB4D0F7E9F}" srcOrd="6" destOrd="0" presId="urn:microsoft.com/office/officeart/2005/8/layout/chevron2"/>
    <dgm:cxn modelId="{F1A747A8-E6D5-4EB2-A5B7-1DB98AA0081F}" type="presParOf" srcId="{0930608F-2225-49FE-A86F-09FB4D0F7E9F}" destId="{30A22B96-D0A9-4021-B644-FA31FA75A3A2}" srcOrd="0" destOrd="0" presId="urn:microsoft.com/office/officeart/2005/8/layout/chevron2"/>
    <dgm:cxn modelId="{3A1CD488-04FF-4375-96B9-1DFC12F6D05B}" type="presParOf" srcId="{0930608F-2225-49FE-A86F-09FB4D0F7E9F}" destId="{C3B9ADA7-ECC6-48E1-8CF9-FAD428EA51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tx1"/>
              </a:solidFill>
            </a:rPr>
            <a:t>Book</a:t>
          </a:r>
          <a:endParaRPr lang="en-US" sz="2800" dirty="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 smtClean="0">
              <a:solidFill>
                <a:schemeClr val="tx1"/>
              </a:solidFill>
            </a:rPr>
            <a:t>Chapter 3:</a:t>
          </a:r>
          <a:r>
            <a:rPr lang="en-US" sz="2400" baseline="0" dirty="0" smtClean="0">
              <a:solidFill>
                <a:schemeClr val="tx1"/>
              </a:solidFill>
            </a:rPr>
            <a:t> Recursion: The Mirrors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CS1020 website </a:t>
          </a:r>
          <a:r>
            <a:rPr lang="en-US" sz="28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http://www.comp.nus.edu.sg/</a:t>
          </a:r>
          <a:b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</a:br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~cs1020/2_resources/lectures.html</a:t>
          </a:r>
          <a:r>
            <a:rPr lang="en-US" sz="2200" baseline="0" dirty="0" smtClean="0">
              <a:solidFill>
                <a:schemeClr val="tx1"/>
              </a:solidFill>
            </a:rPr>
            <a:t> 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F6CE912F-21A3-4FAA-ADEC-255F16EFD9BF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 smtClean="0">
              <a:solidFill>
                <a:schemeClr val="tx1"/>
              </a:solidFill>
              <a:latin typeface="+mn-lt"/>
            </a:rPr>
            <a:t>Chapter 6: </a:t>
          </a:r>
          <a:r>
            <a:rPr lang="en-US" sz="2400" baseline="0" dirty="0" smtClean="0">
              <a:solidFill>
                <a:schemeClr val="tx1"/>
              </a:solidFill>
              <a:latin typeface="+mn-lt"/>
            </a:rPr>
            <a:t>Recursion as a Problem-Solving Technique, pages 337 to 345.</a:t>
          </a:r>
          <a:endParaRPr lang="en-US" sz="2400" baseline="0" dirty="0">
            <a:solidFill>
              <a:schemeClr val="tx1"/>
            </a:solidFill>
            <a:latin typeface="+mn-lt"/>
          </a:endParaRPr>
        </a:p>
      </dgm:t>
    </dgm:pt>
    <dgm:pt modelId="{BA504D16-2C5F-4916-8864-563466FFC912}" type="parTrans" cxnId="{4BC38318-53C0-4FEB-B4C9-75B74739E872}">
      <dgm:prSet/>
      <dgm:spPr/>
      <dgm:t>
        <a:bodyPr/>
        <a:lstStyle/>
        <a:p>
          <a:endParaRPr lang="en-US"/>
        </a:p>
      </dgm:t>
    </dgm:pt>
    <dgm:pt modelId="{B4F5F459-368E-4AC9-B2B2-99E5AC404ED8}" type="sibTrans" cxnId="{4BC38318-53C0-4FEB-B4C9-75B74739E87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40484" custScaleY="120928" custLinFactNeighborX="42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5195EE-426E-44D3-BAF9-7D0D28EBF91D}" type="presOf" srcId="{C862E928-676D-428E-8E83-FEAED208C0F7}" destId="{92EE76E5-3762-43F0-B701-FDC1B9155319}" srcOrd="0" destOrd="0" presId="urn:microsoft.com/office/officeart/2005/8/layout/vList3#1"/>
    <dgm:cxn modelId="{52A57442-81F6-4A18-B853-10C384E00F97}" type="presOf" srcId="{15A46DDB-42AA-4BBF-AE75-5C9F19A8EE95}" destId="{1CF88B78-4801-4BFE-9764-C472D8A97954}" srcOrd="0" destOrd="0" presId="urn:microsoft.com/office/officeart/2005/8/layout/vList3#1"/>
    <dgm:cxn modelId="{4BC38318-53C0-4FEB-B4C9-75B74739E872}" srcId="{0FE90267-9BC7-4679-8942-5FF3A3AB06ED}" destId="{F6CE912F-21A3-4FAA-ADEC-255F16EFD9BF}" srcOrd="1" destOrd="0" parTransId="{BA504D16-2C5F-4916-8864-563466FFC912}" sibTransId="{B4F5F459-368E-4AC9-B2B2-99E5AC404ED8}"/>
    <dgm:cxn modelId="{F0DFB3EE-647B-4DE8-9897-E617826E6342}" type="presOf" srcId="{0FE90267-9BC7-4679-8942-5FF3A3AB06ED}" destId="{691D3C5E-B9A5-48E5-96D2-C74E4BC7C021}" srcOrd="0" destOrd="0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4AF6F5F6-1B69-491D-90AB-9FBD6A925887}" type="presOf" srcId="{6D3F791B-D2DD-426C-ACEF-4A7F889FA29F}" destId="{1CF88B78-4801-4BFE-9764-C472D8A97954}" srcOrd="0" destOrd="1" presId="urn:microsoft.com/office/officeart/2005/8/layout/vList3#1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CB53DBFB-85E4-402B-9EB5-5E699CA94B13}" type="presOf" srcId="{C5CEBEED-CFB9-42A5-B5AD-5846D62AC459}" destId="{691D3C5E-B9A5-48E5-96D2-C74E4BC7C021}" srcOrd="0" destOrd="1" presId="urn:microsoft.com/office/officeart/2005/8/layout/vList3#1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B355D003-2F1D-4A2D-947D-90616CCE18B1}" type="presOf" srcId="{F6CE912F-21A3-4FAA-ADEC-255F16EFD9BF}" destId="{691D3C5E-B9A5-48E5-96D2-C74E4BC7C021}" srcOrd="0" destOrd="2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9D781EFF-2CA6-4F9B-A12C-E4B918381103}" type="presParOf" srcId="{92EE76E5-3762-43F0-B701-FDC1B9155319}" destId="{BB6723CE-ADD8-4F40-BBA2-A73E76036D91}" srcOrd="0" destOrd="0" presId="urn:microsoft.com/office/officeart/2005/8/layout/vList3#1"/>
    <dgm:cxn modelId="{3F870A04-7AC9-40A6-9A2A-EFBD9699D3FE}" type="presParOf" srcId="{BB6723CE-ADD8-4F40-BBA2-A73E76036D91}" destId="{E9C254D0-7C86-4675-AC1B-555179EDDE6F}" srcOrd="0" destOrd="0" presId="urn:microsoft.com/office/officeart/2005/8/layout/vList3#1"/>
    <dgm:cxn modelId="{B1844034-0EC3-4D9B-82A1-D47E2C4CA2D5}" type="presParOf" srcId="{BB6723CE-ADD8-4F40-BBA2-A73E76036D91}" destId="{691D3C5E-B9A5-48E5-96D2-C74E4BC7C021}" srcOrd="1" destOrd="0" presId="urn:microsoft.com/office/officeart/2005/8/layout/vList3#1"/>
    <dgm:cxn modelId="{584D1869-0EDE-4C04-8E21-5996000CD323}" type="presParOf" srcId="{92EE76E5-3762-43F0-B701-FDC1B9155319}" destId="{13220A11-ED16-4A41-B09D-38EEF3B5F949}" srcOrd="1" destOrd="0" presId="urn:microsoft.com/office/officeart/2005/8/layout/vList3#1"/>
    <dgm:cxn modelId="{989A311C-D462-4531-80ED-353043AF40BF}" type="presParOf" srcId="{92EE76E5-3762-43F0-B701-FDC1B9155319}" destId="{432ED7D5-1CA3-470E-B9D4-49E90AF170FE}" srcOrd="2" destOrd="0" presId="urn:microsoft.com/office/officeart/2005/8/layout/vList3#1"/>
    <dgm:cxn modelId="{866A7256-8407-482A-81A4-034834C35BF8}" type="presParOf" srcId="{432ED7D5-1CA3-470E-B9D4-49E90AF170FE}" destId="{71E86C86-047A-4D09-AAD2-F51B4E8AD96C}" srcOrd="0" destOrd="0" presId="urn:microsoft.com/office/officeart/2005/8/layout/vList3#1"/>
    <dgm:cxn modelId="{59D32FBC-1100-4A2C-AED2-180040C0A6DF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169242" y="173228"/>
          <a:ext cx="1128282" cy="789797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1</a:t>
          </a:r>
          <a:endParaRPr lang="en-US" sz="2300" kern="1200" dirty="0"/>
        </a:p>
      </dsp:txBody>
      <dsp:txXfrm rot="-5400000">
        <a:off x="1" y="398885"/>
        <a:ext cx="789797" cy="338485"/>
      </dsp:txXfrm>
    </dsp:sp>
    <dsp:sp modelId="{17946CE0-4F59-49F2-83C9-45D73974197A}">
      <dsp:nvSpPr>
        <dsp:cNvPr id="0" name=""/>
        <dsp:cNvSpPr/>
      </dsp:nvSpPr>
      <dsp:spPr>
        <a:xfrm rot="5400000">
          <a:off x="3693556" y="-2899772"/>
          <a:ext cx="733383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Strengthening the concept of recursion learned in CS1010 (or equivalent)</a:t>
          </a:r>
          <a:endParaRPr lang="en-US" sz="2400" kern="1200" dirty="0"/>
        </a:p>
      </dsp:txBody>
      <dsp:txXfrm rot="-5400000">
        <a:off x="789798" y="39787"/>
        <a:ext cx="6505099" cy="661781"/>
      </dsp:txXfrm>
    </dsp:sp>
    <dsp:sp modelId="{E26FD5B1-3991-4CE2-874F-8C2F1F1A42F2}">
      <dsp:nvSpPr>
        <dsp:cNvPr id="0" name=""/>
        <dsp:cNvSpPr/>
      </dsp:nvSpPr>
      <dsp:spPr>
        <a:xfrm rot="5400000">
          <a:off x="-169242" y="1160143"/>
          <a:ext cx="1128282" cy="789797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</a:t>
          </a:r>
          <a:endParaRPr lang="en-US" sz="2300" kern="1200" dirty="0"/>
        </a:p>
      </dsp:txBody>
      <dsp:txXfrm rot="-5400000">
        <a:off x="1" y="1385800"/>
        <a:ext cx="789797" cy="338485"/>
      </dsp:txXfrm>
    </dsp:sp>
    <dsp:sp modelId="{F8B2D4D0-CC62-4E1F-8BFF-8FB3F6AE7A97}">
      <dsp:nvSpPr>
        <dsp:cNvPr id="0" name=""/>
        <dsp:cNvSpPr/>
      </dsp:nvSpPr>
      <dsp:spPr>
        <a:xfrm rot="5400000">
          <a:off x="3693556" y="-1912857"/>
          <a:ext cx="733383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Demonstrating the application of recursion on some classic computer science problems</a:t>
          </a:r>
          <a:endParaRPr lang="en-US" sz="2400" kern="1200" dirty="0"/>
        </a:p>
      </dsp:txBody>
      <dsp:txXfrm rot="-5400000">
        <a:off x="789798" y="1026702"/>
        <a:ext cx="6505099" cy="661781"/>
      </dsp:txXfrm>
    </dsp:sp>
    <dsp:sp modelId="{07951361-5D33-45A2-9EE4-610B36FF9DB0}">
      <dsp:nvSpPr>
        <dsp:cNvPr id="0" name=""/>
        <dsp:cNvSpPr/>
      </dsp:nvSpPr>
      <dsp:spPr>
        <a:xfrm rot="5400000">
          <a:off x="-169242" y="2147058"/>
          <a:ext cx="1128282" cy="7897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</a:t>
          </a:r>
          <a:endParaRPr lang="en-US" sz="2300" kern="1200" dirty="0"/>
        </a:p>
      </dsp:txBody>
      <dsp:txXfrm rot="-5400000">
        <a:off x="1" y="2372715"/>
        <a:ext cx="789797" cy="338485"/>
      </dsp:txXfrm>
    </dsp:sp>
    <dsp:sp modelId="{7625166C-48AB-4023-B514-381FC1C29791}">
      <dsp:nvSpPr>
        <dsp:cNvPr id="0" name=""/>
        <dsp:cNvSpPr/>
      </dsp:nvSpPr>
      <dsp:spPr>
        <a:xfrm rot="5400000">
          <a:off x="3693556" y="-925942"/>
          <a:ext cx="733383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Applying recursion on data structures</a:t>
          </a:r>
          <a:endParaRPr lang="en-US" sz="2400" kern="1200" dirty="0"/>
        </a:p>
      </dsp:txBody>
      <dsp:txXfrm rot="-5400000">
        <a:off x="789798" y="2013617"/>
        <a:ext cx="6505099" cy="661781"/>
      </dsp:txXfrm>
    </dsp:sp>
    <dsp:sp modelId="{30A22B96-D0A9-4021-B644-FA31FA75A3A2}">
      <dsp:nvSpPr>
        <dsp:cNvPr id="0" name=""/>
        <dsp:cNvSpPr/>
      </dsp:nvSpPr>
      <dsp:spPr>
        <a:xfrm rot="5400000">
          <a:off x="-169242" y="3312354"/>
          <a:ext cx="1128282" cy="78979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4</a:t>
          </a:r>
          <a:endParaRPr lang="en-US" sz="2300" kern="1200" dirty="0"/>
        </a:p>
      </dsp:txBody>
      <dsp:txXfrm rot="-5400000">
        <a:off x="1" y="3538011"/>
        <a:ext cx="789797" cy="338485"/>
      </dsp:txXfrm>
    </dsp:sp>
    <dsp:sp modelId="{C3B9ADA7-ECC6-48E1-8CF9-FAD428EA5191}">
      <dsp:nvSpPr>
        <dsp:cNvPr id="0" name=""/>
        <dsp:cNvSpPr/>
      </dsp:nvSpPr>
      <dsp:spPr>
        <a:xfrm rot="5400000">
          <a:off x="3515175" y="239353"/>
          <a:ext cx="1090145" cy="65409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Understanding recursion as a problem-solving technique known as divide-and-conquer paradigm</a:t>
          </a:r>
          <a:endParaRPr lang="en-US" sz="2400" kern="1200" dirty="0"/>
        </a:p>
      </dsp:txBody>
      <dsp:txXfrm rot="-5400000">
        <a:off x="789798" y="3017946"/>
        <a:ext cx="6487684" cy="983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485206" y="61"/>
          <a:ext cx="7403495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Book</a:t>
          </a:r>
          <a:endParaRPr lang="en-US" sz="2800" kern="1200" dirty="0">
            <a:solidFill>
              <a:schemeClr val="tx1"/>
            </a:solidFill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b="1" kern="1200" baseline="0" dirty="0" smtClean="0">
              <a:solidFill>
                <a:schemeClr val="tx1"/>
              </a:solidFill>
            </a:rPr>
            <a:t>Chapter 3:</a:t>
          </a:r>
          <a:r>
            <a:rPr lang="en-US" sz="2400" kern="1200" baseline="0" dirty="0" smtClean="0">
              <a:solidFill>
                <a:schemeClr val="tx1"/>
              </a:solidFill>
            </a:rPr>
            <a:t> Recursion: The Mirrors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400" b="1" kern="1200" baseline="0" dirty="0" smtClean="0">
              <a:solidFill>
                <a:schemeClr val="tx1"/>
              </a:solidFill>
              <a:latin typeface="+mn-lt"/>
            </a:rPr>
            <a:t>Chapter 6: </a:t>
          </a:r>
          <a:r>
            <a:rPr lang="en-US" sz="2400" kern="1200" baseline="0" dirty="0" smtClean="0">
              <a:solidFill>
                <a:schemeClr val="tx1"/>
              </a:solidFill>
              <a:latin typeface="+mn-lt"/>
            </a:rPr>
            <a:t>Recursion as a Problem-Solving Technique, pages 337 to 345.</a:t>
          </a:r>
          <a:endParaRPr lang="en-US" sz="24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042481" y="61"/>
        <a:ext cx="6846220" cy="2229100"/>
      </dsp:txXfrm>
    </dsp:sp>
    <dsp:sp modelId="{E9C254D0-7C86-4675-AC1B-555179EDDE6F}">
      <dsp:nvSpPr>
        <dsp:cNvPr id="0" name=""/>
        <dsp:cNvSpPr/>
      </dsp:nvSpPr>
      <dsp:spPr>
        <a:xfrm>
          <a:off x="86825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CS1020 website </a:t>
          </a:r>
          <a:r>
            <a:rPr lang="en-US" sz="28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http://www.comp.nus.edu.sg/</a:t>
          </a:r>
          <a:b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</a:b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"/>
            </a:rPr>
            <a:t>~cs1020/2_resources/lectures.html</a:t>
          </a:r>
          <a:r>
            <a:rPr lang="en-US" sz="2200" kern="1200" baseline="0" dirty="0" smtClean="0">
              <a:solidFill>
                <a:schemeClr val="tx1"/>
              </a:solidFill>
            </a:rPr>
            <a:t> 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97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774" y="1"/>
            <a:ext cx="294738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944" y="4713113"/>
            <a:ext cx="544178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774" y="9429305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46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CS = Computer</a:t>
            </a:r>
            <a:r>
              <a:rPr lang="en-SG" baseline="0" dirty="0" smtClean="0"/>
              <a:t> Science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Calibri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smtClean="0"/>
              <a:t> [CS1020 Lecture 10: Recursion]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20/4_misc/cs1010_lect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hyperlink" Target="http://www.maths.surrey.ac.uk/hosted-sites/R.Knott/Fibonacci/fibFormula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ollieolarte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Tower_of_Hanoi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torle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Eight_queens_puzzl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20/4_misc/practice.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96200" cy="2057400"/>
          </a:xfrm>
        </p:spPr>
        <p:txBody>
          <a:bodyPr/>
          <a:lstStyle/>
          <a:p>
            <a:r>
              <a:rPr lang="en-US" sz="3600" dirty="0" smtClean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 smtClean="0">
                <a:solidFill>
                  <a:srgbClr val="006600"/>
                </a:solidFill>
              </a:rPr>
            </a:br>
            <a:r>
              <a:rPr lang="en-US" sz="3600" dirty="0" smtClean="0"/>
              <a:t>Lecture Note #</a:t>
            </a:r>
            <a:r>
              <a:rPr lang="en-US" sz="3600" dirty="0" smtClean="0"/>
              <a:t>12</a:t>
            </a:r>
            <a:endParaRPr lang="en-US" sz="3600" b="1" dirty="0" smtClean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Recursion</a:t>
            </a:r>
          </a:p>
          <a:p>
            <a:r>
              <a:rPr lang="en-US" sz="3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The mirrors</a:t>
            </a:r>
            <a:endParaRPr lang="en-US" sz="32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1.4 </a:t>
            </a:r>
            <a:r>
              <a:rPr lang="en-US" sz="3600" dirty="0" smtClean="0">
                <a:latin typeface="Britannic Bold" pitchFamily="34" charset="0"/>
              </a:rPr>
              <a:t>Why recursion?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/>
              <a:t>Many algorithms can be expressed naturally in recursive form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Problems that are complex or extremely difficult to solve using linear </a:t>
            </a:r>
            <a:r>
              <a:rPr lang="en-US" sz="2800" smtClean="0"/>
              <a:t>techniques may </a:t>
            </a:r>
            <a:r>
              <a:rPr lang="en-US" sz="2800" dirty="0" smtClean="0"/>
              <a:t>have simple recursive solutions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It usually takes the following form: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 smtClean="0"/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 err="1" smtClean="0">
                <a:solidFill>
                  <a:srgbClr val="0000FF"/>
                </a:solidFill>
              </a:rPr>
              <a:t>SolveIt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(problem) {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 smtClean="0"/>
              <a:t> 	if (problem is trivial) return result;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 smtClean="0"/>
              <a:t> 	else {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 smtClean="0"/>
              <a:t>   		simplify problem;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 smtClean="0"/>
              <a:t>   		return </a:t>
            </a:r>
            <a:r>
              <a:rPr lang="en-US" sz="2000" dirty="0" err="1" smtClean="0">
                <a:solidFill>
                  <a:srgbClr val="0000FF"/>
                </a:solidFill>
              </a:rPr>
              <a:t>SolveIt</a:t>
            </a:r>
            <a:r>
              <a:rPr lang="en-US" sz="2000" dirty="0" smtClean="0">
                <a:solidFill>
                  <a:schemeClr val="hlink"/>
                </a:solidFill>
              </a:rPr>
              <a:t> </a:t>
            </a:r>
            <a:r>
              <a:rPr lang="en-US" sz="2000" dirty="0" smtClean="0"/>
              <a:t>(simplified problem) ;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 smtClean="0"/>
              <a:t>  	}</a:t>
            </a:r>
          </a:p>
          <a:p>
            <a:pPr marL="360363" lvl="1" indent="-15875">
              <a:lnSpc>
                <a:spcPct val="80000"/>
              </a:lnSpc>
              <a:buNone/>
              <a:tabLst>
                <a:tab pos="630238" algn="l"/>
                <a:tab pos="900113" algn="l"/>
                <a:tab pos="1169988" algn="l"/>
              </a:tabLst>
            </a:pPr>
            <a:r>
              <a:rPr lang="en-US" sz="2000" dirty="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447800" y="3962400"/>
            <a:ext cx="5707063" cy="2133600"/>
            <a:chOff x="1447800" y="3962400"/>
            <a:chExt cx="5707063" cy="2133600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486400" y="4572000"/>
              <a:ext cx="1668463" cy="4667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Calls itself!</a:t>
              </a:r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 flipV="1">
              <a:off x="6320632" y="3962400"/>
              <a:ext cx="3968" cy="609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447800" y="3962400"/>
              <a:ext cx="4876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447800" y="3962400"/>
              <a:ext cx="0" cy="2286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8" idx="2"/>
            </p:cNvCxnSpPr>
            <p:nvPr/>
          </p:nvCxnSpPr>
          <p:spPr>
            <a:xfrm flipH="1" flipV="1">
              <a:off x="6320632" y="5038725"/>
              <a:ext cx="3968" cy="1057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362200" y="6096000"/>
              <a:ext cx="396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362200" y="5715000"/>
              <a:ext cx="0" cy="381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4400" dirty="0" smtClean="0">
                <a:latin typeface="Britannic Bold" panose="020B0903060703020204" pitchFamily="34" charset="0"/>
              </a:rPr>
              <a:t> How Recursion Works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Calibri" panose="020F0502020204030204" pitchFamily="34" charset="0"/>
              </a:rPr>
              <a:t>Understanding Recursion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600" dirty="0" smtClean="0">
                <a:latin typeface="Britannic Bold" pitchFamily="34" charset="0"/>
              </a:rPr>
              <a:t>Recursion in CS1010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smtClean="0"/>
              <a:t>In CS1010, you learned simple recursion</a:t>
            </a:r>
          </a:p>
          <a:p>
            <a:pPr lvl="1">
              <a:spcBef>
                <a:spcPts val="600"/>
              </a:spcBef>
            </a:pPr>
            <a:r>
              <a:rPr lang="en-US" sz="2400" smtClean="0"/>
              <a:t>No recursion on data structures</a:t>
            </a:r>
          </a:p>
          <a:p>
            <a:pPr lvl="1">
              <a:spcBef>
                <a:spcPts val="600"/>
              </a:spcBef>
            </a:pPr>
            <a:r>
              <a:rPr lang="en-US" sz="2400" smtClean="0"/>
              <a:t>Code consists of ‘if’ statement, no loop</a:t>
            </a:r>
          </a:p>
          <a:p>
            <a:pPr lvl="1">
              <a:spcBef>
                <a:spcPts val="600"/>
              </a:spcBef>
            </a:pPr>
            <a:r>
              <a:rPr lang="en-US" sz="2400" smtClean="0"/>
              <a:t>How to trace recursive codes</a:t>
            </a:r>
          </a:p>
          <a:p>
            <a:pPr>
              <a:spcBef>
                <a:spcPts val="1200"/>
              </a:spcBef>
            </a:pPr>
            <a:r>
              <a:rPr lang="en-US" sz="2800" smtClean="0"/>
              <a:t>Examples covered in CS1010</a:t>
            </a:r>
          </a:p>
          <a:p>
            <a:pPr lvl="1">
              <a:spcBef>
                <a:spcPts val="600"/>
              </a:spcBef>
            </a:pPr>
            <a:r>
              <a:rPr lang="en-US" sz="2400" smtClean="0">
                <a:solidFill>
                  <a:srgbClr val="0000FF"/>
                </a:solidFill>
              </a:rPr>
              <a:t>Factorial</a:t>
            </a:r>
            <a:r>
              <a:rPr lang="en-US" sz="2400" smtClean="0"/>
              <a:t> (classic example)</a:t>
            </a:r>
          </a:p>
          <a:p>
            <a:pPr lvl="1">
              <a:spcBef>
                <a:spcPts val="600"/>
              </a:spcBef>
            </a:pPr>
            <a:r>
              <a:rPr lang="en-US" sz="2400" smtClean="0">
                <a:solidFill>
                  <a:srgbClr val="0000FF"/>
                </a:solidFill>
              </a:rPr>
              <a:t>Fibonacci</a:t>
            </a:r>
            <a:r>
              <a:rPr lang="en-US" sz="2400" smtClean="0"/>
              <a:t> (classic example)</a:t>
            </a:r>
          </a:p>
          <a:p>
            <a:pPr lvl="1">
              <a:spcBef>
                <a:spcPts val="600"/>
              </a:spcBef>
            </a:pPr>
            <a:r>
              <a:rPr lang="en-US" sz="2400" smtClean="0">
                <a:solidFill>
                  <a:srgbClr val="0000FF"/>
                </a:solidFill>
              </a:rPr>
              <a:t>Greatest Common Divisor </a:t>
            </a:r>
            <a:r>
              <a:rPr lang="en-US" sz="2400" smtClean="0"/>
              <a:t>(classic example)</a:t>
            </a:r>
          </a:p>
          <a:p>
            <a:pPr lvl="1">
              <a:spcBef>
                <a:spcPts val="600"/>
              </a:spcBef>
            </a:pPr>
            <a:r>
              <a:rPr lang="en-US" sz="2400" smtClean="0"/>
              <a:t>Other examples</a:t>
            </a:r>
          </a:p>
          <a:p>
            <a:pPr lvl="1">
              <a:spcBef>
                <a:spcPts val="600"/>
              </a:spcBef>
            </a:pPr>
            <a:r>
              <a:rPr lang="en-US" sz="2400" smtClean="0"/>
              <a:t>Lecture slides and programs are available on CS1020’s </a:t>
            </a:r>
            <a:r>
              <a:rPr lang="en-US" sz="2400"/>
              <a:t>“CS1010 Stuffs” page:   </a:t>
            </a:r>
            <a:r>
              <a:rPr lang="en-US" sz="2000">
                <a:hlinkClick r:id="rId3"/>
              </a:rPr>
              <a:t>http://www.comp.nus.edu.sg/~</a:t>
            </a:r>
            <a:r>
              <a:rPr lang="en-US" sz="2000" smtClean="0">
                <a:hlinkClick r:id="rId3"/>
              </a:rPr>
              <a:t>cs1020/4_misc/cs1010_lect.html</a:t>
            </a:r>
            <a:r>
              <a:rPr lang="en-US" sz="2000" smtClean="0"/>
              <a:t> 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106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600" dirty="0" smtClean="0">
                <a:latin typeface="Britannic Bold" pitchFamily="34" charset="0"/>
              </a:rPr>
              <a:t>Recursion in CS1010: Factorial </a:t>
            </a:r>
            <a:r>
              <a:rPr lang="en-US" sz="2800" dirty="0" smtClean="0">
                <a:latin typeface="Britannic Bold" pitchFamily="34" charset="0"/>
              </a:rPr>
              <a:t>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7200" y="2315229"/>
            <a:ext cx="4038600" cy="224676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// Precond: n &gt;= 0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fact(</a:t>
            </a:r>
            <a:r>
              <a:rPr lang="en-GB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n) {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</a:t>
            </a:r>
            <a:r>
              <a:rPr lang="en-GB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result = 1;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for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=1;i&lt;=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n;i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++)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	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result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*= </a:t>
            </a:r>
            <a:r>
              <a:rPr lang="en-GB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result;</a:t>
            </a:r>
          </a:p>
          <a:p>
            <a:pPr>
              <a:tabLst>
                <a:tab pos="290513" algn="l"/>
                <a:tab pos="508000" algn="l"/>
                <a:tab pos="739775" algn="l"/>
              </a:tabLst>
            </a:pP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724400" y="2315229"/>
            <a:ext cx="3973114" cy="224676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// Precond: n &gt;= 0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fact(</a:t>
            </a:r>
            <a:r>
              <a:rPr lang="en-GB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n) {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if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(n == </a:t>
            </a:r>
            <a:r>
              <a:rPr lang="en-GB" sz="2000" dirty="0" smtClean="0">
                <a:latin typeface="Lucida Console" panose="020B0609040504020204" pitchFamily="49" charset="0"/>
              </a:rPr>
              <a:t>0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 </a:t>
            </a:r>
            <a:endParaRPr lang="en-GB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	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return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1; </a:t>
            </a:r>
            <a:endParaRPr lang="en-GB" sz="2000" dirty="0">
              <a:solidFill>
                <a:srgbClr val="FF9900"/>
              </a:solidFill>
              <a:latin typeface="Lucida Console" panose="020B0609040504020204" pitchFamily="49" charset="0"/>
            </a:endParaRP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else </a:t>
            </a:r>
            <a:endParaRPr lang="en-GB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	return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n * fact(n-1);</a:t>
            </a:r>
          </a:p>
          <a:p>
            <a:pPr>
              <a:tabLst>
                <a:tab pos="290513" algn="l"/>
                <a:tab pos="566738" algn="l"/>
                <a:tab pos="798513" algn="l"/>
              </a:tabLst>
            </a:pP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57200" y="4854792"/>
            <a:ext cx="59410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tx1"/>
                </a:solidFill>
                <a:latin typeface="Arial" charset="0"/>
              </a:rPr>
              <a:t>Remember to document pre-conditions, which are common for recursive codes.</a:t>
            </a:r>
            <a:endParaRPr lang="en-US" sz="2400" dirty="0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1051459"/>
                <a:ext cx="4872831" cy="656718"/>
              </a:xfrm>
              <a:prstGeom prst="rect">
                <a:avLst/>
              </a:prstGeom>
              <a:solidFill>
                <a:srgbClr val="FFCCFF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×⋯×2×1,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51459"/>
                <a:ext cx="4872831" cy="65671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95131" y="1051459"/>
                <a:ext cx="3354783" cy="656718"/>
              </a:xfrm>
              <a:prstGeom prst="rect">
                <a:avLst/>
              </a:prstGeom>
              <a:solidFill>
                <a:srgbClr val="CCFFFF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1,  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!,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131" y="1051459"/>
                <a:ext cx="3354783" cy="656718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6876665" y="3219535"/>
            <a:ext cx="2114935" cy="2880022"/>
            <a:chOff x="6876665" y="3219535"/>
            <a:chExt cx="2114935" cy="2880022"/>
          </a:xfrm>
        </p:grpSpPr>
        <p:sp>
          <p:nvSpPr>
            <p:cNvPr id="4" name="Freeform 3"/>
            <p:cNvSpPr/>
            <p:nvPr/>
          </p:nvSpPr>
          <p:spPr>
            <a:xfrm>
              <a:off x="6876665" y="3219535"/>
              <a:ext cx="1484099" cy="2008682"/>
            </a:xfrm>
            <a:custGeom>
              <a:avLst/>
              <a:gdLst>
                <a:gd name="connsiteX0" fmla="*/ 1633928 w 1633928"/>
                <a:gd name="connsiteY0" fmla="*/ 2173573 h 2173573"/>
                <a:gd name="connsiteX1" fmla="*/ 1349115 w 1633928"/>
                <a:gd name="connsiteY1" fmla="*/ 389744 h 2173573"/>
                <a:gd name="connsiteX2" fmla="*/ 0 w 1633928"/>
                <a:gd name="connsiteY2" fmla="*/ 0 h 217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3928" h="2173573">
                  <a:moveTo>
                    <a:pt x="1633928" y="2173573"/>
                  </a:moveTo>
                  <a:cubicBezTo>
                    <a:pt x="1627682" y="1462789"/>
                    <a:pt x="1621436" y="752006"/>
                    <a:pt x="1349115" y="389744"/>
                  </a:cubicBezTo>
                  <a:cubicBezTo>
                    <a:pt x="1076794" y="27482"/>
                    <a:pt x="538397" y="13741"/>
                    <a:pt x="0" y="0"/>
                  </a:cubicBezTo>
                </a:path>
              </a:pathLst>
            </a:custGeom>
            <a:noFill/>
            <a:ln>
              <a:solidFill>
                <a:srgbClr val="0000FF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8600" y="5268560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rgbClr val="0000FF"/>
                  </a:solidFill>
                </a:rPr>
                <a:t>Base case</a:t>
              </a:r>
              <a:endParaRPr lang="en-US" sz="2400">
                <a:solidFill>
                  <a:srgbClr val="0000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41149" y="4223876"/>
            <a:ext cx="1671032" cy="2285593"/>
            <a:chOff x="6041149" y="4223876"/>
            <a:chExt cx="1671032" cy="2285593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6876665" y="4223876"/>
              <a:ext cx="438535" cy="1461913"/>
            </a:xfrm>
            <a:prstGeom prst="straightConnector1">
              <a:avLst/>
            </a:prstGeom>
            <a:ln w="28575">
              <a:solidFill>
                <a:srgbClr val="0066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041149" y="5678472"/>
              <a:ext cx="1671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6600"/>
                  </a:solidFill>
                </a:rPr>
                <a:t>Recursive call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H="1" flipV="1">
            <a:off x="3276600" y="2636168"/>
            <a:ext cx="381000" cy="231866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62400" y="2636168"/>
            <a:ext cx="1143000" cy="231866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38800" y="1708177"/>
            <a:ext cx="321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Recurrence relation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457200" y="192667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Iterative solution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6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868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600" dirty="0" smtClean="0">
                <a:latin typeface="Britannic Bold" pitchFamily="34" charset="0"/>
              </a:rPr>
              <a:t>Recursion in CS1010: Factorial </a:t>
            </a:r>
            <a:r>
              <a:rPr lang="en-US" sz="2800" dirty="0" smtClean="0">
                <a:latin typeface="Britannic Bold" pitchFamily="34" charset="0"/>
              </a:rPr>
              <a:t>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394302" y="1925949"/>
            <a:ext cx="3426337" cy="1015663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1206500" algn="l"/>
                <a:tab pos="1778000" algn="l"/>
                <a:tab pos="2006600" algn="l"/>
              </a:tabLst>
            </a:pPr>
            <a:r>
              <a:rPr lang="en-GB" sz="2000" b="1" dirty="0" smtClean="0">
                <a:solidFill>
                  <a:schemeClr val="tx1"/>
                </a:solidFill>
                <a:latin typeface="Arial" charset="0"/>
              </a:rPr>
              <a:t>fact(n</a:t>
            </a:r>
            <a:r>
              <a:rPr lang="en-GB" sz="2000" b="1" dirty="0">
                <a:solidFill>
                  <a:schemeClr val="tx1"/>
                </a:solidFill>
                <a:latin typeface="Arial" charset="0"/>
              </a:rPr>
              <a:t>):</a:t>
            </a:r>
            <a:r>
              <a:rPr lang="en-GB" sz="2000" dirty="0">
                <a:solidFill>
                  <a:srgbClr val="0000FF"/>
                </a:solidFill>
                <a:latin typeface="Arial" charset="0"/>
              </a:rPr>
              <a:t>  	</a:t>
            </a:r>
          </a:p>
          <a:p>
            <a:pPr lvl="1" eaLnBrk="0" hangingPunct="0">
              <a:tabLst>
                <a:tab pos="1206500" algn="l"/>
                <a:tab pos="1778000" algn="l"/>
                <a:tab pos="20066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charset="0"/>
              </a:rPr>
              <a:t>if (n == 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0) </a:t>
            </a:r>
            <a:r>
              <a:rPr lang="en-GB" sz="2000" dirty="0">
                <a:solidFill>
                  <a:schemeClr val="tx1"/>
                </a:solidFill>
                <a:latin typeface="Arial" charset="0"/>
              </a:rPr>
              <a:t>return 1;	</a:t>
            </a:r>
          </a:p>
          <a:p>
            <a:pPr lvl="1" eaLnBrk="0" hangingPunct="0">
              <a:tabLst>
                <a:tab pos="1206500" algn="l"/>
                <a:tab pos="1778000" algn="l"/>
                <a:tab pos="2006600" algn="l"/>
              </a:tabLst>
            </a:pPr>
            <a:r>
              <a:rPr lang="en-GB" sz="2000" dirty="0">
                <a:solidFill>
                  <a:schemeClr val="tx1"/>
                </a:solidFill>
                <a:latin typeface="Arial" charset="0"/>
              </a:rPr>
              <a:t>else return n * 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</a:rPr>
              <a:t>fact(n-1);</a:t>
            </a:r>
            <a:endParaRPr lang="en-GB" sz="2000" dirty="0">
              <a:solidFill>
                <a:srgbClr val="FF9900"/>
              </a:solidFill>
              <a:latin typeface="Arial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6900" y="1603375"/>
            <a:ext cx="1189038" cy="3556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1600">
                <a:solidFill>
                  <a:srgbClr val="0000FF"/>
                </a:solidFill>
                <a:latin typeface="Helvetica" pitchFamily="34" charset="0"/>
              </a:rPr>
              <a:t>fact(5)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1881188" y="1576387"/>
            <a:ext cx="1968500" cy="366713"/>
            <a:chOff x="1448" y="1712"/>
            <a:chExt cx="1343" cy="231"/>
          </a:xfrm>
        </p:grpSpPr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1758" y="1712"/>
              <a:ext cx="1033" cy="231"/>
              <a:chOff x="1758" y="1712"/>
              <a:chExt cx="1033" cy="231"/>
            </a:xfrm>
          </p:grpSpPr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>
                    <a:solidFill>
                      <a:srgbClr val="0000FF"/>
                    </a:solidFill>
                    <a:latin typeface="Helvetica" pitchFamily="34" charset="0"/>
                  </a:rPr>
                  <a:t>fact(4)</a:t>
                </a:r>
              </a:p>
            </p:txBody>
          </p:sp>
          <p:sp>
            <p:nvSpPr>
              <p:cNvPr id="20" name="Text Box 9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5*</a:t>
                </a:r>
              </a:p>
            </p:txBody>
          </p:sp>
        </p:grp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1448" y="1816"/>
              <a:ext cx="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1"/>
          <p:cNvGrpSpPr>
            <a:grpSpLocks/>
          </p:cNvGrpSpPr>
          <p:nvPr/>
        </p:nvGrpSpPr>
        <p:grpSpPr bwMode="auto">
          <a:xfrm>
            <a:off x="2663825" y="1981201"/>
            <a:ext cx="1514475" cy="822326"/>
            <a:chOff x="1982" y="1967"/>
            <a:chExt cx="1033" cy="518"/>
          </a:xfrm>
        </p:grpSpPr>
        <p:grpSp>
          <p:nvGrpSpPr>
            <p:cNvPr id="22" name="Group 12"/>
            <p:cNvGrpSpPr>
              <a:grpSpLocks/>
            </p:cNvGrpSpPr>
            <p:nvPr/>
          </p:nvGrpSpPr>
          <p:grpSpPr bwMode="auto">
            <a:xfrm>
              <a:off x="1982" y="2254"/>
              <a:ext cx="1033" cy="231"/>
              <a:chOff x="1758" y="1646"/>
              <a:chExt cx="1033" cy="231"/>
            </a:xfrm>
          </p:grpSpPr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2051" y="1647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dirty="0">
                    <a:solidFill>
                      <a:srgbClr val="0000FF"/>
                    </a:solidFill>
                    <a:latin typeface="Helvetica" pitchFamily="34" charset="0"/>
                  </a:rPr>
                  <a:t>fact(3)</a:t>
                </a:r>
              </a:p>
            </p:txBody>
          </p:sp>
          <p:sp>
            <p:nvSpPr>
              <p:cNvPr id="25" name="Text Box 14"/>
              <p:cNvSpPr txBox="1">
                <a:spLocks noChangeArrowheads="1"/>
              </p:cNvSpPr>
              <p:nvPr/>
            </p:nvSpPr>
            <p:spPr bwMode="auto">
              <a:xfrm>
                <a:off x="1758" y="1646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4*</a:t>
                </a:r>
              </a:p>
            </p:txBody>
          </p:sp>
        </p:grp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2376" y="1967"/>
              <a:ext cx="20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16"/>
          <p:cNvGrpSpPr>
            <a:grpSpLocks/>
          </p:cNvGrpSpPr>
          <p:nvPr/>
        </p:nvGrpSpPr>
        <p:grpSpPr bwMode="auto">
          <a:xfrm>
            <a:off x="3133725" y="2895600"/>
            <a:ext cx="1512888" cy="785813"/>
            <a:chOff x="2302" y="2600"/>
            <a:chExt cx="1033" cy="495"/>
          </a:xfrm>
        </p:grpSpPr>
        <p:grpSp>
          <p:nvGrpSpPr>
            <p:cNvPr id="27" name="Group 17"/>
            <p:cNvGrpSpPr>
              <a:grpSpLocks/>
            </p:cNvGrpSpPr>
            <p:nvPr/>
          </p:nvGrpSpPr>
          <p:grpSpPr bwMode="auto">
            <a:xfrm>
              <a:off x="2302" y="2864"/>
              <a:ext cx="1033" cy="231"/>
              <a:chOff x="1758" y="1712"/>
              <a:chExt cx="1033" cy="231"/>
            </a:xfrm>
          </p:grpSpPr>
          <p:sp>
            <p:nvSpPr>
              <p:cNvPr id="29" name="Rectangle 18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>
                    <a:solidFill>
                      <a:srgbClr val="0000FF"/>
                    </a:solidFill>
                    <a:latin typeface="Helvetica" pitchFamily="34" charset="0"/>
                  </a:rPr>
                  <a:t>fact(2)</a:t>
                </a:r>
              </a:p>
            </p:txBody>
          </p:sp>
          <p:sp>
            <p:nvSpPr>
              <p:cNvPr id="30" name="Text Box 19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3*</a:t>
                </a:r>
              </a:p>
            </p:txBody>
          </p:sp>
        </p:grp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2632" y="2600"/>
              <a:ext cx="27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649663" y="3733800"/>
            <a:ext cx="1512887" cy="785813"/>
            <a:chOff x="2654" y="3128"/>
            <a:chExt cx="1033" cy="495"/>
          </a:xfrm>
        </p:grpSpPr>
        <p:grpSp>
          <p:nvGrpSpPr>
            <p:cNvPr id="32" name="Group 22"/>
            <p:cNvGrpSpPr>
              <a:grpSpLocks/>
            </p:cNvGrpSpPr>
            <p:nvPr/>
          </p:nvGrpSpPr>
          <p:grpSpPr bwMode="auto">
            <a:xfrm>
              <a:off x="2654" y="3392"/>
              <a:ext cx="1033" cy="231"/>
              <a:chOff x="1758" y="1712"/>
              <a:chExt cx="1033" cy="231"/>
            </a:xfrm>
          </p:grpSpPr>
          <p:sp>
            <p:nvSpPr>
              <p:cNvPr id="34" name="Rectangle 23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>
                    <a:solidFill>
                      <a:srgbClr val="0000FF"/>
                    </a:solidFill>
                    <a:latin typeface="Helvetica" pitchFamily="34" charset="0"/>
                  </a:rPr>
                  <a:t>fact(1)</a:t>
                </a:r>
              </a:p>
            </p:txBody>
          </p:sp>
          <p:sp>
            <p:nvSpPr>
              <p:cNvPr id="35" name="Text Box 24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2*</a:t>
                </a:r>
              </a:p>
            </p:txBody>
          </p:sp>
        </p:grp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2920" y="3128"/>
              <a:ext cx="35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26"/>
          <p:cNvGrpSpPr>
            <a:grpSpLocks/>
          </p:cNvGrpSpPr>
          <p:nvPr/>
        </p:nvGrpSpPr>
        <p:grpSpPr bwMode="auto">
          <a:xfrm>
            <a:off x="5334000" y="5410200"/>
            <a:ext cx="1065213" cy="449263"/>
            <a:chOff x="3336" y="3688"/>
            <a:chExt cx="726" cy="283"/>
          </a:xfrm>
        </p:grpSpPr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3837" y="3728"/>
              <a:ext cx="225" cy="2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dirty="0">
                  <a:solidFill>
                    <a:srgbClr val="0000FF"/>
                  </a:solidFill>
                  <a:latin typeface="Helvetica" pitchFamily="34" charset="0"/>
                </a:rPr>
                <a:t>1</a:t>
              </a:r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>
              <a:off x="3336" y="3688"/>
              <a:ext cx="400" cy="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9"/>
          <p:cNvGrpSpPr>
            <a:grpSpLocks/>
          </p:cNvGrpSpPr>
          <p:nvPr/>
        </p:nvGrpSpPr>
        <p:grpSpPr bwMode="auto">
          <a:xfrm>
            <a:off x="6019800" y="5029200"/>
            <a:ext cx="695325" cy="674687"/>
            <a:chOff x="3816" y="3391"/>
            <a:chExt cx="475" cy="425"/>
          </a:xfrm>
        </p:grpSpPr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3816" y="3464"/>
              <a:ext cx="381" cy="352"/>
            </a:xfrm>
            <a:custGeom>
              <a:avLst/>
              <a:gdLst>
                <a:gd name="T0" fmla="*/ 272 w 381"/>
                <a:gd name="T1" fmla="*/ 352 h 352"/>
                <a:gd name="T2" fmla="*/ 336 w 381"/>
                <a:gd name="T3" fmla="*/ 160 h 352"/>
                <a:gd name="T4" fmla="*/ 0 w 381"/>
                <a:gd name="T5" fmla="*/ 0 h 352"/>
                <a:gd name="T6" fmla="*/ 0 60000 65536"/>
                <a:gd name="T7" fmla="*/ 0 60000 65536"/>
                <a:gd name="T8" fmla="*/ 0 60000 65536"/>
                <a:gd name="T9" fmla="*/ 0 w 381"/>
                <a:gd name="T10" fmla="*/ 0 h 352"/>
                <a:gd name="T11" fmla="*/ 381 w 381"/>
                <a:gd name="T12" fmla="*/ 352 h 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" h="352">
                  <a:moveTo>
                    <a:pt x="272" y="352"/>
                  </a:moveTo>
                  <a:cubicBezTo>
                    <a:pt x="326" y="285"/>
                    <a:pt x="381" y="219"/>
                    <a:pt x="336" y="160"/>
                  </a:cubicBezTo>
                  <a:cubicBezTo>
                    <a:pt x="291" y="101"/>
                    <a:pt x="145" y="5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4078" y="3391"/>
              <a:ext cx="213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</a:rPr>
                <a:t>1</a:t>
              </a:r>
            </a:p>
          </p:txBody>
        </p:sp>
      </p:grpSp>
      <p:grpSp>
        <p:nvGrpSpPr>
          <p:cNvPr id="42" name="Group 32"/>
          <p:cNvGrpSpPr>
            <a:grpSpLocks/>
          </p:cNvGrpSpPr>
          <p:nvPr/>
        </p:nvGrpSpPr>
        <p:grpSpPr bwMode="auto">
          <a:xfrm>
            <a:off x="4813300" y="3505200"/>
            <a:ext cx="773113" cy="827087"/>
            <a:chOff x="3448" y="2927"/>
            <a:chExt cx="528" cy="521"/>
          </a:xfrm>
        </p:grpSpPr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3448" y="300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3726" y="2927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</a:rPr>
                <a:t>2</a:t>
              </a:r>
            </a:p>
          </p:txBody>
        </p:sp>
      </p:grpSp>
      <p:grpSp>
        <p:nvGrpSpPr>
          <p:cNvPr id="45" name="Group 35"/>
          <p:cNvGrpSpPr>
            <a:grpSpLocks/>
          </p:cNvGrpSpPr>
          <p:nvPr/>
        </p:nvGrpSpPr>
        <p:grpSpPr bwMode="auto">
          <a:xfrm>
            <a:off x="4367213" y="2616200"/>
            <a:ext cx="774700" cy="827087"/>
            <a:chOff x="3144" y="2367"/>
            <a:chExt cx="528" cy="521"/>
          </a:xfrm>
        </p:grpSpPr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3144" y="244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3438" y="2367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</a:rPr>
                <a:t>6</a:t>
              </a:r>
            </a:p>
          </p:txBody>
        </p:sp>
      </p:grpSp>
      <p:grpSp>
        <p:nvGrpSpPr>
          <p:cNvPr id="48" name="Group 38"/>
          <p:cNvGrpSpPr>
            <a:grpSpLocks/>
          </p:cNvGrpSpPr>
          <p:nvPr/>
        </p:nvGrpSpPr>
        <p:grpSpPr bwMode="auto">
          <a:xfrm>
            <a:off x="3944938" y="1574800"/>
            <a:ext cx="774700" cy="1030287"/>
            <a:chOff x="2856" y="1711"/>
            <a:chExt cx="528" cy="649"/>
          </a:xfrm>
        </p:grpSpPr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2856" y="1912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2910" y="1711"/>
              <a:ext cx="29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C0000"/>
                  </a:solidFill>
                  <a:latin typeface="Helvetica" pitchFamily="34" charset="0"/>
                </a:rPr>
                <a:t>24</a:t>
              </a:r>
            </a:p>
          </p:txBody>
        </p:sp>
      </p:grpSp>
      <p:grpSp>
        <p:nvGrpSpPr>
          <p:cNvPr id="51" name="Group 41"/>
          <p:cNvGrpSpPr>
            <a:grpSpLocks/>
          </p:cNvGrpSpPr>
          <p:nvPr/>
        </p:nvGrpSpPr>
        <p:grpSpPr bwMode="auto">
          <a:xfrm>
            <a:off x="1295400" y="1143000"/>
            <a:ext cx="1617663" cy="369887"/>
            <a:chOff x="1048" y="1439"/>
            <a:chExt cx="1104" cy="233"/>
          </a:xfrm>
        </p:grpSpPr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1048" y="1445"/>
              <a:ext cx="1104" cy="227"/>
            </a:xfrm>
            <a:custGeom>
              <a:avLst/>
              <a:gdLst>
                <a:gd name="T0" fmla="*/ 1104 w 1104"/>
                <a:gd name="T1" fmla="*/ 227 h 227"/>
                <a:gd name="T2" fmla="*/ 560 w 1104"/>
                <a:gd name="T3" fmla="*/ 3 h 227"/>
                <a:gd name="T4" fmla="*/ 0 w 1104"/>
                <a:gd name="T5" fmla="*/ 211 h 227"/>
                <a:gd name="T6" fmla="*/ 0 60000 65536"/>
                <a:gd name="T7" fmla="*/ 0 60000 65536"/>
                <a:gd name="T8" fmla="*/ 0 60000 65536"/>
                <a:gd name="T9" fmla="*/ 0 w 1104"/>
                <a:gd name="T10" fmla="*/ 0 h 227"/>
                <a:gd name="T11" fmla="*/ 1104 w 1104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227">
                  <a:moveTo>
                    <a:pt x="1104" y="227"/>
                  </a:moveTo>
                  <a:cubicBezTo>
                    <a:pt x="924" y="116"/>
                    <a:pt x="744" y="6"/>
                    <a:pt x="560" y="3"/>
                  </a:cubicBezTo>
                  <a:cubicBezTo>
                    <a:pt x="376" y="0"/>
                    <a:pt x="188" y="105"/>
                    <a:pt x="0" y="211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1438" y="1439"/>
              <a:ext cx="386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rgbClr val="C00000"/>
                  </a:solidFill>
                  <a:latin typeface="Helvetica" pitchFamily="34" charset="0"/>
                </a:rPr>
                <a:t>120</a:t>
              </a:r>
            </a:p>
          </p:txBody>
        </p:sp>
      </p:grpSp>
      <p:grpSp>
        <p:nvGrpSpPr>
          <p:cNvPr id="54" name="Group 21"/>
          <p:cNvGrpSpPr>
            <a:grpSpLocks/>
          </p:cNvGrpSpPr>
          <p:nvPr/>
        </p:nvGrpSpPr>
        <p:grpSpPr bwMode="auto">
          <a:xfrm>
            <a:off x="4343400" y="4572000"/>
            <a:ext cx="1512887" cy="785813"/>
            <a:chOff x="2654" y="3128"/>
            <a:chExt cx="1033" cy="495"/>
          </a:xfrm>
        </p:grpSpPr>
        <p:grpSp>
          <p:nvGrpSpPr>
            <p:cNvPr id="55" name="Group 22"/>
            <p:cNvGrpSpPr>
              <a:grpSpLocks/>
            </p:cNvGrpSpPr>
            <p:nvPr/>
          </p:nvGrpSpPr>
          <p:grpSpPr bwMode="auto">
            <a:xfrm>
              <a:off x="2654" y="3392"/>
              <a:ext cx="1033" cy="231"/>
              <a:chOff x="1758" y="1712"/>
              <a:chExt cx="1033" cy="231"/>
            </a:xfrm>
          </p:grpSpPr>
          <p:sp>
            <p:nvSpPr>
              <p:cNvPr id="57" name="Rectangle 23"/>
              <p:cNvSpPr>
                <a:spLocks noChangeArrowheads="1"/>
              </p:cNvSpPr>
              <p:nvPr/>
            </p:nvSpPr>
            <p:spPr bwMode="auto">
              <a:xfrm>
                <a:off x="2051" y="1713"/>
                <a:ext cx="740" cy="21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dirty="0" smtClean="0">
                    <a:solidFill>
                      <a:srgbClr val="0000FF"/>
                    </a:solidFill>
                    <a:latin typeface="Helvetica" pitchFamily="34" charset="0"/>
                  </a:rPr>
                  <a:t>fact(0)</a:t>
                </a:r>
                <a:endParaRPr lang="en-GB" sz="1600" dirty="0">
                  <a:solidFill>
                    <a:srgbClr val="0000FF"/>
                  </a:solidFill>
                  <a:latin typeface="Helvetica" pitchFamily="34" charset="0"/>
                </a:endParaRPr>
              </a:p>
            </p:txBody>
          </p:sp>
          <p:sp>
            <p:nvSpPr>
              <p:cNvPr id="58" name="Text Box 24"/>
              <p:cNvSpPr txBox="1">
                <a:spLocks noChangeArrowheads="1"/>
              </p:cNvSpPr>
              <p:nvPr/>
            </p:nvSpPr>
            <p:spPr bwMode="auto">
              <a:xfrm>
                <a:off x="1758" y="1712"/>
                <a:ext cx="273" cy="23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 dirty="0" smtClean="0">
                    <a:solidFill>
                      <a:srgbClr val="0000FF"/>
                    </a:solidFill>
                    <a:latin typeface="Helvetica" pitchFamily="34" charset="0"/>
                  </a:rPr>
                  <a:t>1*</a:t>
                </a:r>
                <a:endParaRPr lang="en-GB" sz="1800" dirty="0">
                  <a:solidFill>
                    <a:srgbClr val="0000FF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>
              <a:off x="2920" y="3128"/>
              <a:ext cx="352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5562600" y="4267200"/>
            <a:ext cx="773113" cy="827087"/>
            <a:chOff x="3448" y="2927"/>
            <a:chExt cx="528" cy="521"/>
          </a:xfrm>
        </p:grpSpPr>
        <p:sp>
          <p:nvSpPr>
            <p:cNvPr id="60" name="Freeform 33"/>
            <p:cNvSpPr>
              <a:spLocks/>
            </p:cNvSpPr>
            <p:nvPr/>
          </p:nvSpPr>
          <p:spPr bwMode="auto">
            <a:xfrm>
              <a:off x="3448" y="3000"/>
              <a:ext cx="528" cy="448"/>
            </a:xfrm>
            <a:custGeom>
              <a:avLst/>
              <a:gdLst>
                <a:gd name="T0" fmla="*/ 288 w 528"/>
                <a:gd name="T1" fmla="*/ 448 h 448"/>
                <a:gd name="T2" fmla="*/ 480 w 528"/>
                <a:gd name="T3" fmla="*/ 304 h 448"/>
                <a:gd name="T4" fmla="*/ 0 w 528"/>
                <a:gd name="T5" fmla="*/ 0 h 448"/>
                <a:gd name="T6" fmla="*/ 0 60000 65536"/>
                <a:gd name="T7" fmla="*/ 0 60000 65536"/>
                <a:gd name="T8" fmla="*/ 0 60000 65536"/>
                <a:gd name="T9" fmla="*/ 0 w 528"/>
                <a:gd name="T10" fmla="*/ 0 h 448"/>
                <a:gd name="T11" fmla="*/ 528 w 528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8">
                  <a:moveTo>
                    <a:pt x="288" y="448"/>
                  </a:moveTo>
                  <a:cubicBezTo>
                    <a:pt x="408" y="413"/>
                    <a:pt x="528" y="379"/>
                    <a:pt x="480" y="304"/>
                  </a:cubicBezTo>
                  <a:cubicBezTo>
                    <a:pt x="432" y="229"/>
                    <a:pt x="216" y="11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34"/>
            <p:cNvSpPr txBox="1">
              <a:spLocks noChangeArrowheads="1"/>
            </p:cNvSpPr>
            <p:nvPr/>
          </p:nvSpPr>
          <p:spPr bwMode="auto">
            <a:xfrm>
              <a:off x="3726" y="2927"/>
              <a:ext cx="212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 dirty="0" smtClean="0">
                  <a:solidFill>
                    <a:srgbClr val="CC0000"/>
                  </a:solidFill>
                  <a:latin typeface="Helvetica" pitchFamily="34" charset="0"/>
                </a:rPr>
                <a:t>1</a:t>
              </a:r>
              <a:endParaRPr lang="en-GB" sz="1800" b="1" dirty="0">
                <a:solidFill>
                  <a:srgbClr val="CC0000"/>
                </a:solidFill>
                <a:latin typeface="Helvetica" pitchFamily="34" charset="0"/>
              </a:endParaRPr>
            </a:p>
          </p:txBody>
        </p:sp>
      </p:grp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4646613" y="1048047"/>
            <a:ext cx="32019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Arial" charset="0"/>
              </a:rPr>
              <a:t>Tracing recursion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5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 smtClean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</a:t>
            </a:r>
            <a:r>
              <a:rPr lang="en-US" sz="3400" dirty="0" smtClean="0">
                <a:latin typeface="Britannic Bold" pitchFamily="34" charset="0"/>
              </a:rPr>
              <a:t>ecursion in CS1010: Fibonacci </a:t>
            </a:r>
            <a:r>
              <a:rPr lang="en-US" sz="2800" dirty="0" smtClean="0">
                <a:latin typeface="Britannic Bold" pitchFamily="34" charset="0"/>
              </a:rPr>
              <a:t>(1/4)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63" name="Rectangle 7"/>
          <p:cNvSpPr txBox="1">
            <a:spLocks noChangeArrowheads="1"/>
          </p:cNvSpPr>
          <p:nvPr/>
        </p:nvSpPr>
        <p:spPr bwMode="auto">
          <a:xfrm>
            <a:off x="304800" y="923951"/>
            <a:ext cx="8686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Fibonacci numbers: 1, 1, 2, 3, 5, 8, 13, 21, …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 first two Fibonacci numbers are both 1 (arbitrary numbers) 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 rest are obtained by adding the previous two together.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Calculating the n</a:t>
            </a:r>
            <a:r>
              <a:rPr kumimoji="0" lang="en-GB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Fibonacci number recursively: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4614" y="2667000"/>
            <a:ext cx="594360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Fib(n) </a:t>
            </a:r>
            <a:r>
              <a:rPr lang="en-US" sz="2400" dirty="0"/>
              <a:t>= 1                                 for n=1, 2</a:t>
            </a:r>
          </a:p>
          <a:p>
            <a:r>
              <a:rPr lang="en-US" sz="2400" dirty="0" smtClean="0"/>
              <a:t>          =  Fib(n-1) + Fib(n-2)     for n &gt; 2         </a:t>
            </a:r>
            <a:endParaRPr lang="en-US" sz="2400" dirty="0"/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457200" y="3982825"/>
            <a:ext cx="5066676" cy="22467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// Precond: n &gt; 0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int </a:t>
            </a:r>
            <a:r>
              <a:rPr lang="en-GB" sz="2000" dirty="0">
                <a:latin typeface="Lucida Console" panose="020B0609040504020204" pitchFamily="49" charset="0"/>
              </a:rPr>
              <a:t>fib(</a:t>
            </a:r>
            <a:r>
              <a:rPr lang="en-GB" sz="2000" dirty="0" err="1">
                <a:latin typeface="Lucida Console" panose="020B0609040504020204" pitchFamily="49" charset="0"/>
              </a:rPr>
              <a:t>int</a:t>
            </a:r>
            <a:r>
              <a:rPr lang="en-GB" sz="2000" dirty="0">
                <a:latin typeface="Lucida Console" panose="020B0609040504020204" pitchFamily="49" charset="0"/>
              </a:rPr>
              <a:t> n) {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if </a:t>
            </a:r>
            <a:r>
              <a:rPr lang="en-GB" sz="2000" dirty="0">
                <a:latin typeface="Lucida Console" panose="020B0609040504020204" pitchFamily="49" charset="0"/>
              </a:rPr>
              <a:t>(n &lt;= 2)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	return </a:t>
            </a:r>
            <a:r>
              <a:rPr lang="en-GB" sz="2000" dirty="0">
                <a:latin typeface="Lucida Console" panose="020B0609040504020204" pitchFamily="49" charset="0"/>
              </a:rPr>
              <a:t>1;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else</a:t>
            </a:r>
            <a:endParaRPr lang="en-GB" sz="2000" dirty="0">
              <a:latin typeface="Lucida Console" panose="020B0609040504020204" pitchFamily="49" charset="0"/>
            </a:endParaRP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 smtClean="0">
                <a:latin typeface="Lucida Console" panose="020B0609040504020204" pitchFamily="49" charset="0"/>
              </a:rPr>
              <a:t>		return </a:t>
            </a:r>
            <a:r>
              <a:rPr lang="en-GB" sz="2000" dirty="0">
                <a:latin typeface="Lucida Console" panose="020B0609040504020204" pitchFamily="49" charset="0"/>
              </a:rPr>
              <a:t>fib(n-1) + fib(n-2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69875" algn="l"/>
                <a:tab pos="53975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Left Arrow Callout 2"/>
          <p:cNvSpPr/>
          <p:nvPr/>
        </p:nvSpPr>
        <p:spPr>
          <a:xfrm>
            <a:off x="4495800" y="3830425"/>
            <a:ext cx="4495800" cy="2399169"/>
          </a:xfrm>
          <a:prstGeom prst="leftArrowCallout">
            <a:avLst>
              <a:gd name="adj1" fmla="val 14452"/>
              <a:gd name="adj2" fmla="val 15743"/>
              <a:gd name="adj3" fmla="val 26265"/>
              <a:gd name="adj4" fmla="val 75100"/>
            </a:avLst>
          </a:prstGeom>
          <a:solidFill>
            <a:srgbClr val="FFFF99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000" smtClean="0">
                <a:solidFill>
                  <a:schemeClr val="tx1"/>
                </a:solidFill>
              </a:rPr>
              <a:t>Elegant but extremely inefficient. </a:t>
            </a:r>
            <a:r>
              <a:rPr lang="en-US" sz="2000" smtClean="0">
                <a:solidFill>
                  <a:srgbClr val="C00000"/>
                </a:solidFill>
              </a:rPr>
              <a:t>Which is correct?</a:t>
            </a:r>
            <a:endParaRPr lang="en-US" sz="2000">
              <a:solidFill>
                <a:schemeClr val="tx1"/>
              </a:solidFill>
            </a:endParaRPr>
          </a:p>
          <a:p>
            <a:pPr marL="344488" indent="-284163">
              <a:spcAft>
                <a:spcPts val="300"/>
              </a:spcAft>
              <a:buAutoNum type="arabicPeriod"/>
            </a:pPr>
            <a:r>
              <a:rPr lang="en-US" sz="2000" smtClean="0">
                <a:solidFill>
                  <a:schemeClr val="tx1"/>
                </a:solidFill>
              </a:rPr>
              <a:t>Recursion doesn’t reach base case</a:t>
            </a:r>
          </a:p>
          <a:p>
            <a:pPr marL="344488" indent="-284163">
              <a:spcAft>
                <a:spcPts val="300"/>
              </a:spcAft>
              <a:buAutoNum type="arabicPeriod"/>
            </a:pPr>
            <a:r>
              <a:rPr lang="en-US" sz="2000" smtClean="0">
                <a:solidFill>
                  <a:schemeClr val="tx1"/>
                </a:solidFill>
              </a:rPr>
              <a:t>A lot of repeated work</a:t>
            </a:r>
          </a:p>
          <a:p>
            <a:pPr marL="344488" indent="-284163">
              <a:spcAft>
                <a:spcPts val="300"/>
              </a:spcAft>
              <a:buAutoNum type="arabicPeriod"/>
            </a:pPr>
            <a:r>
              <a:rPr lang="en-US" sz="2000" smtClean="0">
                <a:solidFill>
                  <a:schemeClr val="tx1"/>
                </a:solidFill>
              </a:rPr>
              <a:t>Should put recursive case above base case</a:t>
            </a:r>
          </a:p>
        </p:txBody>
      </p:sp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 smtClean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</a:t>
            </a:r>
            <a:r>
              <a:rPr lang="en-US" sz="3400" dirty="0" smtClean="0">
                <a:latin typeface="Britannic Bold" pitchFamily="34" charset="0"/>
              </a:rPr>
              <a:t>ecursion in CS1010: Fibonacci </a:t>
            </a:r>
            <a:r>
              <a:rPr lang="en-US" sz="2800" dirty="0" smtClean="0">
                <a:latin typeface="Britannic Bold" pitchFamily="34" charset="0"/>
              </a:rPr>
              <a:t>(2/4)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7200" y="1045347"/>
            <a:ext cx="32019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rial" charset="0"/>
              </a:rPr>
              <a:t>Tracing recursive Fibonacci: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Rectangle 43"/>
          <p:cNvSpPr txBox="1">
            <a:spLocks noChangeArrowheads="1"/>
          </p:cNvSpPr>
          <p:nvPr/>
        </p:nvSpPr>
        <p:spPr bwMode="auto">
          <a:xfrm>
            <a:off x="2846387" y="4829174"/>
            <a:ext cx="5867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 the many duplicated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fib()’s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same computations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done over and over again! </a:t>
            </a: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1511300" y="2624137"/>
            <a:ext cx="3022600" cy="1016000"/>
            <a:chOff x="806" y="1587"/>
            <a:chExt cx="2061" cy="640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806" y="1968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fib(4)</a:t>
              </a: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2374" y="1984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fib(3)</a:t>
              </a:r>
            </a:p>
          </p:txBody>
        </p:sp>
        <p:cxnSp>
          <p:nvCxnSpPr>
            <p:cNvPr id="17" name="AutoShape 7"/>
            <p:cNvCxnSpPr>
              <a:cxnSpLocks noChangeShapeType="1"/>
              <a:stCxn id="46" idx="2"/>
              <a:endCxn id="15" idx="0"/>
            </p:cNvCxnSpPr>
            <p:nvPr/>
          </p:nvCxnSpPr>
          <p:spPr bwMode="auto">
            <a:xfrm flipH="1">
              <a:off x="1053" y="1587"/>
              <a:ext cx="736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18" name="AutoShape 8"/>
            <p:cNvCxnSpPr>
              <a:cxnSpLocks noChangeShapeType="1"/>
              <a:stCxn id="46" idx="2"/>
              <a:endCxn id="16" idx="0"/>
            </p:cNvCxnSpPr>
            <p:nvPr/>
          </p:nvCxnSpPr>
          <p:spPr bwMode="auto">
            <a:xfrm>
              <a:off x="1789" y="1587"/>
              <a:ext cx="832" cy="39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19" name="Group 9"/>
          <p:cNvGrpSpPr>
            <a:grpSpLocks/>
          </p:cNvGrpSpPr>
          <p:nvPr/>
        </p:nvGrpSpPr>
        <p:grpSpPr bwMode="auto">
          <a:xfrm>
            <a:off x="855662" y="3625852"/>
            <a:ext cx="1966913" cy="877888"/>
            <a:chOff x="358" y="2218"/>
            <a:chExt cx="1342" cy="553"/>
          </a:xfrm>
        </p:grpSpPr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358" y="2512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fib(3)</a:t>
              </a: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1206" y="2528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cxnSp>
          <p:nvCxnSpPr>
            <p:cNvPr id="22" name="AutoShape 12"/>
            <p:cNvCxnSpPr>
              <a:cxnSpLocks noChangeShapeType="1"/>
              <a:stCxn id="15" idx="2"/>
              <a:endCxn id="20" idx="0"/>
            </p:cNvCxnSpPr>
            <p:nvPr/>
          </p:nvCxnSpPr>
          <p:spPr bwMode="auto">
            <a:xfrm flipH="1">
              <a:off x="605" y="2218"/>
              <a:ext cx="570" cy="2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23" name="AutoShape 13"/>
            <p:cNvCxnSpPr>
              <a:cxnSpLocks noChangeShapeType="1"/>
              <a:stCxn id="15" idx="2"/>
              <a:endCxn id="21" idx="0"/>
            </p:cNvCxnSpPr>
            <p:nvPr/>
          </p:nvCxnSpPr>
          <p:spPr bwMode="auto">
            <a:xfrm>
              <a:off x="1175" y="2218"/>
              <a:ext cx="278" cy="31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24" name="Group 14"/>
          <p:cNvGrpSpPr>
            <a:grpSpLocks/>
          </p:cNvGrpSpPr>
          <p:nvPr/>
        </p:nvGrpSpPr>
        <p:grpSpPr bwMode="auto">
          <a:xfrm>
            <a:off x="479425" y="4489452"/>
            <a:ext cx="1803400" cy="852488"/>
            <a:chOff x="102" y="2762"/>
            <a:chExt cx="1229" cy="537"/>
          </a:xfrm>
        </p:grpSpPr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102" y="3056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838" y="3056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fib(1)</a:t>
              </a:r>
            </a:p>
          </p:txBody>
        </p:sp>
        <p:cxnSp>
          <p:nvCxnSpPr>
            <p:cNvPr id="27" name="AutoShape 17"/>
            <p:cNvCxnSpPr>
              <a:cxnSpLocks noChangeShapeType="1"/>
              <a:stCxn id="20" idx="2"/>
              <a:endCxn id="25" idx="0"/>
            </p:cNvCxnSpPr>
            <p:nvPr/>
          </p:nvCxnSpPr>
          <p:spPr bwMode="auto">
            <a:xfrm flipH="1">
              <a:off x="348" y="2762"/>
              <a:ext cx="379" cy="2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28" name="AutoShape 18"/>
            <p:cNvCxnSpPr>
              <a:cxnSpLocks noChangeShapeType="1"/>
              <a:stCxn id="20" idx="2"/>
              <a:endCxn id="26" idx="0"/>
            </p:cNvCxnSpPr>
            <p:nvPr/>
          </p:nvCxnSpPr>
          <p:spPr bwMode="auto">
            <a:xfrm>
              <a:off x="727" y="2762"/>
              <a:ext cx="357" cy="2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29" name="Group 19"/>
          <p:cNvGrpSpPr>
            <a:grpSpLocks/>
          </p:cNvGrpSpPr>
          <p:nvPr/>
        </p:nvGrpSpPr>
        <p:grpSpPr bwMode="auto">
          <a:xfrm>
            <a:off x="3317875" y="3651252"/>
            <a:ext cx="1801812" cy="827088"/>
            <a:chOff x="2038" y="2234"/>
            <a:chExt cx="1229" cy="521"/>
          </a:xfrm>
        </p:grpSpPr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2038" y="2512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773" y="2512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fib(1)</a:t>
              </a:r>
            </a:p>
          </p:txBody>
        </p:sp>
        <p:cxnSp>
          <p:nvCxnSpPr>
            <p:cNvPr id="32" name="AutoShape 22"/>
            <p:cNvCxnSpPr>
              <a:cxnSpLocks noChangeShapeType="1"/>
              <a:stCxn id="16" idx="2"/>
              <a:endCxn id="30" idx="0"/>
            </p:cNvCxnSpPr>
            <p:nvPr/>
          </p:nvCxnSpPr>
          <p:spPr bwMode="auto">
            <a:xfrm flipH="1">
              <a:off x="2285" y="2234"/>
              <a:ext cx="458" cy="2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3" name="AutoShape 23"/>
            <p:cNvCxnSpPr>
              <a:cxnSpLocks noChangeShapeType="1"/>
              <a:stCxn id="16" idx="2"/>
              <a:endCxn id="31" idx="0"/>
            </p:cNvCxnSpPr>
            <p:nvPr/>
          </p:nvCxnSpPr>
          <p:spPr bwMode="auto">
            <a:xfrm>
              <a:off x="2743" y="2234"/>
              <a:ext cx="277" cy="2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34" name="Group 24"/>
          <p:cNvGrpSpPr>
            <a:grpSpLocks/>
          </p:cNvGrpSpPr>
          <p:nvPr/>
        </p:nvGrpSpPr>
        <p:grpSpPr bwMode="auto">
          <a:xfrm>
            <a:off x="5567362" y="3640137"/>
            <a:ext cx="1849438" cy="787400"/>
            <a:chOff x="3573" y="2227"/>
            <a:chExt cx="1261" cy="496"/>
          </a:xfrm>
        </p:grpSpPr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3573" y="2480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4341" y="2480"/>
              <a:ext cx="493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fib(1)</a:t>
              </a:r>
            </a:p>
          </p:txBody>
        </p:sp>
        <p:cxnSp>
          <p:nvCxnSpPr>
            <p:cNvPr id="37" name="AutoShape 27"/>
            <p:cNvCxnSpPr>
              <a:cxnSpLocks noChangeShapeType="1"/>
              <a:stCxn id="40" idx="2"/>
              <a:endCxn id="35" idx="0"/>
            </p:cNvCxnSpPr>
            <p:nvPr/>
          </p:nvCxnSpPr>
          <p:spPr bwMode="auto">
            <a:xfrm flipH="1">
              <a:off x="3820" y="2227"/>
              <a:ext cx="304" cy="2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38" name="AutoShape 28"/>
            <p:cNvCxnSpPr>
              <a:cxnSpLocks noChangeShapeType="1"/>
              <a:stCxn id="40" idx="2"/>
              <a:endCxn id="36" idx="0"/>
            </p:cNvCxnSpPr>
            <p:nvPr/>
          </p:nvCxnSpPr>
          <p:spPr bwMode="auto">
            <a:xfrm>
              <a:off x="4124" y="2227"/>
              <a:ext cx="463" cy="2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39" name="Group 29"/>
          <p:cNvGrpSpPr>
            <a:grpSpLocks/>
          </p:cNvGrpSpPr>
          <p:nvPr/>
        </p:nvGrpSpPr>
        <p:grpSpPr bwMode="auto">
          <a:xfrm>
            <a:off x="6013450" y="2649537"/>
            <a:ext cx="2365375" cy="990600"/>
            <a:chOff x="3877" y="1603"/>
            <a:chExt cx="1613" cy="624"/>
          </a:xfrm>
        </p:grpSpPr>
        <p:sp>
          <p:nvSpPr>
            <p:cNvPr id="40" name="Text Box 30"/>
            <p:cNvSpPr txBox="1">
              <a:spLocks noChangeArrowheads="1"/>
            </p:cNvSpPr>
            <p:nvPr/>
          </p:nvSpPr>
          <p:spPr bwMode="auto">
            <a:xfrm>
              <a:off x="3877" y="1984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fib(3)</a:t>
              </a:r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4996" y="1968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fib(2)</a:t>
              </a:r>
            </a:p>
          </p:txBody>
        </p:sp>
        <p:cxnSp>
          <p:nvCxnSpPr>
            <p:cNvPr id="42" name="AutoShape 32"/>
            <p:cNvCxnSpPr>
              <a:cxnSpLocks noChangeShapeType="1"/>
              <a:stCxn id="47" idx="2"/>
              <a:endCxn id="41" idx="0"/>
            </p:cNvCxnSpPr>
            <p:nvPr/>
          </p:nvCxnSpPr>
          <p:spPr bwMode="auto">
            <a:xfrm>
              <a:off x="4507" y="1603"/>
              <a:ext cx="736" cy="3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3" name="AutoShape 33"/>
            <p:cNvCxnSpPr>
              <a:cxnSpLocks noChangeShapeType="1"/>
              <a:stCxn id="47" idx="2"/>
              <a:endCxn id="40" idx="0"/>
            </p:cNvCxnSpPr>
            <p:nvPr/>
          </p:nvCxnSpPr>
          <p:spPr bwMode="auto">
            <a:xfrm flipH="1">
              <a:off x="4124" y="1603"/>
              <a:ext cx="383" cy="3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44" name="Text Box 34"/>
          <p:cNvSpPr txBox="1">
            <a:spLocks noChangeArrowheads="1"/>
          </p:cNvSpPr>
          <p:nvPr/>
        </p:nvSpPr>
        <p:spPr bwMode="auto">
          <a:xfrm>
            <a:off x="4419600" y="1196974"/>
            <a:ext cx="7239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>
                <a:solidFill>
                  <a:schemeClr val="accent2"/>
                </a:solidFill>
                <a:latin typeface="Helvetica" pitchFamily="34" charset="0"/>
              </a:rPr>
              <a:t>fib(6)</a:t>
            </a:r>
          </a:p>
        </p:txBody>
      </p:sp>
      <p:grpSp>
        <p:nvGrpSpPr>
          <p:cNvPr id="45" name="Group 35"/>
          <p:cNvGrpSpPr>
            <a:grpSpLocks/>
          </p:cNvGrpSpPr>
          <p:nvPr/>
        </p:nvGrpSpPr>
        <p:grpSpPr bwMode="auto">
          <a:xfrm>
            <a:off x="2590800" y="1593850"/>
            <a:ext cx="4708525" cy="1055688"/>
            <a:chOff x="1542" y="938"/>
            <a:chExt cx="3212" cy="665"/>
          </a:xfrm>
        </p:grpSpPr>
        <p:sp>
          <p:nvSpPr>
            <p:cNvPr id="46" name="Text Box 36"/>
            <p:cNvSpPr txBox="1">
              <a:spLocks noChangeArrowheads="1"/>
            </p:cNvSpPr>
            <p:nvPr/>
          </p:nvSpPr>
          <p:spPr bwMode="auto">
            <a:xfrm>
              <a:off x="1542" y="1344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fib(5)</a:t>
              </a:r>
            </a:p>
          </p:txBody>
        </p:sp>
        <p:sp>
          <p:nvSpPr>
            <p:cNvPr id="47" name="Text Box 37"/>
            <p:cNvSpPr txBox="1">
              <a:spLocks noChangeArrowheads="1"/>
            </p:cNvSpPr>
            <p:nvPr/>
          </p:nvSpPr>
          <p:spPr bwMode="auto">
            <a:xfrm>
              <a:off x="4260" y="1360"/>
              <a:ext cx="494" cy="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chemeClr val="accent2"/>
                  </a:solidFill>
                  <a:latin typeface="Helvetica" pitchFamily="34" charset="0"/>
                </a:rPr>
                <a:t>fib(4)</a:t>
              </a:r>
            </a:p>
          </p:txBody>
        </p:sp>
        <p:cxnSp>
          <p:nvCxnSpPr>
            <p:cNvPr id="48" name="AutoShape 38"/>
            <p:cNvCxnSpPr>
              <a:cxnSpLocks noChangeShapeType="1"/>
              <a:stCxn id="44" idx="2"/>
              <a:endCxn id="46" idx="0"/>
            </p:cNvCxnSpPr>
            <p:nvPr/>
          </p:nvCxnSpPr>
          <p:spPr bwMode="auto">
            <a:xfrm flipH="1">
              <a:off x="1789" y="938"/>
              <a:ext cx="1370" cy="4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9" name="AutoShape 39"/>
            <p:cNvCxnSpPr>
              <a:cxnSpLocks noChangeShapeType="1"/>
              <a:stCxn id="44" idx="2"/>
              <a:endCxn id="47" idx="0"/>
            </p:cNvCxnSpPr>
            <p:nvPr/>
          </p:nvCxnSpPr>
          <p:spPr bwMode="auto">
            <a:xfrm>
              <a:off x="3159" y="938"/>
              <a:ext cx="1348" cy="4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50" name="Freeform 46"/>
          <p:cNvSpPr>
            <a:spLocks/>
          </p:cNvSpPr>
          <p:nvPr/>
        </p:nvSpPr>
        <p:spPr bwMode="auto">
          <a:xfrm>
            <a:off x="179387" y="3686174"/>
            <a:ext cx="2540000" cy="2222500"/>
          </a:xfrm>
          <a:custGeom>
            <a:avLst/>
            <a:gdLst>
              <a:gd name="T0" fmla="*/ 2147483647 w 1600"/>
              <a:gd name="T1" fmla="*/ 2147483647 h 1400"/>
              <a:gd name="T2" fmla="*/ 2147483647 w 1600"/>
              <a:gd name="T3" fmla="*/ 2147483647 h 1400"/>
              <a:gd name="T4" fmla="*/ 2147483647 w 1600"/>
              <a:gd name="T5" fmla="*/ 2147483647 h 1400"/>
              <a:gd name="T6" fmla="*/ 2147483647 w 1600"/>
              <a:gd name="T7" fmla="*/ 2147483647 h 1400"/>
              <a:gd name="T8" fmla="*/ 2147483647 w 1600"/>
              <a:gd name="T9" fmla="*/ 2147483647 h 1400"/>
              <a:gd name="T10" fmla="*/ 2147483647 w 1600"/>
              <a:gd name="T11" fmla="*/ 2147483647 h 1400"/>
              <a:gd name="T12" fmla="*/ 2147483647 w 1600"/>
              <a:gd name="T13" fmla="*/ 2147483647 h 1400"/>
              <a:gd name="T14" fmla="*/ 2147483647 w 1600"/>
              <a:gd name="T15" fmla="*/ 2147483647 h 1400"/>
              <a:gd name="T16" fmla="*/ 2147483647 w 1600"/>
              <a:gd name="T17" fmla="*/ 2147483647 h 1400"/>
              <a:gd name="T18" fmla="*/ 2147483647 w 1600"/>
              <a:gd name="T19" fmla="*/ 2147483647 h 14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00"/>
              <a:gd name="T31" fmla="*/ 0 h 1400"/>
              <a:gd name="T32" fmla="*/ 1600 w 1600"/>
              <a:gd name="T33" fmla="*/ 1400 h 14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00" h="1400">
                <a:moveTo>
                  <a:pt x="144" y="1296"/>
                </a:moveTo>
                <a:cubicBezTo>
                  <a:pt x="88" y="1192"/>
                  <a:pt x="0" y="872"/>
                  <a:pt x="48" y="672"/>
                </a:cubicBezTo>
                <a:cubicBezTo>
                  <a:pt x="96" y="472"/>
                  <a:pt x="296" y="192"/>
                  <a:pt x="432" y="96"/>
                </a:cubicBezTo>
                <a:cubicBezTo>
                  <a:pt x="568" y="0"/>
                  <a:pt x="752" y="16"/>
                  <a:pt x="864" y="96"/>
                </a:cubicBezTo>
                <a:cubicBezTo>
                  <a:pt x="976" y="176"/>
                  <a:pt x="992" y="464"/>
                  <a:pt x="1104" y="576"/>
                </a:cubicBezTo>
                <a:cubicBezTo>
                  <a:pt x="1216" y="688"/>
                  <a:pt x="1472" y="680"/>
                  <a:pt x="1536" y="768"/>
                </a:cubicBezTo>
                <a:cubicBezTo>
                  <a:pt x="1600" y="856"/>
                  <a:pt x="1576" y="1016"/>
                  <a:pt x="1488" y="1104"/>
                </a:cubicBezTo>
                <a:cubicBezTo>
                  <a:pt x="1400" y="1192"/>
                  <a:pt x="1192" y="1264"/>
                  <a:pt x="1008" y="1296"/>
                </a:cubicBezTo>
                <a:cubicBezTo>
                  <a:pt x="824" y="1328"/>
                  <a:pt x="528" y="1296"/>
                  <a:pt x="384" y="1296"/>
                </a:cubicBezTo>
                <a:cubicBezTo>
                  <a:pt x="240" y="1296"/>
                  <a:pt x="200" y="1400"/>
                  <a:pt x="144" y="1296"/>
                </a:cubicBezTo>
                <a:close/>
              </a:path>
            </a:pathLst>
          </a:custGeom>
          <a:noFill/>
          <a:ln w="38100" cap="flat" cmpd="sng">
            <a:solidFill>
              <a:srgbClr val="3399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3062287" y="2873374"/>
            <a:ext cx="2336800" cy="1930400"/>
          </a:xfrm>
          <a:custGeom>
            <a:avLst/>
            <a:gdLst>
              <a:gd name="T0" fmla="*/ 2147483647 w 1472"/>
              <a:gd name="T1" fmla="*/ 2147483647 h 1216"/>
              <a:gd name="T2" fmla="*/ 2147483647 w 1472"/>
              <a:gd name="T3" fmla="*/ 2147483647 h 1216"/>
              <a:gd name="T4" fmla="*/ 2147483647 w 1472"/>
              <a:gd name="T5" fmla="*/ 2147483647 h 1216"/>
              <a:gd name="T6" fmla="*/ 2147483647 w 1472"/>
              <a:gd name="T7" fmla="*/ 2147483647 h 1216"/>
              <a:gd name="T8" fmla="*/ 2147483647 w 1472"/>
              <a:gd name="T9" fmla="*/ 2147483647 h 1216"/>
              <a:gd name="T10" fmla="*/ 2147483647 w 1472"/>
              <a:gd name="T11" fmla="*/ 2147483647 h 1216"/>
              <a:gd name="T12" fmla="*/ 2147483647 w 1472"/>
              <a:gd name="T13" fmla="*/ 2147483647 h 1216"/>
              <a:gd name="T14" fmla="*/ 2147483647 w 1472"/>
              <a:gd name="T15" fmla="*/ 2147483647 h 12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72"/>
              <a:gd name="T25" fmla="*/ 0 h 1216"/>
              <a:gd name="T26" fmla="*/ 1472 w 1472"/>
              <a:gd name="T27" fmla="*/ 1216 h 12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72" h="1216">
                <a:moveTo>
                  <a:pt x="920" y="80"/>
                </a:moveTo>
                <a:cubicBezTo>
                  <a:pt x="752" y="0"/>
                  <a:pt x="536" y="24"/>
                  <a:pt x="392" y="128"/>
                </a:cubicBezTo>
                <a:cubicBezTo>
                  <a:pt x="248" y="232"/>
                  <a:pt x="96" y="536"/>
                  <a:pt x="56" y="704"/>
                </a:cubicBezTo>
                <a:cubicBezTo>
                  <a:pt x="16" y="872"/>
                  <a:pt x="0" y="1056"/>
                  <a:pt x="152" y="1136"/>
                </a:cubicBezTo>
                <a:cubicBezTo>
                  <a:pt x="304" y="1216"/>
                  <a:pt x="768" y="1192"/>
                  <a:pt x="968" y="1184"/>
                </a:cubicBezTo>
                <a:cubicBezTo>
                  <a:pt x="1168" y="1176"/>
                  <a:pt x="1280" y="1184"/>
                  <a:pt x="1352" y="1088"/>
                </a:cubicBezTo>
                <a:cubicBezTo>
                  <a:pt x="1424" y="992"/>
                  <a:pt x="1472" y="776"/>
                  <a:pt x="1400" y="608"/>
                </a:cubicBezTo>
                <a:cubicBezTo>
                  <a:pt x="1328" y="440"/>
                  <a:pt x="1088" y="160"/>
                  <a:pt x="920" y="80"/>
                </a:cubicBezTo>
                <a:close/>
              </a:path>
            </a:pathLst>
          </a:custGeom>
          <a:noFill/>
          <a:ln w="38100" cap="flat" cmpd="sng">
            <a:solidFill>
              <a:srgbClr val="3399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5360987" y="2924174"/>
            <a:ext cx="2336800" cy="1930400"/>
          </a:xfrm>
          <a:custGeom>
            <a:avLst/>
            <a:gdLst>
              <a:gd name="T0" fmla="*/ 2147483647 w 1472"/>
              <a:gd name="T1" fmla="*/ 2147483647 h 1216"/>
              <a:gd name="T2" fmla="*/ 2147483647 w 1472"/>
              <a:gd name="T3" fmla="*/ 2147483647 h 1216"/>
              <a:gd name="T4" fmla="*/ 2147483647 w 1472"/>
              <a:gd name="T5" fmla="*/ 2147483647 h 1216"/>
              <a:gd name="T6" fmla="*/ 2147483647 w 1472"/>
              <a:gd name="T7" fmla="*/ 2147483647 h 1216"/>
              <a:gd name="T8" fmla="*/ 2147483647 w 1472"/>
              <a:gd name="T9" fmla="*/ 2147483647 h 1216"/>
              <a:gd name="T10" fmla="*/ 2147483647 w 1472"/>
              <a:gd name="T11" fmla="*/ 2147483647 h 1216"/>
              <a:gd name="T12" fmla="*/ 2147483647 w 1472"/>
              <a:gd name="T13" fmla="*/ 2147483647 h 1216"/>
              <a:gd name="T14" fmla="*/ 2147483647 w 1472"/>
              <a:gd name="T15" fmla="*/ 2147483647 h 12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72"/>
              <a:gd name="T25" fmla="*/ 0 h 1216"/>
              <a:gd name="T26" fmla="*/ 1472 w 1472"/>
              <a:gd name="T27" fmla="*/ 1216 h 12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72" h="1216">
                <a:moveTo>
                  <a:pt x="920" y="80"/>
                </a:moveTo>
                <a:cubicBezTo>
                  <a:pt x="752" y="0"/>
                  <a:pt x="536" y="24"/>
                  <a:pt x="392" y="128"/>
                </a:cubicBezTo>
                <a:cubicBezTo>
                  <a:pt x="248" y="232"/>
                  <a:pt x="96" y="536"/>
                  <a:pt x="56" y="704"/>
                </a:cubicBezTo>
                <a:cubicBezTo>
                  <a:pt x="16" y="872"/>
                  <a:pt x="0" y="1056"/>
                  <a:pt x="152" y="1136"/>
                </a:cubicBezTo>
                <a:cubicBezTo>
                  <a:pt x="304" y="1216"/>
                  <a:pt x="768" y="1192"/>
                  <a:pt x="968" y="1184"/>
                </a:cubicBezTo>
                <a:cubicBezTo>
                  <a:pt x="1168" y="1176"/>
                  <a:pt x="1280" y="1184"/>
                  <a:pt x="1352" y="1088"/>
                </a:cubicBezTo>
                <a:cubicBezTo>
                  <a:pt x="1424" y="992"/>
                  <a:pt x="1472" y="776"/>
                  <a:pt x="1400" y="608"/>
                </a:cubicBezTo>
                <a:cubicBezTo>
                  <a:pt x="1328" y="440"/>
                  <a:pt x="1088" y="160"/>
                  <a:pt x="920" y="80"/>
                </a:cubicBezTo>
                <a:close/>
              </a:path>
            </a:pathLst>
          </a:custGeom>
          <a:noFill/>
          <a:ln w="38100" cap="flat" cmpd="sng">
            <a:solidFill>
              <a:srgbClr val="3399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6291884" y="984675"/>
            <a:ext cx="239360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800080"/>
                </a:solidFill>
              </a:rPr>
              <a:t>Three duplicate </a:t>
            </a:r>
            <a:br>
              <a:rPr lang="en-US" sz="2400">
                <a:solidFill>
                  <a:srgbClr val="800080"/>
                </a:solidFill>
              </a:rPr>
            </a:br>
            <a:r>
              <a:rPr lang="en-US" sz="2400">
                <a:solidFill>
                  <a:srgbClr val="800080"/>
                </a:solidFill>
              </a:rPr>
              <a:t>calls to fib(3)!</a:t>
            </a:r>
          </a:p>
        </p:txBody>
      </p:sp>
      <p:sp>
        <p:nvSpPr>
          <p:cNvPr id="5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4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4" grpId="0" animBg="1"/>
      <p:bldP spid="50" grpId="0" animBg="1"/>
      <p:bldP spid="51" grpId="0" animBg="1"/>
      <p:bldP spid="52" grpId="0" animBg="1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 smtClean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</a:t>
            </a:r>
            <a:r>
              <a:rPr lang="en-US" sz="3400" dirty="0" smtClean="0">
                <a:latin typeface="Britannic Bold" pitchFamily="34" charset="0"/>
              </a:rPr>
              <a:t>ecursion in CS1010: Fibonacci </a:t>
            </a:r>
            <a:r>
              <a:rPr lang="en-US" sz="2800" dirty="0" smtClean="0">
                <a:latin typeface="Britannic Bold" pitchFamily="34" charset="0"/>
              </a:rPr>
              <a:t>(3/4)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7200" y="1045347"/>
            <a:ext cx="32019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chemeClr val="tx1"/>
                </a:solidFill>
                <a:latin typeface="Arial" charset="0"/>
              </a:rPr>
              <a:t>Iterative Fibonacci</a:t>
            </a:r>
            <a:endParaRPr lang="en-US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" name="Rectangle 6"/>
          <p:cNvSpPr txBox="1">
            <a:spLocks noChangeArrowheads="1"/>
          </p:cNvSpPr>
          <p:nvPr/>
        </p:nvSpPr>
        <p:spPr bwMode="auto">
          <a:xfrm>
            <a:off x="434715" y="1576062"/>
            <a:ext cx="4975485" cy="441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fib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n)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 smtClean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if (n &lt;= 2)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 smtClean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return 1;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 smtClean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else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 smtClean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prev1=1, prev2=1,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 smtClean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for (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=3</a:t>
            </a: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 i&lt;=n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++)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 smtClean="0">
                <a:latin typeface="Lucida Console" panose="020B0609040504020204" pitchFamily="49" charset="0"/>
                <a:cs typeface="+mn-cs"/>
              </a:rPr>
              <a:t>			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= prev1 + prev2;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 smtClean="0">
                <a:latin typeface="Lucida Console" panose="020B0609040504020204" pitchFamily="49" charset="0"/>
                <a:cs typeface="+mn-cs"/>
              </a:rPr>
              <a:t>	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prev2 = prev1;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 smtClean="0">
                <a:latin typeface="Lucida Console" panose="020B0609040504020204" pitchFamily="49" charset="0"/>
                <a:cs typeface="+mn-cs"/>
              </a:rPr>
              <a:t>	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prev1 =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noProof="0" dirty="0" smtClean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 smtClean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return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curr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GB" sz="2000" kern="0" dirty="0" smtClean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  <a:cs typeface="+mn-cs"/>
            </a:endParaRP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38800" y="1524000"/>
            <a:ext cx="32766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+mn-lt"/>
              </a:rPr>
              <a:t>Q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: Which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part of the code is the key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to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the improved efficiency?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 smtClean="0">
                <a:latin typeface="+mn-lt"/>
              </a:rPr>
              <a:t>(1) Part A (red)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(2) Part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 (blue)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" y="3276600"/>
            <a:ext cx="38862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3629320"/>
            <a:ext cx="3886200" cy="94268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 smtClean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>
                <a:latin typeface="Britannic Bold" pitchFamily="34" charset="0"/>
              </a:rPr>
              <a:t>R</a:t>
            </a:r>
            <a:r>
              <a:rPr lang="en-US" sz="3400" dirty="0" smtClean="0">
                <a:latin typeface="Britannic Bold" pitchFamily="34" charset="0"/>
              </a:rPr>
              <a:t>ecursion in CS1010: Fibonacci </a:t>
            </a:r>
            <a:r>
              <a:rPr lang="en-US" sz="2800" dirty="0" smtClean="0">
                <a:latin typeface="Britannic Bold" pitchFamily="34" charset="0"/>
              </a:rPr>
              <a:t>(4/4)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304800" y="9906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Closed-form formula for Fibonacci numbers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 smtClean="0"/>
              <a:t>Take the ratio of 2 successive Fibonacci numbers (say A and B). The bigger the pair of numbers, the closer their ratio is to the </a:t>
            </a:r>
            <a:r>
              <a:rPr lang="en-US" sz="2000" dirty="0" smtClean="0">
                <a:solidFill>
                  <a:srgbClr val="0000FF"/>
                </a:solidFill>
              </a:rPr>
              <a:t>Golden ratio </a:t>
            </a:r>
            <a:r>
              <a:rPr lang="en-US" sz="2000" i="1" dirty="0" smtClean="0">
                <a:latin typeface="Symbol" pitchFamily="18" charset="2"/>
              </a:rPr>
              <a:t>j</a:t>
            </a:r>
            <a:r>
              <a:rPr lang="en-US" sz="2000" dirty="0" smtClean="0"/>
              <a:t> which is </a:t>
            </a:r>
            <a:r>
              <a:rPr lang="en-US" sz="2000" dirty="0" smtClean="0">
                <a:sym typeface="Symbol"/>
              </a:rPr>
              <a:t> 1.618034…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5562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See </a:t>
            </a:r>
          </a:p>
          <a:p>
            <a:r>
              <a:rPr lang="en-SG" dirty="0" smtClean="0">
                <a:hlinkClick r:id="rId4"/>
              </a:rPr>
              <a:t>http://www.maths.surrey.ac.uk/hosted-sites/R.Knott/Fibonacci/fibFormula.html</a:t>
            </a:r>
            <a:r>
              <a:rPr lang="en-SG" dirty="0" smtClean="0"/>
              <a:t> 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35509"/>
              </p:ext>
            </p:extLst>
          </p:nvPr>
        </p:nvGraphicFramePr>
        <p:xfrm>
          <a:off x="723899" y="2590800"/>
          <a:ext cx="7467601" cy="1168037"/>
        </p:xfrm>
        <a:graphic>
          <a:graphicData uri="http://schemas.openxmlformats.org/drawingml/2006/table">
            <a:tbl>
              <a:tblPr firstRow="1" bandRow="1"/>
              <a:tblGrid>
                <a:gridCol w="597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S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377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17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B/A</a:t>
                      </a:r>
                      <a:endParaRPr lang="en-SG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1.666…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1.625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1.61805…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1.61802…</a:t>
                      </a:r>
                      <a:endParaRPr lang="en-S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FFC000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Rectangle 7"/>
          <p:cNvSpPr txBox="1">
            <a:spLocks noChangeArrowheads="1"/>
          </p:cNvSpPr>
          <p:nvPr/>
        </p:nvSpPr>
        <p:spPr bwMode="auto">
          <a:xfrm>
            <a:off x="304800" y="39624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2438" indent="-366713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000" dirty="0" smtClean="0"/>
              <a:t>Using </a:t>
            </a:r>
            <a:r>
              <a:rPr lang="en-US" sz="2000" i="1" dirty="0" smtClean="0">
                <a:latin typeface="Symbol" pitchFamily="18" charset="2"/>
              </a:rPr>
              <a:t>j</a:t>
            </a:r>
            <a:r>
              <a:rPr lang="en-US" sz="2000" dirty="0" smtClean="0"/>
              <a:t> to compute the Fibonacci number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/>
              <a:t>:</a:t>
            </a:r>
            <a:endParaRPr lang="en-US" sz="2000" i="1" baseline="-250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4495800"/>
            <a:ext cx="31051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 smtClean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 smtClean="0">
                <a:latin typeface="Britannic Bold" pitchFamily="34" charset="0"/>
              </a:rPr>
              <a:t>Recursion in CS1010: GCD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304800" y="990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Greatest Common Divisor of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two integers </a:t>
            </a:r>
            <a:r>
              <a:rPr kumimoji="0" lang="en-US" sz="24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where </a:t>
            </a:r>
            <a:r>
              <a:rPr kumimoji="0" lang="en-US" sz="24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non-negative and not both zeroes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Iterative method given in Practice Exercise 11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1752600" y="2514600"/>
            <a:ext cx="5334000" cy="35052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solidFill>
                  <a:srgbClr val="663300"/>
                </a:solidFill>
                <a:latin typeface="Lucida Console" pitchFamily="49" charset="0"/>
              </a:rPr>
              <a:t>// </a:t>
            </a:r>
            <a:r>
              <a:rPr lang="en-US" sz="2000" dirty="0" err="1" smtClean="0">
                <a:solidFill>
                  <a:srgbClr val="663300"/>
                </a:solidFill>
                <a:latin typeface="Lucida Console" pitchFamily="49" charset="0"/>
              </a:rPr>
              <a:t>Precond</a:t>
            </a:r>
            <a:r>
              <a:rPr lang="en-US" sz="2000" dirty="0" smtClean="0">
                <a:solidFill>
                  <a:srgbClr val="663300"/>
                </a:solidFill>
                <a:latin typeface="Lucida Console" pitchFamily="49" charset="0"/>
              </a:rPr>
              <a:t>: a, b non-negative, 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solidFill>
                  <a:srgbClr val="663300"/>
                </a:solidFill>
                <a:latin typeface="Lucida Console" pitchFamily="49" charset="0"/>
              </a:rPr>
              <a:t>//          not both zeroes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Lucida Console" pitchFamily="49" charset="0"/>
              </a:rPr>
              <a:t>gcd</a:t>
            </a:r>
            <a:r>
              <a:rPr lang="en-US" sz="2000" dirty="0" smtClean="0">
                <a:latin typeface="Lucida Console" pitchFamily="49" charset="0"/>
              </a:rPr>
              <a:t>(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a, 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b) {	</a:t>
            </a:r>
            <a:endParaRPr lang="en-US" sz="2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rem</a:t>
            </a:r>
            <a:r>
              <a:rPr lang="en-US" sz="2000" dirty="0" smtClean="0">
                <a:latin typeface="Lucida Console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while (b &gt; 0) {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	</a:t>
            </a:r>
            <a:r>
              <a:rPr lang="en-US" sz="2000" dirty="0" err="1" smtClean="0">
                <a:latin typeface="Lucida Console" pitchFamily="49" charset="0"/>
              </a:rPr>
              <a:t>rem</a:t>
            </a:r>
            <a:r>
              <a:rPr lang="en-US" sz="2000" dirty="0" smtClean="0">
                <a:latin typeface="Lucida Console" pitchFamily="49" charset="0"/>
              </a:rPr>
              <a:t> = a % b;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	a = b;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	b = </a:t>
            </a:r>
            <a:r>
              <a:rPr lang="en-US" sz="2000" dirty="0" err="1" smtClean="0">
                <a:latin typeface="Lucida Console" pitchFamily="49" charset="0"/>
              </a:rPr>
              <a:t>rem</a:t>
            </a:r>
            <a:r>
              <a:rPr lang="en-US" sz="2000" dirty="0" smtClean="0">
                <a:latin typeface="Lucida Console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return a;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 smtClean="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</a:t>
            </a:fld>
            <a:endParaRPr lang="en-US" sz="1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[CS1020 Lecture </a:t>
            </a:r>
            <a:r>
              <a:rPr lang="en-US" dirty="0" smtClean="0"/>
              <a:t>12: </a:t>
            </a:r>
            <a:r>
              <a:rPr lang="en-US" dirty="0" smtClean="0"/>
              <a:t>Recursion]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87161795"/>
              </p:ext>
            </p:extLst>
          </p:nvPr>
        </p:nvGraphicFramePr>
        <p:xfrm>
          <a:off x="1038387" y="1288512"/>
          <a:ext cx="7330698" cy="427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599"/>
            <a:ext cx="8534400" cy="685801"/>
          </a:xfrm>
        </p:spPr>
        <p:txBody>
          <a:bodyPr/>
          <a:lstStyle/>
          <a:p>
            <a:r>
              <a:rPr lang="en-US" sz="3400" dirty="0" smtClean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400" dirty="0" smtClean="0">
                <a:latin typeface="Britannic Bold" pitchFamily="34" charset="0"/>
              </a:rPr>
              <a:t>Recursion in CS1010: GCD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304800" y="9906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Recurrence relation:</a:t>
            </a: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11"/>
          <p:cNvGrpSpPr/>
          <p:nvPr/>
        </p:nvGrpSpPr>
        <p:grpSpPr>
          <a:xfrm>
            <a:off x="1828800" y="1371600"/>
            <a:ext cx="6172200" cy="914400"/>
            <a:chOff x="1982724" y="4721259"/>
            <a:chExt cx="5122926" cy="876716"/>
          </a:xfrm>
        </p:grpSpPr>
        <p:sp>
          <p:nvSpPr>
            <p:cNvPr id="8" name="TextBox 7"/>
            <p:cNvSpPr txBox="1"/>
            <p:nvPr/>
          </p:nvSpPr>
          <p:spPr>
            <a:xfrm>
              <a:off x="1982724" y="4940437"/>
              <a:ext cx="1834134" cy="442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gcd</a:t>
              </a:r>
              <a:r>
                <a:rPr lang="en-US" sz="2400" dirty="0" smtClean="0"/>
                <a:t>(</a:t>
              </a:r>
              <a:r>
                <a:rPr lang="en-US" sz="2400" i="1" dirty="0" smtClean="0"/>
                <a:t>a</a:t>
              </a:r>
              <a:r>
                <a:rPr lang="en-US" sz="2400" dirty="0" smtClean="0"/>
                <a:t>, </a:t>
              </a:r>
              <a:r>
                <a:rPr lang="en-US" sz="2400" i="1" dirty="0" smtClean="0"/>
                <a:t>b</a:t>
              </a:r>
              <a:r>
                <a:rPr lang="en-US" sz="2400" dirty="0" smtClean="0"/>
                <a:t>)  =  </a:t>
              </a:r>
              <a:endParaRPr lang="en-SG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53612" y="4794319"/>
              <a:ext cx="3352038" cy="796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2149475" algn="l"/>
                </a:tabLst>
              </a:pPr>
              <a:r>
                <a:rPr lang="en-US" sz="2400" i="1" dirty="0" smtClean="0"/>
                <a:t>a</a:t>
              </a:r>
              <a:r>
                <a:rPr lang="en-US" sz="2400" dirty="0" smtClean="0"/>
                <a:t>,  	if </a:t>
              </a:r>
              <a:r>
                <a:rPr lang="en-US" sz="2400" i="1" dirty="0" smtClean="0"/>
                <a:t>b</a:t>
              </a:r>
              <a:r>
                <a:rPr lang="en-US" sz="2400" dirty="0" smtClean="0"/>
                <a:t> = 0</a:t>
              </a:r>
            </a:p>
            <a:p>
              <a:pPr>
                <a:tabLst>
                  <a:tab pos="2149475" algn="l"/>
                </a:tabLst>
              </a:pPr>
              <a:r>
                <a:rPr lang="en-US" sz="2400" dirty="0" err="1" smtClean="0"/>
                <a:t>gcd</a:t>
              </a:r>
              <a:r>
                <a:rPr lang="en-US" sz="2400" dirty="0" smtClean="0"/>
                <a:t>(</a:t>
              </a:r>
              <a:r>
                <a:rPr lang="en-US" sz="2400" i="1" dirty="0" smtClean="0"/>
                <a:t>b</a:t>
              </a:r>
              <a:r>
                <a:rPr lang="en-US" sz="2400" dirty="0" smtClean="0"/>
                <a:t>, </a:t>
              </a:r>
              <a:r>
                <a:rPr lang="en-US" sz="2400" i="1" dirty="0" err="1" smtClean="0"/>
                <a:t>a</a:t>
              </a:r>
              <a:r>
                <a:rPr lang="en-US" sz="2400" dirty="0" err="1" smtClean="0"/>
                <a:t>%</a:t>
              </a:r>
              <a:r>
                <a:rPr lang="en-US" sz="2400" i="1" dirty="0" err="1" smtClean="0"/>
                <a:t>b</a:t>
              </a:r>
              <a:r>
                <a:rPr lang="en-US" sz="2400" dirty="0" smtClean="0"/>
                <a:t>), 	if </a:t>
              </a:r>
              <a:r>
                <a:rPr lang="en-US" sz="2400" i="1" dirty="0" smtClean="0"/>
                <a:t>b</a:t>
              </a:r>
              <a:r>
                <a:rPr lang="en-US" sz="2400" dirty="0" smtClean="0"/>
                <a:t> &gt; 0</a:t>
              </a:r>
              <a:endParaRPr lang="en-SG" sz="2400" dirty="0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3500629" y="4721259"/>
              <a:ext cx="189738" cy="876716"/>
            </a:xfrm>
            <a:prstGeom prst="leftBrace">
              <a:avLst>
                <a:gd name="adj1" fmla="val 3377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1905000" y="2514600"/>
            <a:ext cx="5181600" cy="2667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solidFill>
                  <a:srgbClr val="663300"/>
                </a:solidFill>
                <a:latin typeface="Lucida Console" pitchFamily="49" charset="0"/>
              </a:rPr>
              <a:t>// </a:t>
            </a:r>
            <a:r>
              <a:rPr lang="en-US" sz="2000" dirty="0" err="1" smtClean="0">
                <a:solidFill>
                  <a:srgbClr val="663300"/>
                </a:solidFill>
                <a:latin typeface="Lucida Console" pitchFamily="49" charset="0"/>
              </a:rPr>
              <a:t>Precond</a:t>
            </a:r>
            <a:r>
              <a:rPr lang="en-US" sz="2000" dirty="0" smtClean="0">
                <a:solidFill>
                  <a:srgbClr val="663300"/>
                </a:solidFill>
                <a:latin typeface="Lucida Console" pitchFamily="49" charset="0"/>
              </a:rPr>
              <a:t>: a, b non-negative, 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solidFill>
                  <a:srgbClr val="663300"/>
                </a:solidFill>
                <a:latin typeface="Lucida Console" pitchFamily="49" charset="0"/>
              </a:rPr>
              <a:t>//          not both zeroes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Lucida Console" pitchFamily="49" charset="0"/>
              </a:rPr>
              <a:t>gcd</a:t>
            </a:r>
            <a:r>
              <a:rPr lang="en-US" sz="2000" dirty="0" smtClean="0">
                <a:latin typeface="Lucida Console" pitchFamily="49" charset="0"/>
              </a:rPr>
              <a:t>(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a, </a:t>
            </a: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000" dirty="0" smtClean="0">
                <a:latin typeface="Lucida Console" pitchFamily="49" charset="0"/>
              </a:rPr>
              <a:t> b) {	</a:t>
            </a:r>
            <a:endParaRPr lang="en-US" sz="2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if (b == 0)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	return a;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else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		return </a:t>
            </a:r>
            <a:r>
              <a:rPr lang="en-US" sz="2000" dirty="0" err="1" smtClean="0">
                <a:latin typeface="Lucida Console" pitchFamily="49" charset="0"/>
              </a:rPr>
              <a:t>gcd</a:t>
            </a:r>
            <a:r>
              <a:rPr lang="en-US" sz="2000" dirty="0" smtClean="0">
                <a:latin typeface="Lucida Console" pitchFamily="49" charset="0"/>
              </a:rPr>
              <a:t>(b, a % b);</a:t>
            </a:r>
          </a:p>
          <a:p>
            <a:pPr eaLnBrk="1" hangingPunct="1">
              <a:buFont typeface="Wingdings" pitchFamily="2" charset="2"/>
              <a:buNone/>
              <a:tabLst>
                <a:tab pos="290513" algn="l"/>
                <a:tab pos="682625" algn="l"/>
                <a:tab pos="1025525" algn="l"/>
              </a:tabLst>
              <a:defRPr/>
            </a:pPr>
            <a:r>
              <a:rPr lang="en-US" sz="2000" dirty="0" smtClean="0">
                <a:latin typeface="Lucida Console" pitchFamily="49" charset="0"/>
              </a:rPr>
              <a:t>}</a:t>
            </a: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4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69342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2.2 </a:t>
            </a:r>
            <a:r>
              <a:rPr lang="en-US" sz="3600" dirty="0" smtClean="0">
                <a:latin typeface="Britannic Bold" pitchFamily="34" charset="0"/>
              </a:rPr>
              <a:t>Visualizing Recursion</a:t>
            </a:r>
            <a:endParaRPr lang="en-US" sz="3600" dirty="0">
              <a:latin typeface="Britannic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800" dirty="0" smtClean="0"/>
              <a:t>It’s easy to visualize the execution of non-recursive programs by stepping through the source code.</a:t>
            </a:r>
            <a:endParaRPr lang="en-GB" sz="1400" dirty="0" smtClean="0"/>
          </a:p>
          <a:p>
            <a:pPr>
              <a:spcBef>
                <a:spcPts val="1200"/>
              </a:spcBef>
            </a:pPr>
            <a:r>
              <a:rPr lang="en-GB" sz="2800" dirty="0" smtClean="0"/>
              <a:t>However, this can be confusing for programs containing recursion.</a:t>
            </a:r>
            <a:endParaRPr lang="en-GB" sz="800" dirty="0" smtClean="0"/>
          </a:p>
          <a:p>
            <a:pPr lvl="1">
              <a:spcBef>
                <a:spcPts val="600"/>
              </a:spcBef>
            </a:pPr>
            <a:r>
              <a:rPr lang="en-GB" sz="2400" dirty="0" smtClean="0"/>
              <a:t>Have to imagine </a:t>
            </a:r>
            <a:r>
              <a:rPr lang="en-GB" sz="2400" dirty="0" smtClean="0">
                <a:solidFill>
                  <a:srgbClr val="FF0000"/>
                </a:solidFill>
              </a:rPr>
              <a:t>each call</a:t>
            </a:r>
            <a:r>
              <a:rPr lang="en-GB" sz="2400" dirty="0" smtClean="0"/>
              <a:t> of </a:t>
            </a:r>
            <a:r>
              <a:rPr lang="en-GB" sz="2400" smtClean="0"/>
              <a:t>a method </a:t>
            </a:r>
            <a:r>
              <a:rPr lang="en-GB" sz="2400" dirty="0" smtClean="0">
                <a:solidFill>
                  <a:srgbClr val="FF0000"/>
                </a:solidFill>
              </a:rPr>
              <a:t>generating a copy of </a:t>
            </a:r>
            <a:r>
              <a:rPr lang="en-GB" sz="2400" smtClean="0">
                <a:solidFill>
                  <a:srgbClr val="FF0000"/>
                </a:solidFill>
              </a:rPr>
              <a:t>the method </a:t>
            </a:r>
            <a:r>
              <a:rPr lang="en-GB" sz="2400" dirty="0" smtClean="0">
                <a:solidFill>
                  <a:srgbClr val="FF0000"/>
                </a:solidFill>
              </a:rPr>
              <a:t>(including all local variables),</a:t>
            </a:r>
            <a:r>
              <a:rPr lang="en-GB" sz="2400" dirty="0" smtClean="0"/>
              <a:t> so that if the </a:t>
            </a:r>
            <a:r>
              <a:rPr lang="en-GB" sz="2400" smtClean="0"/>
              <a:t>same method </a:t>
            </a:r>
            <a:r>
              <a:rPr lang="en-GB" sz="2400" dirty="0" smtClean="0"/>
              <a:t>is called several times, several copies are present.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 l="18333" t="32477" r="51666" b="37212"/>
          <a:stretch>
            <a:fillRect/>
          </a:stretch>
        </p:blipFill>
        <p:spPr bwMode="auto">
          <a:xfrm>
            <a:off x="228600" y="1524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1295400"/>
            <a:ext cx="1890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Artwork credit:</a:t>
            </a:r>
            <a:r>
              <a:rPr lang="en-US" sz="1200"/>
              <a:t> </a:t>
            </a:r>
            <a:r>
              <a:rPr lang="en-US" sz="1200">
                <a:hlinkClick r:id="rId4"/>
              </a:rPr>
              <a:t>ollie.olarte</a:t>
            </a:r>
            <a:endParaRPr lang="en-US" sz="1200"/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2.2 </a:t>
            </a:r>
            <a:r>
              <a:rPr lang="en-US" sz="3600" dirty="0" smtClean="0">
                <a:latin typeface="Britannic Bold" pitchFamily="34" charset="0"/>
              </a:rPr>
              <a:t>Stacks for recursion visualization</a:t>
            </a:r>
            <a:endParaRPr lang="en-US" sz="3600" dirty="0">
              <a:latin typeface="Britannic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46325" y="4876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346325" y="4267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4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346325" y="3733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346325" y="3124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346325" y="2514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651125" y="3011488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 smtClean="0">
                <a:solidFill>
                  <a:srgbClr val="006600"/>
                </a:solidFill>
                <a:latin typeface="Helvetica" pitchFamily="34" charset="0"/>
              </a:rPr>
              <a:t>1</a:t>
            </a:r>
            <a:endParaRPr lang="en-US" dirty="0">
              <a:solidFill>
                <a:srgbClr val="006600"/>
              </a:solidFill>
              <a:latin typeface="Helvetica" pitchFamily="34" charset="0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651125" y="3621088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 smtClean="0">
                <a:solidFill>
                  <a:srgbClr val="006600"/>
                </a:solidFill>
                <a:latin typeface="Helvetica" pitchFamily="34" charset="0"/>
              </a:rPr>
              <a:t>2</a:t>
            </a:r>
            <a:endParaRPr lang="en-US" dirty="0">
              <a:solidFill>
                <a:srgbClr val="006600"/>
              </a:solidFill>
              <a:latin typeface="Helvetica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651125" y="4191000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 smtClean="0">
                <a:solidFill>
                  <a:srgbClr val="006600"/>
                </a:solidFill>
                <a:latin typeface="Helvetica" pitchFamily="34" charset="0"/>
              </a:rPr>
              <a:t>6</a:t>
            </a:r>
            <a:endParaRPr lang="en-US" dirty="0">
              <a:solidFill>
                <a:srgbClr val="006600"/>
              </a:solidFill>
              <a:latin typeface="Helvetica" pitchFamily="34" charset="0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2651125" y="4800600"/>
            <a:ext cx="631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 smtClean="0">
                <a:solidFill>
                  <a:srgbClr val="006600"/>
                </a:solidFill>
                <a:latin typeface="Helvetica" pitchFamily="34" charset="0"/>
              </a:rPr>
              <a:t>24</a:t>
            </a:r>
            <a:endParaRPr lang="en-US" dirty="0">
              <a:solidFill>
                <a:srgbClr val="006600"/>
              </a:solidFill>
              <a:latin typeface="Helvetica" pitchFamily="34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3794125" y="4764088"/>
            <a:ext cx="10326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j =120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3962400" y="1219200"/>
            <a:ext cx="4800600" cy="327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Use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push()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for new recursive call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pop()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to return a value from 	a call to the caller.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+mn-lt"/>
              </a:rPr>
              <a:t>Example</a:t>
            </a:r>
            <a:r>
              <a:rPr lang="en-US" sz="2400" dirty="0">
                <a:solidFill>
                  <a:srgbClr val="336600"/>
                </a:solidFill>
                <a:latin typeface="+mn-lt"/>
              </a:rPr>
              <a:t>:</a:t>
            </a:r>
            <a:r>
              <a:rPr lang="en-US" sz="24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+mn-lt"/>
              </a:rPr>
              <a:t>fact (n</a:t>
            </a:r>
            <a:r>
              <a:rPr lang="en-GB" sz="2400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en-GB" sz="24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+mn-lt"/>
              </a:rPr>
              <a:t>	</a:t>
            </a:r>
          </a:p>
          <a:p>
            <a:pPr lvl="1" eaLnBrk="0" hangingPunct="0"/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if (n == </a:t>
            </a:r>
            <a:r>
              <a:rPr lang="en-GB" sz="2000" dirty="0" smtClean="0">
                <a:solidFill>
                  <a:srgbClr val="0000FF"/>
                </a:solidFill>
                <a:latin typeface="Lucida Console" pitchFamily="49" charset="0"/>
              </a:rPr>
              <a:t>0) </a:t>
            </a: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return 1;</a:t>
            </a:r>
          </a:p>
          <a:p>
            <a:pPr lvl="1" eaLnBrk="0" hangingPunct="0"/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else return n * fact (n-1);</a:t>
            </a:r>
          </a:p>
          <a:p>
            <a:endParaRPr lang="en-US" dirty="0">
              <a:solidFill>
                <a:schemeClr val="tx1"/>
              </a:solidFill>
              <a:latin typeface="Helvetica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57400" y="1828800"/>
            <a:ext cx="1371600" cy="3505200"/>
            <a:chOff x="2057400" y="2057400"/>
            <a:chExt cx="1371600" cy="3505200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2057400" y="2057400"/>
              <a:ext cx="1371600" cy="3505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2057400" y="5029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2057400" y="3886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057400" y="4445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2057400" y="3276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2057400" y="26670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38986" y="48768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fact(5)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838986" y="25146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fact(1)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838986" y="42672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fact(4)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838986" y="3691379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fact(3)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838986" y="3076281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fact(2)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762000" y="1295400"/>
            <a:ext cx="274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00FF"/>
                </a:solidFill>
                <a:latin typeface="+mn-lt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 j = fact(5)</a:t>
            </a: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838986" y="1905000"/>
            <a:ext cx="1295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fact(0)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2362200" y="1905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1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2667000" y="2438400"/>
            <a:ext cx="503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Helvetica" pitchFamily="34" charset="0"/>
                <a:sym typeface="Symbol"/>
              </a:rPr>
              <a:t> </a:t>
            </a:r>
            <a:r>
              <a:rPr lang="en-US" dirty="0" smtClean="0">
                <a:solidFill>
                  <a:srgbClr val="006600"/>
                </a:solidFill>
                <a:latin typeface="Helvetica" pitchFamily="34" charset="0"/>
              </a:rPr>
              <a:t>1</a:t>
            </a:r>
            <a:endParaRPr lang="en-US" dirty="0">
              <a:solidFill>
                <a:srgbClr val="006600"/>
              </a:solidFill>
              <a:latin typeface="Helvetica" pitchFamily="34" charset="0"/>
            </a:endParaRPr>
          </a:p>
        </p:txBody>
      </p:sp>
      <p:sp>
        <p:nvSpPr>
          <p:cNvPr id="3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0" grpId="1" build="allAtOnce"/>
      <p:bldP spid="11" grpId="0" build="p" autoUpdateAnimBg="0"/>
      <p:bldP spid="11" grpId="1" build="allAtOnce"/>
      <p:bldP spid="12" grpId="0" build="p" autoUpdateAnimBg="0"/>
      <p:bldP spid="12" grpId="1" build="allAtOnce"/>
      <p:bldP spid="13" grpId="0" build="p" autoUpdateAnimBg="0"/>
      <p:bldP spid="13" grpId="1" build="allAtOnce"/>
      <p:bldP spid="14" grpId="0"/>
      <p:bldP spid="14" grpId="1"/>
      <p:bldP spid="15" grpId="0"/>
      <p:bldP spid="15" grpId="1"/>
      <p:bldP spid="17" grpId="0"/>
      <p:bldP spid="17" grpId="1"/>
      <p:bldP spid="19" grpId="0"/>
      <p:bldP spid="19" grpId="1"/>
      <p:bldP spid="21" grpId="0"/>
      <p:bldP spid="21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2.3 </a:t>
            </a:r>
            <a:r>
              <a:rPr lang="en-US" sz="3600" dirty="0" smtClean="0">
                <a:latin typeface="Britannic Bold" pitchFamily="34" charset="0"/>
              </a:rPr>
              <a:t>Recipe for Recursion</a:t>
            </a:r>
            <a:endParaRPr lang="en-US" sz="3600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114800"/>
          </a:xfrm>
        </p:spPr>
        <p:txBody>
          <a:bodyPr>
            <a:normAutofit/>
          </a:bodyPr>
          <a:lstStyle/>
          <a:p>
            <a:pPr marL="609600" indent="-609600">
              <a:spcBef>
                <a:spcPts val="600"/>
              </a:spcBef>
              <a:buNone/>
            </a:pPr>
            <a:r>
              <a:rPr lang="en-GB" dirty="0" smtClean="0"/>
              <a:t>To formulate a recursive solution:</a:t>
            </a:r>
          </a:p>
          <a:p>
            <a:pPr marL="990600" lvl="1" indent="-533400">
              <a:spcBef>
                <a:spcPts val="600"/>
              </a:spcBef>
              <a:buClr>
                <a:schemeClr val="tx1"/>
              </a:buClr>
              <a:buSzPct val="100000"/>
              <a:buFontTx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General (recursive) case</a:t>
            </a:r>
            <a:r>
              <a:rPr lang="en-GB" dirty="0" smtClean="0"/>
              <a:t>: Identify “</a:t>
            </a:r>
            <a:r>
              <a:rPr lang="en-GB" dirty="0" smtClean="0">
                <a:solidFill>
                  <a:srgbClr val="0000FF"/>
                </a:solidFill>
              </a:rPr>
              <a:t>simpler</a:t>
            </a:r>
            <a:r>
              <a:rPr lang="en-GB" dirty="0" smtClean="0"/>
              <a:t>” instances of the same problem (so that we can make </a:t>
            </a:r>
            <a:r>
              <a:rPr lang="en-US" dirty="0" smtClean="0"/>
              <a:t>recursive calls</a:t>
            </a:r>
            <a:r>
              <a:rPr lang="en-GB" dirty="0" smtClean="0"/>
              <a:t> to solve them)</a:t>
            </a:r>
          </a:p>
          <a:p>
            <a:pPr marL="990600" lvl="1" indent="-533400">
              <a:spcBef>
                <a:spcPts val="600"/>
              </a:spcBef>
              <a:buClr>
                <a:schemeClr val="tx1"/>
              </a:buClr>
              <a:buSzPct val="100000"/>
              <a:buFontTx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Base case</a:t>
            </a:r>
            <a:r>
              <a:rPr lang="en-GB" dirty="0" smtClean="0"/>
              <a:t>: Identify the “</a:t>
            </a:r>
            <a:r>
              <a:rPr lang="en-GB" dirty="0" smtClean="0">
                <a:solidFill>
                  <a:srgbClr val="0000FF"/>
                </a:solidFill>
              </a:rPr>
              <a:t>simplest</a:t>
            </a:r>
            <a:r>
              <a:rPr lang="en-GB" dirty="0" smtClean="0"/>
              <a:t>” instance (so that we can </a:t>
            </a:r>
            <a:r>
              <a:rPr lang="en-US" dirty="0" smtClean="0"/>
              <a:t>solve it </a:t>
            </a:r>
            <a:r>
              <a:rPr lang="en-US" dirty="0" smtClean="0">
                <a:solidFill>
                  <a:srgbClr val="006600"/>
                </a:solidFill>
              </a:rPr>
              <a:t>without</a:t>
            </a:r>
            <a:r>
              <a:rPr lang="en-US" dirty="0" smtClean="0"/>
              <a:t> recursion</a:t>
            </a:r>
            <a:r>
              <a:rPr lang="en-GB" dirty="0" smtClean="0"/>
              <a:t>)</a:t>
            </a:r>
          </a:p>
          <a:p>
            <a:pPr marL="990600" lvl="1" indent="-533400">
              <a:spcBef>
                <a:spcPts val="600"/>
              </a:spcBef>
              <a:buClr>
                <a:schemeClr val="tx1"/>
              </a:buClr>
              <a:buSzPct val="100000"/>
              <a:buFontTx/>
              <a:buAutoNum type="arabicPeriod"/>
            </a:pPr>
            <a:r>
              <a:rPr lang="en-GB" dirty="0" smtClean="0"/>
              <a:t>Be sure we are able to </a:t>
            </a:r>
            <a:r>
              <a:rPr lang="en-GB" dirty="0" smtClean="0">
                <a:solidFill>
                  <a:srgbClr val="0000FF"/>
                </a:solidFill>
              </a:rPr>
              <a:t>reach</a:t>
            </a:r>
            <a:r>
              <a:rPr lang="en-GB" dirty="0" smtClean="0"/>
              <a:t> the “</a:t>
            </a:r>
            <a:r>
              <a:rPr lang="en-GB" dirty="0" smtClean="0">
                <a:solidFill>
                  <a:srgbClr val="0000FF"/>
                </a:solidFill>
              </a:rPr>
              <a:t>simplest</a:t>
            </a:r>
            <a:r>
              <a:rPr lang="en-GB" dirty="0" smtClean="0"/>
              <a:t>” instance (s</a:t>
            </a:r>
            <a:r>
              <a:rPr lang="en-US" dirty="0" smtClean="0"/>
              <a:t>o that we will not end up with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00FF"/>
                </a:solidFill>
              </a:rPr>
              <a:t>infinite recursion</a:t>
            </a:r>
            <a:r>
              <a:rPr lang="en-GB" dirty="0" smtClean="0"/>
              <a:t>)</a:t>
            </a:r>
            <a:endParaRPr lang="en-GB" sz="28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943600" y="609600"/>
            <a:ext cx="2743200" cy="1371600"/>
          </a:xfrm>
          <a:prstGeom prst="downArrowCallout">
            <a:avLst>
              <a:gd name="adj1" fmla="val 17254"/>
              <a:gd name="adj2" fmla="val 20135"/>
              <a:gd name="adj3" fmla="val 22619"/>
              <a:gd name="adj4" fmla="val 6071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Sometimes we call #1 </a:t>
            </a:r>
            <a:br>
              <a:rPr lang="en-US" sz="180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the “</a:t>
            </a:r>
            <a:r>
              <a:rPr lang="en-US" sz="1800" b="1">
                <a:solidFill>
                  <a:srgbClr val="FF0000"/>
                </a:solidFill>
              </a:rPr>
              <a:t>inductive step</a:t>
            </a:r>
            <a:r>
              <a:rPr lang="en-US" sz="1800">
                <a:solidFill>
                  <a:schemeClr val="tx1"/>
                </a:solidFill>
              </a:rPr>
              <a:t>”</a:t>
            </a:r>
            <a:endParaRPr lang="en-US" sz="1800"/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itchFamily="34" charset="0"/>
              </a:rPr>
              <a:t>2.4 </a:t>
            </a:r>
            <a:r>
              <a:rPr lang="en-US" sz="3600" smtClean="0">
                <a:latin typeface="Britannic Bold" pitchFamily="34" charset="0"/>
              </a:rPr>
              <a:t>Bad Recursion</a:t>
            </a:r>
            <a:endParaRPr lang="en-US" sz="3600" dirty="0">
              <a:latin typeface="Britannic Bold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10" name="Rectangle 11"/>
          <p:cNvSpPr txBox="1">
            <a:spLocks noChangeArrowheads="1"/>
          </p:cNvSpPr>
          <p:nvPr/>
        </p:nvSpPr>
        <p:spPr bwMode="auto">
          <a:xfrm>
            <a:off x="1524000" y="1066800"/>
            <a:ext cx="60960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320800" algn="l"/>
                <a:tab pos="4005263" algn="l"/>
              </a:tabLst>
              <a:defRPr/>
            </a:pPr>
            <a:r>
              <a:rPr kumimoji="0" lang="en-GB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= 1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2800" kern="0" dirty="0" smtClean="0">
                <a:solidFill>
                  <a:srgbClr val="CC3300"/>
                </a:solidFill>
                <a:latin typeface="+mn-lt"/>
                <a:cs typeface="+mn-cs"/>
              </a:rPr>
              <a:t>	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GB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==0)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320800" algn="l"/>
                <a:tab pos="4005263" algn="l"/>
              </a:tabLst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	= </a:t>
            </a:r>
            <a:r>
              <a:rPr kumimoji="0" lang="en-GB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2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)/</a:t>
            </a:r>
            <a:r>
              <a:rPr kumimoji="0" lang="en-GB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lang="en-GB" sz="2800" kern="0" dirty="0" smtClean="0">
                <a:solidFill>
                  <a:srgbClr val="CC3300"/>
                </a:solidFill>
                <a:latin typeface="+mn-lt"/>
                <a:cs typeface="+mn-cs"/>
              </a:rPr>
              <a:t>	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GB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&gt;0)</a:t>
            </a:r>
          </a:p>
        </p:txBody>
      </p:sp>
      <p:sp>
        <p:nvSpPr>
          <p:cNvPr id="11" name="Rectangle 11"/>
          <p:cNvSpPr txBox="1">
            <a:spLocks noChangeArrowheads="1"/>
          </p:cNvSpPr>
          <p:nvPr/>
        </p:nvSpPr>
        <p:spPr bwMode="auto">
          <a:xfrm>
            <a:off x="304800" y="25146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principle does the above code violate?</a:t>
            </a:r>
          </a:p>
          <a:p>
            <a:pPr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1. Doesn’t have a simpler step.</a:t>
            </a:r>
          </a:p>
          <a:p>
            <a:pPr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2. No base case.</a:t>
            </a:r>
          </a:p>
          <a:p>
            <a:pPr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3. Can’t reach the base case.</a:t>
            </a:r>
          </a:p>
          <a:p>
            <a:pPr marL="71755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4. All’s good.  It’s a ~trick~!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smtClean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4400" smtClean="0">
                <a:latin typeface="Britannic Bold" panose="020B0903060703020204" pitchFamily="34" charset="0"/>
              </a:rPr>
              <a:t> Examples</a:t>
            </a:r>
            <a:endParaRPr lang="en-US" sz="4400" dirty="0" smtClean="0">
              <a:latin typeface="Britannic Bold" panose="020B0903060703020204" pitchFamily="34" charset="0"/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alibri" panose="020F0502020204030204" pitchFamily="34" charset="0"/>
              </a:rPr>
              <a:t>How recursion can be used</a:t>
            </a:r>
            <a:endParaRPr lang="en-US" sz="32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41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3" y="228600"/>
            <a:ext cx="8151167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3.1 </a:t>
            </a:r>
            <a:r>
              <a:rPr lang="en-US" sz="3600" dirty="0" smtClean="0">
                <a:latin typeface="Britannic Bold" panose="020B0903060703020204" pitchFamily="34" charset="0"/>
              </a:rPr>
              <a:t>Countdown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" y="914400"/>
            <a:ext cx="7848600" cy="4343400"/>
            <a:chOff x="609600" y="914400"/>
            <a:chExt cx="7848600" cy="4343400"/>
          </a:xfrm>
        </p:grpSpPr>
        <p:sp>
          <p:nvSpPr>
            <p:cNvPr id="6" name="Rectangle 6"/>
            <p:cNvSpPr txBox="1">
              <a:spLocks noChangeArrowheads="1"/>
            </p:cNvSpPr>
            <p:nvPr/>
          </p:nvSpPr>
          <p:spPr bwMode="auto">
            <a:xfrm>
              <a:off x="609600" y="1066800"/>
              <a:ext cx="7848600" cy="419100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public</a:t>
              </a:r>
              <a:r>
                <a:rPr kumimoji="0" lang="en-US" i="0" u="none" strike="noStrike" kern="0" cap="none" spc="0" normalizeH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</a:t>
              </a: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class </a:t>
              </a:r>
              <a:r>
                <a:rPr kumimoji="0" lang="en-US" i="0" u="none" strike="noStrike" kern="0" cap="none" spc="0" normalizeH="0" baseline="0" noProof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</a:t>
              </a: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endPara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public static </a:t>
              </a: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void </a:t>
              </a: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</a:t>
              </a: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(int 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n)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if (n &lt;= 0</a:t>
              </a: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 </a:t>
              </a:r>
              <a:r>
                <a:rPr lang="en-US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// 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don’t </a:t>
              </a: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use ==</a:t>
              </a:r>
              <a:r>
                <a:rPr kumimoji="0" lang="en-US" i="0" u="none" strike="noStrike" kern="0" cap="none" spc="0" normalizeH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(</a:t>
              </a: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why?)</a:t>
              </a:r>
              <a:endPara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	</a:t>
              </a:r>
              <a:r>
                <a:rPr kumimoji="0" lang="en-US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System.out.println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(“BLAST OFF!!!!”); 	   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else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</a:t>
              </a: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System.out.println("Count 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down at </a:t>
              </a: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time </a:t>
              </a:r>
              <a:r>
                <a:rPr lang="en-US" kern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"</a:t>
              </a: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 + 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n);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noProof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lang="en-US" kern="0" noProof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		</a:t>
              </a: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</a:t>
              </a: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(n-1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		}</a:t>
              </a:r>
              <a:endPara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noProof="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}</a:t>
              </a:r>
              <a:endPara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endPara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 noProof="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public 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static void main(String[] </a:t>
              </a:r>
              <a:r>
                <a:rPr kumimoji="0" lang="en-US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args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lang="en-US" kern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countDown</a:t>
              </a: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(</a:t>
              </a:r>
              <a:r>
                <a:rPr lang="en-US" kern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10</a:t>
              </a: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);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lang="en-US" kern="0">
                  <a:solidFill>
                    <a:schemeClr val="tx1"/>
                  </a:solidFill>
                  <a:latin typeface="Lucida Console" panose="020B0609040504020204" pitchFamily="49" charset="0"/>
                </a:rPr>
                <a:t>	</a:t>
              </a:r>
              <a:r>
                <a:rPr kumimoji="0" lang="en-US" i="0" u="none" strike="noStrike" kern="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}</a:t>
              </a:r>
              <a:endParaRPr kumimoji="0" 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344488" algn="l"/>
                  <a:tab pos="688975" algn="l"/>
                  <a:tab pos="1035050" algn="l"/>
                </a:tabLst>
                <a:defRPr/>
              </a:pPr>
              <a:r>
                <a:rPr kumimoji="0" lang="en-US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914400"/>
              <a:ext cx="1828800" cy="33535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alibri" panose="020F0502020204030204" pitchFamily="34" charset="0"/>
                  <a:cs typeface="Courier New" pitchFamily="49" charset="0"/>
                </a:rPr>
                <a:t>CountDown.java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 rot="16200000">
            <a:off x="-554103" y="815263"/>
            <a:ext cx="17178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1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 txBox="1">
            <a:spLocks noChangeArrowheads="1"/>
          </p:cNvSpPr>
          <p:nvPr/>
        </p:nvSpPr>
        <p:spPr bwMode="auto">
          <a:xfrm>
            <a:off x="496417" y="1981200"/>
            <a:ext cx="8266584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public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static void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displayInBase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n,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 base)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lang="en-US" sz="2000" kern="0" dirty="0" smtClean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if (n &gt; 0)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lang="en-US" sz="2000" kern="0" dirty="0" smtClean="0">
                <a:latin typeface="Lucida Console" panose="020B0609040504020204" pitchFamily="49" charset="0"/>
                <a:cs typeface="+mn-cs"/>
              </a:rPr>
              <a:t>	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displayInBase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(n / base, base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);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lang="en-US" sz="2000" kern="0" dirty="0" smtClean="0">
                <a:latin typeface="Lucida Console" panose="020B0609040504020204" pitchFamily="49" charset="0"/>
                <a:cs typeface="+mn-cs"/>
              </a:rPr>
              <a:t>	</a:t>
            </a:r>
            <a:r>
              <a:rPr lang="en-US" sz="2000" kern="0" smtClean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System.out.print(n % base);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lang="en-US" sz="2000" kern="0" dirty="0" smtClean="0">
                <a:latin typeface="Lucida Console" panose="020B0609040504020204" pitchFamily="49" charset="0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31775" algn="l"/>
                <a:tab pos="463550" algn="l"/>
                <a:tab pos="688975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+mn-c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3.2 </a:t>
            </a:r>
            <a:r>
              <a:rPr lang="en-US" sz="3600" dirty="0" smtClean="0">
                <a:latin typeface="Britannic Bold" panose="020B0903060703020204" pitchFamily="34" charset="0"/>
              </a:rPr>
              <a:t>Display an integer in base b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535632" y="1447800"/>
            <a:ext cx="860836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200" b="0" i="0" strike="noStrike" kern="0" cap="none" spc="0" normalizeH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</a:t>
            </a:r>
            <a:r>
              <a:rPr kumimoji="0" lang="en-US" sz="2200" b="0" i="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hundred twenty three is 123 in base 10; 173 in </a:t>
            </a:r>
            <a:r>
              <a:rPr kumimoji="0" lang="en-US" sz="22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8</a:t>
            </a:r>
            <a:endParaRPr kumimoji="0" lang="en-US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3987385"/>
            <a:ext cx="4191000" cy="2385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u="sng" kern="0" smtClean="0">
                <a:solidFill>
                  <a:srgbClr val="0000FF"/>
                </a:solidFill>
              </a:rPr>
              <a:t>Example 1:</a:t>
            </a:r>
            <a:r>
              <a:rPr lang="en-US" sz="2400" kern="0" smtClean="0">
                <a:solidFill>
                  <a:srgbClr val="0000FF"/>
                </a:solidFill>
              </a:rPr>
              <a:t>                                    </a:t>
            </a:r>
            <a:endParaRPr lang="en-US" sz="2400" kern="0" dirty="0" smtClean="0">
              <a:solidFill>
                <a:srgbClr val="0000FF"/>
              </a:solidFill>
            </a:endParaRPr>
          </a:p>
          <a:p>
            <a:pPr marL="342900" lvl="0" indent="-3429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>
              <a:rPr lang="en-US" sz="2400" kern="0" dirty="0" smtClean="0">
                <a:solidFill>
                  <a:srgbClr val="800000"/>
                </a:solidFill>
              </a:rPr>
              <a:t>n = 123,      base = 10	</a:t>
            </a:r>
            <a:endParaRPr lang="en-US" sz="2400" kern="0" dirty="0" smtClean="0"/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 smtClean="0"/>
              <a:t>123/10 =12	123 % 10 = </a:t>
            </a:r>
            <a:r>
              <a:rPr lang="en-US" sz="2400" kern="0" dirty="0" smtClean="0">
                <a:solidFill>
                  <a:srgbClr val="660066"/>
                </a:solidFill>
              </a:rPr>
              <a:t>3</a:t>
            </a:r>
            <a:r>
              <a:rPr lang="en-US" sz="2400" kern="0" dirty="0" smtClean="0"/>
              <a:t>	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 smtClean="0"/>
              <a:t>12/10 = 1	12 % 10 = </a:t>
            </a:r>
            <a:r>
              <a:rPr lang="en-US" sz="2400" kern="0" dirty="0" smtClean="0">
                <a:solidFill>
                  <a:srgbClr val="660066"/>
                </a:solidFill>
              </a:rPr>
              <a:t>2</a:t>
            </a:r>
            <a:r>
              <a:rPr lang="en-US" sz="2400" kern="0" dirty="0" smtClean="0"/>
              <a:t>	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 smtClean="0"/>
              <a:t>1/10 = 0	1 % 10 = </a:t>
            </a:r>
            <a:r>
              <a:rPr lang="en-US" sz="2400" kern="0" dirty="0" smtClean="0">
                <a:solidFill>
                  <a:srgbClr val="660066"/>
                </a:solidFill>
              </a:rPr>
              <a:t>1</a:t>
            </a:r>
          </a:p>
          <a:p>
            <a:pPr marL="34290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 smtClean="0">
                <a:solidFill>
                  <a:srgbClr val="008000"/>
                </a:solidFill>
              </a:rPr>
              <a:t>Answer:</a:t>
            </a:r>
            <a:r>
              <a:rPr lang="en-US" sz="2400" kern="0" dirty="0" smtClean="0"/>
              <a:t> </a:t>
            </a:r>
            <a:r>
              <a:rPr lang="en-US" sz="2400" kern="0" dirty="0" smtClean="0">
                <a:solidFill>
                  <a:srgbClr val="660066"/>
                </a:solidFill>
              </a:rPr>
              <a:t>123	</a:t>
            </a:r>
            <a:r>
              <a:rPr lang="en-US" kern="0" dirty="0" smtClean="0"/>
              <a:t>	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0600" y="3987385"/>
            <a:ext cx="3962400" cy="23852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u="sng" kern="0" smtClean="0">
                <a:solidFill>
                  <a:srgbClr val="0000FF"/>
                </a:solidFill>
              </a:rPr>
              <a:t>Example 2:</a:t>
            </a:r>
            <a:endParaRPr lang="en-US" sz="2400" kern="0" dirty="0" smtClean="0">
              <a:solidFill>
                <a:srgbClr val="0000FF"/>
              </a:solidFill>
            </a:endParaRPr>
          </a:p>
          <a:p>
            <a:pPr marL="342900" lvl="0" indent="-3429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65000"/>
              <a:defRPr/>
            </a:pPr>
            <a:r>
              <a:rPr lang="en-US" sz="2400" kern="0" dirty="0" smtClean="0">
                <a:solidFill>
                  <a:srgbClr val="800000"/>
                </a:solidFill>
              </a:rPr>
              <a:t>n = 123,      base = 8 </a:t>
            </a:r>
            <a:endParaRPr lang="en-US" sz="2400" kern="0" dirty="0" smtClean="0"/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 smtClean="0"/>
              <a:t>123/8 = 15	123 % 8 = </a:t>
            </a:r>
            <a:r>
              <a:rPr lang="en-US" sz="2400" kern="0" dirty="0" smtClean="0">
                <a:solidFill>
                  <a:srgbClr val="660066"/>
                </a:solidFill>
              </a:rPr>
              <a:t>3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 smtClean="0"/>
              <a:t>15/8 = 1	15 % 8 = </a:t>
            </a:r>
            <a:r>
              <a:rPr lang="en-US" sz="2400" kern="0" dirty="0" smtClean="0">
                <a:solidFill>
                  <a:srgbClr val="660066"/>
                </a:solidFill>
              </a:rPr>
              <a:t>7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 smtClean="0"/>
              <a:t>1/8 = 0	1 % 8 = </a:t>
            </a:r>
            <a:r>
              <a:rPr lang="en-US" sz="2400" kern="0" dirty="0" smtClean="0">
                <a:solidFill>
                  <a:srgbClr val="660066"/>
                </a:solidFill>
              </a:rPr>
              <a:t>1</a:t>
            </a:r>
          </a:p>
          <a:p>
            <a:pPr marL="342900" lvl="0" indent="-342900">
              <a:spcBef>
                <a:spcPts val="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 dirty="0" smtClean="0">
                <a:solidFill>
                  <a:srgbClr val="008000"/>
                </a:solidFill>
              </a:rPr>
              <a:t>Answer:</a:t>
            </a:r>
            <a:r>
              <a:rPr lang="en-US" sz="2400" kern="0" dirty="0" smtClean="0"/>
              <a:t> </a:t>
            </a:r>
            <a:r>
              <a:rPr lang="en-US" sz="2400" kern="0" dirty="0" smtClean="0">
                <a:solidFill>
                  <a:srgbClr val="660066"/>
                </a:solidFill>
              </a:rPr>
              <a:t>173</a:t>
            </a: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535633" y="990600"/>
            <a:ext cx="3962400" cy="457200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en-US" sz="2400" dirty="0" smtClean="0"/>
              <a:t>See </a:t>
            </a:r>
            <a:r>
              <a:rPr lang="en-US" sz="2400" dirty="0" smtClean="0">
                <a:solidFill>
                  <a:srgbClr val="0000FF"/>
                </a:solidFill>
              </a:rPr>
              <a:t>ConvertBase.java</a:t>
            </a:r>
          </a:p>
          <a:p>
            <a:pPr>
              <a:spcBef>
                <a:spcPts val="600"/>
              </a:spcBef>
              <a:buNone/>
            </a:pPr>
            <a:endParaRPr lang="en-US" sz="2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172200" y="2463968"/>
            <a:ext cx="2286000" cy="10156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What is the precondition for parameter </a:t>
            </a:r>
            <a:r>
              <a:rPr lang="en-US" sz="2000" dirty="0" smtClean="0">
                <a:solidFill>
                  <a:srgbClr val="0000FF"/>
                </a:solidFill>
              </a:rPr>
              <a:t>base</a:t>
            </a:r>
            <a:r>
              <a:rPr lang="en-US" sz="2000" dirty="0" smtClean="0"/>
              <a:t>?</a:t>
            </a:r>
            <a:endParaRPr lang="en-SG" sz="2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592203" y="853363"/>
            <a:ext cx="17940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2</a:t>
            </a:r>
            <a:endParaRPr lang="en-US" sz="240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14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Box 76"/>
          <p:cNvSpPr txBox="1">
            <a:spLocks noChangeArrowheads="1"/>
          </p:cNvSpPr>
          <p:nvPr/>
        </p:nvSpPr>
        <p:spPr bwMode="auto">
          <a:xfrm>
            <a:off x="736340" y="1295399"/>
            <a:ext cx="6649588" cy="193899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public static </a:t>
            </a: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void </a:t>
            </a:r>
            <a:r>
              <a:rPr lang="en-GB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printLL</a:t>
            </a:r>
            <a:r>
              <a:rPr lang="en-GB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(ListNode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n) {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if </a:t>
            </a:r>
            <a:r>
              <a:rPr lang="en-GB" sz="200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n != null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 {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n.value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 smtClean="0">
                <a:solidFill>
                  <a:srgbClr val="FF33CC"/>
                </a:solidFill>
                <a:latin typeface="Lucida Console" panose="020B0609040504020204" pitchFamily="49" charset="0"/>
              </a:rPr>
              <a:t>	</a:t>
            </a:r>
            <a:r>
              <a:rPr lang="en-GB" sz="2000" smtClean="0">
                <a:solidFill>
                  <a:srgbClr val="FF33CC"/>
                </a:solidFill>
                <a:latin typeface="Lucida Console" panose="020B0609040504020204" pitchFamily="49" charset="0"/>
              </a:rPr>
              <a:t>	</a:t>
            </a:r>
            <a:r>
              <a:rPr lang="en-GB" sz="2000" smtClean="0">
                <a:solidFill>
                  <a:srgbClr val="C00000"/>
                </a:solidFill>
                <a:latin typeface="Lucida Console" panose="020B0609040504020204" pitchFamily="49" charset="0"/>
              </a:rPr>
              <a:t>printLL</a:t>
            </a:r>
            <a:r>
              <a:rPr lang="en-GB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(n.next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} </a:t>
            </a:r>
            <a:endParaRPr lang="en-GB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eaLnBrk="0" hangingPunct="0">
              <a:tabLst>
                <a:tab pos="231775" algn="l"/>
                <a:tab pos="465138" algn="l"/>
                <a:tab pos="68262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32156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3.3 </a:t>
            </a:r>
            <a:r>
              <a:rPr lang="en-US" sz="3600" dirty="0" smtClean="0">
                <a:latin typeface="Britannic Bold" panose="020B0903060703020204" pitchFamily="34" charset="0"/>
              </a:rPr>
              <a:t>Printing a Linked List recursively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4695825" y="3286125"/>
            <a:ext cx="2935288" cy="695325"/>
            <a:chOff x="1606" y="2226"/>
            <a:chExt cx="2002" cy="438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606" y="2226"/>
              <a:ext cx="645" cy="23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dirty="0" err="1">
                  <a:solidFill>
                    <a:srgbClr val="C00000"/>
                  </a:solidFill>
                  <a:latin typeface="Helvetica" pitchFamily="34" charset="0"/>
                </a:rPr>
                <a:t>printLL</a:t>
              </a:r>
              <a:r>
                <a:rPr lang="en-GB" sz="1800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endParaRPr lang="en-GB" sz="20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2344" y="2344"/>
              <a:ext cx="1264" cy="320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5029200" y="3657600"/>
            <a:ext cx="2935288" cy="1168400"/>
            <a:chOff x="1846" y="2456"/>
            <a:chExt cx="2002" cy="736"/>
          </a:xfrm>
        </p:grpSpPr>
        <p:grpSp>
          <p:nvGrpSpPr>
            <p:cNvPr id="16" name="Group 8"/>
            <p:cNvGrpSpPr>
              <a:grpSpLocks/>
            </p:cNvGrpSpPr>
            <p:nvPr/>
          </p:nvGrpSpPr>
          <p:grpSpPr bwMode="auto">
            <a:xfrm>
              <a:off x="1846" y="2754"/>
              <a:ext cx="2002" cy="438"/>
              <a:chOff x="1606" y="2226"/>
              <a:chExt cx="2002" cy="438"/>
            </a:xfrm>
          </p:grpSpPr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645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C00000"/>
                    </a:solidFill>
                    <a:latin typeface="Helvetica" pitchFamily="34" charset="0"/>
                  </a:rPr>
                  <a:t>printLL</a:t>
                </a:r>
                <a:r>
                  <a:rPr lang="en-GB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024" y="2456"/>
              <a:ext cx="208" cy="3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5400675" y="4514850"/>
            <a:ext cx="2933700" cy="1143000"/>
            <a:chOff x="2086" y="3000"/>
            <a:chExt cx="2002" cy="720"/>
          </a:xfrm>
        </p:grpSpPr>
        <p:grpSp>
          <p:nvGrpSpPr>
            <p:cNvPr id="21" name="Group 13"/>
            <p:cNvGrpSpPr>
              <a:grpSpLocks/>
            </p:cNvGrpSpPr>
            <p:nvPr/>
          </p:nvGrpSpPr>
          <p:grpSpPr bwMode="auto">
            <a:xfrm>
              <a:off x="2086" y="3282"/>
              <a:ext cx="2002" cy="438"/>
              <a:chOff x="1606" y="2226"/>
              <a:chExt cx="2002" cy="438"/>
            </a:xfrm>
          </p:grpSpPr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645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 dirty="0" err="1">
                    <a:solidFill>
                      <a:srgbClr val="C00000"/>
                    </a:solidFill>
                    <a:latin typeface="Helvetica" pitchFamily="34" charset="0"/>
                  </a:rPr>
                  <a:t>printLL</a:t>
                </a:r>
                <a:r>
                  <a:rPr lang="en-GB" sz="1800" dirty="0">
                    <a:solidFill>
                      <a:srgbClr val="C00000"/>
                    </a:solidFill>
                    <a:latin typeface="Helvetica" pitchFamily="34" charset="0"/>
                  </a:rPr>
                  <a:t> </a:t>
                </a:r>
                <a:endParaRPr lang="en-GB" sz="2000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2312" y="3000"/>
              <a:ext cx="208" cy="3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17"/>
          <p:cNvGrpSpPr>
            <a:grpSpLocks/>
          </p:cNvGrpSpPr>
          <p:nvPr/>
        </p:nvGrpSpPr>
        <p:grpSpPr bwMode="auto">
          <a:xfrm>
            <a:off x="6096000" y="5410200"/>
            <a:ext cx="990600" cy="893763"/>
            <a:chOff x="2502" y="3471"/>
            <a:chExt cx="676" cy="563"/>
          </a:xfrm>
        </p:grpSpPr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2502" y="3471"/>
              <a:ext cx="645" cy="563"/>
              <a:chOff x="2438" y="3551"/>
              <a:chExt cx="645" cy="563"/>
            </a:xfrm>
          </p:grpSpPr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2438" y="3881"/>
                <a:ext cx="645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dirty="0" err="1" smtClean="0">
                    <a:solidFill>
                      <a:srgbClr val="C00000"/>
                    </a:solidFill>
                    <a:latin typeface="Helvetica" pitchFamily="34" charset="0"/>
                  </a:rPr>
                  <a:t>printLL</a:t>
                </a:r>
                <a:r>
                  <a:rPr lang="en-GB" sz="1800" dirty="0" smtClean="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 dirty="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2542" y="3551"/>
                <a:ext cx="208" cy="32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3178" y="3807"/>
              <a:ext cx="0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3"/>
          <p:cNvGrpSpPr>
            <a:grpSpLocks/>
          </p:cNvGrpSpPr>
          <p:nvPr/>
        </p:nvGrpSpPr>
        <p:grpSpPr bwMode="auto">
          <a:xfrm>
            <a:off x="2057400" y="2876550"/>
            <a:ext cx="6910388" cy="3086100"/>
            <a:chOff x="334" y="1712"/>
            <a:chExt cx="4714" cy="1944"/>
          </a:xfrm>
        </p:grpSpPr>
        <p:grpSp>
          <p:nvGrpSpPr>
            <p:cNvPr id="31" name="Group 24"/>
            <p:cNvGrpSpPr>
              <a:grpSpLocks/>
            </p:cNvGrpSpPr>
            <p:nvPr/>
          </p:nvGrpSpPr>
          <p:grpSpPr bwMode="auto">
            <a:xfrm>
              <a:off x="3518" y="1712"/>
              <a:ext cx="1530" cy="1944"/>
              <a:chOff x="2846" y="1856"/>
              <a:chExt cx="1530" cy="1944"/>
            </a:xfrm>
          </p:grpSpPr>
          <p:grpSp>
            <p:nvGrpSpPr>
              <p:cNvPr id="35" name="Group 25"/>
              <p:cNvGrpSpPr>
                <a:grpSpLocks/>
              </p:cNvGrpSpPr>
              <p:nvPr/>
            </p:nvGrpSpPr>
            <p:grpSpPr bwMode="auto">
              <a:xfrm>
                <a:off x="3480" y="2344"/>
                <a:ext cx="896" cy="1456"/>
                <a:chOff x="3080" y="2120"/>
                <a:chExt cx="896" cy="1456"/>
              </a:xfrm>
            </p:grpSpPr>
            <p:grpSp>
              <p:nvGrpSpPr>
                <p:cNvPr id="40" name="Group 26"/>
                <p:cNvGrpSpPr>
                  <a:grpSpLocks/>
                </p:cNvGrpSpPr>
                <p:nvPr/>
              </p:nvGrpSpPr>
              <p:grpSpPr bwMode="auto">
                <a:xfrm>
                  <a:off x="3080" y="2120"/>
                  <a:ext cx="448" cy="336"/>
                  <a:chOff x="3112" y="2120"/>
                  <a:chExt cx="448" cy="336"/>
                </a:xfrm>
              </p:grpSpPr>
              <p:sp>
                <p:nvSpPr>
                  <p:cNvPr id="5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" name="Group 29"/>
                <p:cNvGrpSpPr>
                  <a:grpSpLocks/>
                </p:cNvGrpSpPr>
                <p:nvPr/>
              </p:nvGrpSpPr>
              <p:grpSpPr bwMode="auto">
                <a:xfrm>
                  <a:off x="3304" y="2680"/>
                  <a:ext cx="448" cy="336"/>
                  <a:chOff x="3112" y="2120"/>
                  <a:chExt cx="448" cy="336"/>
                </a:xfrm>
              </p:grpSpPr>
              <p:sp>
                <p:nvSpPr>
                  <p:cNvPr id="5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2" name="Group 32"/>
                <p:cNvGrpSpPr>
                  <a:grpSpLocks/>
                </p:cNvGrpSpPr>
                <p:nvPr/>
              </p:nvGrpSpPr>
              <p:grpSpPr bwMode="auto">
                <a:xfrm>
                  <a:off x="3528" y="3240"/>
                  <a:ext cx="448" cy="336"/>
                  <a:chOff x="3112" y="2120"/>
                  <a:chExt cx="448" cy="336"/>
                </a:xfrm>
              </p:grpSpPr>
              <p:sp>
                <p:nvSpPr>
                  <p:cNvPr id="5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166" y="216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5</a:t>
                  </a:r>
                </a:p>
              </p:txBody>
            </p:sp>
            <p:sp>
              <p:nvSpPr>
                <p:cNvPr id="4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358" y="2720"/>
                  <a:ext cx="223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8</a:t>
                  </a:r>
                </a:p>
              </p:txBody>
            </p:sp>
            <p:sp>
              <p:nvSpPr>
                <p:cNvPr id="4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582" y="328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9</a:t>
                  </a:r>
                </a:p>
              </p:txBody>
            </p:sp>
            <p:sp>
              <p:nvSpPr>
                <p:cNvPr id="48" name="Line 38"/>
                <p:cNvSpPr>
                  <a:spLocks noChangeShapeType="1"/>
                </p:cNvSpPr>
                <p:nvPr/>
              </p:nvSpPr>
              <p:spPr bwMode="auto">
                <a:xfrm>
                  <a:off x="3448" y="2280"/>
                  <a:ext cx="80" cy="384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9"/>
                <p:cNvSpPr>
                  <a:spLocks noChangeShapeType="1"/>
                </p:cNvSpPr>
                <p:nvPr/>
              </p:nvSpPr>
              <p:spPr bwMode="auto">
                <a:xfrm>
                  <a:off x="3656" y="2856"/>
                  <a:ext cx="80" cy="40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848" y="3240"/>
                  <a:ext cx="112" cy="32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" name="Group 41"/>
              <p:cNvGrpSpPr>
                <a:grpSpLocks/>
              </p:cNvGrpSpPr>
              <p:nvPr/>
            </p:nvGrpSpPr>
            <p:grpSpPr bwMode="auto">
              <a:xfrm>
                <a:off x="2846" y="1856"/>
                <a:ext cx="618" cy="568"/>
                <a:chOff x="2846" y="1856"/>
                <a:chExt cx="618" cy="568"/>
              </a:xfrm>
            </p:grpSpPr>
            <p:sp>
              <p:nvSpPr>
                <p:cNvPr id="37" name="Rectangle 42"/>
                <p:cNvSpPr>
                  <a:spLocks noChangeArrowheads="1"/>
                </p:cNvSpPr>
                <p:nvPr/>
              </p:nvSpPr>
              <p:spPr bwMode="auto">
                <a:xfrm>
                  <a:off x="2936" y="2072"/>
                  <a:ext cx="496" cy="1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846" y="1856"/>
                  <a:ext cx="472" cy="231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1800">
                      <a:solidFill>
                        <a:schemeClr val="tx1"/>
                      </a:solidFill>
                      <a:latin typeface="Helvetica" pitchFamily="34" charset="0"/>
                    </a:rPr>
                    <a:t>head</a:t>
                  </a:r>
                </a:p>
              </p:txBody>
            </p:sp>
            <p:sp>
              <p:nvSpPr>
                <p:cNvPr id="39" name="Line 44"/>
                <p:cNvSpPr>
                  <a:spLocks noChangeShapeType="1"/>
                </p:cNvSpPr>
                <p:nvPr/>
              </p:nvSpPr>
              <p:spPr bwMode="auto">
                <a:xfrm>
                  <a:off x="3160" y="2136"/>
                  <a:ext cx="304" cy="288"/>
                </a:xfrm>
                <a:prstGeom prst="line">
                  <a:avLst/>
                </a:prstGeom>
                <a:noFill/>
                <a:ln w="19050">
                  <a:solidFill>
                    <a:srgbClr val="FF33CC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" name="Group 45"/>
            <p:cNvGrpSpPr>
              <a:grpSpLocks/>
            </p:cNvGrpSpPr>
            <p:nvPr/>
          </p:nvGrpSpPr>
          <p:grpSpPr bwMode="auto">
            <a:xfrm>
              <a:off x="334" y="2624"/>
              <a:ext cx="1754" cy="684"/>
              <a:chOff x="334" y="2624"/>
              <a:chExt cx="1754" cy="684"/>
            </a:xfrm>
          </p:grpSpPr>
          <p:sp>
            <p:nvSpPr>
              <p:cNvPr id="33" name="Text Box 46"/>
              <p:cNvSpPr txBox="1">
                <a:spLocks noChangeArrowheads="1"/>
              </p:cNvSpPr>
              <p:nvPr/>
            </p:nvSpPr>
            <p:spPr bwMode="auto">
              <a:xfrm>
                <a:off x="334" y="2624"/>
                <a:ext cx="69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000" dirty="0">
                    <a:solidFill>
                      <a:schemeClr val="tx1"/>
                    </a:solidFill>
                    <a:latin typeface="Helvetica" pitchFamily="34" charset="0"/>
                  </a:rPr>
                  <a:t>Output:</a:t>
                </a:r>
              </a:p>
            </p:txBody>
          </p:sp>
          <p:sp>
            <p:nvSpPr>
              <p:cNvPr id="34" name="Rectangle 47"/>
              <p:cNvSpPr>
                <a:spLocks noChangeArrowheads="1"/>
              </p:cNvSpPr>
              <p:nvPr/>
            </p:nvSpPr>
            <p:spPr bwMode="auto">
              <a:xfrm>
                <a:off x="386" y="2920"/>
                <a:ext cx="1702" cy="3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23622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30480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8</a:t>
            </a: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37338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9</a:t>
            </a:r>
          </a:p>
        </p:txBody>
      </p:sp>
      <p:sp>
        <p:nvSpPr>
          <p:cNvPr id="60" name="Freeform 51"/>
          <p:cNvSpPr>
            <a:spLocks/>
          </p:cNvSpPr>
          <p:nvPr/>
        </p:nvSpPr>
        <p:spPr bwMode="auto">
          <a:xfrm>
            <a:off x="5199063" y="5378450"/>
            <a:ext cx="860425" cy="792163"/>
          </a:xfrm>
          <a:custGeom>
            <a:avLst/>
            <a:gdLst>
              <a:gd name="T0" fmla="*/ 2147483647 w 587"/>
              <a:gd name="T1" fmla="*/ 2147483647 h 499"/>
              <a:gd name="T2" fmla="*/ 2147483647 w 587"/>
              <a:gd name="T3" fmla="*/ 2147483647 h 499"/>
              <a:gd name="T4" fmla="*/ 2147483647 w 587"/>
              <a:gd name="T5" fmla="*/ 2147483647 h 499"/>
              <a:gd name="T6" fmla="*/ 2147483647 w 587"/>
              <a:gd name="T7" fmla="*/ 0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587"/>
              <a:gd name="T13" fmla="*/ 0 h 499"/>
              <a:gd name="T14" fmla="*/ 587 w 587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7" h="499">
                <a:moveTo>
                  <a:pt x="587" y="432"/>
                </a:moveTo>
                <a:cubicBezTo>
                  <a:pt x="435" y="465"/>
                  <a:pt x="283" y="499"/>
                  <a:pt x="187" y="464"/>
                </a:cubicBezTo>
                <a:cubicBezTo>
                  <a:pt x="91" y="429"/>
                  <a:pt x="22" y="301"/>
                  <a:pt x="11" y="224"/>
                </a:cubicBezTo>
                <a:cubicBezTo>
                  <a:pt x="0" y="147"/>
                  <a:pt x="61" y="73"/>
                  <a:pt x="12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52"/>
          <p:cNvGrpSpPr>
            <a:grpSpLocks/>
          </p:cNvGrpSpPr>
          <p:nvPr/>
        </p:nvGrpSpPr>
        <p:grpSpPr bwMode="auto">
          <a:xfrm>
            <a:off x="6153150" y="5607050"/>
            <a:ext cx="844550" cy="812800"/>
            <a:chOff x="3128" y="3432"/>
            <a:chExt cx="576" cy="512"/>
          </a:xfrm>
        </p:grpSpPr>
        <p:sp>
          <p:nvSpPr>
            <p:cNvPr id="62" name="Line 53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4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Freeform 55"/>
          <p:cNvSpPr>
            <a:spLocks/>
          </p:cNvSpPr>
          <p:nvPr/>
        </p:nvSpPr>
        <p:spPr bwMode="auto">
          <a:xfrm>
            <a:off x="4733925" y="4438650"/>
            <a:ext cx="669925" cy="787400"/>
          </a:xfrm>
          <a:custGeom>
            <a:avLst/>
            <a:gdLst>
              <a:gd name="T0" fmla="*/ 2147483647 w 456"/>
              <a:gd name="T1" fmla="*/ 2147483647 h 496"/>
              <a:gd name="T2" fmla="*/ 2147483647 w 456"/>
              <a:gd name="T3" fmla="*/ 2147483647 h 496"/>
              <a:gd name="T4" fmla="*/ 2147483647 w 456"/>
              <a:gd name="T5" fmla="*/ 2147483647 h 496"/>
              <a:gd name="T6" fmla="*/ 2147483647 w 456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496"/>
              <a:gd name="T14" fmla="*/ 456 w 456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496">
                <a:moveTo>
                  <a:pt x="456" y="496"/>
                </a:moveTo>
                <a:cubicBezTo>
                  <a:pt x="400" y="488"/>
                  <a:pt x="195" y="488"/>
                  <a:pt x="120" y="448"/>
                </a:cubicBezTo>
                <a:cubicBezTo>
                  <a:pt x="45" y="408"/>
                  <a:pt x="0" y="331"/>
                  <a:pt x="8" y="256"/>
                </a:cubicBezTo>
                <a:cubicBezTo>
                  <a:pt x="16" y="181"/>
                  <a:pt x="135" y="53"/>
                  <a:pt x="1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" name="Group 56"/>
          <p:cNvGrpSpPr>
            <a:grpSpLocks/>
          </p:cNvGrpSpPr>
          <p:nvPr/>
        </p:nvGrpSpPr>
        <p:grpSpPr bwMode="auto">
          <a:xfrm>
            <a:off x="5497513" y="4768850"/>
            <a:ext cx="844550" cy="812800"/>
            <a:chOff x="3128" y="3432"/>
            <a:chExt cx="576" cy="512"/>
          </a:xfrm>
        </p:grpSpPr>
        <p:sp>
          <p:nvSpPr>
            <p:cNvPr id="66" name="Line 57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58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" name="Freeform 59"/>
          <p:cNvSpPr>
            <a:spLocks/>
          </p:cNvSpPr>
          <p:nvPr/>
        </p:nvSpPr>
        <p:spPr bwMode="auto">
          <a:xfrm>
            <a:off x="4437063" y="3575050"/>
            <a:ext cx="657225" cy="830263"/>
          </a:xfrm>
          <a:custGeom>
            <a:avLst/>
            <a:gdLst>
              <a:gd name="T0" fmla="*/ 2147483647 w 448"/>
              <a:gd name="T1" fmla="*/ 2147483647 h 523"/>
              <a:gd name="T2" fmla="*/ 2147483647 w 448"/>
              <a:gd name="T3" fmla="*/ 2147483647 h 523"/>
              <a:gd name="T4" fmla="*/ 2147483647 w 448"/>
              <a:gd name="T5" fmla="*/ 2147483647 h 523"/>
              <a:gd name="T6" fmla="*/ 2147483647 w 448"/>
              <a:gd name="T7" fmla="*/ 2147483647 h 523"/>
              <a:gd name="T8" fmla="*/ 2147483647 w 448"/>
              <a:gd name="T9" fmla="*/ 0 h 5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8"/>
              <a:gd name="T16" fmla="*/ 0 h 523"/>
              <a:gd name="T17" fmla="*/ 448 w 448"/>
              <a:gd name="T18" fmla="*/ 523 h 5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8" h="523">
                <a:moveTo>
                  <a:pt x="339" y="480"/>
                </a:moveTo>
                <a:cubicBezTo>
                  <a:pt x="347" y="485"/>
                  <a:pt x="448" y="512"/>
                  <a:pt x="403" y="512"/>
                </a:cubicBezTo>
                <a:cubicBezTo>
                  <a:pt x="358" y="512"/>
                  <a:pt x="131" y="523"/>
                  <a:pt x="67" y="480"/>
                </a:cubicBezTo>
                <a:cubicBezTo>
                  <a:pt x="3" y="437"/>
                  <a:pt x="0" y="336"/>
                  <a:pt x="19" y="256"/>
                </a:cubicBezTo>
                <a:cubicBezTo>
                  <a:pt x="38" y="176"/>
                  <a:pt x="146" y="53"/>
                  <a:pt x="17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0"/>
          <p:cNvGrpSpPr>
            <a:grpSpLocks/>
          </p:cNvGrpSpPr>
          <p:nvPr/>
        </p:nvGrpSpPr>
        <p:grpSpPr bwMode="auto">
          <a:xfrm>
            <a:off x="5214938" y="3905250"/>
            <a:ext cx="844550" cy="812800"/>
            <a:chOff x="3128" y="3432"/>
            <a:chExt cx="576" cy="512"/>
          </a:xfrm>
        </p:grpSpPr>
        <p:sp>
          <p:nvSpPr>
            <p:cNvPr id="70" name="Line 61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2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Text Box 72"/>
          <p:cNvSpPr txBox="1">
            <a:spLocks noChangeArrowheads="1"/>
          </p:cNvSpPr>
          <p:nvPr/>
        </p:nvSpPr>
        <p:spPr bwMode="auto">
          <a:xfrm>
            <a:off x="2209800" y="3276600"/>
            <a:ext cx="2590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chemeClr val="tx1"/>
                </a:solidFill>
                <a:latin typeface="Helvetica" pitchFamily="34" charset="0"/>
              </a:rPr>
              <a:t>printLL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 (head) 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  <a:sym typeface="Wingdings" pitchFamily="2" charset="2"/>
              </a:rPr>
              <a:t></a:t>
            </a: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156735" y="2467696"/>
            <a:ext cx="4724400" cy="400110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Helvetica" pitchFamily="34" charset="0"/>
              </a:rPr>
              <a:t>Q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: How about printing in </a:t>
            </a:r>
            <a:r>
              <a:rPr lang="en-US" sz="2000" dirty="0" smtClean="0">
                <a:solidFill>
                  <a:schemeClr val="tx1"/>
                </a:solidFill>
                <a:latin typeface="Helvetica" pitchFamily="34" charset="0"/>
              </a:rPr>
              <a:t>reverse 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order?</a:t>
            </a:r>
          </a:p>
        </p:txBody>
      </p:sp>
      <p:sp>
        <p:nvSpPr>
          <p:cNvPr id="77" name="Content Placeholder 2"/>
          <p:cNvSpPr>
            <a:spLocks noGrp="1"/>
          </p:cNvSpPr>
          <p:nvPr>
            <p:ph idx="1"/>
          </p:nvPr>
        </p:nvSpPr>
        <p:spPr>
          <a:xfrm>
            <a:off x="535632" y="914400"/>
            <a:ext cx="6398567" cy="457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See </a:t>
            </a:r>
            <a:r>
              <a:rPr lang="en-US" sz="2000" dirty="0" smtClean="0">
                <a:solidFill>
                  <a:srgbClr val="0000FF"/>
                </a:solidFill>
              </a:rPr>
              <a:t>SortedLinkedList.java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</a:rPr>
              <a:t>TestSortedList.java</a:t>
            </a:r>
          </a:p>
        </p:txBody>
      </p:sp>
      <p:sp>
        <p:nvSpPr>
          <p:cNvPr id="72" name="Text Box 65"/>
          <p:cNvSpPr txBox="1">
            <a:spLocks noChangeArrowheads="1"/>
          </p:cNvSpPr>
          <p:nvPr/>
        </p:nvSpPr>
        <p:spPr bwMode="auto">
          <a:xfrm>
            <a:off x="5567891" y="1864785"/>
            <a:ext cx="3294349" cy="400110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Helvetica" pitchFamily="34" charset="0"/>
              </a:rPr>
              <a:t>Q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: What is the base case</a:t>
            </a:r>
            <a:r>
              <a:rPr lang="en-US" sz="2000" dirty="0" smtClean="0">
                <a:solidFill>
                  <a:schemeClr val="tx1"/>
                </a:solidFill>
                <a:latin typeface="Helvetica" pitchFamily="34" charset="0"/>
              </a:rPr>
              <a:t>?</a:t>
            </a: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 rot="16200000">
            <a:off x="-592203" y="853363"/>
            <a:ext cx="17940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3</a:t>
            </a:r>
            <a:endParaRPr lang="en-US" sz="240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7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utoUpdateAnimBg="0"/>
      <p:bldP spid="58" grpId="0" autoUpdateAnimBg="0"/>
      <p:bldP spid="59" grpId="0" autoUpdateAnimBg="0"/>
      <p:bldP spid="60" grpId="0" animBg="1"/>
      <p:bldP spid="64" grpId="0" animBg="1"/>
      <p:bldP spid="68" grpId="0" animBg="1"/>
      <p:bldP spid="73" grpId="0"/>
      <p:bldP spid="75" grpId="0" animBg="1"/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ntent Placeholder 2"/>
          <p:cNvSpPr>
            <a:spLocks noGrp="1"/>
          </p:cNvSpPr>
          <p:nvPr>
            <p:ph idx="1"/>
          </p:nvPr>
        </p:nvSpPr>
        <p:spPr>
          <a:xfrm>
            <a:off x="535632" y="1118016"/>
            <a:ext cx="6398567" cy="457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See </a:t>
            </a:r>
            <a:r>
              <a:rPr lang="en-US" sz="2000" dirty="0" smtClean="0">
                <a:solidFill>
                  <a:srgbClr val="0000FF"/>
                </a:solidFill>
              </a:rPr>
              <a:t>SortedLinkedList.java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00FF"/>
                </a:solidFill>
              </a:rPr>
              <a:t>TestSortedList.java</a:t>
            </a:r>
          </a:p>
        </p:txBody>
      </p:sp>
      <p:sp>
        <p:nvSpPr>
          <p:cNvPr id="134" name="Text Box 64"/>
          <p:cNvSpPr txBox="1">
            <a:spLocks noChangeArrowheads="1"/>
          </p:cNvSpPr>
          <p:nvPr/>
        </p:nvSpPr>
        <p:spPr bwMode="auto">
          <a:xfrm>
            <a:off x="517388" y="1515297"/>
            <a:ext cx="7136928" cy="193899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GB" sz="200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printLL</a:t>
            </a:r>
            <a:r>
              <a:rPr lang="en-GB" sz="20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ListNode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n) {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if 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(n!=null) {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	</a:t>
            </a:r>
            <a:r>
              <a:rPr lang="en-GB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n.value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 smtClean="0">
                <a:solidFill>
                  <a:srgbClr val="FF33CC"/>
                </a:solidFill>
                <a:latin typeface="Lucida Console" panose="020B0609040504020204" pitchFamily="49" charset="0"/>
              </a:rPr>
              <a:t>	</a:t>
            </a:r>
            <a:r>
              <a:rPr lang="en-GB" sz="2000" dirty="0">
                <a:solidFill>
                  <a:srgbClr val="FF33CC"/>
                </a:solidFill>
                <a:latin typeface="Lucida Console" panose="020B0609040504020204" pitchFamily="49" charset="0"/>
              </a:rPr>
              <a:t>	</a:t>
            </a:r>
            <a:r>
              <a:rPr lang="en-GB" sz="2000" dirty="0" err="1" smtClean="0">
                <a:solidFill>
                  <a:schemeClr val="accent2"/>
                </a:solidFill>
                <a:latin typeface="Lucida Console" panose="020B0609040504020204" pitchFamily="49" charset="0"/>
              </a:rPr>
              <a:t>printLL</a:t>
            </a:r>
            <a:r>
              <a:rPr lang="en-GB" sz="2000" dirty="0" smtClean="0">
                <a:solidFill>
                  <a:schemeClr val="accent2"/>
                </a:solidFill>
                <a:latin typeface="Lucida Console" panose="020B0609040504020204" pitchFamily="49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n.next</a:t>
            </a:r>
            <a:r>
              <a:rPr lang="en-GB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} </a:t>
            </a:r>
          </a:p>
          <a:p>
            <a:pPr eaLnBrk="0" hangingPunct="0">
              <a:tabLst>
                <a:tab pos="231775" algn="l"/>
                <a:tab pos="465138" algn="l"/>
                <a:tab pos="682625" algn="l"/>
                <a:tab pos="855663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GB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228600"/>
            <a:ext cx="8105775" cy="990600"/>
          </a:xfrm>
        </p:spPr>
        <p:txBody>
          <a:bodyPr/>
          <a:lstStyle/>
          <a:p>
            <a:pPr marL="793750" indent="-793750">
              <a:tabLst>
                <a:tab pos="793750" algn="l"/>
              </a:tabLst>
            </a:pPr>
            <a:r>
              <a:rPr lang="en-US" sz="3200" smtClean="0">
                <a:solidFill>
                  <a:srgbClr val="C00000"/>
                </a:solidFill>
                <a:latin typeface="Britannic Bold" panose="020B0903060703020204" pitchFamily="34" charset="0"/>
              </a:rPr>
              <a:t>3.4 	</a:t>
            </a:r>
            <a:r>
              <a:rPr lang="en-US" sz="3200" smtClean="0">
                <a:latin typeface="Britannic Bold" panose="020B0903060703020204" pitchFamily="34" charset="0"/>
              </a:rPr>
              <a:t>Printing </a:t>
            </a:r>
            <a:r>
              <a:rPr lang="en-US" sz="3200" dirty="0" smtClean="0">
                <a:latin typeface="Britannic Bold" panose="020B0903060703020204" pitchFamily="34" charset="0"/>
              </a:rPr>
              <a:t>a Linked </a:t>
            </a:r>
            <a:r>
              <a:rPr lang="en-US" sz="3200" smtClean="0">
                <a:latin typeface="Britannic Bold" panose="020B0903060703020204" pitchFamily="34" charset="0"/>
              </a:rPr>
              <a:t>List recursively in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reverse </a:t>
            </a:r>
            <a:r>
              <a:rPr lang="en-US" sz="3200" dirty="0" smtClean="0">
                <a:latin typeface="Britannic Bold" panose="020B0903060703020204" pitchFamily="34" charset="0"/>
              </a:rPr>
              <a:t>order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grpSp>
        <p:nvGrpSpPr>
          <p:cNvPr id="69" name="Group 3"/>
          <p:cNvGrpSpPr>
            <a:grpSpLocks/>
          </p:cNvGrpSpPr>
          <p:nvPr/>
        </p:nvGrpSpPr>
        <p:grpSpPr bwMode="auto">
          <a:xfrm>
            <a:off x="4695825" y="3286125"/>
            <a:ext cx="2935288" cy="695325"/>
            <a:chOff x="1606" y="2226"/>
            <a:chExt cx="2002" cy="438"/>
          </a:xfrm>
        </p:grpSpPr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1606" y="2226"/>
              <a:ext cx="756" cy="23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dirty="0" err="1">
                  <a:solidFill>
                    <a:srgbClr val="0000FF"/>
                  </a:solidFill>
                  <a:latin typeface="Helvetica" pitchFamily="34" charset="0"/>
                </a:rPr>
                <a:t>printRev</a:t>
              </a:r>
              <a:r>
                <a:rPr lang="en-GB" sz="1800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endParaRPr lang="en-GB" sz="2000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77" name="Line 5"/>
            <p:cNvSpPr>
              <a:spLocks noChangeShapeType="1"/>
            </p:cNvSpPr>
            <p:nvPr/>
          </p:nvSpPr>
          <p:spPr bwMode="auto">
            <a:xfrm>
              <a:off x="2344" y="2344"/>
              <a:ext cx="1264" cy="320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6"/>
          <p:cNvGrpSpPr>
            <a:grpSpLocks/>
          </p:cNvGrpSpPr>
          <p:nvPr/>
        </p:nvGrpSpPr>
        <p:grpSpPr bwMode="auto">
          <a:xfrm>
            <a:off x="5029200" y="3657600"/>
            <a:ext cx="2935288" cy="1168400"/>
            <a:chOff x="1846" y="2456"/>
            <a:chExt cx="2002" cy="736"/>
          </a:xfrm>
        </p:grpSpPr>
        <p:grpSp>
          <p:nvGrpSpPr>
            <p:cNvPr id="79" name="Group 7"/>
            <p:cNvGrpSpPr>
              <a:grpSpLocks/>
            </p:cNvGrpSpPr>
            <p:nvPr/>
          </p:nvGrpSpPr>
          <p:grpSpPr bwMode="auto">
            <a:xfrm>
              <a:off x="1846" y="2754"/>
              <a:ext cx="2002" cy="438"/>
              <a:chOff x="1606" y="2226"/>
              <a:chExt cx="2002" cy="438"/>
            </a:xfrm>
          </p:grpSpPr>
          <p:sp>
            <p:nvSpPr>
              <p:cNvPr id="81" name="Text Box 8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756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printRev</a:t>
                </a:r>
                <a:r>
                  <a:rPr lang="en-GB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82" name="Line 9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10"/>
            <p:cNvSpPr>
              <a:spLocks noChangeShapeType="1"/>
            </p:cNvSpPr>
            <p:nvPr/>
          </p:nvSpPr>
          <p:spPr bwMode="auto">
            <a:xfrm>
              <a:off x="2024" y="2456"/>
              <a:ext cx="186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" name="Group 11"/>
          <p:cNvGrpSpPr>
            <a:grpSpLocks/>
          </p:cNvGrpSpPr>
          <p:nvPr/>
        </p:nvGrpSpPr>
        <p:grpSpPr bwMode="auto">
          <a:xfrm>
            <a:off x="5400675" y="4514850"/>
            <a:ext cx="2933700" cy="1143000"/>
            <a:chOff x="2086" y="3000"/>
            <a:chExt cx="2002" cy="720"/>
          </a:xfrm>
        </p:grpSpPr>
        <p:grpSp>
          <p:nvGrpSpPr>
            <p:cNvPr id="84" name="Group 12"/>
            <p:cNvGrpSpPr>
              <a:grpSpLocks/>
            </p:cNvGrpSpPr>
            <p:nvPr/>
          </p:nvGrpSpPr>
          <p:grpSpPr bwMode="auto">
            <a:xfrm>
              <a:off x="2086" y="3282"/>
              <a:ext cx="2002" cy="438"/>
              <a:chOff x="1606" y="2226"/>
              <a:chExt cx="2002" cy="438"/>
            </a:xfrm>
          </p:grpSpPr>
          <p:sp>
            <p:nvSpPr>
              <p:cNvPr id="86" name="Text Box 13"/>
              <p:cNvSpPr txBox="1">
                <a:spLocks noChangeArrowheads="1"/>
              </p:cNvSpPr>
              <p:nvPr/>
            </p:nvSpPr>
            <p:spPr bwMode="auto">
              <a:xfrm>
                <a:off x="1606" y="2226"/>
                <a:ext cx="756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printRev</a:t>
                </a:r>
                <a:r>
                  <a:rPr lang="en-GB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87" name="Line 14"/>
              <p:cNvSpPr>
                <a:spLocks noChangeShapeType="1"/>
              </p:cNvSpPr>
              <p:nvPr/>
            </p:nvSpPr>
            <p:spPr bwMode="auto">
              <a:xfrm>
                <a:off x="2344" y="2344"/>
                <a:ext cx="1264" cy="32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2312" y="3000"/>
              <a:ext cx="196" cy="2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16"/>
          <p:cNvGrpSpPr>
            <a:grpSpLocks/>
          </p:cNvGrpSpPr>
          <p:nvPr/>
        </p:nvGrpSpPr>
        <p:grpSpPr bwMode="auto">
          <a:xfrm>
            <a:off x="6019800" y="5410200"/>
            <a:ext cx="1143000" cy="903288"/>
            <a:chOff x="2450" y="3471"/>
            <a:chExt cx="780" cy="569"/>
          </a:xfrm>
        </p:grpSpPr>
        <p:grpSp>
          <p:nvGrpSpPr>
            <p:cNvPr id="89" name="Group 17"/>
            <p:cNvGrpSpPr>
              <a:grpSpLocks/>
            </p:cNvGrpSpPr>
            <p:nvPr/>
          </p:nvGrpSpPr>
          <p:grpSpPr bwMode="auto">
            <a:xfrm>
              <a:off x="2450" y="3471"/>
              <a:ext cx="756" cy="569"/>
              <a:chOff x="2386" y="3551"/>
              <a:chExt cx="756" cy="569"/>
            </a:xfrm>
          </p:grpSpPr>
          <p:sp>
            <p:nvSpPr>
              <p:cNvPr id="91" name="Text Box 18"/>
              <p:cNvSpPr txBox="1">
                <a:spLocks noChangeArrowheads="1"/>
              </p:cNvSpPr>
              <p:nvPr/>
            </p:nvSpPr>
            <p:spPr bwMode="auto">
              <a:xfrm>
                <a:off x="2386" y="3887"/>
                <a:ext cx="756" cy="2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800">
                    <a:solidFill>
                      <a:srgbClr val="0000FF"/>
                    </a:solidFill>
                    <a:latin typeface="Helvetica" pitchFamily="34" charset="0"/>
                  </a:rPr>
                  <a:t>printRev</a:t>
                </a:r>
                <a:r>
                  <a:rPr lang="en-GB" sz="1800">
                    <a:solidFill>
                      <a:schemeClr val="accent2"/>
                    </a:solidFill>
                    <a:latin typeface="Helvetica" pitchFamily="34" charset="0"/>
                  </a:rPr>
                  <a:t> </a:t>
                </a:r>
                <a:endParaRPr lang="en-GB" sz="200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92" name="Line 19"/>
              <p:cNvSpPr>
                <a:spLocks noChangeShapeType="1"/>
              </p:cNvSpPr>
              <p:nvPr/>
            </p:nvSpPr>
            <p:spPr bwMode="auto">
              <a:xfrm>
                <a:off x="2594" y="3551"/>
                <a:ext cx="208" cy="32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" name="Line 21"/>
            <p:cNvSpPr>
              <a:spLocks noChangeShapeType="1"/>
            </p:cNvSpPr>
            <p:nvPr/>
          </p:nvSpPr>
          <p:spPr bwMode="auto">
            <a:xfrm>
              <a:off x="3230" y="3807"/>
              <a:ext cx="0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" name="Group 22"/>
          <p:cNvGrpSpPr>
            <a:grpSpLocks/>
          </p:cNvGrpSpPr>
          <p:nvPr/>
        </p:nvGrpSpPr>
        <p:grpSpPr bwMode="auto">
          <a:xfrm>
            <a:off x="2057400" y="2876550"/>
            <a:ext cx="6910388" cy="3086100"/>
            <a:chOff x="334" y="1712"/>
            <a:chExt cx="4714" cy="1944"/>
          </a:xfrm>
        </p:grpSpPr>
        <p:grpSp>
          <p:nvGrpSpPr>
            <p:cNvPr id="94" name="Group 23"/>
            <p:cNvGrpSpPr>
              <a:grpSpLocks/>
            </p:cNvGrpSpPr>
            <p:nvPr/>
          </p:nvGrpSpPr>
          <p:grpSpPr bwMode="auto">
            <a:xfrm>
              <a:off x="3518" y="1712"/>
              <a:ext cx="1530" cy="1944"/>
              <a:chOff x="2846" y="1856"/>
              <a:chExt cx="1530" cy="1944"/>
            </a:xfrm>
          </p:grpSpPr>
          <p:grpSp>
            <p:nvGrpSpPr>
              <p:cNvPr id="98" name="Group 97"/>
              <p:cNvGrpSpPr>
                <a:grpSpLocks/>
              </p:cNvGrpSpPr>
              <p:nvPr/>
            </p:nvGrpSpPr>
            <p:grpSpPr bwMode="auto">
              <a:xfrm>
                <a:off x="3480" y="2344"/>
                <a:ext cx="896" cy="1456"/>
                <a:chOff x="3080" y="2120"/>
                <a:chExt cx="896" cy="1456"/>
              </a:xfrm>
            </p:grpSpPr>
            <p:grpSp>
              <p:nvGrpSpPr>
                <p:cNvPr id="103" name="Group 25"/>
                <p:cNvGrpSpPr>
                  <a:grpSpLocks/>
                </p:cNvGrpSpPr>
                <p:nvPr/>
              </p:nvGrpSpPr>
              <p:grpSpPr bwMode="auto">
                <a:xfrm>
                  <a:off x="3080" y="2120"/>
                  <a:ext cx="448" cy="336"/>
                  <a:chOff x="3112" y="2120"/>
                  <a:chExt cx="448" cy="336"/>
                </a:xfrm>
              </p:grpSpPr>
              <p:sp>
                <p:nvSpPr>
                  <p:cNvPr id="11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" name="Group 28"/>
                <p:cNvGrpSpPr>
                  <a:grpSpLocks/>
                </p:cNvGrpSpPr>
                <p:nvPr/>
              </p:nvGrpSpPr>
              <p:grpSpPr bwMode="auto">
                <a:xfrm>
                  <a:off x="3304" y="2680"/>
                  <a:ext cx="448" cy="336"/>
                  <a:chOff x="3112" y="2120"/>
                  <a:chExt cx="448" cy="336"/>
                </a:xfrm>
              </p:grpSpPr>
              <p:sp>
                <p:nvSpPr>
                  <p:cNvPr id="114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5" name="Group 104"/>
                <p:cNvGrpSpPr>
                  <a:grpSpLocks/>
                </p:cNvGrpSpPr>
                <p:nvPr/>
              </p:nvGrpSpPr>
              <p:grpSpPr bwMode="auto">
                <a:xfrm>
                  <a:off x="3528" y="3240"/>
                  <a:ext cx="448" cy="336"/>
                  <a:chOff x="3112" y="2120"/>
                  <a:chExt cx="448" cy="336"/>
                </a:xfrm>
              </p:grpSpPr>
              <p:sp>
                <p:nvSpPr>
                  <p:cNvPr id="1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3112" y="2120"/>
                    <a:ext cx="448" cy="33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32" y="212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66" y="216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5</a:t>
                  </a:r>
                </a:p>
              </p:txBody>
            </p:sp>
            <p:sp>
              <p:nvSpPr>
                <p:cNvPr id="10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58" y="2720"/>
                  <a:ext cx="223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8</a:t>
                  </a:r>
                </a:p>
              </p:txBody>
            </p:sp>
            <p:sp>
              <p:nvSpPr>
                <p:cNvPr id="10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582" y="3280"/>
                  <a:ext cx="222" cy="25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2000">
                      <a:solidFill>
                        <a:schemeClr val="tx1"/>
                      </a:solidFill>
                      <a:latin typeface="Helvetica" pitchFamily="34" charset="0"/>
                    </a:rPr>
                    <a:t>9</a:t>
                  </a:r>
                </a:p>
              </p:txBody>
            </p:sp>
            <p:sp>
              <p:nvSpPr>
                <p:cNvPr id="109" name="Line 37"/>
                <p:cNvSpPr>
                  <a:spLocks noChangeShapeType="1"/>
                </p:cNvSpPr>
                <p:nvPr/>
              </p:nvSpPr>
              <p:spPr bwMode="auto">
                <a:xfrm>
                  <a:off x="3448" y="2280"/>
                  <a:ext cx="80" cy="384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Line 38"/>
                <p:cNvSpPr>
                  <a:spLocks noChangeShapeType="1"/>
                </p:cNvSpPr>
                <p:nvPr/>
              </p:nvSpPr>
              <p:spPr bwMode="auto">
                <a:xfrm>
                  <a:off x="3656" y="2856"/>
                  <a:ext cx="80" cy="40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848" y="3240"/>
                  <a:ext cx="112" cy="32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40"/>
              <p:cNvGrpSpPr>
                <a:grpSpLocks/>
              </p:cNvGrpSpPr>
              <p:nvPr/>
            </p:nvGrpSpPr>
            <p:grpSpPr bwMode="auto">
              <a:xfrm>
                <a:off x="2846" y="1856"/>
                <a:ext cx="618" cy="568"/>
                <a:chOff x="2846" y="1856"/>
                <a:chExt cx="618" cy="568"/>
              </a:xfrm>
            </p:grpSpPr>
            <p:sp>
              <p:nvSpPr>
                <p:cNvPr id="100" name="Rectangle 41"/>
                <p:cNvSpPr>
                  <a:spLocks noChangeArrowheads="1"/>
                </p:cNvSpPr>
                <p:nvPr/>
              </p:nvSpPr>
              <p:spPr bwMode="auto">
                <a:xfrm>
                  <a:off x="2936" y="2072"/>
                  <a:ext cx="496" cy="12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846" y="1856"/>
                  <a:ext cx="472" cy="231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GB" sz="1800">
                      <a:solidFill>
                        <a:schemeClr val="tx1"/>
                      </a:solidFill>
                      <a:latin typeface="Helvetica" pitchFamily="34" charset="0"/>
                    </a:rPr>
                    <a:t>head</a:t>
                  </a:r>
                </a:p>
              </p:txBody>
            </p:sp>
            <p:sp>
              <p:nvSpPr>
                <p:cNvPr id="102" name="Line 43"/>
                <p:cNvSpPr>
                  <a:spLocks noChangeShapeType="1"/>
                </p:cNvSpPr>
                <p:nvPr/>
              </p:nvSpPr>
              <p:spPr bwMode="auto">
                <a:xfrm>
                  <a:off x="3160" y="2136"/>
                  <a:ext cx="304" cy="288"/>
                </a:xfrm>
                <a:prstGeom prst="line">
                  <a:avLst/>
                </a:prstGeom>
                <a:noFill/>
                <a:ln w="19050">
                  <a:solidFill>
                    <a:srgbClr val="FF33CC"/>
                  </a:solidFill>
                  <a:round/>
                  <a:headEnd type="none" w="sm" len="sm"/>
                  <a:tailEnd type="triangl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5" name="Group 44"/>
            <p:cNvGrpSpPr>
              <a:grpSpLocks/>
            </p:cNvGrpSpPr>
            <p:nvPr/>
          </p:nvGrpSpPr>
          <p:grpSpPr bwMode="auto">
            <a:xfrm>
              <a:off x="334" y="2624"/>
              <a:ext cx="1754" cy="684"/>
              <a:chOff x="334" y="2624"/>
              <a:chExt cx="1754" cy="684"/>
            </a:xfrm>
          </p:grpSpPr>
          <p:sp>
            <p:nvSpPr>
              <p:cNvPr id="96" name="Text Box 45"/>
              <p:cNvSpPr txBox="1">
                <a:spLocks noChangeArrowheads="1"/>
              </p:cNvSpPr>
              <p:nvPr/>
            </p:nvSpPr>
            <p:spPr bwMode="auto">
              <a:xfrm>
                <a:off x="334" y="2624"/>
                <a:ext cx="692" cy="250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2000">
                    <a:solidFill>
                      <a:schemeClr val="tx1"/>
                    </a:solidFill>
                    <a:latin typeface="Helvetica" pitchFamily="34" charset="0"/>
                  </a:rPr>
                  <a:t>Output:</a:t>
                </a: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/>
            </p:nvSpPr>
            <p:spPr bwMode="auto">
              <a:xfrm>
                <a:off x="376" y="2920"/>
                <a:ext cx="1712" cy="3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8" name="Text Box 47"/>
          <p:cNvSpPr txBox="1">
            <a:spLocks noChangeArrowheads="1"/>
          </p:cNvSpPr>
          <p:nvPr/>
        </p:nvSpPr>
        <p:spPr bwMode="auto">
          <a:xfrm>
            <a:off x="37338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5</a:t>
            </a:r>
          </a:p>
        </p:txBody>
      </p:sp>
      <p:sp>
        <p:nvSpPr>
          <p:cNvPr id="119" name="Text Box 48"/>
          <p:cNvSpPr txBox="1">
            <a:spLocks noChangeArrowheads="1"/>
          </p:cNvSpPr>
          <p:nvPr/>
        </p:nvSpPr>
        <p:spPr bwMode="auto">
          <a:xfrm>
            <a:off x="30480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8</a:t>
            </a:r>
          </a:p>
        </p:txBody>
      </p:sp>
      <p:sp>
        <p:nvSpPr>
          <p:cNvPr id="120" name="Freeform 50"/>
          <p:cNvSpPr>
            <a:spLocks/>
          </p:cNvSpPr>
          <p:nvPr/>
        </p:nvSpPr>
        <p:spPr bwMode="auto">
          <a:xfrm>
            <a:off x="5199063" y="5378450"/>
            <a:ext cx="860425" cy="792163"/>
          </a:xfrm>
          <a:custGeom>
            <a:avLst/>
            <a:gdLst>
              <a:gd name="T0" fmla="*/ 2147483647 w 587"/>
              <a:gd name="T1" fmla="*/ 2147483647 h 499"/>
              <a:gd name="T2" fmla="*/ 2147483647 w 587"/>
              <a:gd name="T3" fmla="*/ 2147483647 h 499"/>
              <a:gd name="T4" fmla="*/ 2147483647 w 587"/>
              <a:gd name="T5" fmla="*/ 2147483647 h 499"/>
              <a:gd name="T6" fmla="*/ 2147483647 w 587"/>
              <a:gd name="T7" fmla="*/ 0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587"/>
              <a:gd name="T13" fmla="*/ 0 h 499"/>
              <a:gd name="T14" fmla="*/ 587 w 587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7" h="499">
                <a:moveTo>
                  <a:pt x="587" y="432"/>
                </a:moveTo>
                <a:cubicBezTo>
                  <a:pt x="435" y="465"/>
                  <a:pt x="283" y="499"/>
                  <a:pt x="187" y="464"/>
                </a:cubicBezTo>
                <a:cubicBezTo>
                  <a:pt x="91" y="429"/>
                  <a:pt x="22" y="301"/>
                  <a:pt x="11" y="224"/>
                </a:cubicBezTo>
                <a:cubicBezTo>
                  <a:pt x="0" y="147"/>
                  <a:pt x="61" y="73"/>
                  <a:pt x="12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1" name="Group 51"/>
          <p:cNvGrpSpPr>
            <a:grpSpLocks/>
          </p:cNvGrpSpPr>
          <p:nvPr/>
        </p:nvGrpSpPr>
        <p:grpSpPr bwMode="auto">
          <a:xfrm>
            <a:off x="6153150" y="5607050"/>
            <a:ext cx="844550" cy="812800"/>
            <a:chOff x="3128" y="3432"/>
            <a:chExt cx="576" cy="512"/>
          </a:xfrm>
        </p:grpSpPr>
        <p:sp>
          <p:nvSpPr>
            <p:cNvPr id="122" name="Line 52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53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" name="Freeform 54"/>
          <p:cNvSpPr>
            <a:spLocks/>
          </p:cNvSpPr>
          <p:nvPr/>
        </p:nvSpPr>
        <p:spPr bwMode="auto">
          <a:xfrm>
            <a:off x="4733925" y="4438650"/>
            <a:ext cx="669925" cy="787400"/>
          </a:xfrm>
          <a:custGeom>
            <a:avLst/>
            <a:gdLst>
              <a:gd name="T0" fmla="*/ 2147483647 w 456"/>
              <a:gd name="T1" fmla="*/ 2147483647 h 496"/>
              <a:gd name="T2" fmla="*/ 2147483647 w 456"/>
              <a:gd name="T3" fmla="*/ 2147483647 h 496"/>
              <a:gd name="T4" fmla="*/ 2147483647 w 456"/>
              <a:gd name="T5" fmla="*/ 2147483647 h 496"/>
              <a:gd name="T6" fmla="*/ 2147483647 w 456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456"/>
              <a:gd name="T13" fmla="*/ 0 h 496"/>
              <a:gd name="T14" fmla="*/ 456 w 456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6" h="496">
                <a:moveTo>
                  <a:pt x="456" y="496"/>
                </a:moveTo>
                <a:cubicBezTo>
                  <a:pt x="400" y="488"/>
                  <a:pt x="195" y="488"/>
                  <a:pt x="120" y="448"/>
                </a:cubicBezTo>
                <a:cubicBezTo>
                  <a:pt x="45" y="408"/>
                  <a:pt x="0" y="331"/>
                  <a:pt x="8" y="256"/>
                </a:cubicBezTo>
                <a:cubicBezTo>
                  <a:pt x="16" y="181"/>
                  <a:pt x="135" y="53"/>
                  <a:pt x="168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5" name="Group 55"/>
          <p:cNvGrpSpPr>
            <a:grpSpLocks/>
          </p:cNvGrpSpPr>
          <p:nvPr/>
        </p:nvGrpSpPr>
        <p:grpSpPr bwMode="auto">
          <a:xfrm>
            <a:off x="5497513" y="4768850"/>
            <a:ext cx="844550" cy="812800"/>
            <a:chOff x="3128" y="3432"/>
            <a:chExt cx="576" cy="512"/>
          </a:xfrm>
        </p:grpSpPr>
        <p:sp>
          <p:nvSpPr>
            <p:cNvPr id="126" name="Line 56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57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" name="Freeform 58"/>
          <p:cNvSpPr>
            <a:spLocks/>
          </p:cNvSpPr>
          <p:nvPr/>
        </p:nvSpPr>
        <p:spPr bwMode="auto">
          <a:xfrm>
            <a:off x="4437063" y="3575050"/>
            <a:ext cx="657225" cy="830263"/>
          </a:xfrm>
          <a:custGeom>
            <a:avLst/>
            <a:gdLst>
              <a:gd name="T0" fmla="*/ 2147483647 w 448"/>
              <a:gd name="T1" fmla="*/ 2147483647 h 523"/>
              <a:gd name="T2" fmla="*/ 2147483647 w 448"/>
              <a:gd name="T3" fmla="*/ 2147483647 h 523"/>
              <a:gd name="T4" fmla="*/ 2147483647 w 448"/>
              <a:gd name="T5" fmla="*/ 2147483647 h 523"/>
              <a:gd name="T6" fmla="*/ 2147483647 w 448"/>
              <a:gd name="T7" fmla="*/ 2147483647 h 523"/>
              <a:gd name="T8" fmla="*/ 2147483647 w 448"/>
              <a:gd name="T9" fmla="*/ 0 h 5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8"/>
              <a:gd name="T16" fmla="*/ 0 h 523"/>
              <a:gd name="T17" fmla="*/ 448 w 448"/>
              <a:gd name="T18" fmla="*/ 523 h 5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8" h="523">
                <a:moveTo>
                  <a:pt x="339" y="480"/>
                </a:moveTo>
                <a:cubicBezTo>
                  <a:pt x="347" y="485"/>
                  <a:pt x="448" y="512"/>
                  <a:pt x="403" y="512"/>
                </a:cubicBezTo>
                <a:cubicBezTo>
                  <a:pt x="358" y="512"/>
                  <a:pt x="131" y="523"/>
                  <a:pt x="67" y="480"/>
                </a:cubicBezTo>
                <a:cubicBezTo>
                  <a:pt x="3" y="437"/>
                  <a:pt x="0" y="336"/>
                  <a:pt x="19" y="256"/>
                </a:cubicBezTo>
                <a:cubicBezTo>
                  <a:pt x="38" y="176"/>
                  <a:pt x="146" y="53"/>
                  <a:pt x="179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9" name="Group 59"/>
          <p:cNvGrpSpPr>
            <a:grpSpLocks/>
          </p:cNvGrpSpPr>
          <p:nvPr/>
        </p:nvGrpSpPr>
        <p:grpSpPr bwMode="auto">
          <a:xfrm>
            <a:off x="5214938" y="3905250"/>
            <a:ext cx="844550" cy="812800"/>
            <a:chOff x="3128" y="3432"/>
            <a:chExt cx="576" cy="512"/>
          </a:xfrm>
        </p:grpSpPr>
        <p:sp>
          <p:nvSpPr>
            <p:cNvPr id="130" name="Line 60"/>
            <p:cNvSpPr>
              <a:spLocks noChangeShapeType="1"/>
            </p:cNvSpPr>
            <p:nvPr/>
          </p:nvSpPr>
          <p:spPr bwMode="auto">
            <a:xfrm flipH="1">
              <a:off x="3176" y="3432"/>
              <a:ext cx="528" cy="5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61"/>
            <p:cNvSpPr>
              <a:spLocks noChangeShapeType="1"/>
            </p:cNvSpPr>
            <p:nvPr/>
          </p:nvSpPr>
          <p:spPr bwMode="auto">
            <a:xfrm>
              <a:off x="3128" y="3448"/>
              <a:ext cx="56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" name="Text Box 62"/>
          <p:cNvSpPr txBox="1">
            <a:spLocks noChangeArrowheads="1"/>
          </p:cNvSpPr>
          <p:nvPr/>
        </p:nvSpPr>
        <p:spPr bwMode="auto">
          <a:xfrm>
            <a:off x="5583906" y="2056524"/>
            <a:ext cx="2759075" cy="71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Helvetica" pitchFamily="34" charset="0"/>
              </a:rPr>
              <a:t>Just change the name!</a:t>
            </a:r>
          </a:p>
          <a:p>
            <a:r>
              <a:rPr lang="en-US" sz="2000">
                <a:solidFill>
                  <a:schemeClr val="tx1"/>
                </a:solidFill>
                <a:latin typeface="Helvetica" pitchFamily="34" charset="0"/>
              </a:rPr>
              <a:t>  … Sure, right!</a:t>
            </a:r>
          </a:p>
        </p:txBody>
      </p:sp>
      <p:sp>
        <p:nvSpPr>
          <p:cNvPr id="133" name="Text Box 63"/>
          <p:cNvSpPr txBox="1">
            <a:spLocks noChangeArrowheads="1"/>
          </p:cNvSpPr>
          <p:nvPr/>
        </p:nvSpPr>
        <p:spPr bwMode="auto">
          <a:xfrm>
            <a:off x="2057400" y="3276600"/>
            <a:ext cx="274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 smtClean="0">
                <a:solidFill>
                  <a:schemeClr val="tx1"/>
                </a:solidFill>
                <a:latin typeface="Helvetica" pitchFamily="34" charset="0"/>
              </a:rPr>
              <a:t>printRev</a:t>
            </a:r>
            <a:r>
              <a:rPr lang="en-US" sz="2000" dirty="0" smtClean="0">
                <a:solidFill>
                  <a:schemeClr val="tx1"/>
                </a:solidFill>
                <a:latin typeface="Helvetica" pitchFamily="34" charset="0"/>
              </a:rPr>
              <a:t>(head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) 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  <a:sym typeface="Wingdings" pitchFamily="2" charset="2"/>
              </a:rPr>
              <a:t></a:t>
            </a:r>
            <a:endParaRPr lang="en-US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135" name="Text Box 66"/>
          <p:cNvSpPr txBox="1">
            <a:spLocks noChangeArrowheads="1"/>
          </p:cNvSpPr>
          <p:nvPr/>
        </p:nvSpPr>
        <p:spPr bwMode="auto">
          <a:xfrm>
            <a:off x="2362200" y="4876800"/>
            <a:ext cx="327334" cy="40011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9</a:t>
            </a:r>
          </a:p>
        </p:txBody>
      </p:sp>
      <p:sp>
        <p:nvSpPr>
          <p:cNvPr id="136" name="Text Box 68"/>
          <p:cNvSpPr txBox="1">
            <a:spLocks noChangeArrowheads="1"/>
          </p:cNvSpPr>
          <p:nvPr/>
        </p:nvSpPr>
        <p:spPr bwMode="auto">
          <a:xfrm>
            <a:off x="3479709" y="1534332"/>
            <a:ext cx="1231106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printRev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7" name="Text Box 69"/>
          <p:cNvSpPr txBox="1">
            <a:spLocks noChangeArrowheads="1"/>
          </p:cNvSpPr>
          <p:nvPr/>
        </p:nvSpPr>
        <p:spPr bwMode="auto">
          <a:xfrm>
            <a:off x="1071133" y="2469803"/>
            <a:ext cx="1231106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printRev</a:t>
            </a:r>
            <a:endParaRPr lang="en-US" sz="20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138" name="Text Box 70"/>
          <p:cNvSpPr txBox="1">
            <a:spLocks noChangeArrowheads="1"/>
          </p:cNvSpPr>
          <p:nvPr/>
        </p:nvSpPr>
        <p:spPr bwMode="auto">
          <a:xfrm>
            <a:off x="1071132" y="2166451"/>
            <a:ext cx="4023155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smtClean="0">
                <a:solidFill>
                  <a:srgbClr val="0000FF"/>
                </a:solidFill>
                <a:latin typeface="Lucida Console" panose="020B0609040504020204" pitchFamily="49" charset="0"/>
              </a:rPr>
              <a:t>printRev</a:t>
            </a:r>
            <a:r>
              <a:rPr lang="en-US" sz="2000" smtClean="0">
                <a:solidFill>
                  <a:schemeClr val="tx1"/>
                </a:solidFill>
                <a:latin typeface="Lucida Console" panose="020B0609040504020204" pitchFamily="49" charset="0"/>
              </a:rPr>
              <a:t>(n.next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);                    </a:t>
            </a:r>
          </a:p>
        </p:txBody>
      </p:sp>
      <p:sp>
        <p:nvSpPr>
          <p:cNvPr id="139" name="Text Box 71"/>
          <p:cNvSpPr txBox="1">
            <a:spLocks noChangeArrowheads="1"/>
          </p:cNvSpPr>
          <p:nvPr/>
        </p:nvSpPr>
        <p:spPr bwMode="auto">
          <a:xfrm>
            <a:off x="1071134" y="2461432"/>
            <a:ext cx="412793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System.out.print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n.value</a:t>
            </a:r>
            <a:r>
              <a:rPr 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endParaRPr lang="en-US" sz="20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40" name="AutoShape 72"/>
          <p:cNvSpPr>
            <a:spLocks noChangeArrowheads="1"/>
          </p:cNvSpPr>
          <p:nvPr/>
        </p:nvSpPr>
        <p:spPr bwMode="auto">
          <a:xfrm>
            <a:off x="588747" y="2358926"/>
            <a:ext cx="123825" cy="376238"/>
          </a:xfrm>
          <a:prstGeom prst="curvedRightArrow">
            <a:avLst>
              <a:gd name="adj1" fmla="val 60769"/>
              <a:gd name="adj2" fmla="val 12153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1" name="AutoShape 73"/>
          <p:cNvSpPr>
            <a:spLocks noChangeArrowheads="1"/>
          </p:cNvSpPr>
          <p:nvPr/>
        </p:nvSpPr>
        <p:spPr bwMode="auto">
          <a:xfrm flipV="1">
            <a:off x="5274134" y="2319338"/>
            <a:ext cx="152400" cy="381000"/>
          </a:xfrm>
          <a:prstGeom prst="curvedLeftArrow">
            <a:avLst>
              <a:gd name="adj1" fmla="val 50000"/>
              <a:gd name="adj2" fmla="val 10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-592203" y="853363"/>
            <a:ext cx="17940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4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7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utoUpdateAnimBg="0"/>
      <p:bldP spid="119" grpId="0" autoUpdateAnimBg="0"/>
      <p:bldP spid="120" grpId="0" animBg="1"/>
      <p:bldP spid="124" grpId="0" animBg="1"/>
      <p:bldP spid="128" grpId="0" animBg="1"/>
      <p:bldP spid="132" grpId="0" animBg="1"/>
      <p:bldP spid="133" grpId="0"/>
      <p:bldP spid="135" grpId="0" autoUpdateAnimBg="0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5200212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8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3.5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Sorted</a:t>
            </a:r>
            <a:r>
              <a:rPr lang="en-US" sz="3600" dirty="0" smtClean="0">
                <a:latin typeface="Britannic Bold" panose="020B0903060703020204" pitchFamily="34" charset="0"/>
              </a:rPr>
              <a:t> Linked List Insertion (1/2)</a:t>
            </a:r>
            <a:r>
              <a:rPr lang="en-US" sz="2400" dirty="0" smtClean="0">
                <a:solidFill>
                  <a:srgbClr val="660066"/>
                </a:solidFill>
              </a:rPr>
              <a:t/>
            </a:r>
            <a:br>
              <a:rPr lang="en-US" sz="2400" dirty="0" smtClean="0">
                <a:solidFill>
                  <a:srgbClr val="660066"/>
                </a:solidFill>
              </a:rPr>
            </a:b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73" name="Text Box 3"/>
          <p:cNvSpPr txBox="1">
            <a:spLocks noChangeArrowheads="1"/>
          </p:cNvSpPr>
          <p:nvPr/>
        </p:nvSpPr>
        <p:spPr bwMode="auto">
          <a:xfrm>
            <a:off x="990600" y="3733800"/>
            <a:ext cx="1211263" cy="36988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>
                <a:solidFill>
                  <a:srgbClr val="800000"/>
                </a:solidFill>
                <a:latin typeface="Helvetica" pitchFamily="34" charset="0"/>
              </a:rPr>
              <a:t>insert(p,v)</a:t>
            </a:r>
          </a:p>
        </p:txBody>
      </p:sp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3163888" y="2044700"/>
            <a:ext cx="1157287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p == null</a:t>
            </a:r>
          </a:p>
        </p:txBody>
      </p:sp>
      <p:sp>
        <p:nvSpPr>
          <p:cNvPr id="75" name="Text Box 5"/>
          <p:cNvSpPr txBox="1">
            <a:spLocks noChangeArrowheads="1"/>
          </p:cNvSpPr>
          <p:nvPr/>
        </p:nvSpPr>
        <p:spPr bwMode="auto">
          <a:xfrm>
            <a:off x="3048000" y="3581400"/>
            <a:ext cx="1728788" cy="4000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v &lt; 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p.element</a:t>
            </a:r>
            <a:endParaRPr lang="en-GB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3276600" y="4419600"/>
            <a:ext cx="1878013" cy="4000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v &gt;= 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p.element</a:t>
            </a:r>
            <a:endParaRPr lang="en-GB" sz="2000" dirty="0">
              <a:solidFill>
                <a:schemeClr val="tx1"/>
              </a:solidFill>
              <a:latin typeface="Helvetica" pitchFamily="34" charset="0"/>
            </a:endParaRPr>
          </a:p>
        </p:txBody>
      </p:sp>
      <p:grpSp>
        <p:nvGrpSpPr>
          <p:cNvPr id="79" name="Group 7"/>
          <p:cNvGrpSpPr>
            <a:grpSpLocks/>
          </p:cNvGrpSpPr>
          <p:nvPr/>
        </p:nvGrpSpPr>
        <p:grpSpPr bwMode="auto">
          <a:xfrm>
            <a:off x="5429250" y="1816100"/>
            <a:ext cx="750888" cy="584200"/>
            <a:chOff x="3420" y="856"/>
            <a:chExt cx="473" cy="368"/>
          </a:xfrm>
        </p:grpSpPr>
        <p:sp>
          <p:nvSpPr>
            <p:cNvPr id="83" name="Rectangle 8"/>
            <p:cNvSpPr>
              <a:spLocks noChangeArrowheads="1"/>
            </p:cNvSpPr>
            <p:nvPr/>
          </p:nvSpPr>
          <p:spPr bwMode="auto">
            <a:xfrm>
              <a:off x="3420" y="856"/>
              <a:ext cx="473" cy="3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4" name="Text Box 9"/>
            <p:cNvSpPr txBox="1">
              <a:spLocks noChangeArrowheads="1"/>
            </p:cNvSpPr>
            <p:nvPr/>
          </p:nvSpPr>
          <p:spPr bwMode="auto">
            <a:xfrm>
              <a:off x="3455" y="928"/>
              <a:ext cx="18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660033"/>
                  </a:solidFill>
                  <a:latin typeface="Helvetica" pitchFamily="34" charset="0"/>
                </a:rPr>
                <a:t>v</a:t>
              </a:r>
            </a:p>
          </p:txBody>
        </p:sp>
        <p:sp>
          <p:nvSpPr>
            <p:cNvPr id="88" name="Line 10"/>
            <p:cNvSpPr>
              <a:spLocks noChangeShapeType="1"/>
            </p:cNvSpPr>
            <p:nvPr/>
          </p:nvSpPr>
          <p:spPr bwMode="auto">
            <a:xfrm>
              <a:off x="3745" y="856"/>
              <a:ext cx="0" cy="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flipH="1">
              <a:off x="3744" y="864"/>
              <a:ext cx="14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1371600" y="5334000"/>
            <a:ext cx="738188" cy="33655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600">
                <a:solidFill>
                  <a:srgbClr val="800000"/>
                </a:solidFill>
                <a:latin typeface="Helvetica" pitchFamily="34" charset="0"/>
              </a:rPr>
              <a:t>p.next</a:t>
            </a:r>
          </a:p>
        </p:txBody>
      </p:sp>
      <p:sp>
        <p:nvSpPr>
          <p:cNvPr id="94" name="Rectangle 18"/>
          <p:cNvSpPr>
            <a:spLocks noChangeArrowheads="1"/>
          </p:cNvSpPr>
          <p:nvPr/>
        </p:nvSpPr>
        <p:spPr bwMode="auto">
          <a:xfrm>
            <a:off x="457200" y="4800600"/>
            <a:ext cx="1098550" cy="55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" name="Text Box 20"/>
          <p:cNvSpPr txBox="1">
            <a:spLocks noChangeArrowheads="1"/>
          </p:cNvSpPr>
          <p:nvPr/>
        </p:nvSpPr>
        <p:spPr bwMode="auto">
          <a:xfrm>
            <a:off x="1300163" y="4457700"/>
            <a:ext cx="1841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GB" sz="1800">
              <a:solidFill>
                <a:schemeClr val="accent2"/>
              </a:solidFill>
              <a:latin typeface="Helvetica" pitchFamily="34" charset="0"/>
            </a:endParaRPr>
          </a:p>
        </p:txBody>
      </p:sp>
      <p:sp>
        <p:nvSpPr>
          <p:cNvPr id="98" name="Line 21"/>
          <p:cNvSpPr>
            <a:spLocks noChangeShapeType="1"/>
          </p:cNvSpPr>
          <p:nvPr/>
        </p:nvSpPr>
        <p:spPr bwMode="auto">
          <a:xfrm>
            <a:off x="1371600" y="4800600"/>
            <a:ext cx="0" cy="55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99" name="Text Box 22"/>
          <p:cNvSpPr txBox="1">
            <a:spLocks noChangeArrowheads="1"/>
          </p:cNvSpPr>
          <p:nvPr/>
        </p:nvSpPr>
        <p:spPr bwMode="auto">
          <a:xfrm>
            <a:off x="457200" y="4953000"/>
            <a:ext cx="969963" cy="3079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400">
                <a:solidFill>
                  <a:srgbClr val="660033"/>
                </a:solidFill>
                <a:latin typeface="Helvetica" pitchFamily="34" charset="0"/>
              </a:rPr>
              <a:t>p.element</a:t>
            </a:r>
          </a:p>
        </p:txBody>
      </p:sp>
      <p:sp>
        <p:nvSpPr>
          <p:cNvPr id="103" name="Line 23"/>
          <p:cNvSpPr>
            <a:spLocks noChangeShapeType="1"/>
          </p:cNvSpPr>
          <p:nvPr/>
        </p:nvSpPr>
        <p:spPr bwMode="auto">
          <a:xfrm>
            <a:off x="1447800" y="5105400"/>
            <a:ext cx="398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4" name="Line 24"/>
          <p:cNvSpPr>
            <a:spLocks noChangeShapeType="1"/>
          </p:cNvSpPr>
          <p:nvPr/>
        </p:nvSpPr>
        <p:spPr bwMode="auto">
          <a:xfrm flipH="1">
            <a:off x="993775" y="4419600"/>
            <a:ext cx="301625" cy="35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1905000" y="4800600"/>
            <a:ext cx="1285875" cy="533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21" name="Group 26"/>
          <p:cNvGrpSpPr>
            <a:grpSpLocks/>
          </p:cNvGrpSpPr>
          <p:nvPr/>
        </p:nvGrpSpPr>
        <p:grpSpPr bwMode="auto">
          <a:xfrm>
            <a:off x="5257800" y="3733800"/>
            <a:ext cx="750888" cy="584200"/>
            <a:chOff x="3312" y="2064"/>
            <a:chExt cx="473" cy="368"/>
          </a:xfrm>
        </p:grpSpPr>
        <p:sp>
          <p:nvSpPr>
            <p:cNvPr id="125" name="Rectangle 27"/>
            <p:cNvSpPr>
              <a:spLocks noChangeArrowheads="1"/>
            </p:cNvSpPr>
            <p:nvPr/>
          </p:nvSpPr>
          <p:spPr bwMode="auto">
            <a:xfrm>
              <a:off x="3312" y="2064"/>
              <a:ext cx="473" cy="3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9" name="Text Box 28"/>
            <p:cNvSpPr txBox="1">
              <a:spLocks noChangeArrowheads="1"/>
            </p:cNvSpPr>
            <p:nvPr/>
          </p:nvSpPr>
          <p:spPr bwMode="auto">
            <a:xfrm>
              <a:off x="3367" y="2144"/>
              <a:ext cx="189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>
                  <a:solidFill>
                    <a:srgbClr val="800000"/>
                  </a:solidFill>
                  <a:latin typeface="Helvetica" pitchFamily="34" charset="0"/>
                </a:rPr>
                <a:t>v</a:t>
              </a:r>
            </a:p>
          </p:txBody>
        </p:sp>
        <p:sp>
          <p:nvSpPr>
            <p:cNvPr id="142" name="Line 29"/>
            <p:cNvSpPr>
              <a:spLocks noChangeShapeType="1"/>
            </p:cNvSpPr>
            <p:nvPr/>
          </p:nvSpPr>
          <p:spPr bwMode="auto">
            <a:xfrm>
              <a:off x="3657" y="2072"/>
              <a:ext cx="0" cy="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43" name="Line 30"/>
          <p:cNvSpPr>
            <a:spLocks noChangeShapeType="1"/>
          </p:cNvSpPr>
          <p:nvPr/>
        </p:nvSpPr>
        <p:spPr bwMode="auto">
          <a:xfrm flipV="1">
            <a:off x="2362200" y="2133600"/>
            <a:ext cx="2814638" cy="1498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44" name="Line 31"/>
          <p:cNvSpPr>
            <a:spLocks noChangeShapeType="1"/>
          </p:cNvSpPr>
          <p:nvPr/>
        </p:nvSpPr>
        <p:spPr bwMode="auto">
          <a:xfrm flipV="1">
            <a:off x="2438400" y="3962400"/>
            <a:ext cx="2744788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45" name="Line 32"/>
          <p:cNvSpPr>
            <a:spLocks noChangeShapeType="1"/>
          </p:cNvSpPr>
          <p:nvPr/>
        </p:nvSpPr>
        <p:spPr bwMode="auto">
          <a:xfrm>
            <a:off x="2381250" y="4178300"/>
            <a:ext cx="2266950" cy="1231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46" name="Text Box 33"/>
          <p:cNvSpPr txBox="1">
            <a:spLocks noChangeArrowheads="1"/>
          </p:cNvSpPr>
          <p:nvPr/>
        </p:nvSpPr>
        <p:spPr bwMode="auto">
          <a:xfrm>
            <a:off x="5334000" y="1371600"/>
            <a:ext cx="2570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Helvetica" pitchFamily="34" charset="0"/>
              </a:rPr>
              <a:t>Case 1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: Tail insertion</a:t>
            </a:r>
          </a:p>
        </p:txBody>
      </p:sp>
      <p:sp>
        <p:nvSpPr>
          <p:cNvPr id="147" name="Text Box 34"/>
          <p:cNvSpPr txBox="1">
            <a:spLocks noChangeArrowheads="1"/>
          </p:cNvSpPr>
          <p:nvPr/>
        </p:nvSpPr>
        <p:spPr bwMode="auto">
          <a:xfrm>
            <a:off x="5257800" y="3200400"/>
            <a:ext cx="335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Helvetica" pitchFamily="34" charset="0"/>
              </a:rPr>
              <a:t>Case 2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Helvetica" pitchFamily="34" charset="0"/>
              </a:rPr>
              <a:t>Insert </a:t>
            </a:r>
            <a:r>
              <a:rPr lang="en-US" sz="2000" dirty="0">
                <a:solidFill>
                  <a:schemeClr val="tx1"/>
                </a:solidFill>
                <a:latin typeface="Helvetica" pitchFamily="34" charset="0"/>
              </a:rPr>
              <a:t>before p</a:t>
            </a:r>
          </a:p>
        </p:txBody>
      </p:sp>
      <p:sp>
        <p:nvSpPr>
          <p:cNvPr id="148" name="Text Box 35"/>
          <p:cNvSpPr txBox="1">
            <a:spLocks noChangeArrowheads="1"/>
          </p:cNvSpPr>
          <p:nvPr/>
        </p:nvSpPr>
        <p:spPr bwMode="auto">
          <a:xfrm>
            <a:off x="5311775" y="4724400"/>
            <a:ext cx="3832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Helvetica" pitchFamily="34" charset="0"/>
              </a:rPr>
              <a:t>Case 3</a:t>
            </a:r>
            <a:r>
              <a:rPr lang="en-US" sz="2000">
                <a:solidFill>
                  <a:schemeClr val="tx1"/>
                </a:solidFill>
                <a:latin typeface="Helvetica" pitchFamily="34" charset="0"/>
              </a:rPr>
              <a:t>: Insert after p (</a:t>
            </a:r>
            <a:r>
              <a:rPr lang="en-US" sz="2000">
                <a:solidFill>
                  <a:srgbClr val="FF0000"/>
                </a:solidFill>
                <a:latin typeface="Helvetica" pitchFamily="34" charset="0"/>
              </a:rPr>
              <a:t>recursion</a:t>
            </a:r>
            <a:r>
              <a:rPr lang="en-US" sz="2000">
                <a:solidFill>
                  <a:schemeClr val="tx1"/>
                </a:solidFill>
                <a:latin typeface="Helvetica" pitchFamily="34" charset="0"/>
              </a:rPr>
              <a:t>)</a:t>
            </a:r>
          </a:p>
        </p:txBody>
      </p:sp>
      <p:sp>
        <p:nvSpPr>
          <p:cNvPr id="149" name="Text Box 36"/>
          <p:cNvSpPr txBox="1">
            <a:spLocks noChangeArrowheads="1"/>
          </p:cNvSpPr>
          <p:nvPr/>
        </p:nvSpPr>
        <p:spPr bwMode="auto">
          <a:xfrm>
            <a:off x="6710363" y="3390900"/>
            <a:ext cx="184150" cy="3667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GB" sz="1800">
              <a:solidFill>
                <a:schemeClr val="accent2"/>
              </a:solidFill>
              <a:latin typeface="Helvetica" pitchFamily="34" charset="0"/>
            </a:endParaRPr>
          </a:p>
        </p:txBody>
      </p:sp>
      <p:grpSp>
        <p:nvGrpSpPr>
          <p:cNvPr id="150" name="Group 37"/>
          <p:cNvGrpSpPr>
            <a:grpSpLocks/>
          </p:cNvGrpSpPr>
          <p:nvPr/>
        </p:nvGrpSpPr>
        <p:grpSpPr bwMode="auto">
          <a:xfrm>
            <a:off x="5943600" y="3759200"/>
            <a:ext cx="2819400" cy="584200"/>
            <a:chOff x="3744" y="2080"/>
            <a:chExt cx="1776" cy="368"/>
          </a:xfrm>
        </p:grpSpPr>
        <p:grpSp>
          <p:nvGrpSpPr>
            <p:cNvPr id="151" name="Group 38"/>
            <p:cNvGrpSpPr>
              <a:grpSpLocks/>
            </p:cNvGrpSpPr>
            <p:nvPr/>
          </p:nvGrpSpPr>
          <p:grpSpPr bwMode="auto">
            <a:xfrm>
              <a:off x="3984" y="2080"/>
              <a:ext cx="1536" cy="368"/>
              <a:chOff x="3842" y="2048"/>
              <a:chExt cx="1536" cy="368"/>
            </a:xfrm>
          </p:grpSpPr>
          <p:sp>
            <p:nvSpPr>
              <p:cNvPr id="153" name="Rectangle 39"/>
              <p:cNvSpPr>
                <a:spLocks noChangeArrowheads="1"/>
              </p:cNvSpPr>
              <p:nvPr/>
            </p:nvSpPr>
            <p:spPr bwMode="auto">
              <a:xfrm>
                <a:off x="3890" y="2048"/>
                <a:ext cx="498" cy="3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Line 40"/>
              <p:cNvSpPr>
                <a:spLocks noChangeShapeType="1"/>
              </p:cNvSpPr>
              <p:nvPr/>
            </p:nvSpPr>
            <p:spPr bwMode="auto">
              <a:xfrm>
                <a:off x="4285" y="2064"/>
                <a:ext cx="0" cy="3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5" name="Text Box 41"/>
              <p:cNvSpPr txBox="1">
                <a:spLocks noChangeArrowheads="1"/>
              </p:cNvSpPr>
              <p:nvPr/>
            </p:nvSpPr>
            <p:spPr bwMode="auto">
              <a:xfrm>
                <a:off x="3842" y="2128"/>
                <a:ext cx="469" cy="155"/>
              </a:xfrm>
              <a:prstGeom prst="rect">
                <a:avLst/>
              </a:prstGeom>
              <a:noFill/>
              <a:ln w="1905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GB" sz="1000">
                    <a:solidFill>
                      <a:srgbClr val="800000"/>
                    </a:solidFill>
                    <a:latin typeface="Helvetica" pitchFamily="34" charset="0"/>
                  </a:rPr>
                  <a:t>p.element</a:t>
                </a:r>
              </a:p>
            </p:txBody>
          </p:sp>
          <p:sp>
            <p:nvSpPr>
              <p:cNvPr id="156" name="Line 42"/>
              <p:cNvSpPr>
                <a:spLocks noChangeShapeType="1"/>
              </p:cNvSpPr>
              <p:nvPr/>
            </p:nvSpPr>
            <p:spPr bwMode="auto">
              <a:xfrm>
                <a:off x="4329" y="2240"/>
                <a:ext cx="2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57" name="Rectangle 43"/>
              <p:cNvSpPr>
                <a:spLocks noChangeArrowheads="1"/>
              </p:cNvSpPr>
              <p:nvPr/>
            </p:nvSpPr>
            <p:spPr bwMode="auto">
              <a:xfrm>
                <a:off x="4566" y="2064"/>
                <a:ext cx="812" cy="320"/>
              </a:xfrm>
              <a:prstGeom prst="rect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Line 44"/>
            <p:cNvSpPr>
              <a:spLocks noChangeShapeType="1"/>
            </p:cNvSpPr>
            <p:nvPr/>
          </p:nvSpPr>
          <p:spPr bwMode="auto">
            <a:xfrm>
              <a:off x="374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58" name="Group 58"/>
          <p:cNvGrpSpPr>
            <a:grpSpLocks/>
          </p:cNvGrpSpPr>
          <p:nvPr/>
        </p:nvGrpSpPr>
        <p:grpSpPr bwMode="auto">
          <a:xfrm>
            <a:off x="4572000" y="5105400"/>
            <a:ext cx="4114800" cy="914400"/>
            <a:chOff x="2880" y="3216"/>
            <a:chExt cx="2592" cy="576"/>
          </a:xfrm>
        </p:grpSpPr>
        <p:sp>
          <p:nvSpPr>
            <p:cNvPr id="159" name="Rectangle 14"/>
            <p:cNvSpPr>
              <a:spLocks noChangeArrowheads="1"/>
            </p:cNvSpPr>
            <p:nvPr/>
          </p:nvSpPr>
          <p:spPr bwMode="auto">
            <a:xfrm>
              <a:off x="2928" y="3312"/>
              <a:ext cx="672" cy="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0" name="Text Box 15"/>
            <p:cNvSpPr txBox="1">
              <a:spLocks noChangeArrowheads="1"/>
            </p:cNvSpPr>
            <p:nvPr/>
          </p:nvSpPr>
          <p:spPr bwMode="auto">
            <a:xfrm>
              <a:off x="2880" y="3408"/>
              <a:ext cx="611" cy="194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400" smtClean="0">
                  <a:solidFill>
                    <a:srgbClr val="800000"/>
                  </a:solidFill>
                  <a:latin typeface="Helvetica" pitchFamily="34" charset="0"/>
                </a:rPr>
                <a:t>p.element</a:t>
              </a:r>
              <a:endParaRPr lang="en-GB" sz="1400">
                <a:solidFill>
                  <a:schemeClr val="accent2"/>
                </a:solidFill>
                <a:latin typeface="Helvetica" pitchFamily="34" charset="0"/>
              </a:endParaRPr>
            </a:p>
          </p:txBody>
        </p:sp>
        <p:sp>
          <p:nvSpPr>
            <p:cNvPr id="161" name="Line 16"/>
            <p:cNvSpPr>
              <a:spLocks noChangeShapeType="1"/>
            </p:cNvSpPr>
            <p:nvPr/>
          </p:nvSpPr>
          <p:spPr bwMode="auto">
            <a:xfrm>
              <a:off x="3456" y="331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2" name="Rectangle 54"/>
            <p:cNvSpPr>
              <a:spLocks noChangeArrowheads="1"/>
            </p:cNvSpPr>
            <p:nvPr/>
          </p:nvSpPr>
          <p:spPr bwMode="auto">
            <a:xfrm>
              <a:off x="4224" y="3312"/>
              <a:ext cx="864" cy="384"/>
            </a:xfrm>
            <a:prstGeom prst="rect">
              <a:avLst/>
            </a:prstGeom>
            <a:noFill/>
            <a:ln w="38100" cmpd="dbl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3" name="Line 55"/>
            <p:cNvSpPr>
              <a:spLocks noChangeShapeType="1"/>
            </p:cNvSpPr>
            <p:nvPr/>
          </p:nvSpPr>
          <p:spPr bwMode="auto">
            <a:xfrm>
              <a:off x="3504" y="350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64" name="Rectangle 56"/>
            <p:cNvSpPr>
              <a:spLocks noChangeArrowheads="1"/>
            </p:cNvSpPr>
            <p:nvPr/>
          </p:nvSpPr>
          <p:spPr bwMode="auto">
            <a:xfrm>
              <a:off x="3696" y="3216"/>
              <a:ext cx="1776" cy="576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5" name="Text Box 57"/>
            <p:cNvSpPr txBox="1">
              <a:spLocks noChangeArrowheads="1"/>
            </p:cNvSpPr>
            <p:nvPr/>
          </p:nvSpPr>
          <p:spPr bwMode="auto">
            <a:xfrm>
              <a:off x="3704" y="3312"/>
              <a:ext cx="172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  <a:latin typeface="Helvetica" pitchFamily="34" charset="0"/>
                </a:rPr>
                <a:t>insert (  p.next            ,v)</a:t>
              </a:r>
            </a:p>
          </p:txBody>
        </p:sp>
      </p:grp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535633" y="957847"/>
            <a:ext cx="7770168" cy="457200"/>
          </a:xfrm>
        </p:spPr>
        <p:txBody>
          <a:bodyPr>
            <a:noAutofit/>
          </a:bodyPr>
          <a:lstStyle/>
          <a:p>
            <a:r>
              <a:rPr lang="en-US" sz="2000" smtClean="0"/>
              <a:t>Insert an item v into the sorted linked list with head p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-589380" y="850539"/>
            <a:ext cx="1788366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5</a:t>
            </a:r>
            <a:endParaRPr lang="en-US" sz="240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5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utoUpdateAnimBg="0"/>
      <p:bldP spid="75" grpId="0" autoUpdateAnimBg="0"/>
      <p:bldP spid="78" grpId="0" autoUpdateAnimBg="0"/>
      <p:bldP spid="143" grpId="0" animBg="1"/>
      <p:bldP spid="144" grpId="0" animBg="1"/>
      <p:bldP spid="145" grpId="0" animBg="1"/>
      <p:bldP spid="146" grpId="0"/>
      <p:bldP spid="147" grpId="0"/>
      <p:bldP spid="1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532168" cy="788988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3.5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Sorted</a:t>
            </a:r>
            <a:r>
              <a:rPr lang="en-US" sz="3600" dirty="0" smtClean="0">
                <a:latin typeface="Britannic Bold" panose="020B0903060703020204" pitchFamily="34" charset="0"/>
              </a:rPr>
              <a:t> Linked List Insertion (2/2)</a:t>
            </a:r>
            <a:r>
              <a:rPr lang="en-US" sz="2400" dirty="0" smtClean="0">
                <a:solidFill>
                  <a:srgbClr val="660066"/>
                </a:solidFill>
              </a:rPr>
              <a:t/>
            </a:r>
            <a:br>
              <a:rPr lang="en-US" sz="2400" dirty="0" smtClean="0">
                <a:solidFill>
                  <a:srgbClr val="660066"/>
                </a:solidFill>
              </a:rPr>
            </a:b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53" name="Rectangle 5"/>
          <p:cNvSpPr txBox="1">
            <a:spLocks noChangeArrowheads="1"/>
          </p:cNvSpPr>
          <p:nvPr/>
        </p:nvSpPr>
        <p:spPr bwMode="auto">
          <a:xfrm>
            <a:off x="563114" y="1066800"/>
            <a:ext cx="8123686" cy="419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public static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ListNode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insert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(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ListNode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p,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v)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 smtClean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Lucida Console" panose="020B0609040504020204" pitchFamily="49" charset="0"/>
              </a:rPr>
              <a:t>	</a:t>
            </a: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//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Find the first node whose value is bigger than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v 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>
                <a:solidFill>
                  <a:srgbClr val="663300"/>
                </a:solidFill>
                <a:latin typeface="Lucida Console" panose="020B0609040504020204" pitchFamily="49" charset="0"/>
              </a:rPr>
              <a:t>	</a:t>
            </a:r>
            <a:r>
              <a:rPr lang="en-US" kern="0" smtClean="0">
                <a:solidFill>
                  <a:srgbClr val="663300"/>
                </a:solidFill>
                <a:latin typeface="Lucida Console" panose="020B0609040504020204" pitchFamily="49" charset="0"/>
              </a:rPr>
              <a:t>//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and</a:t>
            </a:r>
            <a:r>
              <a:rPr lang="en-US" kern="0" dirty="0">
                <a:solidFill>
                  <a:srgbClr val="663300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insert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before it.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	// p is the “head” of the current recursion.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Lucida Console" panose="020B0609040504020204" pitchFamily="49" charset="0"/>
              </a:rPr>
              <a:t>	// Returns the “head” after the current recursion. 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if (p == null || v &lt;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p.element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) 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return new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ListNode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(v, p);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</a:rPr>
              <a:t>	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Lucida Console" panose="020B0609040504020204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else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 		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p.next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Lucida Console" panose="020B0609040504020204" pitchFamily="49" charset="0"/>
              </a:rPr>
              <a:t>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= insert(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p.next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, v);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</a:rPr>
              <a:t> 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</a:rPr>
              <a:t>return p;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</a:rPr>
              <a:t>}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3733800" y="4343400"/>
            <a:ext cx="4365625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en-GB" sz="2400" dirty="0">
                <a:solidFill>
                  <a:schemeClr val="tx1"/>
                </a:solidFill>
              </a:rPr>
              <a:t>To call this method: </a:t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rgbClr val="FF0000"/>
                </a:solidFill>
              </a:rPr>
              <a:t>head</a:t>
            </a:r>
            <a:r>
              <a:rPr lang="en-GB" sz="2400" dirty="0">
                <a:solidFill>
                  <a:schemeClr val="tx1"/>
                </a:solidFill>
              </a:rPr>
              <a:t> = </a:t>
            </a:r>
            <a:r>
              <a:rPr lang="en-GB" sz="2400" dirty="0" smtClean="0">
                <a:solidFill>
                  <a:srgbClr val="660033"/>
                </a:solidFill>
              </a:rPr>
              <a:t>insert(</a:t>
            </a:r>
            <a:r>
              <a:rPr lang="en-GB" sz="2400" dirty="0" smtClean="0">
                <a:solidFill>
                  <a:srgbClr val="FF0000"/>
                </a:solidFill>
              </a:rPr>
              <a:t>head</a:t>
            </a:r>
            <a:r>
              <a:rPr lang="en-GB" sz="2400" dirty="0">
                <a:solidFill>
                  <a:srgbClr val="660033"/>
                </a:solidFill>
              </a:rPr>
              <a:t>, </a:t>
            </a:r>
            <a:r>
              <a:rPr lang="en-GB" sz="2400" dirty="0" err="1"/>
              <a:t>newItem</a:t>
            </a:r>
            <a:r>
              <a:rPr lang="en-GB" sz="2400" dirty="0"/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592202" y="853362"/>
            <a:ext cx="17940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5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4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 smtClean="0">
                <a:latin typeface="Britannic Bold" panose="020B0903060703020204" pitchFamily="34" charset="0"/>
              </a:rPr>
              <a:t>Towers </a:t>
            </a:r>
            <a:r>
              <a:rPr lang="en-US" sz="3600" dirty="0" smtClean="0">
                <a:latin typeface="Britannic Bold" panose="020B0903060703020204" pitchFamily="34" charset="0"/>
              </a:rPr>
              <a:t>of Hanoi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3200400" y="3048000"/>
            <a:ext cx="762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2" name="Rectangle 36"/>
          <p:cNvSpPr txBox="1">
            <a:spLocks noChangeArrowheads="1"/>
          </p:cNvSpPr>
          <p:nvPr/>
        </p:nvSpPr>
        <p:spPr bwMode="auto">
          <a:xfrm>
            <a:off x="535632" y="1066800"/>
            <a:ext cx="845596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stack of discs on peg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move them to peg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one disc at a time, with the help of peg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larger disc cannot be stacked onto a smaller one.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819400" y="3581400"/>
            <a:ext cx="838200" cy="228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103563" y="3884613"/>
            <a:ext cx="3540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rgbClr val="C00000"/>
                </a:solidFill>
                <a:latin typeface="Helvetica" pitchFamily="34" charset="0"/>
              </a:rPr>
              <a:t>A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398963" y="3886200"/>
            <a:ext cx="35401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dirty="0">
                <a:solidFill>
                  <a:srgbClr val="006600"/>
                </a:solidFill>
                <a:latin typeface="Helvetica" pitchFamily="34" charset="0"/>
              </a:rPr>
              <a:t>B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715000" y="3911600"/>
            <a:ext cx="4635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2000" dirty="0">
                <a:solidFill>
                  <a:srgbClr val="0000FF"/>
                </a:solidFill>
                <a:latin typeface="Helvetica" pitchFamily="34" charset="0"/>
              </a:rPr>
              <a:t>C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990600" y="3567113"/>
            <a:ext cx="138430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>
                <a:solidFill>
                  <a:schemeClr val="tx1"/>
                </a:solidFill>
                <a:latin typeface="Helvetica" pitchFamily="34" charset="0"/>
              </a:rPr>
              <a:t>initial state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667000" y="3810000"/>
            <a:ext cx="3962400" cy="7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4572000" y="3048000"/>
            <a:ext cx="762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5867400" y="3048000"/>
            <a:ext cx="762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3124200" y="3124200"/>
            <a:ext cx="228600" cy="228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2971800" y="3352800"/>
            <a:ext cx="533400" cy="228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990600" y="4572000"/>
            <a:ext cx="5694363" cy="1238250"/>
            <a:chOff x="1295400" y="4572000"/>
            <a:chExt cx="5694363" cy="1238250"/>
          </a:xfrm>
        </p:grpSpPr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3388579" y="5397500"/>
              <a:ext cx="354739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dirty="0">
                  <a:solidFill>
                    <a:srgbClr val="C00000"/>
                  </a:solidFill>
                  <a:latin typeface="Helvetica" pitchFamily="34" charset="0"/>
                </a:rPr>
                <a:t>A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701992" y="5399088"/>
              <a:ext cx="353273" cy="396875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dirty="0">
                  <a:solidFill>
                    <a:srgbClr val="006600"/>
                  </a:solidFill>
                  <a:latin typeface="Helvetica" pitchFamily="34" charset="0"/>
                </a:rPr>
                <a:t>B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6019804" y="5410200"/>
              <a:ext cx="363534" cy="4000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2000" dirty="0">
                  <a:solidFill>
                    <a:srgbClr val="0000FF"/>
                  </a:solidFill>
                  <a:latin typeface="Helvetica" pitchFamily="34" charset="0"/>
                </a:rPr>
                <a:t>C</a:t>
              </a: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1295400" y="4926013"/>
              <a:ext cx="1351526" cy="400050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dirty="0">
                  <a:solidFill>
                    <a:schemeClr val="tx1"/>
                  </a:solidFill>
                  <a:latin typeface="Helvetica" pitchFamily="34" charset="0"/>
                </a:rPr>
                <a:t>final state </a:t>
              </a: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3027363" y="5334000"/>
              <a:ext cx="3962400" cy="76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6172200" y="4572000"/>
              <a:ext cx="762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3505200" y="4572000"/>
              <a:ext cx="762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4876800" y="4572000"/>
              <a:ext cx="76200" cy="762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4495800" y="5105400"/>
              <a:ext cx="838200" cy="2286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4800600" y="46482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/>
                <a:t> </a:t>
              </a: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4648200" y="4876800"/>
              <a:ext cx="533400" cy="2286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934200" y="3124200"/>
            <a:ext cx="1600200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Only the first 3 steps shown.</a:t>
            </a:r>
            <a:endParaRPr lang="en-SG" sz="2000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-592203" y="853363"/>
            <a:ext cx="17940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15105 -2.22222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05 1.11111E-6 L 0.15209 0.0652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0.29167 4.44444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4.44444E-6 L 0.29167 0.03472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08 0.06528 L 0.15208 0.005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04 -2.22222E-6 L 0.29271 -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0.03334 L 0.29167 0.0388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5" grpId="0" animBg="1"/>
      <p:bldP spid="35" grpId="1" animBg="1"/>
      <p:bldP spid="35" grpId="2" animBg="1"/>
      <p:bldP spid="35" grpId="3" animBg="1"/>
      <p:bldP spid="35" grpId="4" animBg="1"/>
      <p:bldP spid="37" grpId="0" animBg="1"/>
      <p:bldP spid="3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5" y="228600"/>
            <a:ext cx="8227365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 smtClean="0">
                <a:latin typeface="Britannic Bold" panose="020B0903060703020204" pitchFamily="34" charset="0"/>
              </a:rPr>
              <a:t>Towers of Hanoi – Quiz 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50623" y="931797"/>
            <a:ext cx="8212377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What’s the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case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A: 1 disc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B: 0 disc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What’s the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inductive step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A: Move the top n-1 disks to another peg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B: Move the bottom n-1 disks to another peg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many times do I need to call the inductive step?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A: Once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B: Twice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C: Three times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79823" y="953033"/>
            <a:ext cx="3048000" cy="1493838"/>
            <a:chOff x="5562600" y="1447800"/>
            <a:chExt cx="3048000" cy="1493838"/>
          </a:xfrm>
        </p:grpSpPr>
        <p:pic>
          <p:nvPicPr>
            <p:cNvPr id="13" name="Picture 5" descr="Tower_of_Hanoi_4"/>
            <p:cNvPicPr>
              <a:picLocks noChangeAspect="1" noChangeArrowheads="1" noCrop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1447800"/>
              <a:ext cx="3048000" cy="1190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6172200" y="2667000"/>
              <a:ext cx="1677988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From </a:t>
              </a:r>
              <a:r>
                <a:rPr lang="en-US" sz="1200">
                  <a:solidFill>
                    <a:schemeClr val="tx1"/>
                  </a:solidFill>
                  <a:hlinkClick r:id="rId4"/>
                </a:rPr>
                <a:t>en.wikipedia.org</a:t>
              </a:r>
              <a:endParaRPr 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592203" y="853363"/>
            <a:ext cx="17940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  <a:endParaRPr lang="en-US" sz="240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592203" y="853363"/>
            <a:ext cx="17940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 smtClean="0">
                <a:latin typeface="Britannic Bold" panose="020B0903060703020204" pitchFamily="34" charset="0"/>
              </a:rPr>
              <a:t>Tower </a:t>
            </a:r>
            <a:r>
              <a:rPr lang="en-US" sz="3600" dirty="0" smtClean="0">
                <a:latin typeface="Britannic Bold" panose="020B0903060703020204" pitchFamily="34" charset="0"/>
              </a:rPr>
              <a:t>of Hanoi solution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 bwMode="auto">
          <a:xfrm>
            <a:off x="228600" y="1676400"/>
            <a:ext cx="8686800" cy="3429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temp)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== 1) {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179388" algn="l"/>
                <a:tab pos="449263" algn="l"/>
                <a:tab pos="719138" algn="l"/>
                <a:tab pos="989013" algn="l"/>
              </a:tabLst>
            </a:pPr>
            <a:r>
              <a:rPr lang="en-US" sz="2000" kern="0" dirty="0" smtClean="0">
                <a:solidFill>
                  <a:schemeClr val="tx1"/>
                </a:solidFill>
              </a:rPr>
              <a:t>	</a:t>
            </a:r>
            <a:r>
              <a:rPr lang="en-US" sz="2000" kern="0" smtClean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System.out.println("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 top disk from pole " +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kern="0" dirty="0" smtClean="0">
                <a:solidFill>
                  <a:schemeClr val="tx1"/>
                </a:solidFill>
              </a:rPr>
              <a:t>+ "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</a:t>
            </a:r>
            <a:r>
              <a:rPr lang="en-US" sz="2000" kern="0" dirty="0" smtClean="0">
                <a:solidFill>
                  <a:schemeClr val="tx1"/>
                </a:solidFill>
              </a:rPr>
              <a:t>pole "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else {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chemeClr val="tx1"/>
                </a:solidFill>
              </a:rPr>
              <a:t>	</a:t>
            </a:r>
            <a:r>
              <a:rPr lang="en-US" sz="2000" kern="0" smtClean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Towers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(numDisks</a:t>
            </a:r>
            <a:r>
              <a:rPr lang="en-US" sz="2000" kern="0">
                <a:solidFill>
                  <a:schemeClr val="tx1"/>
                </a:solidFill>
              </a:rPr>
              <a:t> </a:t>
            </a:r>
            <a:r>
              <a:rPr lang="en-US" sz="2000" kern="0" smtClean="0">
                <a:solidFill>
                  <a:schemeClr val="tx1"/>
                </a:solidFill>
              </a:rPr>
              <a:t>– 1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temp, </a:t>
            </a:r>
            <a:r>
              <a:rPr kumimoji="0" lang="en-US" sz="2000" b="0" i="0" u="none" strike="noStrike" kern="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recursive call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chemeClr val="tx1"/>
                </a:solidFill>
              </a:rPr>
              <a:t>	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temp);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chemeClr val="tx1"/>
                </a:solidFill>
              </a:rPr>
              <a:t>	</a:t>
            </a:r>
            <a:r>
              <a:rPr lang="en-US" sz="2000" kern="0" smtClean="0">
                <a:solidFill>
                  <a:schemeClr val="tx1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Towers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(numDisks </a:t>
            </a:r>
            <a:r>
              <a:rPr lang="en-US" sz="2000" kern="0">
                <a:solidFill>
                  <a:schemeClr val="tx1"/>
                </a:solidFill>
              </a:rPr>
              <a:t>–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temp,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</a:t>
            </a:r>
            <a:r>
              <a:rPr kumimoji="0" lang="en-US" sz="2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recursive call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}			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} 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592203" y="853363"/>
            <a:ext cx="17940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8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200" dirty="0" smtClean="0">
                <a:latin typeface="Britannic Bold" panose="020B0903060703020204" pitchFamily="34" charset="0"/>
              </a:rPr>
              <a:t>Tower of Hanoi </a:t>
            </a:r>
            <a:r>
              <a:rPr lang="en-US" sz="3200" dirty="0" smtClean="0">
                <a:solidFill>
                  <a:srgbClr val="006600"/>
                </a:solidFill>
                <a:latin typeface="Britannic Bold" panose="020B0903060703020204" pitchFamily="34" charset="0"/>
              </a:rPr>
              <a:t>iterative</a:t>
            </a:r>
            <a:r>
              <a:rPr lang="en-US" sz="3200" dirty="0" smtClean="0">
                <a:latin typeface="Britannic Bold" panose="020B0903060703020204" pitchFamily="34" charset="0"/>
              </a:rPr>
              <a:t> solution </a:t>
            </a:r>
            <a:r>
              <a:rPr lang="en-US" sz="2400" dirty="0" smtClean="0">
                <a:latin typeface="Britannic Bold" panose="020B0903060703020204" pitchFamily="34" charset="0"/>
              </a:rPr>
              <a:t>(1/2)</a:t>
            </a:r>
            <a:endParaRPr lang="en-US" sz="24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304800" y="1371600"/>
            <a:ext cx="8686800" cy="41148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LinearTowers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orig_numDisks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orig_src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			                              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orig_dest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orig_temp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numDisksStack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 new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[100];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Maintain the stacks manually!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srcStack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new char[100];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destStack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new char[100];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= new char[100];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stacktop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numDisksStack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orig_numDisks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Init the stack with the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1st call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srcStack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orig_src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destStack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orig_dest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tempStack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orig_temp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449263" algn="l"/>
                <a:tab pos="719138" algn="l"/>
                <a:tab pos="989013" algn="l"/>
              </a:tabLst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stacktop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++;</a:t>
            </a: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4314217"/>
            <a:ext cx="4648200" cy="1384995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Complex!</a:t>
            </a:r>
          </a:p>
          <a:p>
            <a:r>
              <a:rPr lang="en-US" sz="2800" dirty="0" smtClean="0"/>
              <a:t>This and the </a:t>
            </a:r>
            <a:r>
              <a:rPr lang="en-US" sz="2800" smtClean="0"/>
              <a:t>next slide </a:t>
            </a:r>
            <a:r>
              <a:rPr lang="en-US" sz="2800" dirty="0" smtClean="0"/>
              <a:t>are only for your reference.</a:t>
            </a:r>
            <a:endParaRPr lang="en-SG" sz="2800" dirty="0"/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536633" cy="6858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200" dirty="0" smtClean="0">
                <a:latin typeface="Britannic Bold" panose="020B0903060703020204" pitchFamily="34" charset="0"/>
              </a:rPr>
              <a:t>Tower of Hanoi </a:t>
            </a:r>
            <a:r>
              <a:rPr lang="en-US" sz="3200" dirty="0" smtClean="0">
                <a:solidFill>
                  <a:srgbClr val="006600"/>
                </a:solidFill>
                <a:latin typeface="Britannic Bold" panose="020B0903060703020204" pitchFamily="34" charset="0"/>
              </a:rPr>
              <a:t>iterative</a:t>
            </a:r>
            <a:r>
              <a:rPr lang="en-US" sz="3200" dirty="0" smtClean="0">
                <a:latin typeface="Britannic Bold" panose="020B0903060703020204" pitchFamily="34" charset="0"/>
              </a:rPr>
              <a:t> solution </a:t>
            </a:r>
            <a:r>
              <a:rPr lang="en-US" sz="2400" dirty="0" smtClean="0">
                <a:latin typeface="Britannic Bold" panose="020B0903060703020204" pitchFamily="34" charset="0"/>
              </a:rPr>
              <a:t>(2/2)</a:t>
            </a:r>
            <a:endParaRPr lang="en-US" sz="24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535633" y="838200"/>
            <a:ext cx="8074968" cy="5715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while (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&gt;0) { 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--;    </a:t>
            </a:r>
            <a:r>
              <a:rPr lang="en-US" sz="1600" b="1" dirty="0" smtClean="0">
                <a:solidFill>
                  <a:srgbClr val="0000FF"/>
                </a:solidFill>
              </a:rPr>
              <a:t>// pop current off stack</a:t>
            </a:r>
            <a:endParaRPr lang="en-US" sz="1600" b="1" dirty="0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</a:rPr>
              <a:t>int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numDisks</a:t>
            </a:r>
            <a:r>
              <a:rPr lang="en-US" sz="1600" dirty="0" smtClean="0">
                <a:solidFill>
                  <a:srgbClr val="000000"/>
                </a:solidFill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</a:rPr>
              <a:t>numDisksStack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char </a:t>
            </a:r>
            <a:r>
              <a:rPr lang="en-US" sz="1600" dirty="0" err="1" smtClean="0">
                <a:solidFill>
                  <a:srgbClr val="000000"/>
                </a:solidFill>
              </a:rPr>
              <a:t>src</a:t>
            </a:r>
            <a:r>
              <a:rPr lang="en-US" sz="1600" dirty="0" smtClean="0">
                <a:solidFill>
                  <a:srgbClr val="000000"/>
                </a:solidFill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</a:rPr>
              <a:t>srcStack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]; char </a:t>
            </a:r>
            <a:r>
              <a:rPr lang="en-US" sz="1600" dirty="0" err="1" smtClean="0">
                <a:solidFill>
                  <a:srgbClr val="000000"/>
                </a:solidFill>
              </a:rPr>
              <a:t>dest</a:t>
            </a:r>
            <a:r>
              <a:rPr lang="en-US" sz="1600" dirty="0" smtClean="0">
                <a:solidFill>
                  <a:srgbClr val="000000"/>
                </a:solidFill>
              </a:rPr>
              <a:t>  = </a:t>
            </a:r>
            <a:r>
              <a:rPr lang="en-US" sz="1600" dirty="0" err="1" smtClean="0">
                <a:solidFill>
                  <a:srgbClr val="000000"/>
                </a:solidFill>
              </a:rPr>
              <a:t>destStack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char temp = </a:t>
            </a:r>
            <a:r>
              <a:rPr lang="en-US" sz="1600" dirty="0" err="1" smtClean="0">
                <a:solidFill>
                  <a:srgbClr val="000000"/>
                </a:solidFill>
              </a:rPr>
              <a:t>tempStack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if (</a:t>
            </a:r>
            <a:r>
              <a:rPr lang="en-US" sz="1600" dirty="0" err="1" smtClean="0">
                <a:solidFill>
                  <a:srgbClr val="C00000"/>
                </a:solidFill>
              </a:rPr>
              <a:t>numDisks</a:t>
            </a:r>
            <a:r>
              <a:rPr lang="en-US" sz="1600" dirty="0" smtClean="0">
                <a:solidFill>
                  <a:srgbClr val="C00000"/>
                </a:solidFill>
              </a:rPr>
              <a:t> == 1) </a:t>
            </a:r>
            <a:r>
              <a:rPr lang="en-US" sz="1600" dirty="0" smtClean="0">
                <a:solidFill>
                  <a:srgbClr val="000000"/>
                </a:solidFill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 		</a:t>
            </a:r>
            <a:r>
              <a:rPr lang="en-US" sz="1600" dirty="0" err="1" smtClean="0">
                <a:solidFill>
                  <a:srgbClr val="000000"/>
                </a:solidFill>
              </a:rPr>
              <a:t>System.out.println</a:t>
            </a:r>
            <a:r>
              <a:rPr lang="en-US" sz="1600" dirty="0" smtClean="0">
                <a:solidFill>
                  <a:srgbClr val="000000"/>
                </a:solidFill>
              </a:rPr>
              <a:t>("Move top disk from pole "+</a:t>
            </a:r>
            <a:r>
              <a:rPr lang="en-US" sz="1600" dirty="0" err="1" smtClean="0">
                <a:solidFill>
                  <a:srgbClr val="000000"/>
                </a:solidFill>
              </a:rPr>
              <a:t>src</a:t>
            </a:r>
            <a:r>
              <a:rPr lang="en-US" sz="1600" dirty="0" smtClean="0">
                <a:solidFill>
                  <a:srgbClr val="000000"/>
                </a:solidFill>
              </a:rPr>
              <a:t>+" to pole "+</a:t>
            </a:r>
            <a:r>
              <a:rPr lang="en-US" sz="1600" dirty="0" err="1" smtClean="0">
                <a:solidFill>
                  <a:srgbClr val="000000"/>
                </a:solidFill>
              </a:rPr>
              <a:t>dest</a:t>
            </a:r>
            <a:r>
              <a:rPr lang="en-US" sz="1600" dirty="0" smtClean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} else {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FF00FF"/>
                </a:solidFill>
              </a:rPr>
              <a:t>			</a:t>
            </a:r>
            <a:r>
              <a:rPr lang="en-US" sz="1600" b="1" dirty="0" smtClean="0">
                <a:solidFill>
                  <a:srgbClr val="0000CC"/>
                </a:solidFill>
              </a:rPr>
              <a:t>/* Towers(numDisks-1,temp,dest,src); */ // </a:t>
            </a:r>
            <a:r>
              <a:rPr lang="en-US" sz="1600" b="1" dirty="0" smtClean="0">
                <a:solidFill>
                  <a:srgbClr val="FF0000"/>
                </a:solidFill>
              </a:rPr>
              <a:t>second recursive call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</a:rPr>
              <a:t>numDisksStack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 = </a:t>
            </a:r>
            <a:r>
              <a:rPr lang="en-US" sz="1600" dirty="0" err="1" smtClean="0">
                <a:solidFill>
                  <a:srgbClr val="000000"/>
                </a:solidFill>
              </a:rPr>
              <a:t>numDisks</a:t>
            </a:r>
            <a:r>
              <a:rPr lang="en-US" sz="1600" dirty="0" smtClean="0">
                <a:solidFill>
                  <a:srgbClr val="000000"/>
                </a:solidFill>
              </a:rPr>
              <a:t> -1;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</a:rPr>
              <a:t>srcStack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 = temp;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</a:rPr>
              <a:t>destStack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 = </a:t>
            </a:r>
            <a:r>
              <a:rPr lang="en-US" sz="1600" dirty="0" err="1" smtClean="0">
                <a:solidFill>
                  <a:srgbClr val="000000"/>
                </a:solidFill>
              </a:rPr>
              <a:t>dest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</a:rPr>
              <a:t>tempStack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++] = </a:t>
            </a:r>
            <a:r>
              <a:rPr lang="en-US" sz="1600" dirty="0" err="1" smtClean="0">
                <a:solidFill>
                  <a:srgbClr val="000000"/>
                </a:solidFill>
              </a:rPr>
              <a:t>src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chemeClr val="accent2"/>
                </a:solidFill>
              </a:rPr>
              <a:t>			</a:t>
            </a:r>
            <a:r>
              <a:rPr lang="en-US" sz="1600" b="1" dirty="0" smtClean="0">
                <a:solidFill>
                  <a:srgbClr val="0000CC"/>
                </a:solidFill>
              </a:rPr>
              <a:t>/* Towers(1,src,dest,temp); */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</a:rPr>
              <a:t>numDisksStack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 =1;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</a:rPr>
              <a:t>srcStack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 = </a:t>
            </a:r>
            <a:r>
              <a:rPr lang="en-US" sz="1600" dirty="0" err="1" smtClean="0">
                <a:solidFill>
                  <a:srgbClr val="000000"/>
                </a:solidFill>
              </a:rPr>
              <a:t>src</a:t>
            </a:r>
            <a:r>
              <a:rPr lang="en-US" sz="1600" dirty="0" smtClean="0">
                <a:solidFill>
                  <a:srgbClr val="000000"/>
                </a:solidFill>
              </a:rPr>
              <a:t>; </a:t>
            </a:r>
            <a:r>
              <a:rPr lang="en-US" sz="1600" dirty="0" err="1" smtClean="0">
                <a:solidFill>
                  <a:srgbClr val="000000"/>
                </a:solidFill>
              </a:rPr>
              <a:t>destStack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 = </a:t>
            </a:r>
            <a:r>
              <a:rPr lang="en-US" sz="1600" dirty="0" err="1" smtClean="0">
                <a:solidFill>
                  <a:srgbClr val="000000"/>
                </a:solidFill>
              </a:rPr>
              <a:t>dest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</a:rPr>
              <a:t>tempStack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++] = temp;</a:t>
            </a:r>
            <a:endParaRPr lang="en-US" sz="1600" dirty="0" smtClean="0">
              <a:solidFill>
                <a:srgbClr val="FF00FF"/>
              </a:solidFill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chemeClr val="accent2"/>
                </a:solidFill>
              </a:rPr>
              <a:t>			</a:t>
            </a:r>
            <a:r>
              <a:rPr lang="en-US" sz="1600" b="1" dirty="0" smtClean="0">
                <a:solidFill>
                  <a:srgbClr val="0000CC"/>
                </a:solidFill>
              </a:rPr>
              <a:t>/* Towers(numDisks-1,src,temp,dest); */ // </a:t>
            </a:r>
            <a:r>
              <a:rPr lang="en-US" sz="1600" b="1" dirty="0" smtClean="0">
                <a:solidFill>
                  <a:srgbClr val="FF0000"/>
                </a:solidFill>
              </a:rPr>
              <a:t>first recursive call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</a:rPr>
              <a:t>numDisksStack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 = </a:t>
            </a:r>
            <a:r>
              <a:rPr lang="en-US" sz="1600" dirty="0" err="1" smtClean="0">
                <a:solidFill>
                  <a:srgbClr val="000000"/>
                </a:solidFill>
              </a:rPr>
              <a:t>numDisks</a:t>
            </a:r>
            <a:r>
              <a:rPr lang="en-US" sz="1600" dirty="0" smtClean="0">
                <a:solidFill>
                  <a:srgbClr val="000000"/>
                </a:solidFill>
              </a:rPr>
              <a:t> -1;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</a:rPr>
              <a:t>srcStack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 = </a:t>
            </a:r>
            <a:r>
              <a:rPr lang="en-US" sz="1600" dirty="0" err="1" smtClean="0">
                <a:solidFill>
                  <a:srgbClr val="000000"/>
                </a:solidFill>
              </a:rPr>
              <a:t>src</a:t>
            </a:r>
            <a:r>
              <a:rPr lang="en-US" sz="1600" dirty="0" smtClean="0">
                <a:solidFill>
                  <a:srgbClr val="000000"/>
                </a:solidFill>
              </a:rPr>
              <a:t>; </a:t>
            </a:r>
            <a:r>
              <a:rPr lang="en-US" sz="1600" dirty="0" err="1" smtClean="0">
                <a:solidFill>
                  <a:srgbClr val="000000"/>
                </a:solidFill>
              </a:rPr>
              <a:t>destStack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] = temp;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</a:rPr>
              <a:t>tempStack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dirty="0" err="1" smtClean="0">
                <a:solidFill>
                  <a:srgbClr val="000000"/>
                </a:solidFill>
              </a:rPr>
              <a:t>stacktop</a:t>
            </a:r>
            <a:r>
              <a:rPr lang="en-US" sz="1600" dirty="0" smtClean="0">
                <a:solidFill>
                  <a:srgbClr val="000000"/>
                </a:solidFill>
              </a:rPr>
              <a:t>++] = </a:t>
            </a:r>
            <a:r>
              <a:rPr lang="en-US" sz="1600" dirty="0" err="1" smtClean="0">
                <a:solidFill>
                  <a:srgbClr val="000000"/>
                </a:solidFill>
              </a:rPr>
              <a:t>dest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10795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} </a:t>
            </a:r>
            <a:endParaRPr lang="en-US" sz="1600" dirty="0" smtClean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029200" y="3124200"/>
            <a:ext cx="3733800" cy="11695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00FF"/>
                </a:solidFill>
              </a:rPr>
              <a:t>Q</a:t>
            </a:r>
            <a:r>
              <a:rPr lang="en-US" sz="2000" b="1" dirty="0">
                <a:solidFill>
                  <a:srgbClr val="3333CC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Which version runs faster?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     A: Recursive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     B: Iterative (this version)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92203" y="853363"/>
            <a:ext cx="17940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78670"/>
              </p:ext>
            </p:extLst>
          </p:nvPr>
        </p:nvGraphicFramePr>
        <p:xfrm>
          <a:off x="15240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13463"/>
              </p:ext>
            </p:extLst>
          </p:nvPr>
        </p:nvGraphicFramePr>
        <p:xfrm>
          <a:off x="30480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10805"/>
              </p:ext>
            </p:extLst>
          </p:nvPr>
        </p:nvGraphicFramePr>
        <p:xfrm>
          <a:off x="47244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785010"/>
              </p:ext>
            </p:extLst>
          </p:nvPr>
        </p:nvGraphicFramePr>
        <p:xfrm>
          <a:off x="6248400" y="1641608"/>
          <a:ext cx="9144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743200" y="881840"/>
            <a:ext cx="3723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Towers(4, </a:t>
            </a:r>
            <a:r>
              <a:rPr lang="en-US" sz="2400" dirty="0" err="1" smtClean="0">
                <a:solidFill>
                  <a:srgbClr val="0000FF"/>
                </a:solidFill>
              </a:rPr>
              <a:t>src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</a:rPr>
              <a:t>dest</a:t>
            </a:r>
            <a:r>
              <a:rPr lang="en-US" sz="2400" dirty="0" smtClean="0">
                <a:solidFill>
                  <a:srgbClr val="0000FF"/>
                </a:solidFill>
              </a:rPr>
              <a:t>, temp)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4842008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663300"/>
                </a:solidFill>
              </a:rPr>
              <a:t>numDiskStack</a:t>
            </a:r>
            <a:r>
              <a:rPr lang="en-US" sz="1400" dirty="0" smtClean="0">
                <a:solidFill>
                  <a:srgbClr val="663300"/>
                </a:solidFill>
              </a:rPr>
              <a:t>          </a:t>
            </a:r>
            <a:r>
              <a:rPr lang="en-US" sz="1400" dirty="0" err="1" smtClean="0">
                <a:solidFill>
                  <a:srgbClr val="663300"/>
                </a:solidFill>
              </a:rPr>
              <a:t>srcStack</a:t>
            </a:r>
            <a:r>
              <a:rPr lang="en-US" sz="1400" dirty="0" smtClean="0">
                <a:solidFill>
                  <a:srgbClr val="663300"/>
                </a:solidFill>
              </a:rPr>
              <a:t>                    </a:t>
            </a:r>
            <a:r>
              <a:rPr lang="en-US" sz="1400" dirty="0" err="1" smtClean="0">
                <a:solidFill>
                  <a:srgbClr val="663300"/>
                </a:solidFill>
              </a:rPr>
              <a:t>destStack</a:t>
            </a:r>
            <a:r>
              <a:rPr lang="en-US" sz="1400" dirty="0" smtClean="0">
                <a:solidFill>
                  <a:srgbClr val="663300"/>
                </a:solidFill>
              </a:rPr>
              <a:t>                   </a:t>
            </a:r>
            <a:r>
              <a:rPr lang="en-US" sz="1400" dirty="0" err="1" smtClean="0">
                <a:solidFill>
                  <a:srgbClr val="663300"/>
                </a:solidFill>
              </a:rPr>
              <a:t>tempStack</a:t>
            </a:r>
            <a:endParaRPr lang="en-US" sz="1400" dirty="0">
              <a:solidFill>
                <a:srgbClr val="66330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5632" y="228600"/>
            <a:ext cx="8151167" cy="7889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kern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 kern="0" smtClean="0">
                <a:latin typeface="Britannic Bold" panose="020B0903060703020204" pitchFamily="34" charset="0"/>
              </a:rPr>
              <a:t>Towers of Hanoi</a:t>
            </a:r>
            <a:endParaRPr lang="en-US" sz="3600" kern="0" dirty="0">
              <a:latin typeface="Britannic Bold" panose="020B09030607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92203" y="853363"/>
            <a:ext cx="17940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  <p:sp>
        <p:nvSpPr>
          <p:cNvPr id="20" name="Slide Number Placeholder 6"/>
          <p:cNvSpPr txBox="1">
            <a:spLocks/>
          </p:cNvSpPr>
          <p:nvPr/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1600" b="1" i="1" dirty="0" smtClean="0">
                <a:solidFill>
                  <a:srgbClr val="C00000"/>
                </a:solidFill>
              </a:rPr>
              <a:t>37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1511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3.6 </a:t>
            </a:r>
            <a:r>
              <a:rPr lang="en-US" sz="3600" smtClean="0">
                <a:latin typeface="Britannic Bold" panose="020B0903060703020204" pitchFamily="34" charset="0"/>
              </a:rPr>
              <a:t>Time </a:t>
            </a:r>
            <a:r>
              <a:rPr lang="en-US" sz="3600" dirty="0" smtClean="0">
                <a:latin typeface="Britannic Bold" panose="020B0903060703020204" pitchFamily="34" charset="0"/>
              </a:rPr>
              <a:t>Efficiency of </a:t>
            </a:r>
            <a:r>
              <a:rPr lang="en-US" sz="3600" smtClean="0">
                <a:latin typeface="Britannic Bold" panose="020B0903060703020204" pitchFamily="34" charset="0"/>
              </a:rPr>
              <a:t>Towers()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graphicFrame>
        <p:nvGraphicFramePr>
          <p:cNvPr id="9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65624"/>
              </p:ext>
            </p:extLst>
          </p:nvPr>
        </p:nvGraphicFramePr>
        <p:xfrm>
          <a:off x="762000" y="1143000"/>
          <a:ext cx="7848600" cy="5071726"/>
        </p:xfrm>
        <a:graphic>
          <a:graphicData uri="http://schemas.openxmlformats.org/drawingml/2006/table">
            <a:tbl>
              <a:tblPr/>
              <a:tblGrid>
                <a:gridCol w="2167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1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Num of discs, 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Num of moves, f(n)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Time  (1 sec per move)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3+1+3 =  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7+1+7 = 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15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15+1+15 = 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31 sec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31+1+31 = 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 min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65,536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18 hours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32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4.295 billion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136 years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1.8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cs typeface="Times New Roman"/>
                        </a:rPr>
                        <a:t>×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 10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billion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584 billion years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3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 pitchFamily="34" charset="0"/>
                          <a:cs typeface="Arial" charset="0"/>
                        </a:rPr>
                        <a:t> – 1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Helvetic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Rectangle 121"/>
          <p:cNvSpPr>
            <a:spLocks noChangeArrowheads="1"/>
          </p:cNvSpPr>
          <p:nvPr/>
        </p:nvSpPr>
        <p:spPr bwMode="auto">
          <a:xfrm>
            <a:off x="5060430" y="1691389"/>
            <a:ext cx="381000" cy="252084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592203" y="853363"/>
            <a:ext cx="1794011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6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3.7 </a:t>
            </a:r>
            <a:r>
              <a:rPr lang="en-US" sz="3600" smtClean="0">
                <a:latin typeface="Britannic Bold" panose="020B0903060703020204" pitchFamily="34" charset="0"/>
              </a:rPr>
              <a:t>Being </a:t>
            </a:r>
            <a:r>
              <a:rPr lang="en-US" sz="3600" dirty="0" smtClean="0">
                <a:latin typeface="Britannic Bold" panose="020B0903060703020204" pitchFamily="34" charset="0"/>
              </a:rPr>
              <a:t>choosy…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24656" y="1309687"/>
            <a:ext cx="3657600" cy="2819400"/>
            <a:chOff x="304800" y="1600200"/>
            <a:chExt cx="3657600" cy="2819400"/>
          </a:xfrm>
        </p:grpSpPr>
        <p:pic>
          <p:nvPicPr>
            <p:cNvPr id="17" name="Picture 2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1600200"/>
              <a:ext cx="3657600" cy="22383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" name="Rectangle 25"/>
            <p:cNvSpPr>
              <a:spLocks noChangeArrowheads="1"/>
            </p:cNvSpPr>
            <p:nvPr/>
          </p:nvSpPr>
          <p:spPr bwMode="auto">
            <a:xfrm>
              <a:off x="304800" y="3962400"/>
              <a:ext cx="1736725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“Photo” credits: </a:t>
              </a:r>
              <a:r>
                <a:rPr lang="en-US" sz="1200">
                  <a:solidFill>
                    <a:schemeClr val="tx1"/>
                  </a:solidFill>
                  <a:hlinkClick r:id="rId4"/>
                </a:rPr>
                <a:t>Torley</a:t>
              </a:r>
              <a:r>
                <a:rPr lang="en-US" sz="1200">
                  <a:solidFill>
                    <a:schemeClr val="tx1"/>
                  </a:solidFill>
                </a:rPr>
                <a:t> </a:t>
              </a:r>
              <a:br>
                <a:rPr lang="en-US" sz="1200">
                  <a:solidFill>
                    <a:schemeClr val="tx1"/>
                  </a:solidFill>
                </a:rPr>
              </a:br>
              <a:r>
                <a:rPr lang="en-US" sz="1200">
                  <a:solidFill>
                    <a:schemeClr val="tx1"/>
                  </a:solidFill>
                </a:rPr>
                <a:t>(this pic is from 2</a:t>
              </a:r>
              <a:r>
                <a:rPr lang="en-US" sz="1200" baseline="30000">
                  <a:solidFill>
                    <a:schemeClr val="tx1"/>
                  </a:solidFill>
                </a:rPr>
                <a:t>nd</a:t>
              </a:r>
              <a:r>
                <a:rPr lang="en-US" sz="1200">
                  <a:solidFill>
                    <a:schemeClr val="tx1"/>
                  </a:solidFill>
                </a:rPr>
                <a:t> life)</a:t>
              </a:r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4343400" y="1309687"/>
            <a:ext cx="4572000" cy="35702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Suppose you visit an ice cream store with your parents.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You’ve been good so they let you choose </a:t>
            </a:r>
            <a:r>
              <a:rPr lang="en-US" sz="24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flavors of ice </a:t>
            </a:r>
            <a:r>
              <a:rPr lang="en-US" sz="2400" dirty="0" smtClean="0">
                <a:solidFill>
                  <a:schemeClr val="tx1"/>
                </a:solidFill>
              </a:rPr>
              <a:t>cream. 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ice cream store stocks </a:t>
            </a:r>
            <a:r>
              <a:rPr lang="en-US" sz="2400" dirty="0">
                <a:solidFill>
                  <a:srgbClr val="0000FF"/>
                </a:solidFill>
              </a:rPr>
              <a:t>10</a:t>
            </a:r>
            <a:r>
              <a:rPr lang="en-US" sz="2400" dirty="0">
                <a:solidFill>
                  <a:schemeClr val="tx1"/>
                </a:solidFill>
              </a:rPr>
              <a:t> flavors today. </a:t>
            </a:r>
            <a:r>
              <a:rPr lang="en-US" sz="2400" dirty="0">
                <a:solidFill>
                  <a:srgbClr val="C00000"/>
                </a:solidFill>
              </a:rPr>
              <a:t>How many different ways</a:t>
            </a:r>
            <a:r>
              <a:rPr lang="en-US" sz="2400" dirty="0">
                <a:solidFill>
                  <a:schemeClr val="tx1"/>
                </a:solidFill>
              </a:rPr>
              <a:t> can you choose your ice creams?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92204" y="853362"/>
            <a:ext cx="17940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7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 smtClean="0">
                <a:latin typeface="Britannic Bold" panose="020B0903060703020204" pitchFamily="34" charset="0"/>
              </a:rPr>
              <a:t>Programs used in this lecture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</a:rPr>
              <a:t>CountDown.java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</a:rPr>
              <a:t>ConvertBase.java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srgbClr val="0000FF"/>
                </a:solidFill>
              </a:rPr>
              <a:t>SortedLinkedList,java</a:t>
            </a:r>
            <a:r>
              <a:rPr lang="en-US" sz="2800" dirty="0" smtClean="0">
                <a:solidFill>
                  <a:srgbClr val="0000FF"/>
                </a:solidFill>
              </a:rPr>
              <a:t>, TestSortedList.java</a:t>
            </a:r>
            <a:endParaRPr lang="en-US" sz="2800" dirty="0" smtClean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00FF"/>
                </a:solidFill>
              </a:rPr>
              <a:t>Combination.java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</a:t>
            </a:fld>
            <a:endParaRPr lang="en-US" sz="16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3" y="228600"/>
            <a:ext cx="84559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3.7 </a:t>
            </a:r>
            <a:r>
              <a:rPr lang="en-US" sz="3600" smtClean="0">
                <a:latin typeface="Britannic Bold" panose="020B0903060703020204" pitchFamily="34" charset="0"/>
              </a:rPr>
              <a:t>n choose k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793750" y="2466975"/>
            <a:ext cx="23050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b="1">
                <a:solidFill>
                  <a:srgbClr val="0000FF"/>
                </a:solidFill>
                <a:latin typeface="Helvetica" pitchFamily="34" charset="0"/>
              </a:rPr>
              <a:t>choose</a:t>
            </a:r>
            <a:r>
              <a:rPr lang="en-GB" sz="2000" b="1">
                <a:solidFill>
                  <a:schemeClr val="accent2"/>
                </a:solidFill>
                <a:latin typeface="Helvetica" pitchFamily="34" charset="0"/>
              </a:rPr>
              <a:t> </a:t>
            </a:r>
            <a:r>
              <a:rPr lang="en-GB" sz="2000" b="1">
                <a:solidFill>
                  <a:srgbClr val="CC0000"/>
                </a:solidFill>
                <a:latin typeface="Helvetica" pitchFamily="34" charset="0"/>
              </a:rPr>
              <a:t>k</a:t>
            </a:r>
            <a:r>
              <a:rPr lang="en-GB" sz="2000" b="1">
                <a:solidFill>
                  <a:schemeClr val="accent2"/>
                </a:solidFill>
                <a:latin typeface="Helvetica" pitchFamily="34" charset="0"/>
              </a:rPr>
              <a:t> </a:t>
            </a:r>
            <a:r>
              <a:rPr lang="en-GB" sz="2000" b="1">
                <a:solidFill>
                  <a:srgbClr val="0000FF"/>
                </a:solidFill>
                <a:latin typeface="Helvetica" pitchFamily="34" charset="0"/>
              </a:rPr>
              <a:t>out of</a:t>
            </a:r>
            <a:r>
              <a:rPr lang="en-GB" sz="2000" b="1">
                <a:solidFill>
                  <a:schemeClr val="accent2"/>
                </a:solidFill>
                <a:latin typeface="Helvetica" pitchFamily="34" charset="0"/>
              </a:rPr>
              <a:t> </a:t>
            </a:r>
            <a:r>
              <a:rPr lang="en-GB" sz="2000" b="1">
                <a:solidFill>
                  <a:srgbClr val="CC0000"/>
                </a:solidFill>
                <a:latin typeface="Helvetica" pitchFamily="34" charset="0"/>
              </a:rPr>
              <a:t>n</a:t>
            </a:r>
            <a:endParaRPr lang="en-GB" b="1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303588" y="1476375"/>
            <a:ext cx="1439862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2000" b="1">
                <a:solidFill>
                  <a:schemeClr val="tx1"/>
                </a:solidFill>
                <a:latin typeface="Helvetica" pitchFamily="34" charset="0"/>
              </a:rPr>
              <a:t>X selected</a:t>
            </a:r>
          </a:p>
        </p:txBody>
      </p:sp>
      <p:grpSp>
        <p:nvGrpSpPr>
          <p:cNvPr id="43" name="Group 5"/>
          <p:cNvGrpSpPr>
            <a:grpSpLocks/>
          </p:cNvGrpSpPr>
          <p:nvPr/>
        </p:nvGrpSpPr>
        <p:grpSpPr bwMode="auto">
          <a:xfrm>
            <a:off x="3119438" y="1628775"/>
            <a:ext cx="5143500" cy="898525"/>
            <a:chOff x="2232" y="1026"/>
            <a:chExt cx="3509" cy="566"/>
          </a:xfrm>
        </p:grpSpPr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3861" y="1026"/>
              <a:ext cx="1880" cy="262"/>
            </a:xfrm>
            <a:prstGeom prst="rect">
              <a:avLst/>
            </a:prstGeom>
            <a:noFill/>
            <a:ln w="1905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choose</a:t>
              </a:r>
              <a:r>
                <a:rPr lang="en-GB" sz="2000" b="1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 dirty="0">
                  <a:solidFill>
                    <a:srgbClr val="CC0000"/>
                  </a:solidFill>
                  <a:latin typeface="Helvetica" pitchFamily="34" charset="0"/>
                </a:rPr>
                <a:t>k-1</a:t>
              </a:r>
              <a:r>
                <a:rPr lang="en-GB" sz="2000" b="1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 dirty="0">
                  <a:solidFill>
                    <a:srgbClr val="0000FF"/>
                  </a:solidFill>
                  <a:latin typeface="Helvetica" pitchFamily="34" charset="0"/>
                </a:rPr>
                <a:t>out of</a:t>
              </a:r>
              <a:r>
                <a:rPr lang="en-GB" sz="2000" b="1" dirty="0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 dirty="0">
                  <a:solidFill>
                    <a:srgbClr val="CC0000"/>
                  </a:solidFill>
                  <a:latin typeface="Helvetica" pitchFamily="34" charset="0"/>
                </a:rPr>
                <a:t>n-1</a:t>
              </a:r>
              <a:endParaRPr lang="en-GB" b="1" dirty="0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2232" y="1117"/>
              <a:ext cx="1616" cy="475"/>
            </a:xfrm>
            <a:custGeom>
              <a:avLst/>
              <a:gdLst>
                <a:gd name="T0" fmla="*/ 0 w 1616"/>
                <a:gd name="T1" fmla="*/ 475 h 475"/>
                <a:gd name="T2" fmla="*/ 800 w 1616"/>
                <a:gd name="T3" fmla="*/ 75 h 475"/>
                <a:gd name="T4" fmla="*/ 1616 w 1616"/>
                <a:gd name="T5" fmla="*/ 27 h 475"/>
                <a:gd name="T6" fmla="*/ 0 60000 65536"/>
                <a:gd name="T7" fmla="*/ 0 60000 65536"/>
                <a:gd name="T8" fmla="*/ 0 60000 65536"/>
                <a:gd name="T9" fmla="*/ 0 w 1616"/>
                <a:gd name="T10" fmla="*/ 0 h 475"/>
                <a:gd name="T11" fmla="*/ 1616 w 1616"/>
                <a:gd name="T12" fmla="*/ 475 h 4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6" h="475">
                  <a:moveTo>
                    <a:pt x="0" y="475"/>
                  </a:moveTo>
                  <a:cubicBezTo>
                    <a:pt x="265" y="312"/>
                    <a:pt x="531" y="150"/>
                    <a:pt x="800" y="75"/>
                  </a:cubicBezTo>
                  <a:cubicBezTo>
                    <a:pt x="1069" y="0"/>
                    <a:pt x="1342" y="13"/>
                    <a:pt x="1616" y="27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46" name="Group 8"/>
          <p:cNvGrpSpPr>
            <a:grpSpLocks/>
          </p:cNvGrpSpPr>
          <p:nvPr/>
        </p:nvGrpSpPr>
        <p:grpSpPr bwMode="auto">
          <a:xfrm>
            <a:off x="3095625" y="2882900"/>
            <a:ext cx="5200650" cy="1074738"/>
            <a:chOff x="2216" y="1816"/>
            <a:chExt cx="3547" cy="677"/>
          </a:xfrm>
        </p:grpSpPr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037" y="2066"/>
              <a:ext cx="1726" cy="262"/>
            </a:xfrm>
            <a:prstGeom prst="rect">
              <a:avLst/>
            </a:prstGeom>
            <a:noFill/>
            <a:ln w="19050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2000" b="1">
                  <a:solidFill>
                    <a:srgbClr val="0000FF"/>
                  </a:solidFill>
                  <a:latin typeface="Helvetica" pitchFamily="34" charset="0"/>
                </a:rPr>
                <a:t>choose</a:t>
              </a:r>
              <a:r>
                <a:rPr lang="en-GB" sz="2000" b="1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>
                  <a:solidFill>
                    <a:srgbClr val="CC0000"/>
                  </a:solidFill>
                  <a:latin typeface="Helvetica" pitchFamily="34" charset="0"/>
                </a:rPr>
                <a:t>k</a:t>
              </a:r>
              <a:r>
                <a:rPr lang="en-GB" sz="2000" b="1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>
                  <a:solidFill>
                    <a:srgbClr val="0000FF"/>
                  </a:solidFill>
                  <a:latin typeface="Helvetica" pitchFamily="34" charset="0"/>
                </a:rPr>
                <a:t>out of</a:t>
              </a:r>
              <a:r>
                <a:rPr lang="en-GB" sz="2000" b="1">
                  <a:solidFill>
                    <a:schemeClr val="accent2"/>
                  </a:solidFill>
                  <a:latin typeface="Helvetica" pitchFamily="34" charset="0"/>
                </a:rPr>
                <a:t> </a:t>
              </a:r>
              <a:r>
                <a:rPr lang="en-GB" sz="2000" b="1">
                  <a:solidFill>
                    <a:srgbClr val="CC0000"/>
                  </a:solidFill>
                  <a:latin typeface="Helvetica" pitchFamily="34" charset="0"/>
                </a:rPr>
                <a:t>n-1</a:t>
              </a:r>
              <a:endParaRPr lang="en-GB" b="1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2216" y="1816"/>
              <a:ext cx="1808" cy="677"/>
            </a:xfrm>
            <a:custGeom>
              <a:avLst/>
              <a:gdLst>
                <a:gd name="T0" fmla="*/ 0 w 1808"/>
                <a:gd name="T1" fmla="*/ 0 h 677"/>
                <a:gd name="T2" fmla="*/ 880 w 1808"/>
                <a:gd name="T3" fmla="*/ 608 h 677"/>
                <a:gd name="T4" fmla="*/ 1808 w 1808"/>
                <a:gd name="T5" fmla="*/ 416 h 677"/>
                <a:gd name="T6" fmla="*/ 0 60000 65536"/>
                <a:gd name="T7" fmla="*/ 0 60000 65536"/>
                <a:gd name="T8" fmla="*/ 0 60000 65536"/>
                <a:gd name="T9" fmla="*/ 0 w 1808"/>
                <a:gd name="T10" fmla="*/ 0 h 677"/>
                <a:gd name="T11" fmla="*/ 1808 w 1808"/>
                <a:gd name="T12" fmla="*/ 677 h 6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8" h="677">
                  <a:moveTo>
                    <a:pt x="0" y="0"/>
                  </a:moveTo>
                  <a:cubicBezTo>
                    <a:pt x="289" y="269"/>
                    <a:pt x="579" y="539"/>
                    <a:pt x="880" y="608"/>
                  </a:cubicBezTo>
                  <a:cubicBezTo>
                    <a:pt x="1181" y="677"/>
                    <a:pt x="1656" y="448"/>
                    <a:pt x="1808" y="416"/>
                  </a:cubicBezTo>
                </a:path>
              </a:pathLst>
            </a:custGeom>
            <a:noFill/>
            <a:ln w="19050" cap="flat" cmpd="sng">
              <a:solidFill>
                <a:srgbClr val="FF33CC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2765425" y="5362575"/>
            <a:ext cx="330200" cy="3857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>
                <a:solidFill>
                  <a:schemeClr val="tx1"/>
                </a:solidFill>
                <a:latin typeface="Helvetica" pitchFamily="34" charset="0"/>
              </a:rPr>
              <a:t>1</a:t>
            </a:r>
            <a:endParaRPr lang="en-GB" sz="200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3276600" y="3276600"/>
            <a:ext cx="1733550" cy="366713"/>
          </a:xfrm>
          <a:prstGeom prst="rect">
            <a:avLst/>
          </a:prstGeom>
          <a:solidFill>
            <a:schemeClr val="bg1">
              <a:alpha val="70195"/>
            </a:schemeClr>
          </a:soli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 b="1" dirty="0">
                <a:solidFill>
                  <a:schemeClr val="tx1"/>
                </a:solidFill>
                <a:latin typeface="Helvetica" pitchFamily="34" charset="0"/>
              </a:rPr>
              <a:t>X </a:t>
            </a:r>
            <a:r>
              <a:rPr lang="en-GB" sz="1800" b="1" dirty="0">
                <a:solidFill>
                  <a:srgbClr val="FF0000"/>
                </a:solidFill>
                <a:latin typeface="Helvetica" pitchFamily="34" charset="0"/>
              </a:rPr>
              <a:t>not</a:t>
            </a:r>
            <a:r>
              <a:rPr lang="en-GB" sz="1800" b="1" dirty="0">
                <a:solidFill>
                  <a:schemeClr val="tx1"/>
                </a:solidFill>
                <a:latin typeface="Helvetica" pitchFamily="34" charset="0"/>
              </a:rPr>
              <a:t> selected</a:t>
            </a:r>
            <a:endParaRPr lang="en-GB" sz="2000" b="1" dirty="0">
              <a:solidFill>
                <a:schemeClr val="tx1"/>
              </a:solidFill>
              <a:latin typeface="Helvetica" pitchFamily="34" charset="0"/>
            </a:endParaRPr>
          </a:p>
        </p:txBody>
      </p:sp>
      <p:grpSp>
        <p:nvGrpSpPr>
          <p:cNvPr id="51" name="Group 14"/>
          <p:cNvGrpSpPr>
            <a:grpSpLocks/>
          </p:cNvGrpSpPr>
          <p:nvPr/>
        </p:nvGrpSpPr>
        <p:grpSpPr bwMode="auto">
          <a:xfrm>
            <a:off x="2063750" y="2908300"/>
            <a:ext cx="1147763" cy="2362200"/>
            <a:chOff x="1512" y="1832"/>
            <a:chExt cx="783" cy="1488"/>
          </a:xfrm>
        </p:grpSpPr>
        <p:sp>
          <p:nvSpPr>
            <p:cNvPr id="52" name="Text Box 15"/>
            <p:cNvSpPr txBox="1">
              <a:spLocks noChangeArrowheads="1"/>
            </p:cNvSpPr>
            <p:nvPr/>
          </p:nvSpPr>
          <p:spPr bwMode="auto">
            <a:xfrm>
              <a:off x="1814" y="2545"/>
              <a:ext cx="481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chemeClr val="tx1"/>
                  </a:solidFill>
                  <a:latin typeface="Helvetica" pitchFamily="34" charset="0"/>
                </a:rPr>
                <a:t>k==0</a:t>
              </a:r>
              <a:endParaRPr lang="en-GB" sz="2000" b="1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1512" y="1832"/>
              <a:ext cx="56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54" name="Group 17"/>
          <p:cNvGrpSpPr>
            <a:grpSpLocks/>
          </p:cNvGrpSpPr>
          <p:nvPr/>
        </p:nvGrpSpPr>
        <p:grpSpPr bwMode="auto">
          <a:xfrm>
            <a:off x="762000" y="2895600"/>
            <a:ext cx="800100" cy="2463800"/>
            <a:chOff x="598" y="1832"/>
            <a:chExt cx="546" cy="1552"/>
          </a:xfrm>
        </p:grpSpPr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598" y="2561"/>
              <a:ext cx="490" cy="231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sz="1800" b="1">
                  <a:solidFill>
                    <a:schemeClr val="tx1"/>
                  </a:solidFill>
                  <a:latin typeface="Helvetica" pitchFamily="34" charset="0"/>
                </a:rPr>
                <a:t>k==n</a:t>
              </a:r>
              <a:endParaRPr lang="en-GB" sz="2000" b="1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 flipH="1">
              <a:off x="1064" y="1832"/>
              <a:ext cx="80" cy="1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3505200" y="4114800"/>
            <a:ext cx="5410200" cy="163121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public </a:t>
            </a:r>
            <a:r>
              <a:rPr lang="en-GB" sz="2000" dirty="0" smtClean="0">
                <a:solidFill>
                  <a:schemeClr val="tx1"/>
                </a:solidFill>
                <a:latin typeface="Helvetica" pitchFamily="34" charset="0"/>
              </a:rPr>
              <a:t>static </a:t>
            </a:r>
            <a:r>
              <a:rPr lang="en-GB" sz="2000" dirty="0" err="1" smtClean="0">
                <a:solidFill>
                  <a:schemeClr val="tx1"/>
                </a:solidFill>
                <a:latin typeface="Helvetica" pitchFamily="34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Helvetica" pitchFamily="34" charset="0"/>
              </a:rPr>
              <a:t> </a:t>
            </a:r>
            <a:r>
              <a:rPr lang="en-GB" sz="2000" b="1" dirty="0" smtClean="0">
                <a:solidFill>
                  <a:srgbClr val="0000FF"/>
                </a:solidFill>
                <a:latin typeface="Helvetica" pitchFamily="34" charset="0"/>
              </a:rPr>
              <a:t>choose</a:t>
            </a:r>
            <a:r>
              <a:rPr lang="en-GB" sz="2000" dirty="0" smtClean="0">
                <a:solidFill>
                  <a:schemeClr val="tx1"/>
                </a:solidFill>
                <a:latin typeface="Helvetica" pitchFamily="34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Helvetica" pitchFamily="34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Helvetica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n, </a:t>
            </a:r>
            <a:r>
              <a:rPr lang="en-GB" sz="2000" dirty="0" err="1">
                <a:solidFill>
                  <a:schemeClr val="tx1"/>
                </a:solidFill>
                <a:latin typeface="Helvetica" pitchFamily="34" charset="0"/>
              </a:rPr>
              <a:t>int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 k) {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Helvetica" pitchFamily="34" charset="0"/>
              </a:rPr>
              <a:t>	if 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(k&gt;n) return 0;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Helvetica" pitchFamily="34" charset="0"/>
              </a:rPr>
              <a:t>	if 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(k==n || k==0) return </a:t>
            </a:r>
            <a:r>
              <a:rPr lang="en-GB" sz="2000" b="1" dirty="0">
                <a:solidFill>
                  <a:srgbClr val="660066"/>
                </a:solidFill>
                <a:latin typeface="Helvetica" pitchFamily="34" charset="0"/>
              </a:rPr>
              <a:t>1</a:t>
            </a: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 smtClean="0">
                <a:solidFill>
                  <a:schemeClr val="tx1"/>
                </a:solidFill>
                <a:latin typeface="Helvetica" pitchFamily="34" charset="0"/>
              </a:rPr>
              <a:t>	return </a:t>
            </a:r>
            <a:r>
              <a:rPr lang="en-GB" sz="2000" b="1" dirty="0" smtClean="0">
                <a:solidFill>
                  <a:srgbClr val="0000FF"/>
                </a:solidFill>
                <a:latin typeface="Helvetica" pitchFamily="34" charset="0"/>
              </a:rPr>
              <a:t>choose</a:t>
            </a:r>
            <a:r>
              <a:rPr lang="en-GB" sz="2000" b="1" dirty="0" smtClean="0">
                <a:solidFill>
                  <a:srgbClr val="006600"/>
                </a:solidFill>
                <a:latin typeface="Helvetica" pitchFamily="34" charset="0"/>
              </a:rPr>
              <a:t>(n-1</a:t>
            </a:r>
            <a:r>
              <a:rPr lang="en-GB" sz="2000" b="1" dirty="0">
                <a:solidFill>
                  <a:srgbClr val="006600"/>
                </a:solidFill>
                <a:latin typeface="Helvetica" pitchFamily="34" charset="0"/>
              </a:rPr>
              <a:t>, k-1)</a:t>
            </a:r>
            <a:r>
              <a:rPr lang="en-GB" sz="2000" dirty="0">
                <a:solidFill>
                  <a:srgbClr val="006600"/>
                </a:solidFill>
                <a:latin typeface="Helvetica" pitchFamily="34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Helvetica" pitchFamily="34" charset="0"/>
              </a:rPr>
              <a:t>+ </a:t>
            </a:r>
            <a:r>
              <a:rPr lang="en-GB" sz="2000" b="1" dirty="0" smtClean="0">
                <a:solidFill>
                  <a:srgbClr val="0000FF"/>
                </a:solidFill>
                <a:latin typeface="Helvetica" pitchFamily="34" charset="0"/>
              </a:rPr>
              <a:t>choose</a:t>
            </a:r>
            <a:r>
              <a:rPr lang="en-GB" sz="2000" b="1" dirty="0" smtClean="0">
                <a:solidFill>
                  <a:srgbClr val="C00000"/>
                </a:solidFill>
                <a:latin typeface="Helvetica" pitchFamily="34" charset="0"/>
              </a:rPr>
              <a:t>(n-1</a:t>
            </a:r>
            <a:r>
              <a:rPr lang="en-GB" sz="2000" b="1" dirty="0">
                <a:solidFill>
                  <a:srgbClr val="C00000"/>
                </a:solidFill>
                <a:latin typeface="Helvetica" pitchFamily="34" charset="0"/>
              </a:rPr>
              <a:t>, k)</a:t>
            </a:r>
            <a:r>
              <a:rPr lang="en-GB" sz="2000" b="1" dirty="0">
                <a:solidFill>
                  <a:schemeClr val="tx1"/>
                </a:solidFill>
                <a:latin typeface="Helvetica" pitchFamily="34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</a:tabLst>
            </a:pPr>
            <a:r>
              <a:rPr lang="en-GB" sz="2000" dirty="0">
                <a:solidFill>
                  <a:schemeClr val="tx1"/>
                </a:solidFill>
                <a:latin typeface="Helvetica" pitchFamily="34" charset="0"/>
              </a:rPr>
              <a:t>}</a:t>
            </a:r>
          </a:p>
        </p:txBody>
      </p:sp>
      <p:sp>
        <p:nvSpPr>
          <p:cNvPr id="58" name="Text Box 23"/>
          <p:cNvSpPr txBox="1">
            <a:spLocks noChangeArrowheads="1"/>
          </p:cNvSpPr>
          <p:nvPr/>
        </p:nvSpPr>
        <p:spPr bwMode="auto">
          <a:xfrm>
            <a:off x="4191000" y="2362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pitchFamily="34" charset="0"/>
              </a:rPr>
              <a:t>or</a:t>
            </a:r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1295400" y="5394325"/>
            <a:ext cx="330200" cy="3857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GB" sz="1800">
                <a:solidFill>
                  <a:schemeClr val="tx1"/>
                </a:solidFill>
                <a:latin typeface="Helvetica" pitchFamily="34" charset="0"/>
              </a:rPr>
              <a:t>1</a:t>
            </a:r>
            <a:endParaRPr lang="en-GB" sz="2000">
              <a:solidFill>
                <a:schemeClr val="tx1"/>
              </a:solidFill>
              <a:latin typeface="Helvetica" pitchFamily="34" charset="0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793750" y="914400"/>
            <a:ext cx="6140450" cy="457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See </a:t>
            </a:r>
            <a:r>
              <a:rPr lang="en-US" sz="2000" dirty="0" smtClean="0">
                <a:solidFill>
                  <a:srgbClr val="0000FF"/>
                </a:solidFill>
              </a:rPr>
              <a:t>Combination.java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-592204" y="853362"/>
            <a:ext cx="1794010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7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3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utoUpdateAnimBg="0"/>
      <p:bldP spid="49" grpId="0" animBg="1" autoUpdateAnimBg="0"/>
      <p:bldP spid="50" grpId="0" animBg="1" autoUpdateAnimBg="0"/>
      <p:bldP spid="57" grpId="1" animBg="1"/>
      <p:bldP spid="58" grpId="0"/>
      <p:bldP spid="59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87"/>
          <p:cNvGrpSpPr>
            <a:grpSpLocks/>
          </p:cNvGrpSpPr>
          <p:nvPr/>
        </p:nvGrpSpPr>
        <p:grpSpPr bwMode="auto">
          <a:xfrm>
            <a:off x="6553200" y="4419600"/>
            <a:ext cx="1219200" cy="1600200"/>
            <a:chOff x="4128" y="2544"/>
            <a:chExt cx="768" cy="1008"/>
          </a:xfrm>
        </p:grpSpPr>
        <p:grpSp>
          <p:nvGrpSpPr>
            <p:cNvPr id="115" name="Group 26"/>
            <p:cNvGrpSpPr>
              <a:grpSpLocks/>
            </p:cNvGrpSpPr>
            <p:nvPr/>
          </p:nvGrpSpPr>
          <p:grpSpPr bwMode="auto">
            <a:xfrm>
              <a:off x="4128" y="2544"/>
              <a:ext cx="768" cy="1008"/>
              <a:chOff x="4128" y="2544"/>
              <a:chExt cx="768" cy="1008"/>
            </a:xfrm>
          </p:grpSpPr>
          <p:sp>
            <p:nvSpPr>
              <p:cNvPr id="118" name="Text Box 27"/>
              <p:cNvSpPr txBox="1">
                <a:spLocks noChangeArrowheads="1"/>
              </p:cNvSpPr>
              <p:nvPr/>
            </p:nvSpPr>
            <p:spPr bwMode="auto">
              <a:xfrm>
                <a:off x="4128" y="3008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c(1,1)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119" name="Line 28"/>
              <p:cNvSpPr>
                <a:spLocks noChangeShapeType="1"/>
              </p:cNvSpPr>
              <p:nvPr/>
            </p:nvSpPr>
            <p:spPr bwMode="auto">
              <a:xfrm>
                <a:off x="4128" y="2544"/>
                <a:ext cx="336" cy="48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6" name="Rectangle 76"/>
            <p:cNvSpPr>
              <a:spLocks noChangeArrowheads="1"/>
            </p:cNvSpPr>
            <p:nvPr/>
          </p:nvSpPr>
          <p:spPr bwMode="auto">
            <a:xfrm>
              <a:off x="4176" y="3072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17" name="Rectangle 80"/>
            <p:cNvSpPr>
              <a:spLocks noChangeArrowheads="1"/>
            </p:cNvSpPr>
            <p:nvPr/>
          </p:nvSpPr>
          <p:spPr bwMode="auto">
            <a:xfrm>
              <a:off x="4176" y="316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108" name="Group 85"/>
          <p:cNvGrpSpPr>
            <a:grpSpLocks/>
          </p:cNvGrpSpPr>
          <p:nvPr/>
        </p:nvGrpSpPr>
        <p:grpSpPr bwMode="auto">
          <a:xfrm>
            <a:off x="3352800" y="4419600"/>
            <a:ext cx="1219200" cy="1625600"/>
            <a:chOff x="2112" y="2544"/>
            <a:chExt cx="768" cy="1024"/>
          </a:xfrm>
        </p:grpSpPr>
        <p:grpSp>
          <p:nvGrpSpPr>
            <p:cNvPr id="109" name="Group 29"/>
            <p:cNvGrpSpPr>
              <a:grpSpLocks/>
            </p:cNvGrpSpPr>
            <p:nvPr/>
          </p:nvGrpSpPr>
          <p:grpSpPr bwMode="auto">
            <a:xfrm>
              <a:off x="2112" y="2544"/>
              <a:ext cx="768" cy="1024"/>
              <a:chOff x="2112" y="2544"/>
              <a:chExt cx="768" cy="1024"/>
            </a:xfrm>
          </p:grpSpPr>
          <p:sp>
            <p:nvSpPr>
              <p:cNvPr id="112" name="Text Box 30"/>
              <p:cNvSpPr txBox="1">
                <a:spLocks noChangeArrowheads="1"/>
              </p:cNvSpPr>
              <p:nvPr/>
            </p:nvSpPr>
            <p:spPr bwMode="auto">
              <a:xfrm>
                <a:off x="2112" y="3024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c(1,1)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113" name="Line 31"/>
              <p:cNvSpPr>
                <a:spLocks noChangeShapeType="1"/>
              </p:cNvSpPr>
              <p:nvPr/>
            </p:nvSpPr>
            <p:spPr bwMode="auto">
              <a:xfrm>
                <a:off x="2160" y="2544"/>
                <a:ext cx="336" cy="48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10" name="Rectangle 61"/>
            <p:cNvSpPr>
              <a:spLocks noChangeArrowheads="1"/>
            </p:cNvSpPr>
            <p:nvPr/>
          </p:nvSpPr>
          <p:spPr bwMode="auto">
            <a:xfrm>
              <a:off x="2160" y="3072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1" name="Rectangle 79"/>
            <p:cNvSpPr>
              <a:spLocks noChangeArrowheads="1"/>
            </p:cNvSpPr>
            <p:nvPr/>
          </p:nvSpPr>
          <p:spPr bwMode="auto">
            <a:xfrm>
              <a:off x="2160" y="316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77" name="Group 88"/>
          <p:cNvGrpSpPr>
            <a:grpSpLocks/>
          </p:cNvGrpSpPr>
          <p:nvPr/>
        </p:nvGrpSpPr>
        <p:grpSpPr bwMode="auto">
          <a:xfrm>
            <a:off x="7543800" y="3124200"/>
            <a:ext cx="1524000" cy="1320800"/>
            <a:chOff x="4752" y="1728"/>
            <a:chExt cx="960" cy="832"/>
          </a:xfrm>
        </p:grpSpPr>
        <p:grpSp>
          <p:nvGrpSpPr>
            <p:cNvPr id="78" name="Group 23"/>
            <p:cNvGrpSpPr>
              <a:grpSpLocks/>
            </p:cNvGrpSpPr>
            <p:nvPr/>
          </p:nvGrpSpPr>
          <p:grpSpPr bwMode="auto">
            <a:xfrm>
              <a:off x="4752" y="1728"/>
              <a:ext cx="960" cy="832"/>
              <a:chOff x="4752" y="1728"/>
              <a:chExt cx="960" cy="832"/>
            </a:xfrm>
          </p:grpSpPr>
          <p:sp>
            <p:nvSpPr>
              <p:cNvPr id="81" name="Text Box 24"/>
              <p:cNvSpPr txBox="1">
                <a:spLocks noChangeArrowheads="1"/>
              </p:cNvSpPr>
              <p:nvPr/>
            </p:nvSpPr>
            <p:spPr bwMode="auto">
              <a:xfrm>
                <a:off x="4944" y="2016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c(2,2)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82" name="Line 25"/>
              <p:cNvSpPr>
                <a:spLocks noChangeShapeType="1"/>
              </p:cNvSpPr>
              <p:nvPr/>
            </p:nvSpPr>
            <p:spPr bwMode="auto">
              <a:xfrm>
                <a:off x="4752" y="1728"/>
                <a:ext cx="576" cy="288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9" name="Rectangle 66"/>
            <p:cNvSpPr>
              <a:spLocks noChangeArrowheads="1"/>
            </p:cNvSpPr>
            <p:nvPr/>
          </p:nvSpPr>
          <p:spPr bwMode="auto">
            <a:xfrm>
              <a:off x="4992" y="2064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0" name="Rectangle 67"/>
            <p:cNvSpPr>
              <a:spLocks noChangeArrowheads="1"/>
            </p:cNvSpPr>
            <p:nvPr/>
          </p:nvSpPr>
          <p:spPr bwMode="auto">
            <a:xfrm>
              <a:off x="4992" y="2160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83" name="Group 89"/>
          <p:cNvGrpSpPr>
            <a:grpSpLocks/>
          </p:cNvGrpSpPr>
          <p:nvPr/>
        </p:nvGrpSpPr>
        <p:grpSpPr bwMode="auto">
          <a:xfrm>
            <a:off x="4800600" y="3124200"/>
            <a:ext cx="2819400" cy="1320800"/>
            <a:chOff x="3024" y="1728"/>
            <a:chExt cx="1776" cy="832"/>
          </a:xfrm>
        </p:grpSpPr>
        <p:grpSp>
          <p:nvGrpSpPr>
            <p:cNvPr id="84" name="Group 20"/>
            <p:cNvGrpSpPr>
              <a:grpSpLocks/>
            </p:cNvGrpSpPr>
            <p:nvPr/>
          </p:nvGrpSpPr>
          <p:grpSpPr bwMode="auto">
            <a:xfrm>
              <a:off x="3024" y="1728"/>
              <a:ext cx="1776" cy="832"/>
              <a:chOff x="3024" y="1728"/>
              <a:chExt cx="1776" cy="832"/>
            </a:xfrm>
          </p:grpSpPr>
          <p:sp>
            <p:nvSpPr>
              <p:cNvPr id="88" name="Text Box 21"/>
              <p:cNvSpPr txBox="1">
                <a:spLocks noChangeArrowheads="1"/>
              </p:cNvSpPr>
              <p:nvPr/>
            </p:nvSpPr>
            <p:spPr bwMode="auto">
              <a:xfrm>
                <a:off x="3024" y="2016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c(2,1)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c(1,0) + c(1,1)</a:t>
                </a:r>
              </a:p>
            </p:txBody>
          </p:sp>
          <p:sp>
            <p:nvSpPr>
              <p:cNvPr id="89" name="Line 22"/>
              <p:cNvSpPr>
                <a:spLocks noChangeShapeType="1"/>
              </p:cNvSpPr>
              <p:nvPr/>
            </p:nvSpPr>
            <p:spPr bwMode="auto">
              <a:xfrm flipH="1">
                <a:off x="3696" y="1728"/>
                <a:ext cx="240" cy="288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85" name="Rectangle 64"/>
            <p:cNvSpPr>
              <a:spLocks noChangeArrowheads="1"/>
            </p:cNvSpPr>
            <p:nvPr/>
          </p:nvSpPr>
          <p:spPr bwMode="auto">
            <a:xfrm>
              <a:off x="4512" y="2064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6" name="Rectangle 65"/>
            <p:cNvSpPr>
              <a:spLocks noChangeArrowheads="1"/>
            </p:cNvSpPr>
            <p:nvPr/>
          </p:nvSpPr>
          <p:spPr bwMode="auto">
            <a:xfrm>
              <a:off x="4656" y="2064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  <p:sp>
          <p:nvSpPr>
            <p:cNvPr id="87" name="Rectangle 68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20" name="Group 93"/>
          <p:cNvGrpSpPr>
            <a:grpSpLocks/>
          </p:cNvGrpSpPr>
          <p:nvPr/>
        </p:nvGrpSpPr>
        <p:grpSpPr bwMode="auto">
          <a:xfrm>
            <a:off x="5257800" y="1752600"/>
            <a:ext cx="2819400" cy="1397000"/>
            <a:chOff x="3312" y="864"/>
            <a:chExt cx="1776" cy="880"/>
          </a:xfrm>
        </p:grpSpPr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3312" y="864"/>
              <a:ext cx="1776" cy="880"/>
              <a:chOff x="3312" y="864"/>
              <a:chExt cx="1776" cy="880"/>
            </a:xfrm>
          </p:grpSpPr>
          <p:sp>
            <p:nvSpPr>
              <p:cNvPr id="125" name="Text Box 12"/>
              <p:cNvSpPr txBox="1">
                <a:spLocks noChangeArrowheads="1"/>
              </p:cNvSpPr>
              <p:nvPr/>
            </p:nvSpPr>
            <p:spPr bwMode="auto">
              <a:xfrm>
                <a:off x="3312" y="1200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c(3,2)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c(2,1) + c(2,2)</a:t>
                </a:r>
              </a:p>
            </p:txBody>
          </p:sp>
          <p:sp>
            <p:nvSpPr>
              <p:cNvPr id="126" name="Line 13"/>
              <p:cNvSpPr>
                <a:spLocks noChangeShapeType="1"/>
              </p:cNvSpPr>
              <p:nvPr/>
            </p:nvSpPr>
            <p:spPr bwMode="auto">
              <a:xfrm>
                <a:off x="3408" y="864"/>
                <a:ext cx="1056" cy="336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22" name="Rectangle 90"/>
            <p:cNvSpPr>
              <a:spLocks noChangeArrowheads="1"/>
            </p:cNvSpPr>
            <p:nvPr/>
          </p:nvSpPr>
          <p:spPr bwMode="auto">
            <a:xfrm>
              <a:off x="4656" y="1248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123" name="Rectangle 91"/>
            <p:cNvSpPr>
              <a:spLocks noChangeArrowheads="1"/>
            </p:cNvSpPr>
            <p:nvPr/>
          </p:nvSpPr>
          <p:spPr bwMode="auto">
            <a:xfrm>
              <a:off x="4800" y="124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4" name="Rectangle 92"/>
            <p:cNvSpPr>
              <a:spLocks noChangeArrowheads="1"/>
            </p:cNvSpPr>
            <p:nvPr/>
          </p:nvSpPr>
          <p:spPr bwMode="auto">
            <a:xfrm>
              <a:off x="4944" y="124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grpSp>
        <p:nvGrpSpPr>
          <p:cNvPr id="37" name="Group 81"/>
          <p:cNvGrpSpPr>
            <a:grpSpLocks/>
          </p:cNvGrpSpPr>
          <p:nvPr/>
        </p:nvGrpSpPr>
        <p:grpSpPr bwMode="auto">
          <a:xfrm>
            <a:off x="762000" y="1752600"/>
            <a:ext cx="2819400" cy="1397000"/>
            <a:chOff x="480" y="864"/>
            <a:chExt cx="1776" cy="880"/>
          </a:xfrm>
        </p:grpSpPr>
        <p:grpSp>
          <p:nvGrpSpPr>
            <p:cNvPr id="38" name="Group 5"/>
            <p:cNvGrpSpPr>
              <a:grpSpLocks/>
            </p:cNvGrpSpPr>
            <p:nvPr/>
          </p:nvGrpSpPr>
          <p:grpSpPr bwMode="auto">
            <a:xfrm>
              <a:off x="480" y="864"/>
              <a:ext cx="1776" cy="880"/>
              <a:chOff x="480" y="864"/>
              <a:chExt cx="1776" cy="880"/>
            </a:xfrm>
          </p:grpSpPr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480" y="1200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c(3,1)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c(2,0) + c(2,1)</a:t>
                </a:r>
              </a:p>
            </p:txBody>
          </p:sp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 flipH="1">
                <a:off x="1296" y="864"/>
                <a:ext cx="960" cy="336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1824" y="1248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1968" y="124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2112" y="1248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  <p:sp>
          <p:nvSpPr>
            <p:cNvPr id="42" name="Rectangle 50"/>
            <p:cNvSpPr>
              <a:spLocks noChangeArrowheads="1"/>
            </p:cNvSpPr>
            <p:nvPr/>
          </p:nvSpPr>
          <p:spPr bwMode="auto">
            <a:xfrm>
              <a:off x="528" y="1248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3" y="228600"/>
            <a:ext cx="8455967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3.7 </a:t>
            </a:r>
            <a:r>
              <a:rPr lang="en-US" sz="3600" dirty="0" smtClean="0">
                <a:latin typeface="Britannic Bold" panose="020B0903060703020204" pitchFamily="34" charset="0"/>
              </a:rPr>
              <a:t>Compute c(4,2)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3276600" y="914400"/>
            <a:ext cx="2819400" cy="863600"/>
            <a:chOff x="3276600" y="914400"/>
            <a:chExt cx="2819400" cy="863600"/>
          </a:xfrm>
        </p:grpSpPr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3276600" y="914400"/>
              <a:ext cx="2819400" cy="863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tx1"/>
                  </a:solidFill>
                  <a:latin typeface="Arial" charset="0"/>
                </a:rPr>
                <a:t>c(4,2)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tx1"/>
                  </a:solidFill>
                  <a:latin typeface="Arial" charset="0"/>
                </a:rPr>
                <a:t>Return c(3,1) + c(3,2)</a:t>
              </a: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5181600" y="990600"/>
              <a:ext cx="152400" cy="152400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5410200" y="990600"/>
              <a:ext cx="152400" cy="152400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5638800" y="990600"/>
              <a:ext cx="152400" cy="152400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5867400" y="990600"/>
              <a:ext cx="152400" cy="152400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sp>
        <p:nvSpPr>
          <p:cNvPr id="34" name="Rectangle 43"/>
          <p:cNvSpPr>
            <a:spLocks noChangeArrowheads="1"/>
          </p:cNvSpPr>
          <p:nvPr/>
        </p:nvSpPr>
        <p:spPr bwMode="auto">
          <a:xfrm>
            <a:off x="2362200" y="1828800"/>
            <a:ext cx="152400" cy="1524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Rectangle 47"/>
          <p:cNvSpPr>
            <a:spLocks noChangeArrowheads="1"/>
          </p:cNvSpPr>
          <p:nvPr/>
        </p:nvSpPr>
        <p:spPr bwMode="auto">
          <a:xfrm>
            <a:off x="6477000" y="1828800"/>
            <a:ext cx="152400" cy="152400"/>
          </a:xfrm>
          <a:prstGeom prst="rect">
            <a:avLst/>
          </a:prstGeom>
          <a:solidFill>
            <a:srgbClr val="FF66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" name="Line 48"/>
          <p:cNvSpPr>
            <a:spLocks noChangeShapeType="1"/>
          </p:cNvSpPr>
          <p:nvPr/>
        </p:nvSpPr>
        <p:spPr bwMode="auto">
          <a:xfrm>
            <a:off x="6477000" y="1828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7620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32004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Rectangle 53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8153400" y="3200400"/>
            <a:ext cx="152400" cy="152400"/>
          </a:xfrm>
          <a:prstGeom prst="rect">
            <a:avLst/>
          </a:prstGeom>
          <a:solidFill>
            <a:srgbClr val="00B0F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" name="Line 55"/>
          <p:cNvSpPr>
            <a:spLocks noChangeShapeType="1"/>
          </p:cNvSpPr>
          <p:nvPr/>
        </p:nvSpPr>
        <p:spPr bwMode="auto">
          <a:xfrm>
            <a:off x="8153400" y="32004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63" name="Line 56"/>
          <p:cNvSpPr>
            <a:spLocks noChangeShapeType="1"/>
          </p:cNvSpPr>
          <p:nvPr/>
        </p:nvSpPr>
        <p:spPr bwMode="auto">
          <a:xfrm>
            <a:off x="3200400" y="32004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64" name="Group 82"/>
          <p:cNvGrpSpPr>
            <a:grpSpLocks/>
          </p:cNvGrpSpPr>
          <p:nvPr/>
        </p:nvGrpSpPr>
        <p:grpSpPr bwMode="auto">
          <a:xfrm>
            <a:off x="228600" y="3200400"/>
            <a:ext cx="1524000" cy="1244600"/>
            <a:chOff x="144" y="1776"/>
            <a:chExt cx="960" cy="784"/>
          </a:xfrm>
        </p:grpSpPr>
        <p:grpSp>
          <p:nvGrpSpPr>
            <p:cNvPr id="65" name="Group 14"/>
            <p:cNvGrpSpPr>
              <a:grpSpLocks/>
            </p:cNvGrpSpPr>
            <p:nvPr/>
          </p:nvGrpSpPr>
          <p:grpSpPr bwMode="auto">
            <a:xfrm>
              <a:off x="144" y="1776"/>
              <a:ext cx="960" cy="784"/>
              <a:chOff x="144" y="1776"/>
              <a:chExt cx="960" cy="784"/>
            </a:xfrm>
          </p:grpSpPr>
          <p:sp>
            <p:nvSpPr>
              <p:cNvPr id="68" name="Text Box 15"/>
              <p:cNvSpPr txBox="1">
                <a:spLocks noChangeArrowheads="1"/>
              </p:cNvSpPr>
              <p:nvPr/>
            </p:nvSpPr>
            <p:spPr bwMode="auto">
              <a:xfrm>
                <a:off x="144" y="2016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c(2,0)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69" name="Line 16"/>
              <p:cNvSpPr>
                <a:spLocks noChangeShapeType="1"/>
              </p:cNvSpPr>
              <p:nvPr/>
            </p:nvSpPr>
            <p:spPr bwMode="auto">
              <a:xfrm flipH="1">
                <a:off x="384" y="1776"/>
                <a:ext cx="720" cy="24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66" name="Rectangle 57"/>
            <p:cNvSpPr>
              <a:spLocks noChangeArrowheads="1"/>
            </p:cNvSpPr>
            <p:nvPr/>
          </p:nvSpPr>
          <p:spPr bwMode="auto">
            <a:xfrm>
              <a:off x="192" y="2064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7" name="Rectangle 58"/>
            <p:cNvSpPr>
              <a:spLocks noChangeArrowheads="1"/>
            </p:cNvSpPr>
            <p:nvPr/>
          </p:nvSpPr>
          <p:spPr bwMode="auto">
            <a:xfrm>
              <a:off x="192" y="2160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70" name="Group 83"/>
          <p:cNvGrpSpPr>
            <a:grpSpLocks/>
          </p:cNvGrpSpPr>
          <p:nvPr/>
        </p:nvGrpSpPr>
        <p:grpSpPr bwMode="auto">
          <a:xfrm>
            <a:off x="1676400" y="3200400"/>
            <a:ext cx="2819400" cy="1244600"/>
            <a:chOff x="1056" y="1776"/>
            <a:chExt cx="1776" cy="784"/>
          </a:xfrm>
        </p:grpSpPr>
        <p:grpSp>
          <p:nvGrpSpPr>
            <p:cNvPr id="71" name="Group 32"/>
            <p:cNvGrpSpPr>
              <a:grpSpLocks/>
            </p:cNvGrpSpPr>
            <p:nvPr/>
          </p:nvGrpSpPr>
          <p:grpSpPr bwMode="auto">
            <a:xfrm>
              <a:off x="1056" y="1776"/>
              <a:ext cx="1776" cy="784"/>
              <a:chOff x="1056" y="1776"/>
              <a:chExt cx="1776" cy="784"/>
            </a:xfrm>
          </p:grpSpPr>
          <p:sp>
            <p:nvSpPr>
              <p:cNvPr id="75" name="Text Box 33"/>
              <p:cNvSpPr txBox="1">
                <a:spLocks noChangeArrowheads="1"/>
              </p:cNvSpPr>
              <p:nvPr/>
            </p:nvSpPr>
            <p:spPr bwMode="auto">
              <a:xfrm>
                <a:off x="1056" y="2016"/>
                <a:ext cx="1776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c(2,1)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c(1,0) + c(1,1)</a:t>
                </a:r>
              </a:p>
            </p:txBody>
          </p:sp>
          <p:sp>
            <p:nvSpPr>
              <p:cNvPr id="76" name="Line 34"/>
              <p:cNvSpPr>
                <a:spLocks noChangeShapeType="1"/>
              </p:cNvSpPr>
              <p:nvPr/>
            </p:nvSpPr>
            <p:spPr bwMode="auto">
              <a:xfrm>
                <a:off x="1584" y="1776"/>
                <a:ext cx="528" cy="24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72" name="Rectangle 59"/>
            <p:cNvSpPr>
              <a:spLocks noChangeArrowheads="1"/>
            </p:cNvSpPr>
            <p:nvPr/>
          </p:nvSpPr>
          <p:spPr bwMode="auto">
            <a:xfrm>
              <a:off x="1104" y="2064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3" name="Rectangle 62"/>
            <p:cNvSpPr>
              <a:spLocks noChangeArrowheads="1"/>
            </p:cNvSpPr>
            <p:nvPr/>
          </p:nvSpPr>
          <p:spPr bwMode="auto">
            <a:xfrm>
              <a:off x="2496" y="2064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4" name="Rectangle 63"/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rect">
              <a:avLst/>
            </a:prstGeom>
            <a:solidFill>
              <a:srgbClr val="3399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339933"/>
                </a:solidFill>
              </a:endParaRPr>
            </a:p>
          </p:txBody>
        </p:sp>
      </p:grpSp>
      <p:sp>
        <p:nvSpPr>
          <p:cNvPr id="90" name="Rectangle 69"/>
          <p:cNvSpPr>
            <a:spLocks noChangeArrowheads="1"/>
          </p:cNvSpPr>
          <p:nvPr/>
        </p:nvSpPr>
        <p:spPr bwMode="auto">
          <a:xfrm>
            <a:off x="67818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1" name="Rectangle 70"/>
          <p:cNvSpPr>
            <a:spLocks noChangeArrowheads="1"/>
          </p:cNvSpPr>
          <p:nvPr/>
        </p:nvSpPr>
        <p:spPr bwMode="auto">
          <a:xfrm>
            <a:off x="55626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" name="Rectangle 71"/>
          <p:cNvSpPr>
            <a:spLocks noChangeArrowheads="1"/>
          </p:cNvSpPr>
          <p:nvPr/>
        </p:nvSpPr>
        <p:spPr bwMode="auto">
          <a:xfrm>
            <a:off x="36576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3" name="Rectangle 72"/>
          <p:cNvSpPr>
            <a:spLocks noChangeArrowheads="1"/>
          </p:cNvSpPr>
          <p:nvPr/>
        </p:nvSpPr>
        <p:spPr bwMode="auto">
          <a:xfrm>
            <a:off x="2362200" y="4495800"/>
            <a:ext cx="152400" cy="152400"/>
          </a:xfrm>
          <a:prstGeom prst="rect">
            <a:avLst/>
          </a:prstGeom>
          <a:solidFill>
            <a:srgbClr val="FF33C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4" name="Line 73"/>
          <p:cNvSpPr>
            <a:spLocks noChangeShapeType="1"/>
          </p:cNvSpPr>
          <p:nvPr/>
        </p:nvSpPr>
        <p:spPr bwMode="auto">
          <a:xfrm>
            <a:off x="6781800" y="4495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95" name="Line 74"/>
          <p:cNvSpPr>
            <a:spLocks noChangeShapeType="1"/>
          </p:cNvSpPr>
          <p:nvPr/>
        </p:nvSpPr>
        <p:spPr bwMode="auto">
          <a:xfrm>
            <a:off x="3657600" y="44958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grpSp>
        <p:nvGrpSpPr>
          <p:cNvPr id="96" name="Group 86"/>
          <p:cNvGrpSpPr>
            <a:grpSpLocks/>
          </p:cNvGrpSpPr>
          <p:nvPr/>
        </p:nvGrpSpPr>
        <p:grpSpPr bwMode="auto">
          <a:xfrm>
            <a:off x="5105400" y="4495800"/>
            <a:ext cx="1219200" cy="1524000"/>
            <a:chOff x="3216" y="2592"/>
            <a:chExt cx="768" cy="960"/>
          </a:xfrm>
        </p:grpSpPr>
        <p:grpSp>
          <p:nvGrpSpPr>
            <p:cNvPr id="97" name="Group 17"/>
            <p:cNvGrpSpPr>
              <a:grpSpLocks/>
            </p:cNvGrpSpPr>
            <p:nvPr/>
          </p:nvGrpSpPr>
          <p:grpSpPr bwMode="auto">
            <a:xfrm>
              <a:off x="3216" y="2592"/>
              <a:ext cx="768" cy="960"/>
              <a:chOff x="3216" y="2592"/>
              <a:chExt cx="768" cy="960"/>
            </a:xfrm>
          </p:grpSpPr>
          <p:sp>
            <p:nvSpPr>
              <p:cNvPr id="100" name="Text Box 18"/>
              <p:cNvSpPr txBox="1">
                <a:spLocks noChangeArrowheads="1"/>
              </p:cNvSpPr>
              <p:nvPr/>
            </p:nvSpPr>
            <p:spPr bwMode="auto">
              <a:xfrm>
                <a:off x="3216" y="3008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  <a:latin typeface="Arial" charset="0"/>
                  </a:rPr>
                  <a:t>c(1,0)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101" name="Line 19"/>
              <p:cNvSpPr>
                <a:spLocks noChangeShapeType="1"/>
              </p:cNvSpPr>
              <p:nvPr/>
            </p:nvSpPr>
            <p:spPr bwMode="auto">
              <a:xfrm flipH="1">
                <a:off x="3360" y="2592"/>
                <a:ext cx="384" cy="43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98" name="Rectangle 75"/>
            <p:cNvSpPr>
              <a:spLocks noChangeArrowheads="1"/>
            </p:cNvSpPr>
            <p:nvPr/>
          </p:nvSpPr>
          <p:spPr bwMode="auto">
            <a:xfrm>
              <a:off x="3264" y="3072"/>
              <a:ext cx="96" cy="96"/>
            </a:xfrm>
            <a:prstGeom prst="rect">
              <a:avLst/>
            </a:prstGeom>
            <a:solidFill>
              <a:srgbClr val="00B0F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9" name="Rectangle 77"/>
            <p:cNvSpPr>
              <a:spLocks noChangeArrowheads="1"/>
            </p:cNvSpPr>
            <p:nvPr/>
          </p:nvSpPr>
          <p:spPr bwMode="auto">
            <a:xfrm>
              <a:off x="3264" y="316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84"/>
          <p:cNvGrpSpPr>
            <a:grpSpLocks/>
          </p:cNvGrpSpPr>
          <p:nvPr/>
        </p:nvGrpSpPr>
        <p:grpSpPr bwMode="auto">
          <a:xfrm>
            <a:off x="1676400" y="4495800"/>
            <a:ext cx="1219200" cy="1549400"/>
            <a:chOff x="1056" y="2592"/>
            <a:chExt cx="768" cy="976"/>
          </a:xfrm>
        </p:grpSpPr>
        <p:grpSp>
          <p:nvGrpSpPr>
            <p:cNvPr id="103" name="Group 8"/>
            <p:cNvGrpSpPr>
              <a:grpSpLocks/>
            </p:cNvGrpSpPr>
            <p:nvPr/>
          </p:nvGrpSpPr>
          <p:grpSpPr bwMode="auto">
            <a:xfrm>
              <a:off x="1056" y="2592"/>
              <a:ext cx="768" cy="976"/>
              <a:chOff x="1056" y="2592"/>
              <a:chExt cx="768" cy="976"/>
            </a:xfrm>
          </p:grpSpPr>
          <p:sp>
            <p:nvSpPr>
              <p:cNvPr id="106" name="Text Box 9"/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768" cy="54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>
                    <a:solidFill>
                      <a:schemeClr val="tx1"/>
                    </a:solidFill>
                    <a:latin typeface="Arial" charset="0"/>
                  </a:rPr>
                  <a:t>c(1,0)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  <a:latin typeface="Arial" charset="0"/>
                  </a:rPr>
                  <a:t>Return 1</a:t>
                </a:r>
              </a:p>
            </p:txBody>
          </p:sp>
          <p:sp>
            <p:nvSpPr>
              <p:cNvPr id="107" name="Line 10"/>
              <p:cNvSpPr>
                <a:spLocks noChangeShapeType="1"/>
              </p:cNvSpPr>
              <p:nvPr/>
            </p:nvSpPr>
            <p:spPr bwMode="auto">
              <a:xfrm flipH="1">
                <a:off x="1344" y="2592"/>
                <a:ext cx="384" cy="43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104" name="Rectangle 60"/>
            <p:cNvSpPr>
              <a:spLocks noChangeArrowheads="1"/>
            </p:cNvSpPr>
            <p:nvPr/>
          </p:nvSpPr>
          <p:spPr bwMode="auto">
            <a:xfrm>
              <a:off x="1104" y="3072"/>
              <a:ext cx="96" cy="96"/>
            </a:xfrm>
            <a:prstGeom prst="rect">
              <a:avLst/>
            </a:prstGeom>
            <a:solidFill>
              <a:srgbClr val="FF66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5" name="Rectangle 78"/>
            <p:cNvSpPr>
              <a:spLocks noChangeArrowheads="1"/>
            </p:cNvSpPr>
            <p:nvPr/>
          </p:nvSpPr>
          <p:spPr bwMode="auto">
            <a:xfrm>
              <a:off x="1104" y="3168"/>
              <a:ext cx="96" cy="96"/>
            </a:xfrm>
            <a:prstGeom prst="rect">
              <a:avLst/>
            </a:prstGeom>
            <a:solidFill>
              <a:srgbClr val="FF33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Box 128"/>
          <p:cNvSpPr txBox="1"/>
          <p:nvPr/>
        </p:nvSpPr>
        <p:spPr>
          <a:xfrm rot="16200000">
            <a:off x="-592204" y="853362"/>
            <a:ext cx="17940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7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130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2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51" grpId="0" animBg="1"/>
      <p:bldP spid="54" grpId="0" animBg="1"/>
      <p:bldP spid="60" grpId="0" animBg="1"/>
      <p:bldP spid="61" grpId="0" animBg="1"/>
      <p:bldP spid="62" grpId="0" animBg="1"/>
      <p:bldP spid="63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3.8 </a:t>
            </a:r>
            <a:r>
              <a:rPr lang="en-US" sz="3600" smtClean="0">
                <a:latin typeface="Britannic Bold" panose="020B0903060703020204" pitchFamily="34" charset="0"/>
              </a:rPr>
              <a:t>Searching </a:t>
            </a:r>
            <a:r>
              <a:rPr lang="en-US" sz="3600" dirty="0" smtClean="0">
                <a:latin typeface="Britannic Bold" panose="020B0903060703020204" pitchFamily="34" charset="0"/>
              </a:rPr>
              <a:t>within a </a:t>
            </a:r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sorted</a:t>
            </a:r>
            <a:r>
              <a:rPr lang="en-US" sz="3600" dirty="0" smtClean="0">
                <a:latin typeface="Britannic Bold" panose="020B0903060703020204" pitchFamily="34" charset="0"/>
              </a:rPr>
              <a:t> array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5632" y="1066800"/>
            <a:ext cx="8151167" cy="16002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800000"/>
                </a:solidFill>
              </a:rPr>
              <a:t>Idea: </a:t>
            </a:r>
            <a:r>
              <a:rPr lang="en-US" sz="3200" dirty="0" smtClean="0"/>
              <a:t>narrow the search space by </a:t>
            </a:r>
            <a:r>
              <a:rPr lang="en-US" sz="3200" dirty="0" smtClean="0">
                <a:solidFill>
                  <a:srgbClr val="FF0000"/>
                </a:solidFill>
              </a:rPr>
              <a:t>half</a:t>
            </a:r>
            <a:r>
              <a:rPr lang="en-US" sz="3200" dirty="0" smtClean="0"/>
              <a:t> at every iteration until a single element is reached.</a:t>
            </a: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1295400" y="2784901"/>
            <a:ext cx="6553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0000CC"/>
                </a:solidFill>
                <a:latin typeface="+mn-lt"/>
              </a:rPr>
              <a:t>Problem: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Given a </a:t>
            </a:r>
            <a:r>
              <a:rPr lang="en-US" sz="2800" dirty="0">
                <a:solidFill>
                  <a:srgbClr val="800000"/>
                </a:solidFill>
                <a:latin typeface="+mn-lt"/>
              </a:rPr>
              <a:t>sorted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8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array </a:t>
            </a:r>
            <a:r>
              <a:rPr lang="en-US" sz="2800" dirty="0">
                <a:solidFill>
                  <a:srgbClr val="660066"/>
                </a:solidFill>
                <a:latin typeface="+mn-lt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of </a:t>
            </a:r>
            <a:r>
              <a:rPr lang="en-US" sz="2800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elements and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x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, determine if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x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is in </a:t>
            </a:r>
            <a:r>
              <a:rPr lang="en-US" sz="2800" dirty="0">
                <a:solidFill>
                  <a:srgbClr val="660066"/>
                </a:solidFill>
                <a:latin typeface="+mn-lt"/>
              </a:rPr>
              <a:t>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524000" y="3851701"/>
            <a:ext cx="6035675" cy="609600"/>
            <a:chOff x="1295400" y="4267200"/>
            <a:chExt cx="6035675" cy="60960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920875" y="4267200"/>
              <a:ext cx="54102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tx1"/>
                </a:solidFill>
                <a:latin typeface="Helvetica" pitchFamily="34" charset="0"/>
              </a:endParaRP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4542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0638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36734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42830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8926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5022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61118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6721475" y="4267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057400" y="43434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1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514600" y="43434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5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200400" y="43434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6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7338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13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3434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14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49530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19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55626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21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62484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24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6858000" y="43434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+mn-lt"/>
                </a:rPr>
                <a:t>32</a:t>
              </a:r>
              <a:endParaRPr lang="en-US" sz="2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1295400" y="4306888"/>
              <a:ext cx="62068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660066"/>
                  </a:solidFill>
                  <a:latin typeface="+mn-lt"/>
                </a:rPr>
                <a:t>a</a:t>
              </a:r>
              <a:r>
                <a:rPr lang="en-US" sz="2400" dirty="0">
                  <a:solidFill>
                    <a:schemeClr val="tx1"/>
                  </a:solidFill>
                  <a:latin typeface="+mn-lt"/>
                </a:rPr>
                <a:t> =</a:t>
              </a:r>
            </a:p>
          </p:txBody>
        </p:sp>
      </p:grp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1524000" y="4612114"/>
            <a:ext cx="1030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= 15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-592204" y="853362"/>
            <a:ext cx="17940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8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3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3.8 </a:t>
            </a:r>
            <a:r>
              <a:rPr lang="en-US" sz="3600" smtClean="0">
                <a:latin typeface="Britannic Bold" panose="020B0903060703020204" pitchFamily="34" charset="0"/>
              </a:rPr>
              <a:t>Binary </a:t>
            </a:r>
            <a:r>
              <a:rPr lang="en-US" sz="3600" dirty="0" smtClean="0">
                <a:latin typeface="Britannic Bold" panose="020B0903060703020204" pitchFamily="34" charset="0"/>
              </a:rPr>
              <a:t>Search by Recursion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535632" y="1371600"/>
            <a:ext cx="7770167" cy="4876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binarySearch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[] a,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x,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smtClean="0">
                <a:latin typeface="+mn-lt"/>
                <a:cs typeface="+mn-cs"/>
              </a:rPr>
              <a:t>	                                                              </a:t>
            </a: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throws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ItemNotFound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// low: index of the low value in the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solidFill>
                  <a:srgbClr val="663300"/>
                </a:solidFill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high: index of the highest value in the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 &gt; high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case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1: item not found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latin typeface="+mn-lt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 </a:t>
            </a: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ItemNotFound("Not Found");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mid = (low + high) / 2;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&gt; a[mid]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latin typeface="+mn-lt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binarySearch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x,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mid + 1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high);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if (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&lt; a[mid]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latin typeface="+mn-lt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GB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binarySearch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x, low,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mid - 1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GB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latin typeface="+mn-lt"/>
                <a:cs typeface="+mn-cs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GB" sz="2000" kern="0" dirty="0" smtClean="0">
                <a:latin typeface="+mn-lt"/>
                <a:cs typeface="+mn-cs"/>
              </a:rPr>
              <a:t>	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mid;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// </a:t>
            </a:r>
            <a:r>
              <a:rPr kumimoji="0" 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case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2: item found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1200" y="3048000"/>
            <a:ext cx="30480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tabLst>
                <a:tab pos="225425" algn="l"/>
              </a:tabLst>
            </a:pPr>
            <a:r>
              <a:rPr lang="en-US" sz="2000" b="1">
                <a:solidFill>
                  <a:srgbClr val="0000FF"/>
                </a:solidFill>
              </a:rPr>
              <a:t>Q</a:t>
            </a:r>
            <a:r>
              <a:rPr lang="en-US" sz="2000"/>
              <a:t>: Here, do we assume that </a:t>
            </a:r>
            <a:r>
              <a:rPr lang="en-US" sz="2000" smtClean="0"/>
              <a:t>the </a:t>
            </a:r>
            <a:r>
              <a:rPr lang="en-US" sz="2000"/>
              <a:t>array is sorted </a:t>
            </a:r>
            <a:br>
              <a:rPr lang="en-US" sz="2000"/>
            </a:br>
            <a:r>
              <a:rPr lang="en-US" sz="2000"/>
              <a:t>in ascending </a:t>
            </a:r>
            <a:r>
              <a:rPr lang="en-US" sz="2000" smtClean="0"/>
              <a:t>or descending </a:t>
            </a:r>
            <a:r>
              <a:rPr lang="en-US" sz="2000"/>
              <a:t>order?</a:t>
            </a:r>
          </a:p>
          <a:p>
            <a:pPr>
              <a:tabLst>
                <a:tab pos="225425" algn="l"/>
              </a:tabLst>
            </a:pPr>
            <a:r>
              <a:rPr lang="en-US" sz="2000" smtClean="0">
                <a:solidFill>
                  <a:srgbClr val="800000"/>
                </a:solidFill>
              </a:rPr>
              <a:t>	A</a:t>
            </a:r>
            <a:r>
              <a:rPr lang="en-US" sz="2000">
                <a:solidFill>
                  <a:srgbClr val="800000"/>
                </a:solidFill>
              </a:rPr>
              <a:t>:</a:t>
            </a:r>
            <a:r>
              <a:rPr lang="en-US" sz="2000"/>
              <a:t> Ascending</a:t>
            </a:r>
          </a:p>
          <a:p>
            <a:pPr>
              <a:tabLst>
                <a:tab pos="225425" algn="l"/>
              </a:tabLst>
            </a:pPr>
            <a:r>
              <a:rPr lang="en-US" sz="2000" smtClean="0"/>
              <a:t>	</a:t>
            </a:r>
            <a:r>
              <a:rPr lang="en-US" sz="2000" smtClean="0">
                <a:solidFill>
                  <a:srgbClr val="800000"/>
                </a:solidFill>
              </a:rPr>
              <a:t>B</a:t>
            </a:r>
            <a:r>
              <a:rPr lang="en-US" sz="2000">
                <a:solidFill>
                  <a:srgbClr val="800000"/>
                </a:solidFill>
              </a:rPr>
              <a:t>:</a:t>
            </a:r>
            <a:r>
              <a:rPr lang="en-US" sz="2000"/>
              <a:t> Descending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92204" y="853362"/>
            <a:ext cx="17940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8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3.8 </a:t>
            </a:r>
            <a:r>
              <a:rPr lang="en-US" sz="3600" smtClean="0">
                <a:latin typeface="Britannic Bold" panose="020B0903060703020204" pitchFamily="34" charset="0"/>
              </a:rPr>
              <a:t>Auxiliary </a:t>
            </a:r>
            <a:r>
              <a:rPr lang="en-US" sz="3600" dirty="0" smtClean="0">
                <a:latin typeface="Britannic Bold" panose="020B0903060703020204" pitchFamily="34" charset="0"/>
              </a:rPr>
              <a:t>functions for recursion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5632" y="1143000"/>
            <a:ext cx="83797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 to use this function as it is.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 just want to find something in an array.  They don’t want to (or may not know how to) specify the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indices.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Write an auxiliary function to call the recursive</a:t>
            </a:r>
            <a:r>
              <a:rPr kumimoji="0" lang="en-US" sz="24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function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Using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overloading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the auxiliary function can have the same name as the actual recursive function it calls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1904999" y="4419600"/>
            <a:ext cx="5982815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65000"/>
              <a:tabLst>
                <a:tab pos="344488" algn="l"/>
                <a:tab pos="688975" algn="l"/>
              </a:tabLst>
              <a:defRPr/>
            </a:pPr>
            <a:r>
              <a:rPr lang="en-US" sz="2400" kern="0" dirty="0" smtClean="0"/>
              <a:t> </a:t>
            </a:r>
            <a:r>
              <a:rPr lang="en-US" sz="2400" kern="0" dirty="0" err="1" smtClean="0"/>
              <a:t>boolean</a:t>
            </a:r>
            <a:r>
              <a:rPr lang="en-US" sz="2400" kern="0" dirty="0" smtClean="0"/>
              <a:t> </a:t>
            </a:r>
            <a:r>
              <a:rPr lang="en-GB" sz="2400" kern="0" dirty="0" err="1" smtClean="0">
                <a:solidFill>
                  <a:srgbClr val="800000"/>
                </a:solidFill>
              </a:rPr>
              <a:t>binarySearch</a:t>
            </a:r>
            <a:r>
              <a:rPr lang="en-GB" sz="2400" kern="0" dirty="0" smtClean="0"/>
              <a:t>(</a:t>
            </a:r>
            <a:r>
              <a:rPr lang="en-GB" sz="2400" kern="0" dirty="0" err="1" smtClean="0"/>
              <a:t>int</a:t>
            </a:r>
            <a:r>
              <a:rPr lang="en-GB" sz="2400" kern="0" dirty="0" smtClean="0"/>
              <a:t>[] a, </a:t>
            </a:r>
            <a:r>
              <a:rPr lang="en-GB" sz="2400" kern="0" dirty="0" err="1" smtClean="0"/>
              <a:t>int</a:t>
            </a:r>
            <a:r>
              <a:rPr lang="en-GB" sz="2400" kern="0" dirty="0" smtClean="0"/>
              <a:t> x) {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65000"/>
              <a:tabLst>
                <a:tab pos="344488" algn="l"/>
                <a:tab pos="688975" algn="l"/>
              </a:tabLst>
              <a:defRPr/>
            </a:pPr>
            <a:r>
              <a:rPr lang="en-GB" sz="2400" kern="0" dirty="0" smtClean="0"/>
              <a:t>	return</a:t>
            </a:r>
            <a:r>
              <a:rPr lang="en-GB" sz="2400" kern="0" dirty="0" smtClean="0">
                <a:solidFill>
                  <a:schemeClr val="accent2"/>
                </a:solidFill>
              </a:rPr>
              <a:t> </a:t>
            </a:r>
            <a:r>
              <a:rPr lang="en-GB" sz="2400" kern="0" dirty="0" err="1" smtClean="0">
                <a:solidFill>
                  <a:srgbClr val="800000"/>
                </a:solidFill>
              </a:rPr>
              <a:t>binarySearch</a:t>
            </a:r>
            <a:r>
              <a:rPr lang="en-GB" sz="2400" kern="0" dirty="0" smtClean="0"/>
              <a:t>(a, x, </a:t>
            </a:r>
            <a:r>
              <a:rPr lang="en-GB" sz="2400" kern="0" dirty="0" smtClean="0">
                <a:solidFill>
                  <a:srgbClr val="FF0000"/>
                </a:solidFill>
              </a:rPr>
              <a:t>0</a:t>
            </a:r>
            <a:r>
              <a:rPr lang="en-GB" sz="2400" kern="0" dirty="0" smtClean="0"/>
              <a:t>, </a:t>
            </a:r>
            <a:r>
              <a:rPr lang="en-GB" sz="2400" kern="0" dirty="0" smtClean="0">
                <a:solidFill>
                  <a:srgbClr val="FF0000"/>
                </a:solidFill>
              </a:rPr>
              <a:t>a.length-1</a:t>
            </a:r>
            <a:r>
              <a:rPr lang="en-GB" sz="2400" kern="0" dirty="0" smtClean="0"/>
              <a:t>);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65000"/>
              <a:tabLst>
                <a:tab pos="344488" algn="l"/>
                <a:tab pos="688975" algn="l"/>
              </a:tabLst>
              <a:defRPr/>
            </a:pPr>
            <a:r>
              <a:rPr lang="en-GB" sz="2400" kern="0" dirty="0" smtClean="0"/>
              <a:t> }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592204" y="853362"/>
            <a:ext cx="17940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8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57199" y="4310190"/>
            <a:ext cx="2825647" cy="1416345"/>
            <a:chOff x="457199" y="4310190"/>
            <a:chExt cx="2825647" cy="1416345"/>
          </a:xfrm>
        </p:grpSpPr>
        <p:sp>
          <p:nvSpPr>
            <p:cNvPr id="4" name="TextBox 3"/>
            <p:cNvSpPr txBox="1"/>
            <p:nvPr/>
          </p:nvSpPr>
          <p:spPr>
            <a:xfrm>
              <a:off x="457199" y="4895538"/>
              <a:ext cx="1447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rgbClr val="0000FF"/>
                  </a:solidFill>
                </a:rPr>
                <a:t>Auxiliary function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1214203" y="4310190"/>
              <a:ext cx="2068643" cy="591594"/>
            </a:xfrm>
            <a:custGeom>
              <a:avLst/>
              <a:gdLst>
                <a:gd name="connsiteX0" fmla="*/ 0 w 2068643"/>
                <a:gd name="connsiteY0" fmla="*/ 591594 h 591594"/>
                <a:gd name="connsiteX1" fmla="*/ 1229194 w 2068643"/>
                <a:gd name="connsiteY1" fmla="*/ 21967 h 591594"/>
                <a:gd name="connsiteX2" fmla="*/ 2068643 w 2068643"/>
                <a:gd name="connsiteY2" fmla="*/ 171869 h 59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8643" h="591594">
                  <a:moveTo>
                    <a:pt x="0" y="591594"/>
                  </a:moveTo>
                  <a:cubicBezTo>
                    <a:pt x="442210" y="341757"/>
                    <a:pt x="884420" y="91921"/>
                    <a:pt x="1229194" y="21967"/>
                  </a:cubicBezTo>
                  <a:cubicBezTo>
                    <a:pt x="1573968" y="-47987"/>
                    <a:pt x="1821305" y="61941"/>
                    <a:pt x="2068643" y="171869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07502" y="5311036"/>
            <a:ext cx="4250960" cy="899329"/>
            <a:chOff x="3807502" y="5311036"/>
            <a:chExt cx="4250960" cy="899329"/>
          </a:xfrm>
        </p:grpSpPr>
        <p:sp>
          <p:nvSpPr>
            <p:cNvPr id="11" name="Freeform 10"/>
            <p:cNvSpPr/>
            <p:nvPr/>
          </p:nvSpPr>
          <p:spPr>
            <a:xfrm>
              <a:off x="3807502" y="5311036"/>
              <a:ext cx="1304144" cy="659567"/>
            </a:xfrm>
            <a:custGeom>
              <a:avLst/>
              <a:gdLst>
                <a:gd name="connsiteX0" fmla="*/ 1304144 w 1304144"/>
                <a:gd name="connsiteY0" fmla="*/ 659567 h 659567"/>
                <a:gd name="connsiteX1" fmla="*/ 299803 w 1304144"/>
                <a:gd name="connsiteY1" fmla="*/ 539646 h 659567"/>
                <a:gd name="connsiteX2" fmla="*/ 0 w 1304144"/>
                <a:gd name="connsiteY2" fmla="*/ 0 h 65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4144" h="659567">
                  <a:moveTo>
                    <a:pt x="1304144" y="659567"/>
                  </a:moveTo>
                  <a:cubicBezTo>
                    <a:pt x="910652" y="654570"/>
                    <a:pt x="517160" y="649574"/>
                    <a:pt x="299803" y="539646"/>
                  </a:cubicBezTo>
                  <a:cubicBezTo>
                    <a:pt x="82446" y="429718"/>
                    <a:pt x="41223" y="214859"/>
                    <a:pt x="0" y="0"/>
                  </a:cubicBezTo>
                </a:path>
              </a:pathLst>
            </a:custGeom>
            <a:noFill/>
            <a:ln w="28575">
              <a:solidFill>
                <a:srgbClr val="0066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92908" y="5748700"/>
              <a:ext cx="2965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rgbClr val="006600"/>
                  </a:solidFill>
                </a:rPr>
                <a:t>Recursive function</a:t>
              </a:r>
              <a:endParaRPr lang="en-US" sz="2400">
                <a:solidFill>
                  <a:srgbClr val="006600"/>
                </a:solidFill>
              </a:endParaRPr>
            </a:p>
          </p:txBody>
        </p:sp>
      </p:grpSp>
      <p:sp>
        <p:nvSpPr>
          <p:cNvPr id="1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 rot="16200000">
            <a:off x="-592204" y="853362"/>
            <a:ext cx="1794009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9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3.9 </a:t>
            </a:r>
            <a:r>
              <a:rPr lang="en-US" sz="3200" dirty="0" smtClean="0">
                <a:latin typeface="Britannic Bold" panose="020B0903060703020204" pitchFamily="34" charset="0"/>
              </a:rPr>
              <a:t>Find 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k</a:t>
            </a:r>
            <a:r>
              <a:rPr lang="en-US" sz="3200" baseline="30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th</a:t>
            </a:r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 smallest </a:t>
            </a:r>
            <a:r>
              <a:rPr lang="en-US" sz="3200" dirty="0" smtClean="0">
                <a:latin typeface="Britannic Bold" panose="020B0903060703020204" pitchFamily="34" charset="0"/>
              </a:rPr>
              <a:t>(</a:t>
            </a:r>
            <a:r>
              <a:rPr lang="en-US" sz="32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unsorted array</a:t>
            </a:r>
            <a:r>
              <a:rPr lang="en-US" sz="3200" dirty="0" smtClean="0">
                <a:latin typeface="Britannic Bold" panose="020B0903060703020204" pitchFamily="34" charset="0"/>
              </a:rPr>
              <a:t>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5632" y="1050694"/>
            <a:ext cx="6093768" cy="39624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</a:t>
            </a:r>
            <a:r>
              <a:rPr kumimoji="0" lang="en-US" sz="2000" b="0" i="0" u="none" strike="noStrike" kern="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kthSmallest</a:t>
            </a: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 a) {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k &gt;= 1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1600" kern="0" dirty="0" smtClean="0">
                <a:latin typeface="+mn-lt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Choose a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pivot element p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a[]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1600" kern="0" dirty="0" smtClean="0">
                <a:solidFill>
                  <a:srgbClr val="996633"/>
                </a:solidFill>
                <a:latin typeface="+mn-lt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and partition (how?) the array into 2 parts where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1600" kern="0" dirty="0" smtClean="0">
                <a:solidFill>
                  <a:srgbClr val="996633"/>
                </a:solidFill>
                <a:latin typeface="+mn-lt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  left = elements that 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&lt;= 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1600" kern="0" dirty="0" smtClean="0">
                <a:solidFill>
                  <a:srgbClr val="996633"/>
                </a:solidFill>
                <a:latin typeface="+mn-lt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   right = elements that 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</a:t>
            </a:r>
            <a:r>
              <a:rPr lang="en-US" sz="1600" kern="0">
                <a:solidFill>
                  <a:srgbClr val="996633"/>
                </a:solidFill>
                <a:latin typeface="+mn-lt"/>
                <a:cs typeface="+mn-cs"/>
              </a:rPr>
              <a:t>&gt;</a:t>
            </a: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… 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 smtClean="0">
                <a:latin typeface="+mn-lt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numLeft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sizeOf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(left);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 smtClean="0">
                <a:latin typeface="+mn-lt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__________;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 smtClean="0">
                <a:latin typeface="+mn-lt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2_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________) {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 smtClean="0">
                <a:latin typeface="+mn-lt"/>
                <a:cs typeface="+mn-cs"/>
              </a:rPr>
              <a:t>	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 smtClean="0">
                <a:latin typeface="+mn-lt"/>
                <a:cs typeface="+mn-cs"/>
              </a:rPr>
              <a:t>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lang="en-US" sz="2000" kern="0" dirty="0" smtClean="0">
                <a:latin typeface="+mn-lt"/>
                <a:cs typeface="+mn-cs"/>
              </a:rPr>
              <a:t>		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_________;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</a:tabLst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14400" y="5181600"/>
            <a:ext cx="2438400" cy="1052513"/>
            <a:chOff x="914400" y="5181600"/>
            <a:chExt cx="2438400" cy="1052513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9144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2192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5240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8288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1336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4384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27432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3048000" y="5867400"/>
              <a:ext cx="304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1828800" y="5867400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dirty="0">
                  <a:solidFill>
                    <a:srgbClr val="C00000"/>
                  </a:solidFill>
                </a:rPr>
                <a:t>p</a:t>
              </a:r>
            </a:p>
          </p:txBody>
        </p:sp>
        <p:sp>
          <p:nvSpPr>
            <p:cNvPr id="21" name="AutoShape 14"/>
            <p:cNvSpPr>
              <a:spLocks/>
            </p:cNvSpPr>
            <p:nvPr/>
          </p:nvSpPr>
          <p:spPr bwMode="auto">
            <a:xfrm rot="16200000" flipH="1">
              <a:off x="1371600" y="5029200"/>
              <a:ext cx="304800" cy="1219200"/>
            </a:xfrm>
            <a:prstGeom prst="leftBrace">
              <a:avLst>
                <a:gd name="adj1" fmla="val 48333"/>
                <a:gd name="adj2" fmla="val 53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295400" y="5181600"/>
              <a:ext cx="685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left</a:t>
              </a:r>
            </a:p>
          </p:txBody>
        </p:sp>
        <p:sp>
          <p:nvSpPr>
            <p:cNvPr id="23" name="AutoShape 16"/>
            <p:cNvSpPr>
              <a:spLocks/>
            </p:cNvSpPr>
            <p:nvPr/>
          </p:nvSpPr>
          <p:spPr bwMode="auto">
            <a:xfrm rot="16200000" flipH="1">
              <a:off x="2590800" y="5029200"/>
              <a:ext cx="304800" cy="1219200"/>
            </a:xfrm>
            <a:prstGeom prst="leftBrace">
              <a:avLst>
                <a:gd name="adj1" fmla="val 48333"/>
                <a:gd name="adj2" fmla="val 53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2514600" y="5181600"/>
              <a:ext cx="685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right</a:t>
              </a:r>
            </a:p>
          </p:txBody>
        </p: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791200" y="1520958"/>
            <a:ext cx="3124200" cy="2308324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smtClean="0">
                <a:solidFill>
                  <a:schemeClr val="tx1"/>
                </a:solidFill>
                <a:latin typeface="+mn-lt"/>
              </a:rPr>
              <a:t>Map </a:t>
            </a:r>
            <a:r>
              <a:rPr lang="en-US" sz="2400">
                <a:solidFill>
                  <a:schemeClr val="tx1"/>
                </a:solidFill>
                <a:latin typeface="+mn-lt"/>
              </a:rPr>
              <a:t>the </a:t>
            </a:r>
            <a:r>
              <a:rPr lang="en-US" sz="2400" smtClean="0">
                <a:solidFill>
                  <a:schemeClr val="tx1"/>
                </a:solidFill>
                <a:latin typeface="+mn-lt"/>
              </a:rPr>
              <a:t>lines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to the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slots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: 1i, 2ii, 3iii, 4iv, 5v</a:t>
            </a:r>
          </a:p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: 1i, 2ii, 3v, 4iii, 5iv</a:t>
            </a:r>
          </a:p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: 1ii, 2i, 3v, 4iii, 5iv</a:t>
            </a:r>
          </a:p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: 1i, 2ii, 3v, 4iv, 5iii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886200" y="4038601"/>
            <a:ext cx="4876800" cy="193899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where 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.    k == </a:t>
            </a:r>
            <a:r>
              <a:rPr lang="en-US" sz="2000" dirty="0" err="1">
                <a:solidFill>
                  <a:schemeClr val="tx1"/>
                </a:solidFill>
              </a:rPr>
              <a:t>numLeft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ii.   k &lt; </a:t>
            </a:r>
            <a:r>
              <a:rPr lang="en-US" sz="2000" dirty="0" err="1">
                <a:solidFill>
                  <a:schemeClr val="tx1"/>
                </a:solidFill>
              </a:rPr>
              <a:t>numLeft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iii.  </a:t>
            </a:r>
            <a:r>
              <a:rPr lang="en-US" sz="2000">
                <a:solidFill>
                  <a:schemeClr val="tx1"/>
                </a:solidFill>
              </a:rPr>
              <a:t>return </a:t>
            </a:r>
            <a:r>
              <a:rPr lang="en-US" sz="2000" smtClean="0">
                <a:solidFill>
                  <a:srgbClr val="C00000"/>
                </a:solidFill>
              </a:rPr>
              <a:t>kthSmallest</a:t>
            </a:r>
            <a:r>
              <a:rPr lang="en-US" sz="2000" smtClean="0">
                <a:solidFill>
                  <a:srgbClr val="0000FF"/>
                </a:solidFill>
              </a:rPr>
              <a:t>(k</a:t>
            </a:r>
            <a:r>
              <a:rPr lang="en-US" sz="2000" dirty="0">
                <a:solidFill>
                  <a:srgbClr val="0000FF"/>
                </a:solidFill>
              </a:rPr>
              <a:t>, left);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iv.  </a:t>
            </a:r>
            <a:r>
              <a:rPr lang="en-US" sz="2000">
                <a:solidFill>
                  <a:schemeClr val="tx1"/>
                </a:solidFill>
              </a:rPr>
              <a:t>return </a:t>
            </a:r>
            <a:r>
              <a:rPr lang="en-US" sz="2000" smtClean="0">
                <a:solidFill>
                  <a:srgbClr val="C00000"/>
                </a:solidFill>
              </a:rPr>
              <a:t>kthSmallest</a:t>
            </a:r>
            <a:r>
              <a:rPr lang="en-US" sz="2000" smtClean="0">
                <a:solidFill>
                  <a:srgbClr val="0000FF"/>
                </a:solidFill>
              </a:rPr>
              <a:t>(k </a:t>
            </a:r>
            <a:r>
              <a:rPr lang="en-US" sz="2000" dirty="0" smtClean="0">
                <a:solidFill>
                  <a:srgbClr val="0000FF"/>
                </a:solidFill>
              </a:rPr>
              <a:t>– </a:t>
            </a:r>
            <a:r>
              <a:rPr lang="en-US" sz="2000" dirty="0" err="1" smtClean="0">
                <a:solidFill>
                  <a:srgbClr val="0000FF"/>
                </a:solidFill>
              </a:rPr>
              <a:t>numLeft</a:t>
            </a:r>
            <a:r>
              <a:rPr lang="en-US" sz="2000" dirty="0">
                <a:solidFill>
                  <a:srgbClr val="0000FF"/>
                </a:solidFill>
              </a:rPr>
              <a:t>, right);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v.   return </a:t>
            </a:r>
            <a:r>
              <a:rPr lang="en-US" sz="2000" dirty="0">
                <a:solidFill>
                  <a:srgbClr val="0000FF"/>
                </a:solidFill>
              </a:rPr>
              <a:t>p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2" y="228600"/>
            <a:ext cx="8455967" cy="788988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3.10 </a:t>
            </a:r>
            <a:r>
              <a:rPr lang="en-US" sz="3200" dirty="0" smtClean="0">
                <a:latin typeface="Britannic Bold" panose="020B0903060703020204" pitchFamily="34" charset="0"/>
              </a:rPr>
              <a:t>Find all Permutations of a String </a:t>
            </a:r>
            <a:r>
              <a:rPr lang="en-US" sz="2400" dirty="0" smtClean="0">
                <a:latin typeface="Britannic Bold" panose="020B0903060703020204" pitchFamily="34" charset="0"/>
              </a:rPr>
              <a:t>(1/3)</a:t>
            </a:r>
            <a:endParaRPr lang="en-US" sz="24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35632" y="990600"/>
            <a:ext cx="845596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example, if the user types a word say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 program should print all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permutations (anagrams), including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eats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etas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non-words like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tsae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Idea to generate all permutation: 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Given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east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we would place the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first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character i.e.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in front of all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6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permutations of the other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3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characters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—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ats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sat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sta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tas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and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tsa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— to arrive at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ats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sat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sta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tas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and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e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tsa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then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we would place the second character, i.e.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in front of all 6 permutations of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est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,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then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the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third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character i.e.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 in front of all 6 permutations of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eat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, and 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finally the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last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character i.e.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in front of all 6 permutations of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eas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cs typeface="+mn-cs"/>
              </a:rPr>
              <a:t>. </a:t>
            </a:r>
          </a:p>
          <a:p>
            <a:pPr marL="669925" marR="0" lvl="1" indent="-325438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Thus, there will be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4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(the size of the word)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cs typeface="+mn-cs"/>
              </a:rPr>
              <a:t>recursive calls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to display all permutations of a four-letter word. 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course, when we’re going through the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permutations of the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lang="en-US" sz="2400" kern="0" dirty="0">
                <a:latin typeface="+mn-lt"/>
                <a:cs typeface="+mn-cs"/>
              </a:rPr>
              <a:t>-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character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e.g. </a:t>
            </a:r>
            <a:r>
              <a:rPr kumimoji="0" lang="en-US" sz="24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we would follow the same procedure. 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668404" y="929563"/>
            <a:ext cx="1946412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10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4" y="228600"/>
            <a:ext cx="8532166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3.10 </a:t>
            </a:r>
            <a:r>
              <a:rPr lang="en-US" sz="3200" dirty="0">
                <a:latin typeface="Britannic Bold" panose="020B0903060703020204" pitchFamily="34" charset="0"/>
              </a:rPr>
              <a:t>Find all Permutations of a String </a:t>
            </a:r>
            <a:r>
              <a:rPr lang="en-US" sz="2400" dirty="0" smtClean="0">
                <a:latin typeface="Britannic Bold" panose="020B0903060703020204" pitchFamily="34" charset="0"/>
              </a:rPr>
              <a:t>(2/3</a:t>
            </a:r>
            <a:r>
              <a:rPr lang="en-US" sz="2400" dirty="0">
                <a:latin typeface="Britannic Bold" panose="020B0903060703020204" pitchFamily="34" charset="0"/>
              </a:rPr>
              <a:t>)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09600" y="856938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Recall </a:t>
            </a:r>
            <a:r>
              <a:rPr lang="en-US" sz="2800" kern="0" dirty="0" smtClean="0">
                <a:latin typeface="+mn-lt"/>
                <a:cs typeface="+mn-cs"/>
              </a:rPr>
              <a:t>overloaded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substring()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 in 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69979"/>
              </p:ext>
            </p:extLst>
          </p:nvPr>
        </p:nvGraphicFramePr>
        <p:xfrm>
          <a:off x="304800" y="2209800"/>
          <a:ext cx="8534400" cy="3714750"/>
        </p:xfrm>
        <a:graphic>
          <a:graphicData uri="http://schemas.openxmlformats.org/drawingml/2006/table">
            <a:tbl>
              <a:tblPr firstRow="1" bandRow="1"/>
              <a:tblGrid>
                <a:gridCol w="112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r>
                        <a:rPr lang="en-SG" sz="2400" u="none" dirty="0" smtClean="0">
                          <a:effectLst/>
                          <a:latin typeface="+mn-lt"/>
                        </a:rPr>
                        <a:t>String</a:t>
                      </a:r>
                      <a:endParaRPr lang="en-SG" sz="2400" u="none" dirty="0">
                        <a:effectLst/>
                        <a:latin typeface="+mn-lt"/>
                      </a:endParaRPr>
                    </a:p>
                  </a:txBody>
                  <a:tcPr marL="28575" marR="28575" marT="28575" marB="2857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400" b="1" dirty="0" smtClean="0">
                          <a:effectLst/>
                          <a:latin typeface="+mn-lt"/>
                        </a:rPr>
                        <a:t>substring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(</a:t>
                      </a:r>
                      <a:r>
                        <a:rPr lang="en-SG" sz="2400" dirty="0" err="1" smtClean="0">
                          <a:effectLst/>
                          <a:latin typeface="+mn-lt"/>
                        </a:rPr>
                        <a:t>int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SG" sz="240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) </a:t>
                      </a:r>
                      <a:endParaRPr lang="en-SG" sz="2400" dirty="0" smtClean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400" dirty="0" smtClean="0">
                          <a:effectLst/>
                          <a:latin typeface="+mn-lt"/>
                        </a:rPr>
                        <a:t>Returns 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a new string that is a substring of this string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. The substring begins with the character at </a:t>
                      </a:r>
                      <a:r>
                        <a:rPr lang="en-SG" sz="24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and extends to the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end 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of this string.</a:t>
                      </a:r>
                      <a:endParaRPr lang="en-SG" sz="2400" dirty="0">
                        <a:effectLst/>
                        <a:latin typeface="+mn-lt"/>
                      </a:endParaRPr>
                    </a:p>
                  </a:txBody>
                  <a:tcPr marL="28575" marR="28575" marT="28575" marB="285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436">
                <a:tc>
                  <a:txBody>
                    <a:bodyPr/>
                    <a:lstStyle/>
                    <a:p>
                      <a:r>
                        <a:rPr lang="en-SG" sz="2400" u="none" dirty="0" smtClean="0">
                          <a:effectLst/>
                          <a:latin typeface="+mn-lt"/>
                        </a:rPr>
                        <a:t>String</a:t>
                      </a:r>
                      <a:endParaRPr lang="en-SG" sz="2400" u="none" dirty="0">
                        <a:effectLst/>
                        <a:latin typeface="+mn-lt"/>
                      </a:endParaRPr>
                    </a:p>
                  </a:txBody>
                  <a:tcPr marL="28575" marR="28575" marT="28575" marB="28575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400" b="1" dirty="0" smtClean="0">
                          <a:effectLst/>
                          <a:latin typeface="+mn-lt"/>
                        </a:rPr>
                        <a:t>substring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(</a:t>
                      </a:r>
                      <a:r>
                        <a:rPr lang="en-SG" sz="2400" dirty="0" err="1" smtClean="0">
                          <a:effectLst/>
                          <a:latin typeface="+mn-lt"/>
                        </a:rPr>
                        <a:t>int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SG" sz="2400" dirty="0" err="1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, </a:t>
                      </a:r>
                      <a:r>
                        <a:rPr lang="en-SG" sz="2400" dirty="0" err="1">
                          <a:effectLst/>
                          <a:latin typeface="+mn-lt"/>
                        </a:rPr>
                        <a:t>int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 </a:t>
                      </a:r>
                      <a:r>
                        <a:rPr lang="en-SG" sz="2400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endIndex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) </a:t>
                      </a:r>
                      <a:endParaRPr lang="en-SG" sz="2400" dirty="0" smtClean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SG" sz="2400" dirty="0" smtClean="0">
                          <a:effectLst/>
                          <a:latin typeface="+mn-lt"/>
                        </a:rPr>
                        <a:t>Returns </a:t>
                      </a:r>
                      <a:r>
                        <a:rPr lang="en-SG" sz="2400" dirty="0">
                          <a:effectLst/>
                          <a:latin typeface="+mn-lt"/>
                        </a:rPr>
                        <a:t>a new string that is a substring of this string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. The substring begins at </a:t>
                      </a:r>
                      <a:r>
                        <a:rPr lang="en-SG" sz="24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 and extends to the character at index </a:t>
                      </a:r>
                      <a:r>
                        <a:rPr lang="en-SG" sz="24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endIndex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- 1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. Thus the length of the substring is </a:t>
                      </a:r>
                      <a:r>
                        <a:rPr lang="en-SG" sz="24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endIndex</a:t>
                      </a:r>
                      <a:r>
                        <a:rPr lang="en-SG" sz="2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– </a:t>
                      </a:r>
                      <a:r>
                        <a:rPr lang="en-SG" sz="24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beginIndex</a:t>
                      </a:r>
                      <a:r>
                        <a:rPr lang="en-SG" sz="2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SG" sz="2400" dirty="0" smtClean="0">
                          <a:effectLst/>
                          <a:latin typeface="+mn-lt"/>
                        </a:rPr>
                        <a:t> </a:t>
                      </a:r>
                      <a:endParaRPr lang="en-SG" sz="2400" dirty="0">
                        <a:effectLst/>
                        <a:latin typeface="+mn-lt"/>
                      </a:endParaRPr>
                    </a:p>
                  </a:txBody>
                  <a:tcPr marL="28575" marR="28575" marT="28575" marB="285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-668404" y="929563"/>
            <a:ext cx="1946412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10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16200000">
            <a:off x="-668404" y="929563"/>
            <a:ext cx="1946412" cy="461665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Britannic Bold" panose="020B0903060703020204" pitchFamily="34" charset="0"/>
              </a:rPr>
              <a:t>Example 10</a:t>
            </a:r>
            <a:endParaRPr lang="en-US" sz="2400" dirty="0">
              <a:solidFill>
                <a:srgbClr val="0000FF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634" y="228600"/>
            <a:ext cx="8534396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3.10 </a:t>
            </a:r>
            <a:r>
              <a:rPr lang="en-US" sz="3200" dirty="0">
                <a:latin typeface="Britannic Bold" panose="020B0903060703020204" pitchFamily="34" charset="0"/>
              </a:rPr>
              <a:t>Find all Permutations of a String </a:t>
            </a:r>
            <a:r>
              <a:rPr lang="en-US" sz="2400" dirty="0" smtClean="0">
                <a:latin typeface="Britannic Bold" panose="020B0903060703020204" pitchFamily="34" charset="0"/>
              </a:rPr>
              <a:t>(3/3</a:t>
            </a:r>
            <a:r>
              <a:rPr lang="en-US" sz="2400" dirty="0">
                <a:latin typeface="Britannic Bold" panose="020B0903060703020204" pitchFamily="34" charset="0"/>
              </a:rPr>
              <a:t>)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" y="902208"/>
            <a:ext cx="8839199" cy="55626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719138" algn="l"/>
                <a:tab pos="900113" algn="l"/>
                <a:tab pos="1079500" algn="l"/>
              </a:tabLst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 class</a:t>
            </a: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Permutations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{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 static void 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main(String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[]) {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permuteString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("", "String");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 static void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permuteString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(String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beginningString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 String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 {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 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endingString.length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 &lt;= 1)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	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beginningString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+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 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= 0;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&lt;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endingString.length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 {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		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 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		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newString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=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endingString.substring(0,i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 +</a:t>
            </a:r>
            <a:r>
              <a:rPr kumimoji="0" lang="en-US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endingString.substring(i+1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719138" algn="l"/>
                <a:tab pos="900113" algn="l"/>
                <a:tab pos="1079500" algn="l"/>
              </a:tabLst>
              <a:defRPr/>
            </a:pPr>
            <a:r>
              <a:rPr lang="en-US" kern="0" dirty="0" smtClean="0">
                <a:solidFill>
                  <a:schemeClr val="tx1"/>
                </a:solidFill>
              </a:rPr>
              <a:t>							</a:t>
            </a:r>
            <a:r>
              <a:rPr lang="en-US" kern="0" dirty="0" smtClean="0">
                <a:solidFill>
                  <a:srgbClr val="0000FF"/>
                </a:solidFill>
              </a:rPr>
              <a:t>// </a:t>
            </a:r>
            <a:r>
              <a:rPr lang="en-US" kern="0" dirty="0" err="1" smtClean="0">
                <a:solidFill>
                  <a:srgbClr val="FF0000"/>
                </a:solidFill>
              </a:rPr>
              <a:t>newString</a:t>
            </a:r>
            <a:r>
              <a:rPr lang="en-US" kern="0" dirty="0" smtClean="0">
                <a:solidFill>
                  <a:srgbClr val="0000FF"/>
                </a:solidFill>
              </a:rPr>
              <a:t> is the </a:t>
            </a:r>
            <a:r>
              <a:rPr lang="en-US" kern="0" dirty="0" err="1" smtClean="0">
                <a:solidFill>
                  <a:srgbClr val="0000FF"/>
                </a:solidFill>
              </a:rPr>
              <a:t>endingString</a:t>
            </a:r>
            <a:r>
              <a:rPr lang="en-US" kern="0" dirty="0" smtClean="0">
                <a:solidFill>
                  <a:srgbClr val="0000FF"/>
                </a:solidFill>
              </a:rPr>
              <a:t> but without character at index </a:t>
            </a:r>
            <a:r>
              <a:rPr lang="en-US" kern="0" dirty="0" err="1" smtClean="0">
                <a:solidFill>
                  <a:srgbClr val="0000FF"/>
                </a:solidFill>
              </a:rPr>
              <a:t>i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			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permuteString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beginningString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+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endingString.charAt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 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newString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	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 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 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StringIndexOutOfBoundsException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exception) {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			</a:t>
            </a:r>
            <a:r>
              <a:rPr kumimoji="0" lang="en-US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exception.printStackTrace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	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	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kern="0" dirty="0" smtClean="0">
                <a:solidFill>
                  <a:schemeClr val="tx1"/>
                </a:solidFill>
              </a:rPr>
              <a:t>	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Exercise: Eight Queens Problem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10" name="AutoShape 3"/>
          <p:cNvSpPr txBox="1">
            <a:spLocks noChangeAspect="1" noChangeArrowheads="1"/>
          </p:cNvSpPr>
          <p:nvPr/>
        </p:nvSpPr>
        <p:spPr bwMode="auto">
          <a:xfrm>
            <a:off x="304800" y="1371600"/>
            <a:ext cx="868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eight Queens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chess board so that they cannot attack one another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2438400" cy="266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7375" y="5907882"/>
            <a:ext cx="5073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hlinkClick r:id="rId4"/>
              </a:rPr>
              <a:t>http://en.wikipedia.org/wiki/Eight_queens_puzzle</a:t>
            </a:r>
            <a:endParaRPr lang="en-US" sz="1800"/>
          </a:p>
        </p:txBody>
      </p:sp>
      <p:sp>
        <p:nvSpPr>
          <p:cNvPr id="13" name="AutoShape 10"/>
          <p:cNvSpPr>
            <a:spLocks noChangeAspect="1" noChangeArrowheads="1"/>
          </p:cNvSpPr>
          <p:nvPr/>
        </p:nvSpPr>
        <p:spPr bwMode="auto">
          <a:xfrm>
            <a:off x="3276600" y="2743200"/>
            <a:ext cx="5638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rgbClr val="0000FF"/>
                </a:solidFill>
                <a:latin typeface="Helvetica" pitchFamily="34" charset="0"/>
              </a:rPr>
              <a:t>Q</a:t>
            </a:r>
            <a:r>
              <a:rPr lang="en-US" sz="3200" dirty="0">
                <a:solidFill>
                  <a:schemeClr val="tx1"/>
                </a:solidFill>
                <a:latin typeface="Helvetica" pitchFamily="34" charset="0"/>
              </a:rPr>
              <a:t>: How do you formulate </a:t>
            </a:r>
            <a:br>
              <a:rPr lang="en-US" sz="3200" dirty="0">
                <a:solidFill>
                  <a:schemeClr val="tx1"/>
                </a:solidFill>
                <a:latin typeface="Helvetica" pitchFamily="34" charset="0"/>
              </a:rPr>
            </a:br>
            <a:r>
              <a:rPr lang="en-US" sz="3200" dirty="0">
                <a:solidFill>
                  <a:schemeClr val="tx1"/>
                </a:solidFill>
                <a:latin typeface="Helvetica" pitchFamily="34" charset="0"/>
              </a:rPr>
              <a:t>this as a recursion </a:t>
            </a:r>
            <a:r>
              <a:rPr lang="en-US" sz="3200" dirty="0" smtClean="0">
                <a:solidFill>
                  <a:schemeClr val="tx1"/>
                </a:solidFill>
                <a:latin typeface="Helvetica" pitchFamily="34" charset="0"/>
              </a:rPr>
              <a:t>problem?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</a:pPr>
            <a:r>
              <a:rPr lang="en-US" sz="3200" dirty="0" smtClean="0">
                <a:solidFill>
                  <a:schemeClr val="tx1"/>
                </a:solidFill>
                <a:latin typeface="Helvetica" pitchFamily="34" charset="0"/>
              </a:rPr>
              <a:t>Work </a:t>
            </a:r>
            <a:r>
              <a:rPr lang="en-US" sz="3200" dirty="0">
                <a:solidFill>
                  <a:schemeClr val="tx1"/>
                </a:solidFill>
                <a:latin typeface="Helvetica" pitchFamily="34" charset="0"/>
              </a:rPr>
              <a:t>with a partner on this.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pPr eaLnBrk="1" hangingPunct="1"/>
            <a:r>
              <a:rPr lang="en-US" sz="4000" dirty="0" smtClean="0">
                <a:latin typeface="Britannic Bold" panose="020B0903060703020204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Basic Idea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How Recursion Works?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Examples</a:t>
            </a:r>
            <a:endParaRPr lang="en-GB" sz="2400" dirty="0" smtClean="0">
              <a:solidFill>
                <a:srgbClr val="0000FF"/>
              </a:solidFill>
            </a:endParaRP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Count down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Display an integer in base b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Printing a Linked List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Printing a Linked List in reverse order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Inserting an element into a Sorted Linked List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Towers of Hanoi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Combinations: n choose k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Binary Search in a Sorted Array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K</a:t>
            </a:r>
            <a:r>
              <a:rPr lang="en-GB" sz="2000" baseline="30000" dirty="0" smtClean="0"/>
              <a:t>th</a:t>
            </a:r>
            <a:r>
              <a:rPr lang="en-GB" sz="2000" dirty="0" smtClean="0"/>
              <a:t> Smallest Number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Permutations of a string</a:t>
            </a:r>
          </a:p>
          <a:p>
            <a:pPr marL="1087438" lvl="1" indent="-457200">
              <a:spcBef>
                <a:spcPts val="2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  <a:defRPr/>
            </a:pPr>
            <a:r>
              <a:rPr lang="en-GB" sz="2000" dirty="0" smtClean="0"/>
              <a:t>The 8 Queens </a:t>
            </a:r>
            <a:r>
              <a:rPr lang="en-GB" sz="2000" dirty="0" smtClean="0"/>
              <a:t>Problem</a:t>
            </a:r>
          </a:p>
          <a:p>
            <a:pPr marL="520700" lvl="0" indent="-5207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GB" sz="2400" dirty="0" smtClean="0">
                <a:solidFill>
                  <a:srgbClr val="0000FF"/>
                </a:solidFill>
              </a:rPr>
              <a:t>Practice Exercises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Backtracking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68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Recursion and stacks illustrate a key concept in search: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backtracking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show that the recursion technique can exhaustively search all possible results in a systematic manner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Learn more about searching spaces in other CS classes.</a:t>
            </a:r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smtClean="0">
                <a:latin typeface="Britannic Bold" panose="020B0903060703020204" pitchFamily="34" charset="0"/>
              </a:rPr>
              <a:t>More Recursion later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10" name="AutoShape 3"/>
          <p:cNvSpPr txBox="1">
            <a:spLocks noChangeAspect="1" noChangeArrowheads="1"/>
          </p:cNvSpPr>
          <p:nvPr/>
        </p:nvSpPr>
        <p:spPr bwMode="auto">
          <a:xfrm>
            <a:off x="304800" y="11430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will see more examples of recursion later when we cover more</a:t>
            </a:r>
            <a:r>
              <a:rPr kumimoji="0" lang="en-US" sz="30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advanced sorting algorithms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baseline="0" smtClean="0">
                <a:latin typeface="+mn-lt"/>
                <a:cs typeface="+mn-cs"/>
              </a:rPr>
              <a:t>Examples:</a:t>
            </a:r>
            <a:r>
              <a:rPr lang="en-US" sz="3000" kern="0" smtClean="0">
                <a:latin typeface="+mn-lt"/>
                <a:cs typeface="+mn-cs"/>
              </a:rPr>
              <a:t> </a:t>
            </a:r>
            <a:r>
              <a:rPr lang="en-US" sz="3000" kern="0" smtClean="0">
                <a:solidFill>
                  <a:srgbClr val="0000FF"/>
                </a:solidFill>
                <a:latin typeface="+mn-lt"/>
                <a:cs typeface="+mn-cs"/>
              </a:rPr>
              <a:t>Quick Sort</a:t>
            </a:r>
            <a:r>
              <a:rPr lang="en-US" sz="3000" kern="0" smtClean="0">
                <a:latin typeface="+mn-lt"/>
                <a:cs typeface="+mn-cs"/>
              </a:rPr>
              <a:t>, </a:t>
            </a:r>
            <a:r>
              <a:rPr lang="en-US" sz="3000" kern="0" smtClean="0">
                <a:solidFill>
                  <a:srgbClr val="0000FF"/>
                </a:solidFill>
                <a:latin typeface="+mn-lt"/>
                <a:cs typeface="+mn-cs"/>
              </a:rPr>
              <a:t>Merge Sort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174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smtClean="0">
                <a:latin typeface="Britannic Bold" panose="020B0903060703020204" pitchFamily="34" charset="0"/>
              </a:rPr>
              <a:t>Practice Exercises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1752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smtClean="0"/>
              <a:t>Try Practice Exercises #36 – 40 on CodeCrunch.</a:t>
            </a:r>
          </a:p>
          <a:p>
            <a:pPr lvl="1">
              <a:spcBef>
                <a:spcPts val="600"/>
              </a:spcBef>
            </a:pPr>
            <a:r>
              <a:rPr lang="en-US" sz="2000" smtClean="0"/>
              <a:t>Write-ups available on </a:t>
            </a:r>
            <a:r>
              <a:rPr lang="en-US" sz="2000" smtClean="0">
                <a:hlinkClick r:id="rId3"/>
              </a:rPr>
              <a:t>CS1020 Practice Exercises</a:t>
            </a:r>
            <a:r>
              <a:rPr lang="en-US" sz="2000" smtClean="0"/>
              <a:t> web page.</a:t>
            </a: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400" smtClean="0"/>
              <a:t>Practice Exercise #36: North-East Paths (NE paths)</a:t>
            </a:r>
          </a:p>
          <a:p>
            <a:pPr lvl="1">
              <a:spcBef>
                <a:spcPts val="600"/>
              </a:spcBef>
            </a:pPr>
            <a:r>
              <a:rPr lang="en-US" sz="2000" smtClean="0"/>
              <a:t>NE path: you may only move northward or eastward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4405525" y="2628737"/>
            <a:ext cx="3733800" cy="2362200"/>
            <a:chOff x="1584" y="1920"/>
            <a:chExt cx="2236" cy="1372"/>
          </a:xfrm>
        </p:grpSpPr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1584" y="2083"/>
              <a:ext cx="1863" cy="120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895" y="2083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3137" y="2083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2205" y="2083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2516" y="2083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2826" y="2083"/>
              <a:ext cx="0" cy="12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1584" y="2386"/>
              <a:ext cx="1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1584" y="2688"/>
              <a:ext cx="1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1584" y="2990"/>
              <a:ext cx="1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21"/>
            <p:cNvSpPr>
              <a:spLocks noChangeArrowheads="1"/>
            </p:cNvSpPr>
            <p:nvPr/>
          </p:nvSpPr>
          <p:spPr bwMode="auto">
            <a:xfrm>
              <a:off x="3429" y="2041"/>
              <a:ext cx="62" cy="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" name="Oval 22"/>
            <p:cNvSpPr>
              <a:spLocks noChangeArrowheads="1"/>
            </p:cNvSpPr>
            <p:nvPr/>
          </p:nvSpPr>
          <p:spPr bwMode="auto">
            <a:xfrm>
              <a:off x="3119" y="2343"/>
              <a:ext cx="62" cy="6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3504" y="1920"/>
              <a:ext cx="316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 smtClean="0"/>
                <a:t>Z</a:t>
              </a:r>
              <a:endParaRPr lang="en-US" altLang="en-US"/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3120" y="2160"/>
              <a:ext cx="30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altLang="en-US"/>
                <a:t>A</a:t>
              </a:r>
            </a:p>
          </p:txBody>
        </p:sp>
      </p:grpSp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6412125" y="3138325"/>
            <a:ext cx="457200" cy="381000"/>
            <a:chOff x="2832" y="2256"/>
            <a:chExt cx="288" cy="240"/>
          </a:xfrm>
        </p:grpSpPr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2832" y="2256"/>
              <a:ext cx="28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4" tIns="9144" rIns="9144" bIns="914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mtClean="0">
                  <a:solidFill>
                    <a:srgbClr val="006600"/>
                  </a:solidFill>
                </a:rPr>
                <a:t>B</a:t>
              </a:r>
              <a:endParaRPr lang="en-US" altLang="en-US">
                <a:solidFill>
                  <a:srgbClr val="006600"/>
                </a:solidFill>
              </a:endParaRPr>
            </a:p>
          </p:txBody>
        </p:sp>
        <p:sp>
          <p:nvSpPr>
            <p:cNvPr id="38" name="Oval 26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006600"/>
            </a:solidFill>
            <a:ln w="12700" cap="sq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9" name="Group 31"/>
          <p:cNvGrpSpPr>
            <a:grpSpLocks/>
          </p:cNvGrpSpPr>
          <p:nvPr/>
        </p:nvGrpSpPr>
        <p:grpSpPr bwMode="auto">
          <a:xfrm>
            <a:off x="6412125" y="3647912"/>
            <a:ext cx="457200" cy="381000"/>
            <a:chOff x="4608" y="2640"/>
            <a:chExt cx="288" cy="240"/>
          </a:xfrm>
        </p:grpSpPr>
        <p:sp>
          <p:nvSpPr>
            <p:cNvPr id="40" name="Text Box 29"/>
            <p:cNvSpPr txBox="1">
              <a:spLocks noChangeArrowheads="1"/>
            </p:cNvSpPr>
            <p:nvPr/>
          </p:nvSpPr>
          <p:spPr bwMode="auto">
            <a:xfrm>
              <a:off x="4608" y="2640"/>
              <a:ext cx="28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4" tIns="9144" rIns="9144" bIns="914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mtClean="0">
                  <a:solidFill>
                    <a:srgbClr val="0000FF"/>
                  </a:solidFill>
                </a:rPr>
                <a:t>C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41" name="Oval 30"/>
            <p:cNvSpPr>
              <a:spLocks noChangeArrowheads="1"/>
            </p:cNvSpPr>
            <p:nvPr/>
          </p:nvSpPr>
          <p:spPr bwMode="auto">
            <a:xfrm>
              <a:off x="4608" y="278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2" name="Group 35"/>
          <p:cNvGrpSpPr>
            <a:grpSpLocks/>
          </p:cNvGrpSpPr>
          <p:nvPr/>
        </p:nvGrpSpPr>
        <p:grpSpPr bwMode="auto">
          <a:xfrm>
            <a:off x="4330913" y="4682962"/>
            <a:ext cx="457200" cy="381000"/>
            <a:chOff x="4608" y="2736"/>
            <a:chExt cx="288" cy="240"/>
          </a:xfrm>
        </p:grpSpPr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4608" y="2736"/>
              <a:ext cx="28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4" tIns="9144" rIns="9144" bIns="914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mtClean="0">
                  <a:solidFill>
                    <a:srgbClr val="FF0000"/>
                  </a:solidFill>
                </a:rPr>
                <a:t>D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Oval 34"/>
            <p:cNvSpPr>
              <a:spLocks noChangeArrowheads="1"/>
            </p:cNvSpPr>
            <p:nvPr/>
          </p:nvSpPr>
          <p:spPr bwMode="auto">
            <a:xfrm>
              <a:off x="4608" y="2880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457200" y="2751660"/>
            <a:ext cx="3429000" cy="131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kern="0" smtClean="0"/>
              <a:t>In CS1010, you just need to compute the number of NE-paths.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457200" y="3952712"/>
            <a:ext cx="3429000" cy="16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400" kern="0" smtClean="0"/>
              <a:t>Now in CS1020, you also need to generate all the NE-paths.</a:t>
            </a:r>
            <a:endParaRPr lang="en-US" sz="2000" kern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93465" y="5077975"/>
            <a:ext cx="23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 to Z: 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93465" y="5427206"/>
            <a:ext cx="23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6600"/>
                </a:solidFill>
              </a:rPr>
              <a:t>B</a:t>
            </a:r>
            <a:r>
              <a:rPr lang="en-US" smtClean="0"/>
              <a:t> to Z: 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83829" y="5796538"/>
            <a:ext cx="23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FF"/>
                </a:solidFill>
              </a:rPr>
              <a:t>C</a:t>
            </a:r>
            <a:r>
              <a:rPr lang="en-US" smtClean="0"/>
              <a:t> to Z: 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93465" y="6165870"/>
            <a:ext cx="23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D</a:t>
            </a:r>
            <a:r>
              <a:rPr lang="en-US" smtClean="0"/>
              <a:t> to Z: ?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5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4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" grpId="0"/>
      <p:bldP spid="47" grpId="0"/>
      <p:bldP spid="48" grpId="0"/>
      <p:bldP spid="4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 smtClean="0">
                <a:latin typeface="Britannic Bold" panose="020B0903060703020204" pitchFamily="34" charset="0"/>
              </a:rPr>
              <a:t>Summary 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Recursion</a:t>
            </a:r>
            <a:r>
              <a:rPr lang="en-US" sz="2800" dirty="0" smtClean="0"/>
              <a:t> – The Mirrors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Base Case</a:t>
            </a:r>
            <a:r>
              <a:rPr lang="en-US" sz="2800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Simplest possible version of the problem which can be solved easily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Inductive Step</a:t>
            </a:r>
            <a:r>
              <a:rPr lang="en-US" sz="2800" dirty="0" smtClean="0"/>
              <a:t>: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Must simplify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Must arrive at some base case</a:t>
            </a:r>
            <a:endParaRPr lang="en-US" sz="1200" dirty="0" smtClean="0"/>
          </a:p>
          <a:p>
            <a:pPr>
              <a:spcBef>
                <a:spcPts val="600"/>
              </a:spcBef>
            </a:pPr>
            <a:r>
              <a:rPr lang="en-US" sz="2800" dirty="0" smtClean="0"/>
              <a:t>Easily visualized by a Stack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Operations </a:t>
            </a:r>
            <a:r>
              <a:rPr lang="en-US" sz="2800" dirty="0" smtClean="0">
                <a:solidFill>
                  <a:srgbClr val="CC0000"/>
                </a:solidFill>
              </a:rPr>
              <a:t>before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8000"/>
                </a:solidFill>
              </a:rPr>
              <a:t>after </a:t>
            </a:r>
            <a:r>
              <a:rPr lang="en-US" sz="2800" dirty="0" smtClean="0"/>
              <a:t>the recursive calls come in </a:t>
            </a:r>
            <a:r>
              <a:rPr lang="en-US" sz="2800" dirty="0" smtClean="0">
                <a:solidFill>
                  <a:srgbClr val="CC0000"/>
                </a:solidFill>
              </a:rPr>
              <a:t>FIFO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8000"/>
                </a:solidFill>
              </a:rPr>
              <a:t>LIFO</a:t>
            </a:r>
            <a:r>
              <a:rPr lang="en-US" sz="2800" dirty="0" smtClean="0"/>
              <a:t> order, respectively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Elegant, but </a:t>
            </a:r>
            <a:r>
              <a:rPr lang="en-US" sz="2800" dirty="0" smtClean="0">
                <a:solidFill>
                  <a:srgbClr val="0000FF"/>
                </a:solidFill>
              </a:rPr>
              <a:t>not</a:t>
            </a:r>
            <a:r>
              <a:rPr lang="en-US" sz="2800" dirty="0" smtClean="0"/>
              <a:t> always the best (most efficient) way to solve a problem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C00000"/>
                </a:solidFill>
                <a:latin typeface="Britannic Bold" pitchFamily="34" charset="0"/>
              </a:rPr>
              <a:t>1</a:t>
            </a:r>
            <a:r>
              <a:rPr lang="en-US" sz="4400" dirty="0" smtClean="0">
                <a:latin typeface="Britannic Bold" pitchFamily="34" charset="0"/>
              </a:rPr>
              <a:t> Basic Idea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Calibri" pitchFamily="34" charset="0"/>
              </a:rPr>
              <a:t>Also known as </a:t>
            </a:r>
            <a:r>
              <a:rPr lang="en-US" sz="3200" dirty="0" smtClean="0">
                <a:solidFill>
                  <a:srgbClr val="C00000"/>
                </a:solidFill>
                <a:latin typeface="Calibri" pitchFamily="34" charset="0"/>
              </a:rPr>
              <a:t>a central idea in 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1.1 </a:t>
            </a:r>
            <a:r>
              <a:rPr lang="en-US" sz="3600" dirty="0" smtClean="0">
                <a:latin typeface="Britannic Bold" pitchFamily="34" charset="0"/>
              </a:rPr>
              <a:t>Pictorial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pic>
        <p:nvPicPr>
          <p:cNvPr id="9" name="Picture 8" descr="692px-Sierpinski_Triangle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4311" y="1612584"/>
            <a:ext cx="2195567" cy="190049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05037" y="2268688"/>
            <a:ext cx="1553359" cy="2708503"/>
            <a:chOff x="630948" y="3201017"/>
            <a:chExt cx="1553359" cy="2708503"/>
          </a:xfrm>
        </p:grpSpPr>
        <p:pic>
          <p:nvPicPr>
            <p:cNvPr id="11" name="Picture 10" descr="droste_effect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48" y="3201017"/>
              <a:ext cx="1553359" cy="237946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94933" y="5540188"/>
              <a:ext cx="1425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Droste</a:t>
              </a:r>
              <a:r>
                <a:rPr lang="en-US" dirty="0" smtClean="0">
                  <a:latin typeface="Calibri" pitchFamily="34" charset="0"/>
                </a:rPr>
                <a:t> effect</a:t>
              </a: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377833" y="3533888"/>
            <a:ext cx="184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</a:rPr>
              <a:t>Sierpinksi</a:t>
            </a:r>
            <a:r>
              <a:rPr lang="en-US" dirty="0" smtClean="0">
                <a:latin typeface="Calibri" pitchFamily="34" charset="0"/>
              </a:rPr>
              <a:t> triangle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11430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Some examples of recursion (inside and outside CS):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425902" y="1649954"/>
            <a:ext cx="2556733" cy="1785320"/>
            <a:chOff x="2456331" y="4809117"/>
            <a:chExt cx="2556733" cy="1785320"/>
          </a:xfrm>
        </p:grpSpPr>
        <p:pic>
          <p:nvPicPr>
            <p:cNvPr id="16" name="Picture 16" descr="garfield_recursion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56331" y="4809117"/>
              <a:ext cx="2040366" cy="178532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494444" y="6060142"/>
              <a:ext cx="1518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Garfield dreaming recursively.</a:t>
              </a:r>
              <a:endParaRPr lang="en-US" sz="1400" dirty="0">
                <a:latin typeface="Calibri" pitchFamily="34" charset="0"/>
              </a:endParaRPr>
            </a:p>
          </p:txBody>
        </p:sp>
      </p:grpSp>
      <p:pic>
        <p:nvPicPr>
          <p:cNvPr id="18" name="Picture 17" descr="RecursiveTre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40444" y="2286000"/>
            <a:ext cx="1981872" cy="261294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89412" y="4753593"/>
            <a:ext cx="168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Recursive tree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" y="52578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Recursion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is the process of repeating items in a self-similar way but with smaller size.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1.2 </a:t>
            </a:r>
            <a:r>
              <a:rPr lang="en-US" sz="3600" dirty="0" smtClean="0">
                <a:latin typeface="Britannic Bold" pitchFamily="34" charset="0"/>
              </a:rPr>
              <a:t>Textual 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28600" y="1295400"/>
            <a:ext cx="708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Definitions based on recursion: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770" y="1905001"/>
            <a:ext cx="5845629" cy="20005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Recursive definitions:</a:t>
            </a:r>
          </a:p>
          <a:p>
            <a:pPr marL="228600" indent="-228600">
              <a:buAutoNum type="arabicPeriod"/>
            </a:pPr>
            <a:r>
              <a:rPr lang="en-US" dirty="0" smtClean="0">
                <a:latin typeface="Calibri" pitchFamily="34" charset="0"/>
              </a:rPr>
              <a:t>A person is a 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descendant</a:t>
            </a:r>
            <a:r>
              <a:rPr lang="en-US" dirty="0" smtClean="0">
                <a:latin typeface="Calibri" pitchFamily="34" charset="0"/>
              </a:rPr>
              <a:t> of another if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the former is the latter’s child, or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the former is one of the 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descendants</a:t>
            </a:r>
            <a:r>
              <a:rPr lang="en-US" sz="1600" dirty="0" smtClean="0">
                <a:latin typeface="Calibri" pitchFamily="34" charset="0"/>
              </a:rPr>
              <a:t> of the latter’s child.</a:t>
            </a:r>
          </a:p>
          <a:p>
            <a:pPr marL="228600" indent="-228600">
              <a:buAutoNum type="arabicPeriod"/>
            </a:pPr>
            <a:r>
              <a:rPr lang="en-US" dirty="0" smtClean="0">
                <a:latin typeface="Calibri" pitchFamily="34" charset="0"/>
              </a:rPr>
              <a:t>A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list of numbers</a:t>
            </a:r>
            <a:r>
              <a:rPr lang="en-US" dirty="0" smtClean="0">
                <a:latin typeface="Calibri" pitchFamily="34" charset="0"/>
              </a:rPr>
              <a:t> is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a number, or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a number followed by a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list of numbers</a:t>
            </a:r>
            <a:r>
              <a:rPr lang="en-US" sz="1600" dirty="0" smtClean="0">
                <a:latin typeface="Calibri" pitchFamily="34" charset="0"/>
              </a:rPr>
              <a:t>.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4419600"/>
            <a:ext cx="3811665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Recursive acronyms:</a:t>
            </a:r>
          </a:p>
          <a:p>
            <a:pPr marL="228600" indent="-228600"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GNU </a:t>
            </a:r>
            <a:r>
              <a:rPr lang="en-US" dirty="0" smtClean="0">
                <a:latin typeface="Calibri" pitchFamily="34" charset="0"/>
              </a:rPr>
              <a:t>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G</a:t>
            </a:r>
            <a:r>
              <a:rPr lang="en-US" dirty="0" smtClean="0">
                <a:latin typeface="Calibri" pitchFamily="34" charset="0"/>
              </a:rPr>
              <a:t>NU’s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</a:rPr>
              <a:t>ot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</a:t>
            </a:r>
            <a:r>
              <a:rPr lang="en-US" dirty="0" smtClean="0">
                <a:latin typeface="Calibri" pitchFamily="34" charset="0"/>
              </a:rPr>
              <a:t>nix</a:t>
            </a:r>
          </a:p>
          <a:p>
            <a:pPr marL="228600" indent="-228600"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PHP</a:t>
            </a:r>
            <a:r>
              <a:rPr lang="en-US" dirty="0" smtClean="0">
                <a:latin typeface="Calibri" pitchFamily="34" charset="0"/>
              </a:rPr>
              <a:t> =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 dirty="0" smtClean="0">
                <a:latin typeface="Calibri" pitchFamily="34" charset="0"/>
              </a:rPr>
              <a:t>HP: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H</a:t>
            </a:r>
            <a:r>
              <a:rPr lang="en-US" dirty="0" smtClean="0">
                <a:latin typeface="Calibri" pitchFamily="34" charset="0"/>
              </a:rPr>
              <a:t>ypertext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 dirty="0" smtClean="0">
                <a:latin typeface="Calibri" pitchFamily="34" charset="0"/>
              </a:rPr>
              <a:t>reprocessor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9200" y="3581400"/>
            <a:ext cx="3856319" cy="2062103"/>
          </a:xfrm>
          <a:prstGeom prst="rect">
            <a:avLst/>
          </a:prstGeom>
          <a:solidFill>
            <a:srgbClr val="9933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understand recursion, you must first understand recursion. 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63221" y="1712643"/>
            <a:ext cx="2734107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Dictionary entry:</a:t>
            </a:r>
          </a:p>
          <a:p>
            <a:pPr marL="228600" indent="-228600"/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Recursion</a:t>
            </a:r>
            <a:r>
              <a:rPr lang="en-US" dirty="0" smtClean="0">
                <a:latin typeface="Calibri" pitchFamily="34" charset="0"/>
              </a:rPr>
              <a:t>: See recursion.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462730"/>
            <a:ext cx="914286" cy="1142857"/>
          </a:xfrm>
          <a:prstGeom prst="rect">
            <a:avLst/>
          </a:prstGeom>
        </p:spPr>
      </p:pic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itchFamily="34" charset="0"/>
              </a:rPr>
              <a:t>1.3 </a:t>
            </a:r>
            <a:r>
              <a:rPr lang="en-US" sz="3600" dirty="0" smtClean="0">
                <a:latin typeface="Britannic Bold" pitchFamily="34" charset="0"/>
              </a:rPr>
              <a:t>Divide-and-Conquer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400" dirty="0" smtClean="0">
                <a:solidFill>
                  <a:srgbClr val="C00000"/>
                </a:solidFill>
              </a:rPr>
              <a:t>Divide</a:t>
            </a:r>
            <a:r>
              <a:rPr lang="en-GB" sz="2400" dirty="0" smtClean="0"/>
              <a:t>: In top-down design (for program design or problem solving), break up a problem into </a:t>
            </a:r>
            <a:r>
              <a:rPr lang="en-GB" sz="2400" dirty="0" smtClean="0">
                <a:solidFill>
                  <a:srgbClr val="0000FF"/>
                </a:solidFill>
              </a:rPr>
              <a:t>sub-problems of the same type.</a:t>
            </a:r>
          </a:p>
          <a:p>
            <a:pPr>
              <a:spcBef>
                <a:spcPts val="1200"/>
              </a:spcBef>
            </a:pPr>
            <a:r>
              <a:rPr lang="en-GB" sz="2400" dirty="0" smtClean="0">
                <a:solidFill>
                  <a:srgbClr val="C00000"/>
                </a:solidFill>
              </a:rPr>
              <a:t>Conquer</a:t>
            </a:r>
            <a:r>
              <a:rPr lang="en-GB" sz="2400" dirty="0" smtClean="0"/>
              <a:t>: Solve the problem with the use of a function that </a:t>
            </a:r>
            <a:r>
              <a:rPr lang="en-GB" sz="2400" dirty="0" smtClean="0">
                <a:solidFill>
                  <a:srgbClr val="0000FF"/>
                </a:solidFill>
              </a:rPr>
              <a:t>calls itself </a:t>
            </a:r>
            <a:r>
              <a:rPr lang="en-GB" sz="2400" dirty="0" smtClean="0"/>
              <a:t>to solve each sub-problem</a:t>
            </a:r>
          </a:p>
          <a:p>
            <a:pPr lvl="1">
              <a:spcBef>
                <a:spcPts val="600"/>
              </a:spcBef>
            </a:pPr>
            <a:r>
              <a:rPr lang="en-GB" sz="2000" dirty="0" smtClean="0"/>
              <a:t>one or more of these sub-problems are so </a:t>
            </a:r>
            <a:r>
              <a:rPr lang="en-GB" sz="2000" dirty="0" smtClean="0">
                <a:solidFill>
                  <a:srgbClr val="0000FF"/>
                </a:solidFill>
              </a:rPr>
              <a:t>simple</a:t>
            </a:r>
            <a:r>
              <a:rPr lang="en-GB" sz="2000" dirty="0" smtClean="0"/>
              <a:t> that they can be solved directly without calling the function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057400" y="3886201"/>
            <a:ext cx="5181600" cy="2000548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 paradigm where </a:t>
            </a:r>
            <a:br>
              <a:rPr lang="en-US" sz="24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the solution to a problem </a:t>
            </a:r>
            <a:br>
              <a:rPr lang="en-US" sz="24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depends on </a:t>
            </a:r>
            <a:br>
              <a:rPr lang="en-US" sz="24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solutions to </a:t>
            </a:r>
            <a:r>
              <a:rPr lang="en-US" sz="2400" b="1" u="sng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smaller instances </a:t>
            </a:r>
            <a:br>
              <a:rPr lang="en-US" sz="2400" b="1" u="sng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4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of the </a:t>
            </a:r>
            <a:r>
              <a:rPr lang="en-US" sz="2400" b="1" u="sng" cap="all" spc="0" dirty="0" smtClean="0">
                <a:ln>
                  <a:prstDash val="solid"/>
                </a:ln>
                <a:solidFill>
                  <a:srgbClr val="9933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</a:t>
            </a:r>
            <a:r>
              <a:rPr lang="en-US" sz="2400" b="1" u="sng" cap="all" dirty="0" smtClean="0">
                <a:ln>
                  <a:prstDash val="solid"/>
                </a:ln>
                <a:solidFill>
                  <a:srgbClr val="9933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ame</a:t>
            </a:r>
            <a:r>
              <a:rPr lang="en-US" sz="2400" b="1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problem</a:t>
            </a:r>
            <a:r>
              <a:rPr lang="en-US" sz="2800" b="1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.</a:t>
            </a:r>
            <a:endParaRPr lang="en-US" sz="2800" b="1" cap="none" spc="0" dirty="0">
              <a:ln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mtClean="0"/>
              <a:t>[CS1020 Lecture 12: Recursion]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020 Lecture Note #7:&amp;#x0D;&amp;#x0A;Recursion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Lecture Note #7: Recursion&amp;quot;&quot;/&gt;&lt;property id=&quot;20307&quot; value=&quot;691&quot;/&gt;&lt;/object&gt;&lt;object type=&quot;3&quot; unique_id=&quot;10006&quot;&gt;&lt;property id=&quot;20148&quot; value=&quot;5&quot;/&gt;&lt;property id=&quot;20300&quot; value=&quot;Slide 3 - &amp;quot;Lecture Note #7: Recursion&amp;quot;&quot;/&gt;&lt;property id=&quot;20307&quot; value=&quot;690&quot;/&gt;&lt;/object&gt;&lt;object type=&quot;3&quot; unique_id=&quot;10007&quot;&gt;&lt;property id=&quot;20148&quot; value=&quot;5&quot;/&gt;&lt;property id=&quot;20300&quot; value=&quot;Slide 4 - &amp;quot;Outline&amp;quot;&quot;/&gt;&lt;property id=&quot;20307&quot; value=&quot;692&quot;/&gt;&lt;/object&gt;&lt;object type=&quot;3&quot; unique_id=&quot;10008&quot;&gt;&lt;property id=&quot;20148&quot; value=&quot;5&quot;/&gt;&lt;property id=&quot;20300&quot; value=&quot;Slide 5 - &amp;quot;1 Basic Idea&amp;quot;&quot;/&gt;&lt;property id=&quot;20307&quot; value=&quot;820&quot;/&gt;&lt;/object&gt;&lt;object type=&quot;3&quot; unique_id=&quot;10009&quot;&gt;&lt;property id=&quot;20148&quot; value=&quot;5&quot;/&gt;&lt;property id=&quot;20300&quot; value=&quot;Slide 6 - &amp;quot;1.1 Pictorial examples&amp;quot;&quot;/&gt;&lt;property id=&quot;20307&quot; value=&quot;928&quot;/&gt;&lt;/object&gt;&lt;object type=&quot;3&quot; unique_id=&quot;10010&quot;&gt;&lt;property id=&quot;20148&quot; value=&quot;5&quot;/&gt;&lt;property id=&quot;20300&quot; value=&quot;Slide 7 - &amp;quot;1.2 Textual examples&amp;quot;&quot;/&gt;&lt;property id=&quot;20307&quot; value=&quot;957&quot;/&gt;&lt;/object&gt;&lt;object type=&quot;3&quot; unique_id=&quot;10011&quot;&gt;&lt;property id=&quot;20148&quot; value=&quot;5&quot;/&gt;&lt;property id=&quot;20300&quot; value=&quot;Slide 8 - &amp;quot;1.3 Concept&amp;quot;&quot;/&gt;&lt;property id=&quot;20307&quot; value=&quot;956&quot;/&gt;&lt;/object&gt;&lt;object type=&quot;3&quot; unique_id=&quot;10012&quot;&gt;&lt;property id=&quot;20148&quot; value=&quot;5&quot;/&gt;&lt;property id=&quot;20300&quot; value=&quot;Slide 9 - &amp;quot;1.4 Why recursion?&amp;quot;&quot;/&gt;&lt;property id=&quot;20307&quot; value=&quot;929&quot;/&gt;&lt;/object&gt;&lt;object type=&quot;3&quot; unique_id=&quot;10013&quot;&gt;&lt;property id=&quot;20148&quot; value=&quot;5&quot;/&gt;&lt;property id=&quot;20300&quot; value=&quot;Slide 10 - &amp;quot;1.5 Countdown&amp;quot;&quot;/&gt;&lt;property id=&quot;20307&quot; value=&quot;901&quot;/&gt;&lt;/object&gt;&lt;object type=&quot;3&quot; unique_id=&quot;10014&quot;&gt;&lt;property id=&quot;20148&quot; value=&quot;5&quot;/&gt;&lt;property id=&quot;20300&quot; value=&quot;Slide 11 - &amp;quot;1.6 Greatest Common Divisor (GCD)&amp;quot;&quot;/&gt;&lt;property id=&quot;20307&quot; value=&quot;930&quot;/&gt;&lt;/object&gt;&lt;object type=&quot;3&quot; unique_id=&quot;10015&quot;&gt;&lt;property id=&quot;20148&quot; value=&quot;5&quot;/&gt;&lt;property id=&quot;20300&quot; value=&quot;Slide 12 - &amp;quot;1.7 Display an integer in base b&amp;quot;&quot;/&gt;&lt;property id=&quot;20307&quot; value=&quot;902&quot;/&gt;&lt;/object&gt;&lt;object type=&quot;3&quot; unique_id=&quot;10016&quot;&gt;&lt;property id=&quot;20148&quot; value=&quot;5&quot;/&gt;&lt;property id=&quot;20300&quot; value=&quot;Slide 13 - &amp;quot;1.8 Factorial&amp;quot;&quot;/&gt;&lt;property id=&quot;20307&quot; value=&quot;903&quot;/&gt;&lt;/object&gt;&lt;object type=&quot;3&quot; unique_id=&quot;10017&quot;&gt;&lt;property id=&quot;20148&quot; value=&quot;5&quot;/&gt;&lt;property id=&quot;20300&quot; value=&quot;Slide 14 - &amp;quot;Quiz Time – Spot the imposter!&amp;quot;&quot;/&gt;&lt;property id=&quot;20307&quot; value=&quot;784&quot;/&gt;&lt;/object&gt;&lt;object type=&quot;3&quot; unique_id=&quot;10018&quot;&gt;&lt;property id=&quot;20148&quot; value=&quot;5&quot;/&gt;&lt;property id=&quot;20300&quot; value=&quot;Slide 15 - &amp;quot;2 How Recursion Works&amp;quot;&quot;/&gt;&lt;property id=&quot;20307&quot; value=&quot;931&quot;/&gt;&lt;/object&gt;&lt;object type=&quot;3&quot; unique_id=&quot;10019&quot;&gt;&lt;property id=&quot;20148&quot; value=&quot;5&quot;/&gt;&lt;property id=&quot;20300&quot; value=&quot;Slide 16 - &amp;quot;2.1 Tracing factorial&amp;quot;&quot;/&gt;&lt;property id=&quot;20307&quot; value=&quot;904&quot;/&gt;&lt;/object&gt;&lt;object type=&quot;3&quot; unique_id=&quot;10020&quot;&gt;&lt;property id=&quot;20148&quot; value=&quot;5&quot;/&gt;&lt;property id=&quot;20300&quot; value=&quot;Slide 17 - &amp;quot;2.2 Visualizing Recursion&amp;quot;&quot;/&gt;&lt;property id=&quot;20307&quot; value=&quot;905&quot;/&gt;&lt;/object&gt;&lt;object type=&quot;3&quot; unique_id=&quot;10021&quot;&gt;&lt;property id=&quot;20148&quot; value=&quot;5&quot;/&gt;&lt;property id=&quot;20300&quot; value=&quot;Slide 18 - &amp;quot;Quiz Time&amp;quot;&quot;/&gt;&lt;property id=&quot;20307&quot; value=&quot;944&quot;/&gt;&lt;/object&gt;&lt;object type=&quot;3&quot; unique_id=&quot;10022&quot;&gt;&lt;property id=&quot;20148&quot; value=&quot;5&quot;/&gt;&lt;property id=&quot;20300&quot; value=&quot;Slide 19 - &amp;quot;2.3 Stacks for recursion visualization&amp;quot;&quot;/&gt;&lt;property id=&quot;20307&quot; value=&quot;836&quot;/&gt;&lt;/object&gt;&lt;object type=&quot;3&quot; unique_id=&quot;10023&quot;&gt;&lt;property id=&quot;20148&quot; value=&quot;5&quot;/&gt;&lt;property id=&quot;20300&quot; value=&quot;Slide 20 - &amp;quot;2.4 Recipe for Recursion&amp;quot;&quot;/&gt;&lt;property id=&quot;20307&quot; value=&quot;911&quot;/&gt;&lt;/object&gt;&lt;object type=&quot;3&quot; unique_id=&quot;10024&quot;&gt;&lt;property id=&quot;20148&quot; value=&quot;5&quot;/&gt;&lt;property id=&quot;20300&quot; value=&quot;Slide 21 - &amp;quot;2.5 Not a Good Recursion&amp;quot;&quot;/&gt;&lt;property id=&quot;20307&quot; value=&quot;912&quot;/&gt;&lt;/object&gt;&lt;object type=&quot;3&quot; unique_id=&quot;10025&quot;&gt;&lt;property id=&quot;20148&quot; value=&quot;5&quot;/&gt;&lt;property id=&quot;20300&quot; value=&quot;Slide 22 - &amp;quot;3 Examples&amp;quot;&quot;/&gt;&lt;property id=&quot;20307&quot; value=&quot;932&quot;/&gt;&lt;/object&gt;&lt;object type=&quot;3&quot; unique_id=&quot;10026&quot;&gt;&lt;property id=&quot;20148&quot; value=&quot;5&quot;/&gt;&lt;property id=&quot;20300&quot; value=&quot;Slide 23 - &amp;quot;Printing a Linked List recursively&amp;quot;&quot;/&gt;&lt;property id=&quot;20307&quot; value=&quot;913&quot;/&gt;&lt;/object&gt;&lt;object type=&quot;3&quot; unique_id=&quot;10027&quot;&gt;&lt;property id=&quot;20148&quot; value=&quot;5&quot;/&gt;&lt;property id=&quot;20300&quot; value=&quot;Slide 24 - &amp;quot;Printing a Linked List in reverse order&amp;quot;&quot;/&gt;&lt;property id=&quot;20307&quot; value=&quot;933&quot;/&gt;&lt;/object&gt;&lt;object type=&quot;3&quot; unique_id=&quot;10028&quot;&gt;&lt;property id=&quot;20148&quot; value=&quot;5&quot;/&gt;&lt;property id=&quot;20300&quot; value=&quot;Slide 25 - &amp;quot;Sorted Linked List Insertion &amp;#x0D;&amp;#x0A;- Insert an item v into the sorted linked list with head p&amp;#x0D;&amp;#x0A;&amp;quot;&quot;/&gt;&lt;property id=&quot;20307&quot; value=&quot;934&quot;/&gt;&lt;/object&gt;&lt;object type=&quot;3&quot; unique_id=&quot;10029&quot;&gt;&lt;property id=&quot;20148&quot; value=&quot;5&quot;/&gt;&lt;property id=&quot;20300&quot; value=&quot;Slide 26 - &amp;quot;Recursive Insertion&amp;quot;&quot;/&gt;&lt;property id=&quot;20307&quot; value=&quot;935&quot;/&gt;&lt;/object&gt;&lt;object type=&quot;3&quot; unique_id=&quot;10030&quot;&gt;&lt;property id=&quot;20148&quot; value=&quot;5&quot;/&gt;&lt;property id=&quot;20300&quot; value=&quot;Slide 27 - &amp;quot;Towers of Hanoi&amp;quot;&quot;/&gt;&lt;property id=&quot;20307&quot; value=&quot;914&quot;/&gt;&lt;/object&gt;&lt;object type=&quot;3&quot; unique_id=&quot;10031&quot;&gt;&lt;property id=&quot;20148&quot; value=&quot;5&quot;/&gt;&lt;property id=&quot;20300&quot; value=&quot;Slide 28 - &amp;quot;Quiz Time – Towers of Hanoi&amp;quot;&quot;/&gt;&lt;property id=&quot;20307&quot; value=&quot;915&quot;/&gt;&lt;/object&gt;&lt;object type=&quot;3&quot; unique_id=&quot;10032&quot;&gt;&lt;property id=&quot;20148&quot; value=&quot;5&quot;/&gt;&lt;property id=&quot;20300&quot; value=&quot;Slide 29 - &amp;quot;Tower of Hanoi solution&amp;quot;&quot;/&gt;&lt;property id=&quot;20307&quot; value=&quot;916&quot;/&gt;&lt;/object&gt;&lt;object type=&quot;3&quot; unique_id=&quot;10033&quot;&gt;&lt;property id=&quot;20148&quot; value=&quot;5&quot;/&gt;&lt;property id=&quot;20300&quot; value=&quot;Slide 30 - &amp;quot;Tower of Hanoi iterative solution (1/2)&amp;quot;&quot;/&gt;&lt;property id=&quot;20307&quot; value=&quot;936&quot;/&gt;&lt;/object&gt;&lt;object type=&quot;3&quot; unique_id=&quot;10034&quot;&gt;&lt;property id=&quot;20148&quot; value=&quot;5&quot;/&gt;&lt;property id=&quot;20300&quot; value=&quot;Slide 31 - &amp;quot;Tower of Hanoi iterative solution (2/2)&amp;quot;&quot;/&gt;&lt;property id=&quot;20307&quot; value=&quot;937&quot;/&gt;&lt;/object&gt;&lt;object type=&quot;3&quot; unique_id=&quot;10035&quot;&gt;&lt;property id=&quot;20148&quot; value=&quot;5&quot;/&gt;&lt;property id=&quot;20300&quot; value=&quot;Slide 33 - &amp;quot;Time Efficiency of Towers( )&amp;quot;&quot;/&gt;&lt;property id=&quot;20307&quot; value=&quot;938&quot;/&gt;&lt;/object&gt;&lt;object type=&quot;3&quot; unique_id=&quot;10036&quot;&gt;&lt;property id=&quot;20148&quot; value=&quot;5&quot;/&gt;&lt;property id=&quot;20300&quot; value=&quot;Slide 34 - &amp;quot;Being choosy…&amp;quot;&quot;/&gt;&lt;property id=&quot;20307&quot; value=&quot;917&quot;/&gt;&lt;/object&gt;&lt;object type=&quot;3&quot; unique_id=&quot;10037&quot;&gt;&lt;property id=&quot;20148&quot; value=&quot;5&quot;/&gt;&lt;property id=&quot;20300&quot; value=&quot;Slide 35 - &amp;quot;n choose k&amp;quot;&quot;/&gt;&lt;property id=&quot;20307&quot; value=&quot;918&quot;/&gt;&lt;/object&gt;&lt;object type=&quot;3&quot; unique_id=&quot;10038&quot;&gt;&lt;property id=&quot;20148&quot; value=&quot;5&quot;/&gt;&lt;property id=&quot;20300&quot; value=&quot;Slide 36 - &amp;quot;Compute c(4,2)&amp;quot;&quot;/&gt;&lt;property id=&quot;20307&quot; value=&quot;939&quot;/&gt;&lt;/object&gt;&lt;object type=&quot;3&quot; unique_id=&quot;10039&quot;&gt;&lt;property id=&quot;20148&quot; value=&quot;5&quot;/&gt;&lt;property id=&quot;20300&quot; value=&quot;Slide 37 - &amp;quot;Searching within a sorted array&amp;quot;&quot;/&gt;&lt;property id=&quot;20307&quot; value=&quot;919&quot;/&gt;&lt;/object&gt;&lt;object type=&quot;3&quot; unique_id=&quot;10040&quot;&gt;&lt;property id=&quot;20148&quot; value=&quot;5&quot;/&gt;&lt;property id=&quot;20300&quot; value=&quot;Slide 38 - &amp;quot;Binary Search by Recursion&amp;quot;&quot;/&gt;&lt;property id=&quot;20307&quot; value=&quot;924&quot;/&gt;&lt;/object&gt;&lt;object type=&quot;3&quot; unique_id=&quot;10041&quot;&gt;&lt;property id=&quot;20148&quot; value=&quot;5&quot;/&gt;&lt;property id=&quot;20300&quot; value=&quot;Slide 39 - &amp;quot;Starting functions for recursion&amp;quot;&quot;/&gt;&lt;property id=&quot;20307&quot; value=&quot;942&quot;/&gt;&lt;/object&gt;&lt;object type=&quot;3&quot; unique_id=&quot;10042&quot;&gt;&lt;property id=&quot;20148&quot; value=&quot;5&quot;/&gt;&lt;property id=&quot;20300&quot; value=&quot;Slide 40 - &amp;quot;Find the kth smallest number (unsorted array a)&amp;quot;&quot;/&gt;&lt;property id=&quot;20307&quot; value=&quot;943&quot;/&gt;&lt;/object&gt;&lt;object type=&quot;3&quot; unique_id=&quot;10043&quot;&gt;&lt;property id=&quot;20148&quot; value=&quot;5&quot;/&gt;&lt;property id=&quot;20300&quot; value=&quot;Slide 41 - &amp;quot;Multiplying Rabbits&amp;quot;&quot;/&gt;&lt;property id=&quot;20307&quot; value=&quot;945&quot;/&gt;&lt;/object&gt;&lt;object type=&quot;3&quot; unique_id=&quot;10044&quot;&gt;&lt;property id=&quot;20148&quot; value=&quot;5&quot;/&gt;&lt;property id=&quot;20300&quot; value=&quot;Slide 42 - &amp;quot;Another view of rabbit generations&amp;quot;&quot;/&gt;&lt;property id=&quot;20307&quot; value=&quot;946&quot;/&gt;&lt;/object&gt;&lt;object type=&quot;3&quot; unique_id=&quot;10045&quot;&gt;&lt;property id=&quot;20148&quot; value=&quot;5&quot;/&gt;&lt;property id=&quot;20300&quot; value=&quot;Slide 43 - &amp;quot;Fibonacci Numbers&amp;quot;&quot;/&gt;&lt;property id=&quot;20307&quot; value=&quot;947&quot;/&gt;&lt;/object&gt;&lt;object type=&quot;3&quot; unique_id=&quot;10046&quot;&gt;&lt;property id=&quot;20148&quot; value=&quot;5&quot;/&gt;&lt;property id=&quot;20300&quot; value=&quot;Slide 44 - &amp;quot;Tracing Fibonacci Calls&amp;quot;&quot;/&gt;&lt;property id=&quot;20307&quot; value=&quot;948&quot;/&gt;&lt;/object&gt;&lt;object type=&quot;3&quot; unique_id=&quot;10047&quot;&gt;&lt;property id=&quot;20148&quot; value=&quot;5&quot;/&gt;&lt;property id=&quot;20300&quot; value=&quot;Slide 45 - &amp;quot;An iterative Fibonacci function&amp;quot;&quot;/&gt;&lt;property id=&quot;20307&quot; value=&quot;949&quot;/&gt;&lt;/object&gt;&lt;object type=&quot;3&quot; unique_id=&quot;10048&quot;&gt;&lt;property id=&quot;20148&quot; value=&quot;5&quot;/&gt;&lt;property id=&quot;20300&quot; value=&quot;Slide 46 - &amp;quot;Fibonacci and Phi, the Golden Ratio&amp;quot;&quot;/&gt;&lt;property id=&quot;20307&quot; value=&quot;951&quot;/&gt;&lt;/object&gt;&lt;object type=&quot;3&quot; unique_id=&quot;10049&quot;&gt;&lt;property id=&quot;20148&quot; value=&quot;5&quot;/&gt;&lt;property id=&quot;20300&quot; value=&quot;Slide 47 - &amp;quot;Closed-form solution for Fib( )&amp;quot;&quot;/&gt;&lt;property id=&quot;20307&quot; value=&quot;950&quot;/&gt;&lt;/object&gt;&lt;object type=&quot;3&quot; unique_id=&quot;10050&quot;&gt;&lt;property id=&quot;20148&quot; value=&quot;5&quot;/&gt;&lt;property id=&quot;20300&quot; value=&quot;Slide 48 - &amp;quot;Find all Permutations of a String (1/3)&amp;quot;&quot;/&gt;&lt;property id=&quot;20307&quot; value=&quot;952&quot;/&gt;&lt;/object&gt;&lt;object type=&quot;3&quot; unique_id=&quot;10051&quot;&gt;&lt;property id=&quot;20148&quot; value=&quot;5&quot;/&gt;&lt;property id=&quot;20300&quot; value=&quot;Slide 49 - &amp;quot;Find all Permutations of a String (2/3)&amp;quot;&quot;/&gt;&lt;property id=&quot;20307&quot; value=&quot;958&quot;/&gt;&lt;/object&gt;&lt;object type=&quot;3&quot; unique_id=&quot;10052&quot;&gt;&lt;property id=&quot;20148&quot; value=&quot;5&quot;/&gt;&lt;property id=&quot;20300&quot; value=&quot;Slide 50 - &amp;quot;Find all Permutations of a String (3/3)&amp;quot;&quot;/&gt;&lt;property id=&quot;20307&quot; value=&quot;953&quot;/&gt;&lt;/object&gt;&lt;object type=&quot;3&quot; unique_id=&quot;10053&quot;&gt;&lt;property id=&quot;20148&quot; value=&quot;5&quot;/&gt;&lt;property id=&quot;20300&quot; value=&quot;Slide 51 - &amp;quot;Exercise: Eight Queens Problem&amp;quot;&quot;/&gt;&lt;property id=&quot;20307&quot; value=&quot;954&quot;/&gt;&lt;/object&gt;&lt;object type=&quot;3&quot; unique_id=&quot;10054&quot;&gt;&lt;property id=&quot;20148&quot; value=&quot;5&quot;/&gt;&lt;property id=&quot;20300&quot; value=&quot;Slide 52 - &amp;quot;Backtracking&amp;quot;&quot;/&gt;&lt;property id=&quot;20307&quot; value=&quot;955&quot;/&gt;&lt;/object&gt;&lt;object type=&quot;3&quot; unique_id=&quot;10055&quot;&gt;&lt;property id=&quot;20148&quot; value=&quot;5&quot;/&gt;&lt;property id=&quot;20300&quot; value=&quot;Slide 53 - &amp;quot;4 Summary &amp;quot;&quot;/&gt;&lt;property id=&quot;20307&quot; value=&quot;899&quot;/&gt;&lt;/object&gt;&lt;object type=&quot;3&quot; unique_id=&quot;10056&quot;&gt;&lt;property id=&quot;20148&quot; value=&quot;5&quot;/&gt;&lt;property id=&quot;20300&quot; value=&quot;Slide 54&quot;/&gt;&lt;property id=&quot;20307&quot; value=&quot;685&quot;/&gt;&lt;/object&gt;&lt;object type=&quot;3&quot; unique_id=&quot;10057&quot;&gt;&lt;property id=&quot;20148&quot; value=&quot;5&quot;/&gt;&lt;property id=&quot;20300&quot; value=&quot;Slide 32&quot;/&gt;&lt;property id=&quot;20307&quot; value=&quot;9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26990</TotalTime>
  <Words>3372</Words>
  <Application>Microsoft Office PowerPoint</Application>
  <PresentationFormat>On-screen Show (4:3)</PresentationFormat>
  <Paragraphs>915</Paragraphs>
  <Slides>54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70" baseType="lpstr">
      <vt:lpstr>SimSun</vt:lpstr>
      <vt:lpstr>Arial</vt:lpstr>
      <vt:lpstr>Arial Black</vt:lpstr>
      <vt:lpstr>Britannic Bold</vt:lpstr>
      <vt:lpstr>Calibri</vt:lpstr>
      <vt:lpstr>Cambria Math</vt:lpstr>
      <vt:lpstr>Courier New</vt:lpstr>
      <vt:lpstr>Garamond</vt:lpstr>
      <vt:lpstr>Helvetica</vt:lpstr>
      <vt:lpstr>Lucida Console</vt:lpstr>
      <vt:lpstr>Symbol</vt:lpstr>
      <vt:lpstr>Times New Roman</vt:lpstr>
      <vt:lpstr>Wingdings</vt:lpstr>
      <vt:lpstr>Wingdings 2</vt:lpstr>
      <vt:lpstr>1_L1 - Basic of C++</vt:lpstr>
      <vt:lpstr>Equation</vt:lpstr>
      <vt:lpstr>CS1020 Data Structures and Algorithms I Lecture Note #12</vt:lpstr>
      <vt:lpstr>Objectives</vt:lpstr>
      <vt:lpstr>References</vt:lpstr>
      <vt:lpstr>Programs used in this lecture</vt:lpstr>
      <vt:lpstr>Outline</vt:lpstr>
      <vt:lpstr>1 Basic Idea</vt:lpstr>
      <vt:lpstr>1.1 Pictorial examples</vt:lpstr>
      <vt:lpstr>1.2 Textual examples</vt:lpstr>
      <vt:lpstr>1.3 Divide-and-Conquer </vt:lpstr>
      <vt:lpstr>1.4 Why recursion?</vt:lpstr>
      <vt:lpstr>2 How Recursion Works</vt:lpstr>
      <vt:lpstr>2.1 Recursion in CS1010</vt:lpstr>
      <vt:lpstr>2.1 Recursion in CS1010: Factorial (1/2)</vt:lpstr>
      <vt:lpstr>2.1 Recursion in CS1010: Factorial (2/2)</vt:lpstr>
      <vt:lpstr>2.1 Recursion in CS1010: Fibonacci (1/4)</vt:lpstr>
      <vt:lpstr>2.1 Recursion in CS1010: Fibonacci (2/4)</vt:lpstr>
      <vt:lpstr>2.1 Recursion in CS1010: Fibonacci (3/4)</vt:lpstr>
      <vt:lpstr>2.1 Recursion in CS1010: Fibonacci (4/4)</vt:lpstr>
      <vt:lpstr>2.1 Recursion in CS1010: GCD (1/2)</vt:lpstr>
      <vt:lpstr>2.1 Recursion in CS1010: GCD (2/2)</vt:lpstr>
      <vt:lpstr>2.2 Visualizing Recursion</vt:lpstr>
      <vt:lpstr>2.2 Stacks for recursion visualization</vt:lpstr>
      <vt:lpstr>2.3 Recipe for Recursion</vt:lpstr>
      <vt:lpstr>2.4 Bad Recursion</vt:lpstr>
      <vt:lpstr>3 Examples</vt:lpstr>
      <vt:lpstr>3.1 Countdown</vt:lpstr>
      <vt:lpstr>3.2 Display an integer in base b</vt:lpstr>
      <vt:lpstr>3.3 Printing a Linked List recursively</vt:lpstr>
      <vt:lpstr>3.4  Printing a Linked List recursively in reverse order</vt:lpstr>
      <vt:lpstr>3.5 Sorted Linked List Insertion (1/2) </vt:lpstr>
      <vt:lpstr>3.5 Sorted Linked List Insertion (2/2) </vt:lpstr>
      <vt:lpstr>3.6 Towers of Hanoi</vt:lpstr>
      <vt:lpstr>3.6 Towers of Hanoi – Quiz </vt:lpstr>
      <vt:lpstr>3.6 Tower of Hanoi solution</vt:lpstr>
      <vt:lpstr>3.6 Tower of Hanoi iterative solution (1/2)</vt:lpstr>
      <vt:lpstr>3.6 Tower of Hanoi iterative solution (2/2)</vt:lpstr>
      <vt:lpstr>PowerPoint Presentation</vt:lpstr>
      <vt:lpstr>3.6 Time Efficiency of Towers()</vt:lpstr>
      <vt:lpstr>3.7 Being choosy…</vt:lpstr>
      <vt:lpstr>3.7 n choose k</vt:lpstr>
      <vt:lpstr>3.7 Compute c(4,2)</vt:lpstr>
      <vt:lpstr>3.8 Searching within a sorted array</vt:lpstr>
      <vt:lpstr>3.8 Binary Search by Recursion</vt:lpstr>
      <vt:lpstr>3.8 Auxiliary functions for recursion</vt:lpstr>
      <vt:lpstr>3.9 Find kth smallest (unsorted array)</vt:lpstr>
      <vt:lpstr>3.10 Find all Permutations of a String (1/3)</vt:lpstr>
      <vt:lpstr>3.10 Find all Permutations of a String (2/3)</vt:lpstr>
      <vt:lpstr>3.10 Find all Permutations of a String (3/3)</vt:lpstr>
      <vt:lpstr>Exercise: Eight Queens Problem</vt:lpstr>
      <vt:lpstr>Backtracking</vt:lpstr>
      <vt:lpstr>More Recursion later</vt:lpstr>
      <vt:lpstr>4 Practice Exercises</vt:lpstr>
      <vt:lpstr>5 Summary 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Aaron Tan</dc:creator>
  <cp:lastModifiedBy>Tuck-Choy Aaron TAN</cp:lastModifiedBy>
  <cp:revision>2478</cp:revision>
  <dcterms:created xsi:type="dcterms:W3CDTF">2005-08-26T05:24:28Z</dcterms:created>
  <dcterms:modified xsi:type="dcterms:W3CDTF">2016-01-30T13:29:23Z</dcterms:modified>
</cp:coreProperties>
</file>