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9"/>
  </p:notesMasterIdLst>
  <p:handoutMasterIdLst>
    <p:handoutMasterId r:id="rId60"/>
  </p:handoutMasterIdLst>
  <p:sldIdLst>
    <p:sldId id="256" r:id="rId2"/>
    <p:sldId id="1001" r:id="rId3"/>
    <p:sldId id="1002" r:id="rId4"/>
    <p:sldId id="690" r:id="rId5"/>
    <p:sldId id="692" r:id="rId6"/>
    <p:sldId id="958" r:id="rId7"/>
    <p:sldId id="820" r:id="rId8"/>
    <p:sldId id="956" r:id="rId9"/>
    <p:sldId id="959" r:id="rId10"/>
    <p:sldId id="929" r:id="rId11"/>
    <p:sldId id="964" r:id="rId12"/>
    <p:sldId id="901" r:id="rId13"/>
    <p:sldId id="960" r:id="rId14"/>
    <p:sldId id="961" r:id="rId15"/>
    <p:sldId id="963" r:id="rId16"/>
    <p:sldId id="965" r:id="rId17"/>
    <p:sldId id="966" r:id="rId18"/>
    <p:sldId id="967" r:id="rId19"/>
    <p:sldId id="968" r:id="rId20"/>
    <p:sldId id="970" r:id="rId21"/>
    <p:sldId id="969" r:id="rId22"/>
    <p:sldId id="972" r:id="rId23"/>
    <p:sldId id="973" r:id="rId24"/>
    <p:sldId id="971" r:id="rId25"/>
    <p:sldId id="975" r:id="rId26"/>
    <p:sldId id="977" r:id="rId27"/>
    <p:sldId id="976" r:id="rId28"/>
    <p:sldId id="978" r:id="rId29"/>
    <p:sldId id="979" r:id="rId30"/>
    <p:sldId id="980" r:id="rId31"/>
    <p:sldId id="981" r:id="rId32"/>
    <p:sldId id="982" r:id="rId33"/>
    <p:sldId id="983" r:id="rId34"/>
    <p:sldId id="984" r:id="rId35"/>
    <p:sldId id="985" r:id="rId36"/>
    <p:sldId id="986" r:id="rId37"/>
    <p:sldId id="974" r:id="rId38"/>
    <p:sldId id="987" r:id="rId39"/>
    <p:sldId id="989" r:id="rId40"/>
    <p:sldId id="990" r:id="rId41"/>
    <p:sldId id="991" r:id="rId42"/>
    <p:sldId id="992" r:id="rId43"/>
    <p:sldId id="993" r:id="rId44"/>
    <p:sldId id="994" r:id="rId45"/>
    <p:sldId id="996" r:id="rId46"/>
    <p:sldId id="997" r:id="rId47"/>
    <p:sldId id="998" r:id="rId48"/>
    <p:sldId id="995" r:id="rId49"/>
    <p:sldId id="999" r:id="rId50"/>
    <p:sldId id="1000" r:id="rId51"/>
    <p:sldId id="1003" r:id="rId52"/>
    <p:sldId id="1004" r:id="rId53"/>
    <p:sldId id="1006" r:id="rId54"/>
    <p:sldId id="1005" r:id="rId55"/>
    <p:sldId id="1007" r:id="rId56"/>
    <p:sldId id="1008" r:id="rId57"/>
    <p:sldId id="685" r:id="rId58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9900CC"/>
    <a:srgbClr val="FFFFCC"/>
    <a:srgbClr val="006600"/>
    <a:srgbClr val="800000"/>
    <a:srgbClr val="660066"/>
    <a:srgbClr val="FFCCFF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792" autoAdjust="0"/>
    <p:restoredTop sz="92559" autoAdjust="0"/>
  </p:normalViewPr>
  <p:slideViewPr>
    <p:cSldViewPr>
      <p:cViewPr varScale="1">
        <p:scale>
          <a:sx n="90" d="100"/>
          <a:sy n="9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2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 smtClean="0"/>
            <a:t>To introduce the theoretical basis for measuring the efficiency of algorithms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 smtClean="0"/>
            <a:t>To learn how to use such measure to compare the efficiency of different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12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568FB40D-7387-4C88-B4FD-55C0B84D75FC}" type="presOf" srcId="{7ED2F955-2120-4923-9611-8AAF93F827CA}" destId="{232EAE4B-1ED0-4687-9A33-90AF17948ACD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4C5A797-B421-4537-9E1E-C006A84C4EEA}" type="presOf" srcId="{9CE06BC0-032E-4149-919B-24D09572F737}" destId="{E26FD5B1-3991-4CE2-874F-8C2F1F1A42F2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FECAFFF0-0FD7-4529-BF06-B6D8553540EC}" type="presOf" srcId="{7ADA11EA-323B-4707-895B-4B9D16876644}" destId="{9243B227-0C0E-4439-B08B-C48187B71ED3}" srcOrd="0" destOrd="0" presId="urn:microsoft.com/office/officeart/2005/8/layout/chevron2"/>
    <dgm:cxn modelId="{2AA249A2-1C00-4A4C-93C0-5EEDB2336733}" type="presOf" srcId="{DEBD6EF9-2804-423B-9DF9-F21060D61466}" destId="{17946CE0-4F59-49F2-83C9-45D73974197A}" srcOrd="0" destOrd="0" presId="urn:microsoft.com/office/officeart/2005/8/layout/chevron2"/>
    <dgm:cxn modelId="{9D08A9FC-B76A-408B-B190-8EE3BFB7179B}" type="presOf" srcId="{7DF50EEE-E66E-402D-A97F-C4566E2DA512}" destId="{F8B2D4D0-CC62-4E1F-8BFF-8FB3F6AE7A97}" srcOrd="0" destOrd="0" presId="urn:microsoft.com/office/officeart/2005/8/layout/chevron2"/>
    <dgm:cxn modelId="{F9B9A0D2-C2B6-4FFB-90B8-856064762440}" type="presParOf" srcId="{9243B227-0C0E-4439-B08B-C48187B71ED3}" destId="{62BFFFC2-E5EE-4620-B112-2FC0CAD81860}" srcOrd="0" destOrd="0" presId="urn:microsoft.com/office/officeart/2005/8/layout/chevron2"/>
    <dgm:cxn modelId="{661DD6AB-DDC9-4357-9597-3889B6FEE6F5}" type="presParOf" srcId="{62BFFFC2-E5EE-4620-B112-2FC0CAD81860}" destId="{232EAE4B-1ED0-4687-9A33-90AF17948ACD}" srcOrd="0" destOrd="0" presId="urn:microsoft.com/office/officeart/2005/8/layout/chevron2"/>
    <dgm:cxn modelId="{A0929430-EDDD-45BE-8E9D-BBDE35B7AE3D}" type="presParOf" srcId="{62BFFFC2-E5EE-4620-B112-2FC0CAD81860}" destId="{17946CE0-4F59-49F2-83C9-45D73974197A}" srcOrd="1" destOrd="0" presId="urn:microsoft.com/office/officeart/2005/8/layout/chevron2"/>
    <dgm:cxn modelId="{6769BF58-2A6D-421B-80AA-5C117C88B538}" type="presParOf" srcId="{9243B227-0C0E-4439-B08B-C48187B71ED3}" destId="{8C2FAFCB-21D8-4CC0-ABA1-F5FEEEA196E9}" srcOrd="1" destOrd="0" presId="urn:microsoft.com/office/officeart/2005/8/layout/chevron2"/>
    <dgm:cxn modelId="{D5CBCE4E-EC1C-4F23-9C2B-C3BDA3DF32C1}" type="presParOf" srcId="{9243B227-0C0E-4439-B08B-C48187B71ED3}" destId="{66F64149-FCE0-42B2-BF46-BBEE3094C0DB}" srcOrd="2" destOrd="0" presId="urn:microsoft.com/office/officeart/2005/8/layout/chevron2"/>
    <dgm:cxn modelId="{BEDA8259-BC9C-4FD5-BE59-56A33B0E1122}" type="presParOf" srcId="{66F64149-FCE0-42B2-BF46-BBEE3094C0DB}" destId="{E26FD5B1-3991-4CE2-874F-8C2F1F1A42F2}" srcOrd="0" destOrd="0" presId="urn:microsoft.com/office/officeart/2005/8/layout/chevron2"/>
    <dgm:cxn modelId="{83EB8A24-C3D9-4CDD-A37B-4B699FBFAAF9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10:</a:t>
          </a:r>
          <a:r>
            <a:rPr lang="en-US" sz="2400" baseline="0" dirty="0" smtClean="0">
              <a:solidFill>
                <a:schemeClr val="tx1"/>
              </a:solidFill>
            </a:rPr>
            <a:t> </a:t>
          </a:r>
          <a:r>
            <a:rPr lang="en-US" sz="2400" baseline="0" smtClean="0">
              <a:solidFill>
                <a:schemeClr val="tx1"/>
              </a:solidFill>
            </a:rPr>
            <a:t>Algorithm Efficiency </a:t>
          </a:r>
          <a:r>
            <a:rPr lang="en-US" sz="2400" baseline="0" dirty="0" smtClean="0">
              <a:solidFill>
                <a:schemeClr val="tx1"/>
              </a:solidFill>
            </a:rPr>
            <a:t>and Sorting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, pages 529 to 541.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FC496E14-3B50-4F53-B378-E47AC1C1D023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2AD120F0-2CD3-462D-AB9A-5BBF51902D01}" type="presOf" srcId="{C862E928-676D-428E-8E83-FEAED208C0F7}" destId="{92EE76E5-3762-43F0-B701-FDC1B9155319}" srcOrd="0" destOrd="0" presId="urn:microsoft.com/office/officeart/2005/8/layout/vList3#1"/>
    <dgm:cxn modelId="{D8FB6334-E8BD-444E-B975-D907EE68EBD5}" type="presOf" srcId="{C5CEBEED-CFB9-42A5-B5AD-5846D62AC459}" destId="{691D3C5E-B9A5-48E5-96D2-C74E4BC7C021}" srcOrd="0" destOrd="1" presId="urn:microsoft.com/office/officeart/2005/8/layout/vList3#1"/>
    <dgm:cxn modelId="{B8FB33D8-D097-4914-8748-5933230E676C}" type="presOf" srcId="{0FE90267-9BC7-4679-8942-5FF3A3AB06ED}" destId="{691D3C5E-B9A5-48E5-96D2-C74E4BC7C021}" srcOrd="0" destOrd="0" presId="urn:microsoft.com/office/officeart/2005/8/layout/vList3#1"/>
    <dgm:cxn modelId="{30C90EA2-9FD1-43ED-8419-1B1920FBC723}" type="presOf" srcId="{6D3F791B-D2DD-426C-ACEF-4A7F889FA29F}" destId="{1CF88B78-4801-4BFE-9764-C472D8A97954}" srcOrd="0" destOrd="1" presId="urn:microsoft.com/office/officeart/2005/8/layout/vList3#1"/>
    <dgm:cxn modelId="{1FD107DE-29D9-471D-B5BD-3D0AEED86B78}" type="presParOf" srcId="{92EE76E5-3762-43F0-B701-FDC1B9155319}" destId="{BB6723CE-ADD8-4F40-BBA2-A73E76036D91}" srcOrd="0" destOrd="0" presId="urn:microsoft.com/office/officeart/2005/8/layout/vList3#1"/>
    <dgm:cxn modelId="{D7A2F951-3D0B-4F7B-95BC-BFDACF4ACCFB}" type="presParOf" srcId="{BB6723CE-ADD8-4F40-BBA2-A73E76036D91}" destId="{E9C254D0-7C86-4675-AC1B-555179EDDE6F}" srcOrd="0" destOrd="0" presId="urn:microsoft.com/office/officeart/2005/8/layout/vList3#1"/>
    <dgm:cxn modelId="{BA72A87D-CC1A-4968-A2E8-481BBB322255}" type="presParOf" srcId="{BB6723CE-ADD8-4F40-BBA2-A73E76036D91}" destId="{691D3C5E-B9A5-48E5-96D2-C74E4BC7C021}" srcOrd="1" destOrd="0" presId="urn:microsoft.com/office/officeart/2005/8/layout/vList3#1"/>
    <dgm:cxn modelId="{B7E61240-C8C4-42CE-8653-53A8CA1ACEF7}" type="presParOf" srcId="{92EE76E5-3762-43F0-B701-FDC1B9155319}" destId="{13220A11-ED16-4A41-B09D-38EEF3B5F949}" srcOrd="1" destOrd="0" presId="urn:microsoft.com/office/officeart/2005/8/layout/vList3#1"/>
    <dgm:cxn modelId="{71D101C0-5881-43A8-A58F-7C2C1915A206}" type="presParOf" srcId="{92EE76E5-3762-43F0-B701-FDC1B9155319}" destId="{432ED7D5-1CA3-470E-B9D4-49E90AF170FE}" srcOrd="2" destOrd="0" presId="urn:microsoft.com/office/officeart/2005/8/layout/vList3#1"/>
    <dgm:cxn modelId="{2D8B93DD-0D79-4581-A4B1-8650E090BEA6}" type="presParOf" srcId="{432ED7D5-1CA3-470E-B9D4-49E90AF170FE}" destId="{71E86C86-047A-4D09-AAD2-F51B4E8AD96C}" srcOrd="0" destOrd="0" presId="urn:microsoft.com/office/officeart/2005/8/layout/vList3#1"/>
    <dgm:cxn modelId="{D6D570F0-0969-4A13-8C61-153C0897E370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 smtClean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 smtClean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 smtClean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 smtClean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4D761E2-E442-425A-BAA6-3ED94A7046F3}" type="pres">
      <dgm:prSet presAssocID="{3AE4C956-338E-4E30-B438-CF87ACECD19B}" presName="diamond" presStyleLbl="bgShp" presStyleIdx="0" presStyleCnt="1"/>
      <dgm:spPr/>
      <dgm:t>
        <a:bodyPr/>
        <a:lstStyle/>
        <a:p>
          <a:endParaRPr lang="en-US"/>
        </a:p>
      </dgm:t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3AAA90E2-B403-42EA-AEA0-C745FB0AB459}" type="presOf" srcId="{CA1F9E55-072E-4C5D-AA14-7B68C2920B8C}" destId="{7E21F288-1022-46CC-91AB-DD6D58032774}" srcOrd="0" destOrd="0" presId="urn:microsoft.com/office/officeart/2005/8/layout/matrix3"/>
    <dgm:cxn modelId="{738EA440-9D4F-4347-B115-E116D9E07D2A}" type="presOf" srcId="{6D1796BD-8D1A-41DD-A2EB-13DEC29ACC0E}" destId="{1F2A13B1-8DC3-4BAC-8C55-9B1A6A3C13BB}" srcOrd="0" destOrd="0" presId="urn:microsoft.com/office/officeart/2005/8/layout/matrix3"/>
    <dgm:cxn modelId="{7794812D-2210-40A8-8180-E08E92963484}" type="presOf" srcId="{3AE4C956-338E-4E30-B438-CF87ACECD19B}" destId="{BE2DB2BA-4A42-478B-8E67-57C951DE1E04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E45E342-0406-492D-81BE-29FAEC648849}" type="presOf" srcId="{74D64003-88E8-43F7-A42D-2BA83405BC01}" destId="{ECA82666-E6AE-4A0F-879A-86971CCAD5D1}" srcOrd="0" destOrd="0" presId="urn:microsoft.com/office/officeart/2005/8/layout/matrix3"/>
    <dgm:cxn modelId="{FF7666B0-E16A-4D96-AD77-89889C99F59D}" type="presOf" srcId="{6E86DA89-5D99-4F1B-85A8-3D502C6B55C1}" destId="{5BE39033-1048-4C8D-9BF6-016A7413C272}" srcOrd="0" destOrd="0" presId="urn:microsoft.com/office/officeart/2005/8/layout/matrix3"/>
    <dgm:cxn modelId="{CB322C41-E8E7-4AFE-AA3E-0D954665BB5F}" type="presParOf" srcId="{BE2DB2BA-4A42-478B-8E67-57C951DE1E04}" destId="{24D761E2-E442-425A-BAA6-3ED94A7046F3}" srcOrd="0" destOrd="0" presId="urn:microsoft.com/office/officeart/2005/8/layout/matrix3"/>
    <dgm:cxn modelId="{8A63E4E8-12E2-4850-82C5-ABC39DF0FDB5}" type="presParOf" srcId="{BE2DB2BA-4A42-478B-8E67-57C951DE1E04}" destId="{1F2A13B1-8DC3-4BAC-8C55-9B1A6A3C13BB}" srcOrd="1" destOrd="0" presId="urn:microsoft.com/office/officeart/2005/8/layout/matrix3"/>
    <dgm:cxn modelId="{4AF1AB64-9C73-4C2F-B369-E8614C19F40B}" type="presParOf" srcId="{BE2DB2BA-4A42-478B-8E67-57C951DE1E04}" destId="{5BE39033-1048-4C8D-9BF6-016A7413C272}" srcOrd="2" destOrd="0" presId="urn:microsoft.com/office/officeart/2005/8/layout/matrix3"/>
    <dgm:cxn modelId="{1BCF7E2F-79D8-4745-AEE8-99190D4008FB}" type="presParOf" srcId="{BE2DB2BA-4A42-478B-8E67-57C951DE1E04}" destId="{ECA82666-E6AE-4A0F-879A-86971CCAD5D1}" srcOrd="3" destOrd="0" presId="urn:microsoft.com/office/officeart/2005/8/layout/matrix3"/>
    <dgm:cxn modelId="{CC6F52E4-B126-474E-9F60-2DD68621381F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2566" y="432358"/>
          <a:ext cx="1550445" cy="108531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</a:t>
          </a:r>
          <a:endParaRPr lang="en-US" sz="3200" kern="1200" dirty="0"/>
        </a:p>
      </dsp:txBody>
      <dsp:txXfrm rot="-5400000">
        <a:off x="2" y="742447"/>
        <a:ext cx="1085311" cy="465134"/>
      </dsp:txXfrm>
    </dsp:sp>
    <dsp:sp modelId="{17946CE0-4F59-49F2-83C9-45D73974197A}">
      <dsp:nvSpPr>
        <dsp:cNvPr id="0" name=""/>
        <dsp:cNvSpPr/>
      </dsp:nvSpPr>
      <dsp:spPr>
        <a:xfrm rot="5400000">
          <a:off x="3507545" y="-2419006"/>
          <a:ext cx="1400918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 introduce the theoretical basis for measuring the efficiency of algorithms</a:t>
          </a:r>
          <a:endParaRPr lang="en-US" sz="2400" kern="1200" dirty="0"/>
        </a:p>
      </dsp:txBody>
      <dsp:txXfrm rot="-5400000">
        <a:off x="1085312" y="71614"/>
        <a:ext cx="6176999" cy="1264144"/>
      </dsp:txXfrm>
    </dsp:sp>
    <dsp:sp modelId="{E26FD5B1-3991-4CE2-874F-8C2F1F1A42F2}">
      <dsp:nvSpPr>
        <dsp:cNvPr id="0" name=""/>
        <dsp:cNvSpPr/>
      </dsp:nvSpPr>
      <dsp:spPr>
        <a:xfrm rot="5400000">
          <a:off x="-232566" y="1962381"/>
          <a:ext cx="1550445" cy="108531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</a:t>
          </a:r>
          <a:endParaRPr lang="en-US" sz="3200" kern="1200" dirty="0"/>
        </a:p>
      </dsp:txBody>
      <dsp:txXfrm rot="-5400000">
        <a:off x="2" y="2272470"/>
        <a:ext cx="1085311" cy="465134"/>
      </dsp:txXfrm>
    </dsp:sp>
    <dsp:sp modelId="{F8B2D4D0-CC62-4E1F-8BFF-8FB3F6AE7A97}">
      <dsp:nvSpPr>
        <dsp:cNvPr id="0" name=""/>
        <dsp:cNvSpPr/>
      </dsp:nvSpPr>
      <dsp:spPr>
        <a:xfrm rot="5400000">
          <a:off x="3470276" y="-763644"/>
          <a:ext cx="1472834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To learn how to use such measure to compare the efficiency of different algorithms</a:t>
          </a:r>
          <a:endParaRPr lang="en-US" sz="2400" kern="1200" dirty="0"/>
        </a:p>
      </dsp:txBody>
      <dsp:txXfrm rot="-5400000">
        <a:off x="1084000" y="1694530"/>
        <a:ext cx="6173488" cy="132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10:</a:t>
          </a:r>
          <a:r>
            <a:rPr lang="en-US" sz="2400" kern="1200" baseline="0" dirty="0" smtClean="0">
              <a:solidFill>
                <a:schemeClr val="tx1"/>
              </a:solidFill>
            </a:rPr>
            <a:t> </a:t>
          </a:r>
          <a:r>
            <a:rPr lang="en-US" sz="2400" kern="1200" baseline="0" smtClean="0">
              <a:solidFill>
                <a:schemeClr val="tx1"/>
              </a:solidFill>
            </a:rPr>
            <a:t>Algorithm Efficiency </a:t>
          </a:r>
          <a:r>
            <a:rPr lang="en-US" sz="2400" kern="1200" baseline="0" dirty="0" smtClean="0">
              <a:solidFill>
                <a:schemeClr val="tx1"/>
              </a:solidFill>
            </a:rPr>
            <a:t>and Sorting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, pages 529 to 541.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1257300" y="0"/>
          <a:ext cx="2438400" cy="2438400"/>
        </a:xfrm>
        <a:prstGeom prst="diamond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1488948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Exact</a:t>
          </a:r>
          <a:endParaRPr lang="en-SG" sz="1300" kern="1200" dirty="0"/>
        </a:p>
      </dsp:txBody>
      <dsp:txXfrm>
        <a:off x="1535371" y="278071"/>
        <a:ext cx="858130" cy="858130"/>
      </dsp:txXfrm>
    </dsp:sp>
    <dsp:sp modelId="{5BE39033-1048-4C8D-9BF6-016A7413C272}">
      <dsp:nvSpPr>
        <dsp:cNvPr id="0" name=""/>
        <dsp:cNvSpPr/>
      </dsp:nvSpPr>
      <dsp:spPr>
        <a:xfrm>
          <a:off x="2513076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Terminate</a:t>
          </a:r>
          <a:endParaRPr lang="en-SG" sz="1300" kern="1200" dirty="0"/>
        </a:p>
      </dsp:txBody>
      <dsp:txXfrm>
        <a:off x="2559499" y="278071"/>
        <a:ext cx="858130" cy="858130"/>
      </dsp:txXfrm>
    </dsp:sp>
    <dsp:sp modelId="{ECA82666-E6AE-4A0F-879A-86971CCAD5D1}">
      <dsp:nvSpPr>
        <dsp:cNvPr id="0" name=""/>
        <dsp:cNvSpPr/>
      </dsp:nvSpPr>
      <dsp:spPr>
        <a:xfrm>
          <a:off x="1488948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Effective</a:t>
          </a:r>
          <a:endParaRPr lang="en-SG" sz="1300" kern="1200" dirty="0"/>
        </a:p>
      </dsp:txBody>
      <dsp:txXfrm>
        <a:off x="1535371" y="1302199"/>
        <a:ext cx="858130" cy="858130"/>
      </dsp:txXfrm>
    </dsp:sp>
    <dsp:sp modelId="{7E21F288-1022-46CC-91AB-DD6D58032774}">
      <dsp:nvSpPr>
        <dsp:cNvPr id="0" name=""/>
        <dsp:cNvSpPr/>
      </dsp:nvSpPr>
      <dsp:spPr>
        <a:xfrm>
          <a:off x="2513076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General</a:t>
          </a:r>
          <a:endParaRPr lang="en-SG" sz="1300" kern="1200" dirty="0"/>
        </a:p>
      </dsp:txBody>
      <dsp:txXfrm>
        <a:off x="2559499" y="1302199"/>
        <a:ext cx="858130" cy="85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11: Analysis of Algorithms]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2_resources/lecture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</a:t>
            </a:r>
            <a:r>
              <a:rPr lang="en-US" sz="3600" dirty="0" smtClean="0"/>
              <a:t>13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Calibri" pitchFamily="34" charset="0"/>
              </a:rPr>
              <a:t>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What is Analysis of Algorithms?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Analysis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Provides tools for contrasting the efficiency of different methods of solution (rather than programs)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Complexity</a:t>
            </a:r>
            <a:r>
              <a:rPr lang="en-US" sz="2400" b="1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/>
              <a:t>of algorithms</a:t>
            </a:r>
          </a:p>
          <a:p>
            <a:pPr lvl="1">
              <a:spcBef>
                <a:spcPts val="600"/>
              </a:spcBef>
            </a:pPr>
            <a:endParaRPr lang="en-US" sz="1000" dirty="0" smtClean="0"/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A comparison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Should </a:t>
            </a:r>
            <a:r>
              <a:rPr lang="en-US" sz="2400" dirty="0" smtClean="0">
                <a:solidFill>
                  <a:srgbClr val="0000FF"/>
                </a:solidFill>
              </a:rPr>
              <a:t>focus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/>
              <a:t>on significant differences in the </a:t>
            </a:r>
            <a:r>
              <a:rPr lang="en-US" sz="2400" dirty="0" smtClean="0">
                <a:solidFill>
                  <a:srgbClr val="0000FF"/>
                </a:solidFill>
              </a:rPr>
              <a:t>efficiency</a:t>
            </a:r>
            <a:r>
              <a:rPr lang="en-US" sz="2400" dirty="0" smtClean="0"/>
              <a:t> of the algorithms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Should </a:t>
            </a:r>
            <a:r>
              <a:rPr lang="en-US" sz="2400" dirty="0" smtClean="0">
                <a:solidFill>
                  <a:srgbClr val="0000FF"/>
                </a:solidFill>
              </a:rPr>
              <a:t>not</a:t>
            </a:r>
            <a:r>
              <a:rPr lang="en-US" sz="2400" dirty="0" smtClean="0"/>
              <a:t> consider reductions in computing costs due to clever coding tricks. Tricks may reduce the readability of an algorithm.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2.2	</a:t>
            </a:r>
            <a:r>
              <a:rPr lang="en-US" sz="3600" dirty="0" smtClean="0">
                <a:latin typeface="Britannic Bold" pitchFamily="34" charset="0"/>
              </a:rPr>
              <a:t>Determining the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Efficiency</a:t>
            </a:r>
            <a:r>
              <a:rPr lang="en-US" sz="3600" dirty="0" smtClean="0">
                <a:latin typeface="Britannic Bold" pitchFamily="34" charset="0"/>
              </a:rPr>
              <a:t>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To evaluate rigorously the </a:t>
            </a:r>
            <a:r>
              <a:rPr lang="en-US" sz="2800" dirty="0" smtClean="0">
                <a:solidFill>
                  <a:srgbClr val="0000FF"/>
                </a:solidFill>
              </a:rPr>
              <a:t>resources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C00000"/>
                </a:solidFill>
              </a:rPr>
              <a:t>time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space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needed</a:t>
            </a:r>
            <a:r>
              <a:rPr lang="en-US" sz="2800" dirty="0" smtClean="0"/>
              <a:t> by an algorithm and represent the result of the analysis with a </a:t>
            </a:r>
            <a:r>
              <a:rPr lang="en-US" sz="2800" dirty="0" smtClean="0">
                <a:solidFill>
                  <a:srgbClr val="C00000"/>
                </a:solidFill>
              </a:rPr>
              <a:t>formula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We will emphasize </a:t>
            </a:r>
            <a:r>
              <a:rPr lang="en-US" sz="2800" dirty="0" smtClean="0"/>
              <a:t>more on the </a:t>
            </a:r>
            <a:r>
              <a:rPr lang="en-US" sz="2800" smtClean="0">
                <a:solidFill>
                  <a:srgbClr val="C00000"/>
                </a:solidFill>
              </a:rPr>
              <a:t>time</a:t>
            </a:r>
            <a:r>
              <a:rPr lang="en-US" sz="2800" smtClean="0"/>
              <a:t> requirement rather than space requirement here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The time requirement of an algorithm is also called its </a:t>
            </a:r>
            <a:r>
              <a:rPr lang="en-US" sz="2800" dirty="0" smtClean="0">
                <a:solidFill>
                  <a:srgbClr val="C00000"/>
                </a:solidFill>
              </a:rPr>
              <a:t>time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 smtClean="0">
                <a:latin typeface="Britannic Bold" pitchFamily="34" charset="0"/>
              </a:rPr>
              <a:t>By measuring the run time?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  <a:solidFill>
            <a:srgbClr val="FFFFCC"/>
          </a:solidFill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143000"/>
              <a:ext cx="7848600" cy="3733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TimeTest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startTime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10000000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total += i;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stopTime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elapsedTime = stopTime - startTime;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System.out.println(elapsedTime);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endParaRP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} 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ourier New" pitchFamily="49" charset="0"/>
                </a:rPr>
                <a:t>TimeTest.java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Note: </a:t>
            </a:r>
            <a:r>
              <a:rPr lang="en-US" sz="2400" dirty="0" smtClean="0"/>
              <a:t>The run time depends on the compiler, the computer used, and the current work load of the computer.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2.4 Exact</a:t>
            </a:r>
            <a:r>
              <a:rPr lang="en-US" sz="3600" dirty="0" smtClean="0">
                <a:latin typeface="Britannic Bold" pitchFamily="34" charset="0"/>
              </a:rPr>
              <a:t> run time is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not</a:t>
            </a:r>
            <a:r>
              <a:rPr lang="en-US" sz="3600" dirty="0" smtClean="0">
                <a:latin typeface="Britannic Bold" pitchFamily="34" charset="0"/>
              </a:rPr>
              <a:t> always needed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 smtClean="0"/>
              <a:t>Using exact run time is not meaningful when we want to </a:t>
            </a:r>
            <a:r>
              <a:rPr lang="en-US" sz="3200" dirty="0" smtClean="0">
                <a:solidFill>
                  <a:srgbClr val="C00000"/>
                </a:solidFill>
              </a:rPr>
              <a:t>compare</a:t>
            </a:r>
            <a:r>
              <a:rPr lang="en-US" sz="3200" dirty="0" smtClean="0"/>
              <a:t> two algorithms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coded in different languages,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using different data sets, or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running on different computers.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2.5	</a:t>
            </a:r>
            <a:r>
              <a:rPr lang="en-US" sz="3600" dirty="0" smtClean="0">
                <a:latin typeface="Britannic Bold" pitchFamily="34" charset="0"/>
              </a:rPr>
              <a:t>Determining the Efficiency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Difficulties with comparing </a:t>
            </a:r>
            <a:r>
              <a:rPr lang="en-US" sz="2400" dirty="0" smtClean="0">
                <a:solidFill>
                  <a:srgbClr val="0000FF"/>
                </a:solidFill>
              </a:rPr>
              <a:t>programs</a:t>
            </a:r>
            <a:r>
              <a:rPr lang="en-US" sz="2400" dirty="0" smtClean="0"/>
              <a:t> instead of </a:t>
            </a:r>
            <a:r>
              <a:rPr lang="en-US" sz="2400" dirty="0" smtClean="0">
                <a:solidFill>
                  <a:srgbClr val="0000FF"/>
                </a:solidFill>
              </a:rPr>
              <a:t>algorithms</a:t>
            </a:r>
            <a:r>
              <a:rPr lang="en-US" sz="2800" b="1" dirty="0" smtClean="0"/>
              <a:t>	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How are the algorithms coded?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Which compiler is used?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What computer should you use?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What data should the programs use?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Algorithm analysis should be </a:t>
            </a:r>
            <a:r>
              <a:rPr lang="en-US" sz="2400" dirty="0" smtClean="0">
                <a:solidFill>
                  <a:srgbClr val="C00000"/>
                </a:solidFill>
              </a:rPr>
              <a:t>independent 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Specific implementations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Compilers and their optimizers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Computers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2.6 </a:t>
            </a:r>
            <a:r>
              <a:rPr lang="en-US" sz="3600" dirty="0" smtClean="0">
                <a:latin typeface="Britannic Bold" pitchFamily="34" charset="0"/>
              </a:rPr>
              <a:t>Execution Time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 smtClean="0"/>
              <a:t>Instead of working out the exact timing, we count the number of some or all of the </a:t>
            </a:r>
            <a:r>
              <a:rPr lang="en-GB" sz="2800" dirty="0" smtClean="0">
                <a:solidFill>
                  <a:srgbClr val="0000FF"/>
                </a:solidFill>
              </a:rPr>
              <a:t>primitive operations </a:t>
            </a:r>
            <a:r>
              <a:rPr lang="en-GB" sz="2800" dirty="0" smtClean="0"/>
              <a:t>(e.g. </a:t>
            </a:r>
            <a:r>
              <a:rPr lang="en-GB" sz="2800" dirty="0" smtClean="0">
                <a:solidFill>
                  <a:srgbClr val="800000"/>
                </a:solidFill>
              </a:rPr>
              <a:t>+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800000"/>
                </a:solidFill>
              </a:rPr>
              <a:t>-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800000"/>
                </a:solidFill>
              </a:rPr>
              <a:t>*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800000"/>
                </a:solidFill>
              </a:rPr>
              <a:t>/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800000"/>
                </a:solidFill>
              </a:rPr>
              <a:t>assignment</a:t>
            </a:r>
            <a:r>
              <a:rPr lang="en-GB" sz="2800" dirty="0" smtClean="0"/>
              <a:t>, …) needed.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Counting an algorithm's </a:t>
            </a:r>
            <a:r>
              <a:rPr lang="en-US" sz="2800" dirty="0" smtClean="0">
                <a:solidFill>
                  <a:srgbClr val="0000FF"/>
                </a:solidFill>
              </a:rPr>
              <a:t>operations</a:t>
            </a:r>
            <a:r>
              <a:rPr lang="en-US" sz="2800" dirty="0" smtClean="0"/>
              <a:t> is a way to assess its efficiency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algorithm’s execution time is related to the </a:t>
            </a:r>
            <a:r>
              <a:rPr lang="en-US" sz="2400" dirty="0" smtClean="0">
                <a:solidFill>
                  <a:srgbClr val="0000FF"/>
                </a:solidFill>
              </a:rPr>
              <a:t>number of operations</a:t>
            </a:r>
            <a:r>
              <a:rPr lang="en-US" sz="2400" dirty="0" smtClean="0"/>
              <a:t> it requires.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Traversal of a linked list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Towers of Hanoi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Nested Loops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 smtClean="0">
                <a:latin typeface="Britannic Bold" pitchFamily="34" charset="0"/>
              </a:rPr>
              <a:t> Algorithm Growth Rates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 smtClean="0">
                <a:latin typeface="Britannic Bold" pitchFamily="34" charset="0"/>
              </a:rPr>
              <a:t>Algorithm Growth Rates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An algorithm’s time requirements can be measured as a function of the </a:t>
            </a:r>
            <a:r>
              <a:rPr lang="en-US" sz="2800" dirty="0" smtClean="0">
                <a:solidFill>
                  <a:srgbClr val="C00000"/>
                </a:solidFill>
              </a:rPr>
              <a:t>problem size</a:t>
            </a:r>
            <a:r>
              <a:rPr lang="en-US" sz="2800" dirty="0" smtClean="0"/>
              <a:t>, say </a:t>
            </a:r>
            <a:r>
              <a:rPr lang="en-US" sz="2800" i="1" dirty="0" smtClean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An algorithm’s </a:t>
            </a:r>
            <a:r>
              <a:rPr lang="en-US" sz="2800" dirty="0" smtClean="0">
                <a:solidFill>
                  <a:srgbClr val="0000FF"/>
                </a:solidFill>
              </a:rPr>
              <a:t>growth rate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Enables the comparison of one algorithm with another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Examples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Algorithm A requires time proportional to </a:t>
            </a:r>
            <a:r>
              <a:rPr lang="en-US" sz="2000" i="1" dirty="0" smtClean="0">
                <a:solidFill>
                  <a:srgbClr val="C00000"/>
                </a:solidFill>
              </a:rPr>
              <a:t>n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2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Algorithm B requires time proportional to </a:t>
            </a:r>
            <a:r>
              <a:rPr lang="en-US" sz="2000" i="1" dirty="0" smtClean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Algorithm efficiency is typically a concern for </a:t>
            </a:r>
            <a:r>
              <a:rPr lang="en-US" sz="2800" dirty="0" smtClean="0">
                <a:solidFill>
                  <a:srgbClr val="C00000"/>
                </a:solidFill>
              </a:rPr>
              <a:t>large problems </a:t>
            </a:r>
            <a:r>
              <a:rPr lang="en-US" sz="2800" dirty="0" smtClean="0"/>
              <a:t>only. </a:t>
            </a:r>
            <a:r>
              <a:rPr lang="en-US" sz="2800" dirty="0" smtClean="0">
                <a:solidFill>
                  <a:srgbClr val="0000FF"/>
                </a:solidFill>
              </a:rPr>
              <a:t>Why?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 smtClean="0">
                <a:latin typeface="Britannic Bold" pitchFamily="34" charset="0"/>
              </a:rPr>
              <a:t>Algorithm Growth Rates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7724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Time requirements as a function of the problem size 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n</a:t>
            </a:r>
            <a:r>
              <a:rPr lang="en-US" sz="2000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16902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172200" y="18288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3622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size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3.2 </a:t>
            </a:r>
            <a:r>
              <a:rPr lang="en-US" sz="3600" dirty="0" smtClean="0">
                <a:latin typeface="Britannic Bold" pitchFamily="34" charset="0"/>
              </a:rPr>
              <a:t>Computation cost of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How many operations are required?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for (int i=1; i&lt;=n; i++)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perform 100 operations; 	</a:t>
            </a:r>
            <a:r>
              <a:rPr lang="en-GB" sz="2000" dirty="0" smtClean="0">
                <a:solidFill>
                  <a:srgbClr val="CC0000"/>
                </a:solidFill>
                <a:latin typeface="Lucida Console" pitchFamily="49" charset="0"/>
              </a:rPr>
              <a:t>// 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A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for (int j=1; j&lt;=n; j++)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	perform 2 operations;  </a:t>
            </a:r>
            <a:r>
              <a:rPr lang="en-GB" sz="20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GB" sz="2000" dirty="0" smtClean="0">
                <a:solidFill>
                  <a:srgbClr val="CC0000"/>
                </a:solidFill>
                <a:latin typeface="Lucida Console" pitchFamily="49" charset="0"/>
              </a:rPr>
              <a:t>// 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B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1" y="4038601"/>
            <a:ext cx="2819400" cy="46166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tabLst>
                <a:tab pos="1349375" algn="l"/>
                <a:tab pos="1798638" algn="l"/>
                <a:tab pos="2286000" algn="l"/>
              </a:tabLst>
            </a:pPr>
            <a:r>
              <a:rPr lang="en-GB" sz="2400" dirty="0">
                <a:latin typeface="Tahoma" pitchFamily="34" charset="0"/>
              </a:rPr>
              <a:t>Total Ops	=	A + </a:t>
            </a:r>
            <a:r>
              <a:rPr lang="en-GB" sz="2400" dirty="0" smtClean="0">
                <a:latin typeface="Tahoma" pitchFamily="34" charset="0"/>
              </a:rPr>
              <a:t>B</a:t>
            </a:r>
            <a:endParaRPr lang="en-GB" sz="2400" dirty="0">
              <a:latin typeface="Tahoma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3886200"/>
          <a:ext cx="2438401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Equation" r:id="rId6" imgW="1244520" imgH="444240" progId="Equation.3">
                  <p:embed/>
                </p:oleObj>
              </mc:Choice>
              <mc:Fallback>
                <p:oleObj name="Equation" r:id="rId6" imgW="124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438401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438401" y="4876801"/>
          <a:ext cx="1828800" cy="8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Equation" r:id="rId8" imgW="939600" imgH="431640" progId="Equation.3">
                  <p:embed/>
                </p:oleObj>
              </mc:Choice>
              <mc:Fallback>
                <p:oleObj name="Equation" r:id="rId8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876801"/>
                        <a:ext cx="1828800" cy="84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43401" y="502920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Equation" r:id="rId10" imgW="799920" imgH="203040" progId="Equation.3">
                  <p:embed/>
                </p:oleObj>
              </mc:Choice>
              <mc:Fallback>
                <p:oleObj name="Equation" r:id="rId10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2920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0" y="5029202"/>
          <a:ext cx="1676401" cy="4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12" imgW="825480" imgH="203040" progId="Equation.3">
                  <p:embed/>
                </p:oleObj>
              </mc:Choice>
              <mc:Fallback>
                <p:oleObj name="Equation" r:id="rId12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2"/>
                        <a:ext cx="1676401" cy="4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328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3.3 </a:t>
            </a:r>
            <a:r>
              <a:rPr lang="en-US" sz="3600" dirty="0" smtClean="0">
                <a:latin typeface="Britannic Bold" pitchFamily="34" charset="0"/>
              </a:rPr>
              <a:t>Counting the number of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To simplify the counting further, we can ignore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the different types of operations, and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different number of operations in a statement,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	and simply </a:t>
            </a:r>
            <a:r>
              <a:rPr lang="en-US" sz="2800" dirty="0" smtClean="0">
                <a:solidFill>
                  <a:srgbClr val="C00000"/>
                </a:solidFill>
              </a:rPr>
              <a:t>count the number </a:t>
            </a:r>
            <a:r>
              <a:rPr lang="en-US" sz="2800" smtClean="0">
                <a:solidFill>
                  <a:srgbClr val="C00000"/>
                </a:solidFill>
              </a:rPr>
              <a:t>of statements executed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number of statements executed in the previous example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191000" y="3886200"/>
          <a:ext cx="1981200" cy="5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6" imgW="698400" imgH="203040" progId="Equation.3">
                  <p:embed/>
                </p:oleObj>
              </mc:Choice>
              <mc:Fallback>
                <p:oleObj name="Equation" r:id="rId6" imgW="698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1981200" cy="5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3.4 </a:t>
            </a:r>
            <a:r>
              <a:rPr lang="en-US" sz="3600" dirty="0" smtClean="0">
                <a:latin typeface="Britannic Bold" pitchFamily="34" charset="0"/>
              </a:rPr>
              <a:t>Approximation of analysis results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Very often, we are interested only in using a simple term to</a:t>
            </a:r>
            <a:r>
              <a:rPr lang="en-US" sz="2800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how efficient an algorithm is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exact formula of an algorithm’s performance is not really needed. 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Given the formula: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800" b="1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+ 2n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 log n + 1/(4n)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 term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400" b="1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tell us approximately how the algorithm performs.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kind of approximation of the analysis of algorithms do we need?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3.5 </a:t>
            </a:r>
            <a:r>
              <a:rPr lang="en-US" sz="3600" dirty="0" smtClean="0">
                <a:latin typeface="Britannic Bold" pitchFamily="34" charset="0"/>
              </a:rPr>
              <a:t>Asymptotic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analysis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an analysis of algorithms that focuses 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the problems of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input size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considering only the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term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formula, and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leading term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notations are needed in asymptotic analysis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 smtClean="0">
                <a:latin typeface="Britannic Bold" pitchFamily="34" charset="0"/>
              </a:rPr>
              <a:t> Big O notation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 smtClean="0">
                <a:latin typeface="Britannic Bold" pitchFamily="34" charset="0"/>
              </a:rPr>
              <a:t>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Given a function f(</a:t>
            </a:r>
            <a:r>
              <a:rPr lang="en-US" sz="2600" i="1" dirty="0" smtClean="0"/>
              <a:t>n</a:t>
            </a:r>
            <a:r>
              <a:rPr lang="en-US" sz="2600" smtClean="0"/>
              <a:t>), we say g(</a:t>
            </a:r>
            <a:r>
              <a:rPr lang="en-US" sz="2600" i="1" smtClean="0"/>
              <a:t>n</a:t>
            </a:r>
            <a:r>
              <a:rPr lang="en-US" sz="2600" dirty="0" smtClean="0"/>
              <a:t>) is an (asymptotic) </a:t>
            </a:r>
            <a:r>
              <a:rPr lang="en-US" sz="2600" dirty="0" smtClean="0">
                <a:solidFill>
                  <a:srgbClr val="0000FF"/>
                </a:solidFill>
              </a:rPr>
              <a:t>upper bound </a:t>
            </a:r>
            <a:r>
              <a:rPr lang="en-US" sz="2600" dirty="0" smtClean="0"/>
              <a:t>of f(</a:t>
            </a:r>
            <a:r>
              <a:rPr lang="en-US" sz="2600" i="1" dirty="0" smtClean="0"/>
              <a:t>n</a:t>
            </a:r>
            <a:r>
              <a:rPr lang="en-US" sz="2600" dirty="0" smtClean="0"/>
              <a:t>), denoted as f(</a:t>
            </a:r>
            <a:r>
              <a:rPr lang="en-US" sz="2600" i="1" dirty="0" smtClean="0"/>
              <a:t>n</a:t>
            </a:r>
            <a:r>
              <a:rPr lang="en-US" sz="2600" dirty="0" smtClean="0"/>
              <a:t>) = </a:t>
            </a:r>
            <a:r>
              <a:rPr lang="en-US" sz="2600" dirty="0" smtClean="0">
                <a:solidFill>
                  <a:srgbClr val="C00000"/>
                </a:solidFill>
              </a:rPr>
              <a:t>O</a:t>
            </a:r>
            <a:r>
              <a:rPr lang="en-US" sz="2600" dirty="0" smtClean="0"/>
              <a:t>(g(</a:t>
            </a:r>
            <a:r>
              <a:rPr lang="en-US" sz="2600" i="1" dirty="0" smtClean="0"/>
              <a:t>n</a:t>
            </a:r>
            <a:r>
              <a:rPr lang="en-US" sz="2600" dirty="0" smtClean="0"/>
              <a:t>)), if there exist a constant </a:t>
            </a:r>
            <a:r>
              <a:rPr lang="en-US" sz="2600" i="1" dirty="0" smtClean="0">
                <a:solidFill>
                  <a:srgbClr val="C00000"/>
                </a:solidFill>
              </a:rPr>
              <a:t>c </a:t>
            </a:r>
            <a:r>
              <a:rPr lang="en-US" sz="2600" dirty="0" smtClean="0"/>
              <a:t>&gt; 0, and a positive integer </a:t>
            </a:r>
            <a:r>
              <a:rPr lang="en-US" sz="2600" i="1" dirty="0" smtClean="0">
                <a:solidFill>
                  <a:srgbClr val="C00000"/>
                </a:solidFill>
              </a:rPr>
              <a:t>n</a:t>
            </a:r>
            <a:r>
              <a:rPr lang="en-US" sz="2600" baseline="-25000" dirty="0" smtClean="0">
                <a:solidFill>
                  <a:srgbClr val="C00000"/>
                </a:solidFill>
              </a:rPr>
              <a:t>0</a:t>
            </a:r>
            <a:r>
              <a:rPr lang="en-US" sz="2600" dirty="0" smtClean="0"/>
              <a:t> such that f(</a:t>
            </a:r>
            <a:r>
              <a:rPr lang="en-US" sz="2600" i="1" dirty="0" smtClean="0"/>
              <a:t>n</a:t>
            </a:r>
            <a:r>
              <a:rPr lang="en-US" sz="2600" dirty="0" smtClean="0"/>
              <a:t>) </a:t>
            </a:r>
            <a:r>
              <a:rPr lang="en-US" sz="2600" dirty="0" smtClean="0">
                <a:sym typeface="Symbol"/>
              </a:rPr>
              <a:t> </a:t>
            </a:r>
            <a:r>
              <a:rPr lang="en-US" sz="2600" i="1" dirty="0" smtClean="0">
                <a:solidFill>
                  <a:srgbClr val="C00000"/>
                </a:solidFill>
                <a:sym typeface="Symbol"/>
              </a:rPr>
              <a:t>c</a:t>
            </a:r>
            <a:r>
              <a:rPr lang="en-US" sz="2600" dirty="0" smtClean="0">
                <a:sym typeface="Symbol"/>
              </a:rPr>
              <a:t>*g(</a:t>
            </a:r>
            <a:r>
              <a:rPr lang="en-US" sz="2600" i="1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) for </a:t>
            </a:r>
            <a:r>
              <a:rPr lang="en-US" sz="2600" u="sng" dirty="0" smtClean="0">
                <a:sym typeface="Symbol"/>
              </a:rPr>
              <a:t>all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i="1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  </a:t>
            </a:r>
            <a:r>
              <a:rPr lang="en-US" sz="2600" i="1" dirty="0" smtClean="0">
                <a:solidFill>
                  <a:srgbClr val="C00000"/>
                </a:solidFill>
              </a:rPr>
              <a:t>n</a:t>
            </a:r>
            <a:r>
              <a:rPr lang="en-US" sz="2600" baseline="-25000" dirty="0" smtClean="0">
                <a:solidFill>
                  <a:srgbClr val="C00000"/>
                </a:solidFill>
              </a:rPr>
              <a:t>0</a:t>
            </a:r>
            <a:r>
              <a:rPr lang="en-US" sz="2600" dirty="0" smtClean="0">
                <a:sym typeface="Symbol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32083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is said to be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bounded from above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by g(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kern="0" smtClean="0">
                <a:solidFill>
                  <a:srgbClr val="C00000"/>
                </a:solidFill>
                <a:latin typeface="+mn-lt"/>
                <a:cs typeface="+mn-cs"/>
              </a:rPr>
              <a:t>O() </a:t>
            </a:r>
            <a:r>
              <a:rPr lang="en-US" sz="2400" kern="0" dirty="0" smtClean="0">
                <a:latin typeface="+mn-lt"/>
                <a:cs typeface="+mn-cs"/>
              </a:rPr>
              <a:t>is called the “big O” notation.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05200" y="586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3800" y="3581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38600" y="4368800"/>
            <a:ext cx="4800600" cy="11938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96" y="368"/>
              </a:cxn>
              <a:cxn ang="0">
                <a:pos x="576" y="704"/>
              </a:cxn>
              <a:cxn ang="0">
                <a:pos x="1104" y="80"/>
              </a:cxn>
              <a:cxn ang="0">
                <a:pos x="1632" y="224"/>
              </a:cxn>
              <a:cxn ang="0">
                <a:pos x="2592" y="224"/>
              </a:cxn>
              <a:cxn ang="0">
                <a:pos x="3024" y="80"/>
              </a:cxn>
            </a:cxnLst>
            <a:rect l="0" t="0" r="r" b="b"/>
            <a:pathLst>
              <a:path w="3024" h="752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886200" y="3429000"/>
            <a:ext cx="4876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086600" y="3581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*g(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72400" y="4343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39000" y="4419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34200" y="579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962400" y="5029200"/>
            <a:ext cx="4953000" cy="6858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 smtClean="0">
                <a:latin typeface="Britannic Bold" pitchFamily="34" charset="0"/>
              </a:rPr>
              <a:t>Ignore the coefficients of all terms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Based on the definition, </a:t>
            </a:r>
            <a:r>
              <a:rPr lang="en-US" sz="2800" dirty="0" smtClean="0">
                <a:solidFill>
                  <a:srgbClr val="0000FF"/>
                </a:solidFill>
              </a:rPr>
              <a:t>2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0000FF"/>
                </a:solidFill>
              </a:rPr>
              <a:t> 30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 have the same upper bound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, i.e., 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2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</a:t>
            </a:r>
            <a:r>
              <a:rPr lang="en-US" sz="2400" smtClean="0"/>
              <a:t>O(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</a:p>
          <a:p>
            <a:pPr marL="344487" lvl="1" indent="0">
              <a:spcBef>
                <a:spcPts val="600"/>
              </a:spcBef>
              <a:buNone/>
            </a:pPr>
            <a:endParaRPr lang="en-US" sz="2400" smtClean="0"/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400" smtClean="0"/>
              <a:t> 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30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O(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sz="2400" smtClean="0"/>
          </a:p>
          <a:p>
            <a:pPr lvl="1">
              <a:spcBef>
                <a:spcPts val="600"/>
              </a:spcBef>
              <a:buNone/>
            </a:pPr>
            <a:r>
              <a:rPr lang="en-US" sz="2400" smtClean="0"/>
              <a:t>They </a:t>
            </a:r>
            <a:r>
              <a:rPr lang="en-US" sz="2400" dirty="0" smtClean="0"/>
              <a:t>differ only in the choice of </a:t>
            </a:r>
            <a:r>
              <a:rPr lang="en-US" sz="2400" i="1" dirty="0" smtClean="0"/>
              <a:t>c</a:t>
            </a:r>
            <a:r>
              <a:rPr lang="en-US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ym typeface="Symbol"/>
              </a:rPr>
              <a:t>Therefore, in big O notation, we can omit the coefficients of all terms in a formula: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Example: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f(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+ 100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= O(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) + O(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2400" dirty="0" smtClean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Why?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 smtClean="0">
                <a:latin typeface="Britannic Bold" pitchFamily="34" charset="0"/>
              </a:rPr>
              <a:t>Finding the constants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c</a:t>
            </a:r>
            <a:r>
              <a:rPr lang="en-US" sz="3600" dirty="0" smtClean="0">
                <a:latin typeface="Britannic Bold" pitchFamily="34" charset="0"/>
              </a:rPr>
              <a:t> and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n</a:t>
            </a:r>
            <a:r>
              <a:rPr lang="en-US" sz="3600" baseline="-25000" dirty="0" smtClean="0">
                <a:solidFill>
                  <a:srgbClr val="C00000"/>
                </a:solidFill>
                <a:latin typeface="Britannic Bold" pitchFamily="34" charset="0"/>
              </a:rPr>
              <a:t>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385"/>
            <a:ext cx="84582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Given f(</a:t>
            </a:r>
            <a:r>
              <a:rPr lang="en-US" sz="2800" i="1" dirty="0" smtClean="0"/>
              <a:t>n</a:t>
            </a:r>
            <a:r>
              <a:rPr lang="en-US" sz="2800" dirty="0" smtClean="0"/>
              <a:t>) = 2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+ 100</a:t>
            </a:r>
            <a:r>
              <a:rPr lang="en-US" sz="2800" i="1" dirty="0" smtClean="0"/>
              <a:t>n</a:t>
            </a:r>
            <a:r>
              <a:rPr lang="en-US" sz="2800" dirty="0" smtClean="0"/>
              <a:t>, prove that </a:t>
            </a:r>
            <a:r>
              <a:rPr lang="en-US" sz="2800" dirty="0" smtClean="0">
                <a:solidFill>
                  <a:srgbClr val="0000FF"/>
                </a:solidFill>
              </a:rPr>
              <a:t>f(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) = O(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.</a:t>
            </a:r>
            <a:endParaRPr lang="en-US" sz="2800" dirty="0" smtClean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smtClean="0"/>
              <a:t>Observe that: 2</a:t>
            </a:r>
            <a:r>
              <a:rPr lang="en-US" sz="2800" i="1" smtClean="0"/>
              <a:t>n</a:t>
            </a:r>
            <a:r>
              <a:rPr lang="en-US" sz="2800" baseline="30000" smtClean="0"/>
              <a:t>2</a:t>
            </a:r>
            <a:r>
              <a:rPr lang="en-US" sz="2800" smtClean="0"/>
              <a:t> </a:t>
            </a:r>
            <a:r>
              <a:rPr lang="en-US" sz="2800" dirty="0" smtClean="0"/>
              <a:t>+ </a:t>
            </a:r>
            <a:r>
              <a:rPr lang="en-US" sz="2800" smtClean="0"/>
              <a:t>100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  <a:r>
              <a:rPr lang="en-US" sz="2800" smtClean="0">
                <a:sym typeface="Symbol"/>
              </a:rPr>
              <a:t></a:t>
            </a:r>
            <a:r>
              <a:rPr lang="en-US" sz="2800" smtClean="0"/>
              <a:t> </a:t>
            </a:r>
            <a:r>
              <a:rPr lang="en-US" sz="2800" dirty="0" smtClean="0"/>
              <a:t>2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 = </a:t>
            </a:r>
            <a:r>
              <a:rPr lang="en-US" sz="2800" smtClean="0">
                <a:solidFill>
                  <a:srgbClr val="9900CC"/>
                </a:solidFill>
              </a:rPr>
              <a:t>3</a:t>
            </a:r>
            <a:r>
              <a:rPr lang="en-US" sz="2800" i="1" smtClean="0"/>
              <a:t>n</a:t>
            </a:r>
            <a:r>
              <a:rPr lang="en-US" sz="2800" baseline="30000" smtClean="0"/>
              <a:t>2</a:t>
            </a:r>
            <a:r>
              <a:rPr lang="en-US" sz="2800" smtClean="0"/>
              <a:t> whenever </a:t>
            </a:r>
            <a:r>
              <a:rPr lang="en-US" sz="2800" i="1" smtClean="0"/>
              <a:t>n</a:t>
            </a:r>
            <a:r>
              <a:rPr lang="en-US" sz="2800" smtClean="0"/>
              <a:t> ≥ </a:t>
            </a:r>
            <a:r>
              <a:rPr lang="en-US" sz="2800" dirty="0" smtClean="0">
                <a:solidFill>
                  <a:srgbClr val="9900CC"/>
                </a:solidFill>
              </a:rPr>
              <a:t>100</a:t>
            </a:r>
            <a:r>
              <a:rPr lang="en-US" sz="2800" dirty="0" smtClean="0"/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à"/>
            </a:pPr>
            <a:r>
              <a:rPr lang="en-US" sz="2400" dirty="0" smtClean="0">
                <a:sym typeface="Wingdings" pitchFamily="2" charset="2"/>
              </a:rPr>
              <a:t> Set the constants to be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c </a:t>
            </a:r>
            <a:r>
              <a:rPr lang="en-US" sz="2400" dirty="0" smtClean="0">
                <a:sym typeface="Wingdings" pitchFamily="2" charset="2"/>
              </a:rPr>
              <a:t>= 3 and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sz="2400" baseline="-25000" dirty="0" smtClean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 = 100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SG" sz="2800" dirty="0" smtClean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ym typeface="Wingdings" pitchFamily="2" charset="2"/>
              </a:rPr>
              <a:t>By definition, we have f(</a:t>
            </a:r>
            <a:r>
              <a:rPr lang="en-US" sz="2400" i="1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) = O(</a:t>
            </a:r>
            <a:r>
              <a:rPr lang="en-US" sz="2400" i="1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/>
              </a:rPr>
              <a:t></a:t>
            </a:r>
            <a:r>
              <a:rPr lang="en-US" sz="2400" smtClean="0"/>
              <a:t> </a:t>
            </a:r>
            <a:r>
              <a:rPr lang="en-US" sz="2400" dirty="0" smtClean="0"/>
              <a:t>2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+ 100</a:t>
            </a:r>
            <a:r>
              <a:rPr lang="en-US" sz="2400" i="1" dirty="0" smtClean="0"/>
              <a:t>n</a:t>
            </a:r>
            <a:r>
              <a:rPr lang="en-US" sz="2400" dirty="0" smtClean="0"/>
              <a:t> for all </a:t>
            </a:r>
            <a:r>
              <a:rPr lang="en-US" sz="2400" i="1" dirty="0" smtClean="0"/>
              <a:t>n</a:t>
            </a:r>
            <a:r>
              <a:rPr lang="en-US" sz="2400" dirty="0" smtClean="0"/>
              <a:t>, i.e., g(</a:t>
            </a:r>
            <a:r>
              <a:rPr lang="en-US" sz="2400" i="1" dirty="0" smtClean="0"/>
              <a:t>n</a:t>
            </a:r>
            <a:r>
              <a:rPr lang="en-US" sz="2400" smtClean="0"/>
              <a:t>) </a:t>
            </a:r>
            <a:r>
              <a:rPr lang="en-US" sz="2400" smtClean="0">
                <a:sym typeface="Symbol"/>
              </a:rPr>
              <a:t></a:t>
            </a:r>
            <a:r>
              <a:rPr lang="en-US" sz="2400" smtClean="0"/>
              <a:t> </a:t>
            </a:r>
            <a:r>
              <a:rPr lang="en-US" sz="2400" dirty="0" smtClean="0"/>
              <a:t>f(</a:t>
            </a:r>
            <a:r>
              <a:rPr lang="en-US" sz="2400" i="1" dirty="0" smtClean="0"/>
              <a:t>n</a:t>
            </a:r>
            <a:r>
              <a:rPr lang="en-US" sz="2400" dirty="0" smtClean="0"/>
              <a:t>), and yet g(</a:t>
            </a:r>
            <a:r>
              <a:rPr lang="en-US" sz="2400" i="1" dirty="0" smtClean="0"/>
              <a:t>n</a:t>
            </a:r>
            <a:r>
              <a:rPr lang="en-US" sz="2400" dirty="0" smtClean="0"/>
              <a:t>) is an asymptotic upper bound of </a:t>
            </a:r>
            <a:r>
              <a:rPr lang="en-US" sz="2400" smtClean="0"/>
              <a:t>f(</a:t>
            </a:r>
            <a:r>
              <a:rPr lang="en-US" sz="2400" i="1" smtClean="0"/>
              <a:t>n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i="1" smtClean="0">
                <a:solidFill>
                  <a:srgbClr val="C00000"/>
                </a:solidFill>
              </a:rPr>
              <a:t>c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C00000"/>
                </a:solidFill>
              </a:rPr>
              <a:t>n</a:t>
            </a:r>
            <a:r>
              <a:rPr lang="en-US" sz="2400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0000FF"/>
                </a:solidFill>
              </a:rPr>
              <a:t>not unique</a:t>
            </a:r>
            <a:r>
              <a:rPr lang="en-US" sz="2400" dirty="0" smtClean="0"/>
              <a:t>.</a:t>
            </a:r>
          </a:p>
          <a:p>
            <a:pPr marL="342900" indent="-342900"/>
            <a:r>
              <a:rPr lang="en-US" sz="2400" dirty="0" smtClean="0"/>
              <a:t>	For example, we can choose </a:t>
            </a:r>
            <a:r>
              <a:rPr lang="en-US" sz="2400" i="1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= 2 + 100 = 102, and </a:t>
            </a:r>
            <a:r>
              <a:rPr lang="en-US" sz="2400" i="1" dirty="0" smtClean="0">
                <a:solidFill>
                  <a:srgbClr val="C00000"/>
                </a:solidFill>
              </a:rPr>
              <a:t>n</a:t>
            </a:r>
            <a:r>
              <a:rPr lang="en-US" sz="2400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</a:t>
            </a:r>
            <a:r>
              <a:rPr lang="en-US" sz="2400" smtClean="0"/>
              <a:t>= 1 (because f(</a:t>
            </a:r>
            <a:r>
              <a:rPr lang="en-US" sz="2400" i="1" smtClean="0"/>
              <a:t>n</a:t>
            </a:r>
            <a:r>
              <a:rPr lang="en-US" sz="2400" smtClean="0"/>
              <a:t>) </a:t>
            </a:r>
            <a:r>
              <a:rPr lang="en-US" sz="2400" smtClean="0">
                <a:sym typeface="Symbol"/>
              </a:rPr>
              <a:t> 102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baseline="30000" smtClean="0">
                <a:sym typeface="Symbol"/>
              </a:rPr>
              <a:t>2</a:t>
            </a:r>
            <a:r>
              <a:rPr lang="en-US" sz="2400" smtClean="0">
                <a:sym typeface="Symbol"/>
              </a:rPr>
              <a:t>  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smtClean="0">
                <a:sym typeface="Symbol"/>
              </a:rPr>
              <a:t> </a:t>
            </a:r>
            <a:r>
              <a:rPr lang="en-US" sz="2400" smtClean="0"/>
              <a:t>≥ 1)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Q: Can we write f(</a:t>
            </a:r>
            <a:r>
              <a:rPr lang="en-US" sz="2800" i="1" dirty="0" smtClean="0"/>
              <a:t>n</a:t>
            </a:r>
            <a:r>
              <a:rPr lang="en-US" sz="2800" dirty="0" smtClean="0"/>
              <a:t>) = O(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)?</a:t>
            </a:r>
            <a:endParaRPr lang="en-SG" sz="28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 smtClean="0">
                <a:latin typeface="Britannic Bold" pitchFamily="34" charset="0"/>
              </a:rPr>
              <a:t>Is the bound </a:t>
            </a: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tight</a:t>
            </a:r>
            <a:r>
              <a:rPr lang="en-US" sz="3600" dirty="0" smtClean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complexity of an algorithm can be bounded by many functions.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ym typeface="Symbol"/>
              </a:rPr>
              <a:t>Example: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ym typeface="Symbol"/>
              </a:rPr>
              <a:t>Let f(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smtClean="0">
                <a:sym typeface="Symbol"/>
              </a:rPr>
              <a:t>) = 2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baseline="30000" smtClean="0">
                <a:sym typeface="Symbol"/>
              </a:rPr>
              <a:t>2</a:t>
            </a:r>
            <a:r>
              <a:rPr lang="en-US" sz="2400" smtClean="0">
                <a:sym typeface="Symbol"/>
              </a:rPr>
              <a:t> + 100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smtClean="0">
                <a:sym typeface="Symbol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ym typeface="Symbol"/>
              </a:rPr>
              <a:t>f(</a:t>
            </a:r>
            <a:r>
              <a:rPr lang="en-US" sz="2400" i="1" smtClean="0">
                <a:sym typeface="Symbol"/>
              </a:rPr>
              <a:t>n</a:t>
            </a:r>
            <a:r>
              <a:rPr lang="en-US" sz="2400" smtClean="0">
                <a:sym typeface="Symbol"/>
              </a:rPr>
              <a:t>) is </a:t>
            </a:r>
            <a:r>
              <a:rPr lang="en-US" sz="2400" dirty="0" smtClean="0">
                <a:sym typeface="Symbol"/>
              </a:rPr>
              <a:t>bounded by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baseline="30000" dirty="0" smtClean="0">
                <a:sym typeface="Symbol"/>
              </a:rPr>
              <a:t>3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baseline="30000" dirty="0" smtClean="0">
                <a:sym typeface="Symbol"/>
              </a:rPr>
              <a:t>4</a:t>
            </a:r>
            <a:r>
              <a:rPr lang="en-US" sz="2400" dirty="0" smtClean="0">
                <a:sym typeface="Symbol"/>
              </a:rPr>
              <a:t> and many others according to the definition of big O </a:t>
            </a:r>
            <a:r>
              <a:rPr lang="en-US" sz="2400" smtClean="0">
                <a:sym typeface="Symbol"/>
              </a:rPr>
              <a:t>notation.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ym typeface="Symbol"/>
              </a:rPr>
              <a:t>Hence, the following are all correct: </a:t>
            </a:r>
          </a:p>
          <a:p>
            <a:pPr lvl="2">
              <a:spcBef>
                <a:spcPts val="600"/>
              </a:spcBef>
            </a:pPr>
            <a:r>
              <a:rPr lang="en-US" sz="2000" smtClean="0">
                <a:sym typeface="Symbol"/>
              </a:rPr>
              <a:t>f(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 smtClean="0">
                <a:sym typeface="Symbol"/>
              </a:rPr>
              <a:t>) = O(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 baseline="30000" smtClean="0">
                <a:sym typeface="Symbol"/>
              </a:rPr>
              <a:t>2</a:t>
            </a:r>
            <a:r>
              <a:rPr lang="en-US" sz="2000" smtClean="0">
                <a:sym typeface="Symbol"/>
              </a:rPr>
              <a:t>); f(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>
                <a:sym typeface="Symbol"/>
              </a:rPr>
              <a:t>) = </a:t>
            </a:r>
            <a:r>
              <a:rPr lang="en-US" sz="2000" smtClean="0">
                <a:sym typeface="Symbol"/>
              </a:rPr>
              <a:t>O(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 baseline="30000" smtClean="0">
                <a:sym typeface="Symbol"/>
              </a:rPr>
              <a:t>3</a:t>
            </a:r>
            <a:r>
              <a:rPr lang="en-US" sz="2000" smtClean="0">
                <a:sym typeface="Symbol"/>
              </a:rPr>
              <a:t>); f(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>
                <a:sym typeface="Symbol"/>
              </a:rPr>
              <a:t>) = </a:t>
            </a:r>
            <a:r>
              <a:rPr lang="en-US" sz="2000" smtClean="0">
                <a:sym typeface="Symbol"/>
              </a:rPr>
              <a:t>O(</a:t>
            </a:r>
            <a:r>
              <a:rPr lang="en-US" sz="2000" i="1" smtClean="0">
                <a:sym typeface="Symbol"/>
              </a:rPr>
              <a:t>n</a:t>
            </a:r>
            <a:r>
              <a:rPr lang="en-US" sz="2000" baseline="30000" smtClean="0">
                <a:sym typeface="Symbol"/>
              </a:rPr>
              <a:t>4</a:t>
            </a:r>
            <a:r>
              <a:rPr lang="en-US" sz="2000" smtClean="0">
                <a:sym typeface="Symbol"/>
              </a:rPr>
              <a:t>)</a:t>
            </a:r>
            <a:endParaRPr lang="en-US" sz="2000" dirty="0" smtClean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800" smtClean="0">
                <a:sym typeface="Symbol"/>
              </a:rPr>
              <a:t>However, we </a:t>
            </a:r>
            <a:r>
              <a:rPr lang="en-US" sz="2800" dirty="0" smtClean="0">
                <a:sym typeface="Symbol"/>
              </a:rPr>
              <a:t>are more interested in the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tightest bound </a:t>
            </a:r>
            <a:r>
              <a:rPr lang="en-US" sz="2800" dirty="0" smtClean="0">
                <a:sym typeface="Symbol"/>
              </a:rPr>
              <a:t>which is </a:t>
            </a:r>
            <a:r>
              <a:rPr lang="en-US" sz="2800" i="1" dirty="0" smtClean="0">
                <a:solidFill>
                  <a:srgbClr val="C00000"/>
                </a:solidFill>
                <a:sym typeface="Symbol"/>
              </a:rPr>
              <a:t>n</a:t>
            </a:r>
            <a:r>
              <a:rPr lang="en-US" sz="2800" baseline="30000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for this case.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4.5 </a:t>
            </a:r>
            <a:r>
              <a:rPr lang="en-US" sz="3600" dirty="0" smtClean="0">
                <a:latin typeface="Britannic Bold" pitchFamily="34" charset="0"/>
              </a:rPr>
              <a:t>Growth Terms: Order-of-Magnitude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In asymptotic analysis, a formula can be simplified to a single term with coefficient </a:t>
            </a:r>
            <a:r>
              <a:rPr lang="en-US" sz="2800" dirty="0" smtClean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ym typeface="Symbol"/>
              </a:rPr>
              <a:t>Such a </a:t>
            </a:r>
            <a:r>
              <a:rPr lang="en-US" sz="2800" dirty="0" smtClean="0">
                <a:sym typeface="Symbol"/>
              </a:rPr>
              <a:t>term is called a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growth term 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rate of growth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order of growth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smtClean="0">
                <a:solidFill>
                  <a:srgbClr val="C00000"/>
                </a:solidFill>
                <a:sym typeface="Symbol"/>
              </a:rPr>
              <a:t>order-of-magnitude</a:t>
            </a:r>
            <a:r>
              <a:rPr lang="en-US" sz="2800" dirty="0" smtClean="0"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The most common growth terms can be ordered </a:t>
            </a:r>
            <a:r>
              <a:rPr lang="en-US" sz="2800" smtClean="0">
                <a:sym typeface="Symbol"/>
              </a:rPr>
              <a:t>as follows: </a:t>
            </a:r>
            <a:r>
              <a:rPr lang="en-US" sz="2000" smtClean="0">
                <a:sym typeface="Symbol"/>
              </a:rPr>
              <a:t>(note: many others are not shown)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>
                <a:sym typeface="Symbol"/>
              </a:rPr>
              <a:t> </a:t>
            </a:r>
            <a:r>
              <a:rPr lang="en-US" sz="2800" smtClean="0">
                <a:sym typeface="Symbol"/>
              </a:rPr>
              <a:t> </a:t>
            </a:r>
            <a:r>
              <a:rPr lang="en-US" sz="2200" smtClean="0">
                <a:sym typeface="Symbol"/>
              </a:rPr>
              <a:t>O(1</a:t>
            </a:r>
            <a:r>
              <a:rPr lang="en-US" sz="2200" dirty="0" smtClean="0">
                <a:sym typeface="Symbol"/>
              </a:rPr>
              <a:t>) &lt; O(log 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 log 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baseline="30000" dirty="0" smtClean="0">
                <a:sym typeface="Symbol"/>
              </a:rPr>
              <a:t>2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baseline="30000" dirty="0" smtClean="0">
                <a:sym typeface="Symbol"/>
              </a:rPr>
              <a:t>3</a:t>
            </a:r>
            <a:r>
              <a:rPr lang="en-US" sz="2200" dirty="0" smtClean="0">
                <a:sym typeface="Symbol"/>
              </a:rPr>
              <a:t>) &lt; O(2</a:t>
            </a:r>
            <a:r>
              <a:rPr lang="en-US" sz="2200" i="1" baseline="45000" dirty="0" smtClean="0">
                <a:sym typeface="Symbol"/>
              </a:rPr>
              <a:t>n</a:t>
            </a:r>
            <a:r>
              <a:rPr lang="en-US" sz="2200" smtClean="0">
                <a:sym typeface="Symbol"/>
              </a:rPr>
              <a:t>)  &lt; …</a:t>
            </a:r>
            <a:endParaRPr lang="en-US" sz="2200" dirty="0" smtClean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“log” = log base 2, or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; “log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” = log base 10; “ln” = log base e. In big O, all these log functions are the same. (Why?)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/>
              <a:t>“fastest”</a:t>
            </a:r>
            <a:endParaRPr lang="en-US" sz="2000" i="1"/>
          </a:p>
        </p:txBody>
      </p:sp>
      <p:sp>
        <p:nvSpPr>
          <p:cNvPr id="9" name="TextBox 8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/>
              <a:t>“slowest”</a:t>
            </a:r>
            <a:endParaRPr lang="en-US" sz="2000" i="1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4.6 </a:t>
            </a:r>
            <a:r>
              <a:rPr lang="en-US" sz="3600" dirty="0" smtClean="0">
                <a:latin typeface="Britannic Bold" pitchFamily="34" charset="0"/>
              </a:rPr>
              <a:t>Examples on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6576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 smtClean="0"/>
              <a:t>f1(</a:t>
            </a:r>
            <a:r>
              <a:rPr lang="en-US" sz="3200" i="1" dirty="0" smtClean="0"/>
              <a:t>n</a:t>
            </a:r>
            <a:r>
              <a:rPr lang="en-US" sz="3200" dirty="0" smtClean="0"/>
              <a:t>) 	= ½</a:t>
            </a:r>
            <a:r>
              <a:rPr lang="en-US" sz="3200" i="1" dirty="0" smtClean="0"/>
              <a:t>n</a:t>
            </a:r>
            <a:r>
              <a:rPr lang="en-US" sz="3200" dirty="0" smtClean="0"/>
              <a:t> + 4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 smtClean="0"/>
              <a:t>		= O(</a:t>
            </a:r>
            <a:r>
              <a:rPr lang="en-US" sz="3200" i="1" dirty="0" smtClean="0"/>
              <a:t>n</a:t>
            </a:r>
            <a:r>
              <a:rPr lang="en-US" sz="3200" dirty="0" smtClean="0"/>
              <a:t>)</a:t>
            </a:r>
            <a:endParaRPr lang="en-US" sz="3200" dirty="0" smtClean="0">
              <a:solidFill>
                <a:srgbClr val="008000"/>
              </a:solidFill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 smtClean="0"/>
              <a:t>f2(</a:t>
            </a:r>
            <a:r>
              <a:rPr lang="en-US" sz="3200" i="1" dirty="0" smtClean="0"/>
              <a:t>n</a:t>
            </a:r>
            <a:r>
              <a:rPr lang="en-US" sz="3200" dirty="0" smtClean="0"/>
              <a:t>) 	= 240</a:t>
            </a:r>
            <a:r>
              <a:rPr lang="en-US" sz="3200" i="1" dirty="0" smtClean="0"/>
              <a:t>n</a:t>
            </a:r>
            <a:r>
              <a:rPr lang="en-US" sz="3200" dirty="0" smtClean="0"/>
              <a:t> + 0.001</a:t>
            </a:r>
            <a:r>
              <a:rPr lang="en-US" sz="3200" i="1" dirty="0" smtClean="0"/>
              <a:t>n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 smtClean="0"/>
              <a:t>		= O(</a:t>
            </a:r>
            <a:r>
              <a:rPr lang="en-US" sz="3200" i="1" dirty="0" smtClean="0"/>
              <a:t>n</a:t>
            </a:r>
            <a:r>
              <a:rPr lang="en-US" sz="3200" b="1" baseline="30000" dirty="0" smtClean="0"/>
              <a:t>2</a:t>
            </a:r>
            <a:r>
              <a:rPr lang="en-US" sz="3200" dirty="0" smtClean="0"/>
              <a:t>)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 smtClean="0"/>
              <a:t>f3(</a:t>
            </a:r>
            <a:r>
              <a:rPr lang="en-US" sz="3200" i="1" dirty="0" smtClean="0"/>
              <a:t>n</a:t>
            </a:r>
            <a:r>
              <a:rPr lang="en-US" sz="3200" dirty="0" smtClean="0"/>
              <a:t>)   = </a:t>
            </a:r>
            <a:r>
              <a:rPr lang="en-US" sz="3200" i="1" dirty="0" smtClean="0"/>
              <a:t>n</a:t>
            </a:r>
            <a:r>
              <a:rPr lang="en-US" sz="3200" dirty="0" smtClean="0"/>
              <a:t> log </a:t>
            </a:r>
            <a:r>
              <a:rPr lang="en-US" sz="3200" i="1" dirty="0" smtClean="0"/>
              <a:t>n</a:t>
            </a:r>
            <a:r>
              <a:rPr lang="en-US" sz="3200" dirty="0" smtClean="0"/>
              <a:t> + log </a:t>
            </a:r>
            <a:r>
              <a:rPr lang="en-US" sz="3200" i="1" dirty="0" smtClean="0"/>
              <a:t>n</a:t>
            </a:r>
            <a:r>
              <a:rPr lang="en-US" sz="3200" dirty="0" smtClean="0"/>
              <a:t> + </a:t>
            </a:r>
            <a:r>
              <a:rPr lang="en-US" sz="3200" i="1" dirty="0" smtClean="0"/>
              <a:t>n</a:t>
            </a:r>
            <a:r>
              <a:rPr lang="en-US" sz="3200" dirty="0" smtClean="0"/>
              <a:t> log (log </a:t>
            </a:r>
            <a:r>
              <a:rPr lang="en-US" sz="3200" i="1" dirty="0" smtClean="0"/>
              <a:t>n</a:t>
            </a:r>
            <a:r>
              <a:rPr lang="en-US" sz="3200" dirty="0" smtClean="0"/>
              <a:t>)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 smtClean="0"/>
              <a:t>             = O(</a:t>
            </a:r>
            <a:r>
              <a:rPr lang="en-US" sz="3200" i="1" dirty="0" smtClean="0"/>
              <a:t>n</a:t>
            </a:r>
            <a:r>
              <a:rPr lang="en-US" sz="3200" dirty="0" smtClean="0"/>
              <a:t> log </a:t>
            </a:r>
            <a:r>
              <a:rPr lang="en-US" sz="3200" i="1" dirty="0" smtClean="0"/>
              <a:t>n</a:t>
            </a:r>
            <a:r>
              <a:rPr lang="en-US" sz="3200" dirty="0" smtClean="0"/>
              <a:t>)     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Why?</a:t>
            </a:r>
            <a:endParaRPr lang="en-SG" sz="4000" dirty="0">
              <a:solidFill>
                <a:srgbClr val="0000FF"/>
              </a:solidFill>
            </a:endParaRPr>
          </a:p>
        </p:txBody>
      </p:sp>
      <p:pic>
        <p:nvPicPr>
          <p:cNvPr id="1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6482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2444965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4.7 Exponential</a:t>
            </a:r>
            <a:r>
              <a:rPr lang="en-US" sz="3600" dirty="0" smtClean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 smtClean="0"/>
              <a:t>Suppose we have a problem that, for an input consisting of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 items, can be solved by going through </a:t>
            </a:r>
            <a:r>
              <a:rPr lang="en-US" sz="2800" dirty="0" smtClean="0">
                <a:solidFill>
                  <a:srgbClr val="0000FF"/>
                </a:solidFill>
              </a:rPr>
              <a:t>2</a:t>
            </a:r>
            <a:r>
              <a:rPr lang="en-US" sz="2800" i="1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cases 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We say the complexity is </a:t>
            </a:r>
            <a:r>
              <a:rPr lang="en-US" sz="2400" dirty="0" smtClean="0">
                <a:solidFill>
                  <a:srgbClr val="C00000"/>
                </a:solidFill>
              </a:rPr>
              <a:t>exponential time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Q: What sort of problems?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 smtClean="0"/>
              <a:t>We use a supercomputer that analyses 200 million cases per second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Input with 15 items, 164 microseconds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Input with 30 items, 5.36 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Input with 50 items, more than two months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Input with 80 items, 191 million years!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4.8 Quadratic</a:t>
            </a:r>
            <a:r>
              <a:rPr lang="en-US" sz="3600" dirty="0" smtClean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 smtClean="0"/>
              <a:t>Suppose solving the same problem with another algorithm will use </a:t>
            </a:r>
            <a:r>
              <a:rPr lang="en-US" sz="2800" dirty="0" smtClean="0">
                <a:solidFill>
                  <a:srgbClr val="0000FF"/>
                </a:solidFill>
              </a:rPr>
              <a:t>300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baseline="30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clock cycles on a 80386, running at 33MHz (very slow old PC)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 smtClean="0"/>
              <a:t>We say the complexity is </a:t>
            </a:r>
            <a:r>
              <a:rPr lang="en-US" sz="2400" dirty="0" smtClean="0">
                <a:solidFill>
                  <a:srgbClr val="C00000"/>
                </a:solidFill>
              </a:rPr>
              <a:t>quadratic time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 smtClean="0"/>
              <a:t>Input with 15 items, 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 smtClean="0"/>
              <a:t>Input with 30 items, 8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 smtClean="0"/>
              <a:t>Input with 50 items, 22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 smtClean="0"/>
              <a:t>Input with 80 items, 58 milliseconds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 smtClean="0"/>
              <a:t>What observations do you have from the results of these two algorithms? What if the supercomputer speed is increased by 1000 times?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 smtClean="0"/>
              <a:t>It is very important to use an </a:t>
            </a:r>
            <a:r>
              <a:rPr lang="en-US" sz="2400" dirty="0" smtClean="0">
                <a:solidFill>
                  <a:srgbClr val="C00000"/>
                </a:solidFill>
              </a:rPr>
              <a:t>efficient algorithm </a:t>
            </a:r>
            <a:r>
              <a:rPr lang="en-US" sz="2400" dirty="0" smtClean="0"/>
              <a:t>to solve a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 smtClean="0">
                <a:latin typeface="Britannic Bold" pitchFamily="34" charset="0"/>
              </a:rPr>
              <a:t>Order-of-Magnitude Analysis and Big O Notation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24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 smtClean="0">
                <a:latin typeface="Tahom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omparison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of growth-rate functions in tabular form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 smtClean="0">
                <a:latin typeface="Britannic Bold" pitchFamily="34" charset="0"/>
              </a:rPr>
              <a:t>Order-of-Magnitude Analysis and Big O Notation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 smtClean="0">
                <a:latin typeface="Tahom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omparison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of growth-rate functions in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</a:rPr>
              <a:t>graphical form</a:t>
            </a:r>
            <a:endParaRPr lang="en-US" sz="2000" dirty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7800"/>
            <a:ext cx="590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4.10 </a:t>
            </a:r>
            <a:r>
              <a:rPr lang="en-US" sz="3600" dirty="0" smtClean="0">
                <a:latin typeface="Britannic Bold" pitchFamily="34" charset="0"/>
              </a:rPr>
              <a:t>Example: Moore’s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pic>
        <p:nvPicPr>
          <p:cNvPr id="9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030" r="6061" b="4968"/>
          <a:stretch>
            <a:fillRect/>
          </a:stretch>
        </p:blipFill>
        <p:spPr bwMode="auto">
          <a:xfrm>
            <a:off x="3546764" y="1447800"/>
            <a:ext cx="5292436" cy="4851400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371600"/>
            <a:ext cx="3429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co-founder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Gordon Moore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visionary. In 1965, his prediction, popularly known as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Moore's Law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states that the number of transistors per square inch on an integrated circuit chip will be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exponentially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about every two years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Intel has kept that pace for nearly 40 years.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 descr="GordonMoo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28600"/>
            <a:ext cx="1328738" cy="1253961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4.11 Summary:</a:t>
            </a:r>
            <a:r>
              <a:rPr lang="en-US" sz="3600" dirty="0" smtClean="0">
                <a:latin typeface="Britannic Bold" pitchFamily="34" charset="0"/>
              </a:rPr>
              <a:t> Order-of-Magnitude Analysis and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sym typeface="Symbol"/>
              </a:rPr>
              <a:t>Order of growth of some common functions: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smtClean="0">
                <a:sym typeface="Symbol"/>
              </a:rPr>
              <a:t>O(1) &lt; O(log 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 log 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baseline="30000" dirty="0" smtClean="0">
                <a:sym typeface="Symbol"/>
              </a:rPr>
              <a:t>2</a:t>
            </a:r>
            <a:r>
              <a:rPr lang="en-US" sz="2200" dirty="0" smtClean="0">
                <a:sym typeface="Symbol"/>
              </a:rPr>
              <a:t>) &lt; O(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baseline="30000" dirty="0" smtClean="0">
                <a:sym typeface="Symbol"/>
              </a:rPr>
              <a:t>3</a:t>
            </a:r>
            <a:r>
              <a:rPr lang="en-US" sz="2200" dirty="0" smtClean="0">
                <a:sym typeface="Symbol"/>
              </a:rPr>
              <a:t>) &lt; O(2</a:t>
            </a:r>
            <a:r>
              <a:rPr lang="en-US" sz="2200" i="1" baseline="45000" dirty="0" smtClean="0">
                <a:sym typeface="Symbol"/>
              </a:rPr>
              <a:t>n</a:t>
            </a:r>
            <a:r>
              <a:rPr lang="en-US" sz="2200" smtClean="0">
                <a:sym typeface="Symbol"/>
              </a:rPr>
              <a:t>) &lt; …</a:t>
            </a:r>
            <a:endParaRPr lang="en-US" sz="2200" dirty="0" smtClean="0">
              <a:sym typeface="Symbol"/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 smtClean="0"/>
              <a:t>Properties of growth-rate functions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You can ignore low-order terms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You can ignore a multiplicative constant in the high-order term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 smtClean="0"/>
              <a:t>O(f(</a:t>
            </a:r>
            <a:r>
              <a:rPr lang="en-US" sz="2400" i="1" dirty="0" smtClean="0"/>
              <a:t>n</a:t>
            </a:r>
            <a:r>
              <a:rPr lang="en-US" sz="2400" dirty="0" smtClean="0"/>
              <a:t>)) + O(g(</a:t>
            </a:r>
            <a:r>
              <a:rPr lang="en-US" sz="2400" i="1" dirty="0" smtClean="0"/>
              <a:t>n</a:t>
            </a:r>
            <a:r>
              <a:rPr lang="en-US" sz="2400" dirty="0" smtClean="0"/>
              <a:t>)) = O( f(</a:t>
            </a:r>
            <a:r>
              <a:rPr lang="en-US" sz="2400" i="1" dirty="0" smtClean="0"/>
              <a:t>n</a:t>
            </a:r>
            <a:r>
              <a:rPr lang="en-US" sz="2400" dirty="0" smtClean="0"/>
              <a:t>) + g(</a:t>
            </a:r>
            <a:r>
              <a:rPr lang="en-US" sz="2400" i="1" dirty="0" smtClean="0"/>
              <a:t>n</a:t>
            </a:r>
            <a:r>
              <a:rPr lang="en-US" sz="2400" dirty="0" smtClean="0"/>
              <a:t>)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5</a:t>
            </a:r>
            <a:r>
              <a:rPr lang="en-US" sz="4400" dirty="0" smtClean="0">
                <a:latin typeface="Britannic Bold" pitchFamily="34" charset="0"/>
              </a:rPr>
              <a:t>	How to find the complexity of a program?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5.1 </a:t>
            </a:r>
            <a:r>
              <a:rPr lang="en-US" sz="3600" dirty="0" smtClean="0">
                <a:latin typeface="Britannic Bold" pitchFamily="34" charset="0"/>
              </a:rPr>
              <a:t>Some rules of thumb and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Basically just </a:t>
            </a:r>
            <a:r>
              <a:rPr lang="en-US" sz="2400" dirty="0" smtClean="0">
                <a:solidFill>
                  <a:srgbClr val="990033"/>
                </a:solidFill>
              </a:rPr>
              <a:t>count the number of statements executed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If there are only a small number of simple statements in a program			 		– O(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If there is a ‘for’ loop dictated by a loop index that goes up to </a:t>
            </a:r>
            <a:r>
              <a:rPr lang="en-US" sz="2400" i="1" dirty="0" smtClean="0"/>
              <a:t>n</a:t>
            </a:r>
            <a:r>
              <a:rPr lang="en-US" sz="2400" dirty="0" smtClean="0"/>
              <a:t> 					– O(</a:t>
            </a:r>
            <a:r>
              <a:rPr lang="en-US" sz="2400" i="1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If there is a nested ‘for’ loop with outer one controlled by </a:t>
            </a:r>
            <a:r>
              <a:rPr lang="en-US" sz="2400" i="1" dirty="0" smtClean="0"/>
              <a:t>n</a:t>
            </a:r>
            <a:r>
              <a:rPr lang="en-US" sz="2400" dirty="0" smtClean="0"/>
              <a:t> and the inner one controlled by </a:t>
            </a:r>
            <a:r>
              <a:rPr lang="en-US" sz="2400" i="1" dirty="0" smtClean="0"/>
              <a:t>m</a:t>
            </a:r>
            <a:r>
              <a:rPr lang="en-US" sz="2400" dirty="0" smtClean="0"/>
              <a:t> 	– O(</a:t>
            </a:r>
            <a:r>
              <a:rPr lang="en-US" sz="2400" i="1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>
                <a:solidFill>
                  <a:srgbClr val="C00000"/>
                </a:solidFill>
              </a:rPr>
              <a:t>*</a:t>
            </a:r>
            <a:r>
              <a:rPr lang="en-US" sz="2400" i="1" dirty="0" smtClean="0">
                <a:solidFill>
                  <a:srgbClr val="C00000"/>
                </a:solidFill>
              </a:rPr>
              <a:t>m</a:t>
            </a:r>
            <a:r>
              <a:rPr lang="en-US" sz="24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For a loop with a range of values </a:t>
            </a:r>
            <a:r>
              <a:rPr lang="en-US" sz="2400" i="1" dirty="0" smtClean="0"/>
              <a:t>n</a:t>
            </a:r>
            <a:r>
              <a:rPr lang="en-US" sz="2400" dirty="0" smtClean="0"/>
              <a:t>, and each iteration reduces the range by a </a:t>
            </a:r>
            <a:r>
              <a:rPr lang="en-US" sz="2400" smtClean="0"/>
              <a:t>fixed constant fraction (eg: ½) </a:t>
            </a:r>
            <a:r>
              <a:rPr lang="en-US" sz="2400" dirty="0" smtClean="0"/>
              <a:t>				</a:t>
            </a:r>
            <a:r>
              <a:rPr lang="en-US" sz="2400" smtClean="0"/>
              <a:t>			– </a:t>
            </a:r>
            <a:r>
              <a:rPr lang="en-US" sz="2400" dirty="0" smtClean="0"/>
              <a:t>O(</a:t>
            </a:r>
            <a:r>
              <a:rPr lang="en-US" sz="2400" dirty="0" smtClean="0">
                <a:solidFill>
                  <a:srgbClr val="C00000"/>
                </a:solidFill>
              </a:rPr>
              <a:t>log </a:t>
            </a:r>
            <a:r>
              <a:rPr lang="en-US" sz="2400" i="1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For a recursive method, each call is usually O(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). So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if </a:t>
            </a:r>
            <a:r>
              <a:rPr lang="en-US" sz="2200" i="1" dirty="0" smtClean="0"/>
              <a:t>n</a:t>
            </a:r>
            <a:r>
              <a:rPr lang="en-US" sz="2200" dirty="0" smtClean="0"/>
              <a:t> calls are made – O(</a:t>
            </a:r>
            <a:r>
              <a:rPr lang="en-US" sz="2200" i="1" dirty="0" smtClean="0">
                <a:solidFill>
                  <a:srgbClr val="C00000"/>
                </a:solidFill>
              </a:rPr>
              <a:t>n</a:t>
            </a:r>
            <a:r>
              <a:rPr lang="en-US" sz="22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if </a:t>
            </a:r>
            <a:r>
              <a:rPr lang="en-US" sz="2200" i="1" dirty="0" smtClean="0"/>
              <a:t>n</a:t>
            </a:r>
            <a:r>
              <a:rPr lang="en-US" sz="2200" dirty="0" smtClean="0"/>
              <a:t> log </a:t>
            </a:r>
            <a:r>
              <a:rPr lang="en-US" sz="2200" i="1" dirty="0" smtClean="0"/>
              <a:t>n</a:t>
            </a:r>
            <a:r>
              <a:rPr lang="en-US" sz="2200" dirty="0" smtClean="0"/>
              <a:t> calls are made – O(</a:t>
            </a:r>
            <a:r>
              <a:rPr lang="en-US" sz="2200" i="1" dirty="0" smtClean="0">
                <a:solidFill>
                  <a:srgbClr val="C00000"/>
                </a:solidFill>
              </a:rPr>
              <a:t>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log </a:t>
            </a:r>
            <a:r>
              <a:rPr lang="en-US" sz="2200" i="1" dirty="0" smtClean="0">
                <a:solidFill>
                  <a:srgbClr val="C00000"/>
                </a:solidFill>
              </a:rPr>
              <a:t>n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 smtClean="0">
                <a:latin typeface="Britannic Bold" pitchFamily="34" charset="0"/>
              </a:rPr>
              <a:t>Examples on finding complexity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What is the complexity of the following code fragment?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633413" algn="l"/>
              </a:tabLst>
            </a:pPr>
            <a:r>
              <a:rPr lang="en-US" altLang="zh-CN" sz="200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i&lt;n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i=i*2</a:t>
            </a:r>
            <a:r>
              <a:rPr lang="en-US" altLang="zh-CN" sz="200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) {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633413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z="200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695039"/>
            <a:ext cx="8458200" cy="17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clear that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incremented only when 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tabLst>
                <a:tab pos="1258888" algn="l"/>
              </a:tabLst>
            </a:pPr>
            <a:r>
              <a:rPr lang="en-US" sz="2400" kern="0" dirty="0" smtClean="0">
                <a:latin typeface="+mn-lt"/>
                <a:cs typeface="+mn-cs"/>
              </a:rPr>
              <a:t>	i = 1, 2, 4, 8, …, </a:t>
            </a:r>
            <a:r>
              <a:rPr lang="en-US" sz="2400" kern="0" smtClean="0">
                <a:latin typeface="+mn-lt"/>
                <a:cs typeface="+mn-cs"/>
              </a:rPr>
              <a:t>2</a:t>
            </a:r>
            <a:r>
              <a:rPr lang="en-US" sz="2400" i="1" kern="0" baseline="30000" smtClean="0">
                <a:latin typeface="+mn-lt"/>
                <a:cs typeface="+mn-cs"/>
              </a:rPr>
              <a:t>k</a:t>
            </a:r>
            <a:r>
              <a:rPr lang="en-US" sz="2400" kern="0" smtClean="0">
                <a:latin typeface="+mn-lt"/>
                <a:cs typeface="+mn-cs"/>
              </a:rPr>
              <a:t> where </a:t>
            </a:r>
            <a:r>
              <a:rPr lang="en-US" sz="2400" i="1" kern="0" dirty="0" smtClean="0">
                <a:latin typeface="+mn-lt"/>
                <a:cs typeface="+mn-cs"/>
              </a:rPr>
              <a:t>k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en-US" sz="2400" kern="0" smtClean="0">
                <a:latin typeface="+mn-lt"/>
                <a:cs typeface="+mn-cs"/>
              </a:rPr>
              <a:t>= </a:t>
            </a:r>
            <a:r>
              <a:rPr lang="en-US" sz="2400" kern="0" smtClean="0">
                <a:latin typeface="+mn-lt"/>
                <a:cs typeface="+mn-cs"/>
                <a:sym typeface="Symbol"/>
              </a:rPr>
              <a:t></a:t>
            </a:r>
            <a:r>
              <a:rPr lang="en-US" sz="2400" kern="0" smtClean="0">
                <a:latin typeface="+mn-lt"/>
                <a:cs typeface="+mn-cs"/>
              </a:rPr>
              <a:t>log</a:t>
            </a:r>
            <a:r>
              <a:rPr lang="en-US" sz="2400" kern="0" baseline="-25000" smtClean="0">
                <a:latin typeface="+mn-lt"/>
                <a:cs typeface="+mn-cs"/>
              </a:rPr>
              <a:t>2</a:t>
            </a:r>
            <a:r>
              <a:rPr lang="en-US" sz="2400" kern="0" smtClean="0">
                <a:latin typeface="+mn-lt"/>
                <a:cs typeface="+mn-cs"/>
              </a:rPr>
              <a:t> </a:t>
            </a:r>
            <a:r>
              <a:rPr lang="en-US" sz="2400" i="1" kern="0" smtClean="0">
                <a:latin typeface="+mn-lt"/>
                <a:cs typeface="+mn-cs"/>
              </a:rPr>
              <a:t>n</a:t>
            </a:r>
            <a:r>
              <a:rPr lang="en-US" sz="2400" kern="0" smtClean="0">
                <a:latin typeface="+mn-lt"/>
                <a:cs typeface="+mn-cs"/>
                <a:sym typeface="Symbol"/>
              </a:rPr>
              <a:t></a:t>
            </a:r>
            <a:endParaRPr lang="en-US" sz="2400" kern="0" dirty="0" smtClean="0"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smtClean="0"/>
              <a:t>	There are </a:t>
            </a:r>
            <a:r>
              <a:rPr lang="en-US" sz="2400" i="1" kern="0" smtClean="0"/>
              <a:t>k</a:t>
            </a:r>
            <a:r>
              <a:rPr lang="en-US" sz="2400" kern="0" smtClean="0"/>
              <a:t>+1 iterations. So </a:t>
            </a:r>
            <a:r>
              <a:rPr lang="en-US" sz="2400" kern="0" dirty="0" smtClean="0"/>
              <a:t>the complexity </a:t>
            </a:r>
            <a:r>
              <a:rPr lang="en-US" sz="2400" kern="0" smtClean="0"/>
              <a:t>is O(</a:t>
            </a:r>
            <a:r>
              <a:rPr lang="en-US" sz="2400" i="1" kern="0" smtClean="0"/>
              <a:t>k</a:t>
            </a:r>
            <a:r>
              <a:rPr lang="en-US" sz="2400" kern="0" smtClean="0"/>
              <a:t>) or O(</a:t>
            </a:r>
            <a:r>
              <a:rPr lang="en-US" sz="2400" kern="0" smtClean="0">
                <a:solidFill>
                  <a:srgbClr val="C00000"/>
                </a:solidFill>
              </a:rPr>
              <a:t>log </a:t>
            </a:r>
            <a:r>
              <a:rPr lang="en-US" sz="2400" i="1" kern="0" dirty="0" smtClean="0">
                <a:solidFill>
                  <a:srgbClr val="C00000"/>
                </a:solidFill>
              </a:rPr>
              <a:t>n</a:t>
            </a:r>
            <a:r>
              <a:rPr lang="en-US" sz="2400" kern="0" dirty="0" smtClean="0"/>
              <a:t>)</a:t>
            </a:r>
            <a:endParaRPr lang="en-US" sz="2000" kern="0" dirty="0" smtClean="0"/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/>
              <a:t>In Computer Science, </a:t>
            </a:r>
            <a:r>
              <a:rPr lang="en-US" sz="2000" dirty="0" smtClean="0">
                <a:solidFill>
                  <a:srgbClr val="C00000"/>
                </a:solidFill>
              </a:rPr>
              <a:t>log </a:t>
            </a:r>
            <a:r>
              <a:rPr lang="en-US" sz="2000" i="1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 means </a:t>
            </a:r>
            <a:r>
              <a:rPr lang="en-US" sz="2000" dirty="0" smtClean="0">
                <a:solidFill>
                  <a:srgbClr val="C00000"/>
                </a:solidFill>
              </a:rPr>
              <a:t>log</a:t>
            </a:r>
            <a:r>
              <a:rPr lang="en-US" sz="2000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/>
              <a:t>When 2 is replaced by 10 in the ‘for’ loop, the complexity is O(log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) which is the same as O(log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). (Why?)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log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/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10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 smtClean="0">
                <a:latin typeface="Britannic Bold" pitchFamily="34" charset="0"/>
              </a:rPr>
              <a:t>Examples on finding complexity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7602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What is the complexity of the following code </a:t>
            </a:r>
            <a:r>
              <a:rPr lang="en-US" sz="2400" smtClean="0"/>
              <a:t>fragment? </a:t>
            </a:r>
            <a:br>
              <a:rPr lang="en-US" sz="2400" smtClean="0"/>
            </a:br>
            <a:r>
              <a:rPr lang="en-US" sz="2000" smtClean="0"/>
              <a:t>(For simplicity, let’s assume that </a:t>
            </a:r>
            <a:r>
              <a:rPr lang="en-US" sz="2000" i="1" smtClean="0"/>
              <a:t>n</a:t>
            </a:r>
            <a:r>
              <a:rPr lang="en-US" sz="2000" smtClean="0"/>
              <a:t> is some power of 3.)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i&lt;n; </a:t>
            </a: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i=i*3) {</a:t>
            </a:r>
            <a:endParaRPr lang="en-US" altLang="zh-CN" dirty="0" smtClean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for (j=1; j&lt;=i; </a:t>
            </a: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j++)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smtClean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}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90011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 + 3 + 9 + 27 + … + 3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(log</a:t>
            </a:r>
            <a:r>
              <a:rPr kumimoji="0" lang="en-US" sz="2000" b="0" i="0" u="none" strike="noStrike" kern="0" cap="none" spc="0" normalizeH="0" baseline="-4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</a:rPr>
              <a:t>		= 1 + 3 + … +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/9 +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/3 + </a:t>
            </a:r>
            <a:r>
              <a:rPr lang="en-US" sz="2400" i="1" kern="0" dirty="0" smtClean="0">
                <a:latin typeface="+mn-lt"/>
                <a:cs typeface="+mn-cs"/>
              </a:rPr>
              <a:t>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</a:rPr>
              <a:t>		=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 +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/3 +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/9 + … + 3 + 1 </a:t>
            </a:r>
            <a:r>
              <a:rPr lang="en-US" sz="1600" kern="0" dirty="0" smtClean="0">
                <a:latin typeface="+mn-lt"/>
                <a:cs typeface="+mn-cs"/>
              </a:rPr>
              <a:t>(reversing the terms in previous step)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</a:rPr>
              <a:t>		=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kern="0" dirty="0" smtClean="0">
                <a:latin typeface="+mn-lt"/>
                <a:cs typeface="+mn-cs"/>
              </a:rPr>
              <a:t> * (1 + 1/3 + 1/9 +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</a:rPr>
              <a:t>		</a:t>
            </a:r>
            <a:r>
              <a:rPr lang="en-US" sz="2400" kern="0" dirty="0" smtClean="0">
                <a:latin typeface="+mn-lt"/>
                <a:cs typeface="+mn-cs"/>
                <a:sym typeface="Symbol"/>
              </a:rPr>
              <a:t> </a:t>
            </a:r>
            <a:r>
              <a:rPr lang="en-US" sz="2400" i="1" kern="0" dirty="0" smtClean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 smtClean="0">
                <a:latin typeface="+mn-lt"/>
                <a:cs typeface="+mn-cs"/>
                <a:sym typeface="Symbol"/>
              </a:rPr>
              <a:t> * (3/2)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  <a:sym typeface="Symbol"/>
              </a:rPr>
              <a:t>		= 3</a:t>
            </a:r>
            <a:r>
              <a:rPr lang="en-US" sz="2400" i="1" kern="0" dirty="0" smtClean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 smtClean="0">
                <a:latin typeface="+mn-lt"/>
                <a:cs typeface="+mn-cs"/>
                <a:sym typeface="Symbol"/>
              </a:rPr>
              <a:t>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 smtClean="0">
                <a:latin typeface="+mn-lt"/>
                <a:cs typeface="+mn-cs"/>
                <a:sym typeface="Symbol"/>
              </a:rPr>
              <a:t>		= O(</a:t>
            </a:r>
            <a:r>
              <a:rPr lang="en-US" sz="2400" i="1" kern="0" dirty="0" smtClean="0">
                <a:solidFill>
                  <a:srgbClr val="C00000"/>
                </a:solidFill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 smtClean="0">
                <a:latin typeface="+mn-lt"/>
                <a:cs typeface="+mn-cs"/>
                <a:sym typeface="Symbol"/>
              </a:rPr>
              <a:t>)</a:t>
            </a:r>
            <a:endParaRPr lang="en-US" sz="200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Why is (1 + 1/3 + 1/9 + …) </a:t>
            </a:r>
            <a:r>
              <a:rPr lang="en-US" sz="2400" smtClean="0">
                <a:sym typeface="Symbol"/>
              </a:rPr>
              <a:t> 3/2?</a:t>
            </a:r>
          </a:p>
          <a:p>
            <a:r>
              <a:rPr lang="en-US" sz="2400" smtClean="0">
                <a:sym typeface="Symbol"/>
              </a:rPr>
              <a:t>See </a:t>
            </a:r>
            <a:r>
              <a:rPr lang="en-US" sz="2400" smtClean="0">
                <a:sym typeface="Symbol"/>
                <a:hlinkClick r:id="rId3" action="ppaction://hlinksldjump"/>
              </a:rPr>
              <a:t>slide 56</a:t>
            </a:r>
            <a:r>
              <a:rPr lang="en-US" sz="2400" smtClean="0">
                <a:sym typeface="Symbol"/>
              </a:rPr>
              <a:t>.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Programs used in this lecture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TimeTest.java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CompareRunningTimes1.java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CompareRunningTimes2.java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CompareRunningTimes3.java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5.3 </a:t>
            </a:r>
            <a:r>
              <a:rPr lang="en-US" sz="3600" dirty="0" smtClean="0">
                <a:latin typeface="Britannic Bold" pitchFamily="34" charset="0"/>
              </a:rPr>
              <a:t>Eg: Analysis of Tower of Hanoi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Number of moves made by the algorithm is </a:t>
            </a:r>
            <a:br>
              <a:rPr lang="en-US" sz="2800" dirty="0" smtClean="0"/>
            </a:br>
            <a:r>
              <a:rPr lang="en-US" sz="2800" smtClean="0">
                <a:solidFill>
                  <a:srgbClr val="C00000"/>
                </a:solidFill>
              </a:rPr>
              <a:t>2</a:t>
            </a:r>
            <a:r>
              <a:rPr lang="en-US" sz="2800" b="1" i="1" baseline="46000" smtClean="0">
                <a:solidFill>
                  <a:srgbClr val="C00000"/>
                </a:solidFill>
              </a:rPr>
              <a:t>n</a:t>
            </a:r>
            <a:r>
              <a:rPr lang="en-US" sz="2800" smtClean="0">
                <a:solidFill>
                  <a:srgbClr val="C00000"/>
                </a:solidFill>
              </a:rPr>
              <a:t> – 1</a:t>
            </a:r>
            <a:r>
              <a:rPr lang="en-US" sz="2800" smtClean="0"/>
              <a:t>.   </a:t>
            </a:r>
            <a:r>
              <a:rPr lang="en-US" sz="2800" dirty="0" smtClean="0"/>
              <a:t>Prove it! 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800000"/>
                </a:solidFill>
              </a:rPr>
              <a:t>Hints:</a:t>
            </a:r>
            <a:r>
              <a:rPr lang="en-US" sz="2400" dirty="0" smtClean="0"/>
              <a:t> f(1)=1,  f(</a:t>
            </a:r>
            <a:r>
              <a:rPr lang="en-US" sz="2400" i="1" dirty="0" smtClean="0"/>
              <a:t>n</a:t>
            </a:r>
            <a:r>
              <a:rPr lang="en-US" sz="2400" dirty="0" smtClean="0"/>
              <a:t>)=f(</a:t>
            </a:r>
            <a:r>
              <a:rPr lang="en-US" sz="2400" i="1" dirty="0" smtClean="0"/>
              <a:t>n</a:t>
            </a:r>
            <a:r>
              <a:rPr lang="en-US" sz="2400" dirty="0" smtClean="0"/>
              <a:t>-1) + 1 + f(</a:t>
            </a:r>
            <a:r>
              <a:rPr lang="en-US" sz="2400" i="1" dirty="0" smtClean="0"/>
              <a:t>n</a:t>
            </a:r>
            <a:r>
              <a:rPr lang="en-US" sz="2400" dirty="0" smtClean="0"/>
              <a:t>-1), and </a:t>
            </a:r>
            <a:r>
              <a:rPr lang="en-US" sz="2400" dirty="0" smtClean="0">
                <a:solidFill>
                  <a:srgbClr val="0000FF"/>
                </a:solidFill>
              </a:rPr>
              <a:t>prove by induction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Assume each move takes </a:t>
            </a:r>
            <a:r>
              <a:rPr lang="en-US" sz="2800" i="1" dirty="0" smtClean="0"/>
              <a:t>t</a:t>
            </a:r>
            <a:r>
              <a:rPr lang="en-US" sz="2800" dirty="0" smtClean="0"/>
              <a:t> time, then: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3200" dirty="0" smtClean="0"/>
              <a:t>   </a:t>
            </a:r>
            <a:r>
              <a:rPr lang="en-US" sz="2800" dirty="0" smtClean="0"/>
              <a:t>f(</a:t>
            </a:r>
            <a:r>
              <a:rPr lang="en-US" sz="2800" i="1" dirty="0" smtClean="0"/>
              <a:t>n</a:t>
            </a:r>
            <a:r>
              <a:rPr lang="en-US" sz="2800" dirty="0" smtClean="0"/>
              <a:t>) = </a:t>
            </a:r>
            <a:r>
              <a:rPr lang="en-US" sz="2800" i="1" dirty="0" smtClean="0"/>
              <a:t>t</a:t>
            </a:r>
            <a:r>
              <a:rPr lang="en-US" sz="2800" dirty="0" smtClean="0"/>
              <a:t> * (2</a:t>
            </a:r>
            <a:r>
              <a:rPr lang="en-US" sz="2800" i="1" baseline="45000" dirty="0" smtClean="0"/>
              <a:t>n</a:t>
            </a:r>
            <a:r>
              <a:rPr lang="en-US" sz="2800" dirty="0" smtClean="0"/>
              <a:t>-1) = O(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r>
              <a:rPr lang="en-US" sz="2800" i="1" baseline="45000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Tower of Hanoi algorithm is 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exponential time algorithm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 smtClean="0">
                <a:latin typeface="Britannic Bold" pitchFamily="34" charset="0"/>
              </a:rPr>
              <a:t>Eg: Analysis of Sequential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Check whether an item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is in an unsorted array a[]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If found, it returns position of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in array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If not found, it returns -1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2000" dirty="0" smtClean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(int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[] a, int len, int x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) {</a:t>
            </a:r>
            <a:endParaRPr lang="en-GB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for (int i = 0; i &lt; len; i++) {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 if 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(a[i] == x) 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      return 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i; 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return -1;</a:t>
            </a:r>
            <a:endParaRPr lang="en-GB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 smtClean="0">
                <a:latin typeface="Britannic Bold" pitchFamily="34" charset="0"/>
              </a:rPr>
              <a:t>Eg: Analysis of Sequential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Time spent in each iteration through the loop is at most some constant </a:t>
            </a:r>
            <a:r>
              <a:rPr lang="en-GB" sz="2400" i="1" dirty="0" smtClean="0">
                <a:solidFill>
                  <a:srgbClr val="C00000"/>
                </a:solidFill>
              </a:rPr>
              <a:t>t</a:t>
            </a:r>
            <a:r>
              <a:rPr lang="en-GB" sz="2400" b="1" i="1" baseline="-25000" dirty="0" smtClean="0">
                <a:solidFill>
                  <a:srgbClr val="C00000"/>
                </a:solidFill>
              </a:rPr>
              <a:t>1</a:t>
            </a:r>
            <a:r>
              <a:rPr lang="en-GB" sz="2400" dirty="0" smtClean="0"/>
              <a:t>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Time spent outside the loop is at most some constant </a:t>
            </a:r>
            <a:r>
              <a:rPr lang="en-GB" sz="2400" i="1" dirty="0" smtClean="0">
                <a:solidFill>
                  <a:srgbClr val="C00000"/>
                </a:solidFill>
              </a:rPr>
              <a:t>t</a:t>
            </a:r>
            <a:r>
              <a:rPr lang="en-GB" sz="2400" b="1" baseline="-25000" dirty="0" smtClean="0">
                <a:solidFill>
                  <a:srgbClr val="C00000"/>
                </a:solidFill>
              </a:rPr>
              <a:t>2</a:t>
            </a:r>
            <a:endParaRPr lang="en-GB" sz="2400" b="1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Maximum number of iterations </a:t>
            </a:r>
            <a:r>
              <a:rPr lang="en-GB" sz="2400" dirty="0" smtClean="0"/>
              <a:t>is </a:t>
            </a:r>
            <a:r>
              <a:rPr lang="en-GB" sz="2400" i="1" dirty="0" smtClean="0">
                <a:solidFill>
                  <a:srgbClr val="CC0000"/>
                </a:solidFill>
              </a:rPr>
              <a:t>n</a:t>
            </a:r>
            <a:r>
              <a:rPr lang="en-GB" sz="2400" dirty="0" smtClean="0"/>
              <a:t>, the length of the array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Hence, the asymptotic upper bound is:  </a:t>
            </a:r>
          </a:p>
          <a:p>
            <a:pPr lvl="1">
              <a:spcBef>
                <a:spcPts val="12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i="1" dirty="0" smtClean="0">
                <a:solidFill>
                  <a:srgbClr val="C00000"/>
                </a:solidFill>
              </a:rPr>
              <a:t>t</a:t>
            </a:r>
            <a:r>
              <a:rPr lang="en-GB" sz="2400" b="1" baseline="-25000" dirty="0" smtClean="0">
                <a:solidFill>
                  <a:srgbClr val="C00000"/>
                </a:solidFill>
              </a:rPr>
              <a:t>1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baseline="400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+</a:t>
            </a:r>
            <a:r>
              <a:rPr lang="en-GB" sz="2400" baseline="40000" dirty="0" smtClean="0">
                <a:solidFill>
                  <a:srgbClr val="C00000"/>
                </a:solidFill>
              </a:rPr>
              <a:t> </a:t>
            </a:r>
            <a:r>
              <a:rPr lang="en-GB" sz="2400" i="1" dirty="0" smtClean="0">
                <a:solidFill>
                  <a:srgbClr val="C00000"/>
                </a:solidFill>
              </a:rPr>
              <a:t>t</a:t>
            </a:r>
            <a:r>
              <a:rPr lang="en-GB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GB" sz="2400" b="1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 </a:t>
            </a:r>
            <a:r>
              <a:rPr lang="en-GB" sz="2400" dirty="0" smtClean="0">
                <a:solidFill>
                  <a:srgbClr val="C00000"/>
                </a:solidFill>
              </a:rPr>
              <a:t>O(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)</a:t>
            </a:r>
            <a:r>
              <a:rPr lang="en-GB" sz="2400" dirty="0" smtClean="0"/>
              <a:t>  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u="sng" dirty="0" smtClean="0">
                <a:solidFill>
                  <a:srgbClr val="0000FF"/>
                </a:solidFill>
              </a:rPr>
              <a:t>Rule of Thumb: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 smtClean="0">
                <a:solidFill>
                  <a:schemeClr val="folHlink"/>
                </a:solidFill>
              </a:rPr>
              <a:t>   </a:t>
            </a:r>
            <a:r>
              <a:rPr lang="en-GB" sz="2000" dirty="0" smtClean="0"/>
              <a:t>In general, a loop of </a:t>
            </a:r>
            <a:r>
              <a:rPr lang="en-GB" sz="2000" i="1" dirty="0" smtClean="0"/>
              <a:t>n</a:t>
            </a:r>
            <a:r>
              <a:rPr lang="en-GB" sz="2000" dirty="0" smtClean="0"/>
              <a:t>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 smtClean="0"/>
              <a:t>   iterations will lead to </a:t>
            </a:r>
            <a:r>
              <a:rPr lang="en-GB" sz="2000" dirty="0" smtClean="0">
                <a:solidFill>
                  <a:srgbClr val="C00000"/>
                </a:solidFill>
              </a:rPr>
              <a:t>O(</a:t>
            </a:r>
            <a:r>
              <a:rPr lang="en-GB" sz="2000" i="1" dirty="0" smtClean="0">
                <a:solidFill>
                  <a:srgbClr val="C00000"/>
                </a:solidFill>
              </a:rPr>
              <a:t>n</a:t>
            </a:r>
            <a:r>
              <a:rPr lang="en-GB" sz="2000" dirty="0" smtClean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 smtClean="0">
                <a:solidFill>
                  <a:schemeClr val="folHlink"/>
                </a:solidFill>
              </a:rPr>
              <a:t>   </a:t>
            </a:r>
            <a:r>
              <a:rPr lang="en-GB" sz="2000" dirty="0" smtClean="0"/>
              <a:t>growth </a:t>
            </a:r>
            <a:r>
              <a:rPr lang="en-GB" sz="2000" smtClean="0"/>
              <a:t>rate (</a:t>
            </a:r>
            <a:r>
              <a:rPr lang="en-GB" sz="2000">
                <a:solidFill>
                  <a:srgbClr val="800080"/>
                </a:solidFill>
              </a:rPr>
              <a:t>linear </a:t>
            </a:r>
            <a:r>
              <a:rPr lang="en-GB" sz="2000" smtClean="0"/>
              <a:t>complexity).</a:t>
            </a:r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1600" dirty="0" smtClean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(int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[] a, </a:t>
            </a:r>
            <a:endParaRPr lang="en-GB" sz="16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        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len, int x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) {</a:t>
            </a:r>
            <a:endParaRPr lang="en-GB" sz="16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	for 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(int i = 0; i &lt; len; i++) 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{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		if 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(a[i] == 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x)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			return 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i;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return -1;</a:t>
            </a:r>
            <a:endParaRPr lang="en-GB" sz="16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5.5 </a:t>
            </a:r>
            <a:r>
              <a:rPr lang="en-US" sz="3600" dirty="0" err="1" smtClean="0">
                <a:latin typeface="Britannic Bold" pitchFamily="34" charset="0"/>
              </a:rPr>
              <a:t>Eg</a:t>
            </a:r>
            <a:r>
              <a:rPr lang="en-US" sz="3600" dirty="0" smtClean="0">
                <a:latin typeface="Britannic Bold" pitchFamily="34" charset="0"/>
              </a:rPr>
              <a:t>: Binary Search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Requires array to be </a:t>
            </a:r>
            <a:r>
              <a:rPr lang="en-GB" sz="2800" dirty="0" smtClean="0">
                <a:solidFill>
                  <a:srgbClr val="C00000"/>
                </a:solidFill>
              </a:rPr>
              <a:t>sorted</a:t>
            </a:r>
            <a:r>
              <a:rPr lang="en-GB" sz="2800" dirty="0" smtClean="0"/>
              <a:t> in ascending order</a:t>
            </a:r>
            <a:endParaRPr lang="en-GB" sz="2800" b="1" dirty="0" smtClean="0"/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Maintain subarray where </a:t>
            </a:r>
            <a:r>
              <a:rPr lang="en-GB" sz="2800" dirty="0" smtClean="0">
                <a:solidFill>
                  <a:srgbClr val="C00000"/>
                </a:solidFill>
              </a:rPr>
              <a:t>x</a:t>
            </a:r>
            <a:r>
              <a:rPr lang="en-GB" sz="2800" dirty="0" smtClean="0"/>
              <a:t> (the search key) might be located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Repeatedly compare </a:t>
            </a:r>
            <a:r>
              <a:rPr lang="en-GB" sz="2800" dirty="0" smtClean="0">
                <a:solidFill>
                  <a:srgbClr val="C00000"/>
                </a:solidFill>
              </a:rPr>
              <a:t>x</a:t>
            </a:r>
            <a:r>
              <a:rPr lang="en-GB" sz="2800" dirty="0" smtClean="0"/>
              <a:t> with </a:t>
            </a:r>
            <a:r>
              <a:rPr lang="en-GB" sz="2800" dirty="0" smtClean="0">
                <a:solidFill>
                  <a:srgbClr val="0000FF"/>
                </a:solidFill>
              </a:rPr>
              <a:t>m</a:t>
            </a:r>
            <a:r>
              <a:rPr lang="en-GB" sz="2800" dirty="0" smtClean="0"/>
              <a:t>, the middle element of current subarray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If </a:t>
            </a:r>
            <a:r>
              <a:rPr lang="en-GB" sz="2400" dirty="0" smtClean="0">
                <a:solidFill>
                  <a:srgbClr val="C00000"/>
                </a:solidFill>
              </a:rPr>
              <a:t>x</a:t>
            </a:r>
            <a:r>
              <a:rPr lang="en-GB" sz="2400" dirty="0" smtClean="0"/>
              <a:t> = </a:t>
            </a:r>
            <a:r>
              <a:rPr lang="en-GB" sz="2400" dirty="0" smtClean="0">
                <a:solidFill>
                  <a:srgbClr val="0000FF"/>
                </a:solidFill>
              </a:rPr>
              <a:t>m</a:t>
            </a:r>
            <a:r>
              <a:rPr lang="en-GB" sz="2400" dirty="0" smtClean="0"/>
              <a:t>, found it!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If </a:t>
            </a:r>
            <a:r>
              <a:rPr lang="en-GB" sz="2400" dirty="0" smtClean="0">
                <a:solidFill>
                  <a:srgbClr val="C00000"/>
                </a:solidFill>
              </a:rPr>
              <a:t>x</a:t>
            </a:r>
            <a:r>
              <a:rPr lang="en-GB" sz="2400" dirty="0" smtClean="0"/>
              <a:t> &gt; </a:t>
            </a:r>
            <a:r>
              <a:rPr lang="en-GB" sz="2400" dirty="0" smtClean="0">
                <a:solidFill>
                  <a:srgbClr val="0000FF"/>
                </a:solidFill>
              </a:rPr>
              <a:t>m</a:t>
            </a:r>
            <a:r>
              <a:rPr lang="en-GB" sz="2400" dirty="0" smtClean="0"/>
              <a:t>, continue search in subarray after </a:t>
            </a:r>
            <a:r>
              <a:rPr lang="en-GB" sz="2400" dirty="0" smtClean="0">
                <a:solidFill>
                  <a:srgbClr val="0000FF"/>
                </a:solidFill>
              </a:rPr>
              <a:t>m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If </a:t>
            </a:r>
            <a:r>
              <a:rPr lang="en-GB" sz="2400" dirty="0" smtClean="0">
                <a:solidFill>
                  <a:srgbClr val="C00000"/>
                </a:solidFill>
              </a:rPr>
              <a:t>x</a:t>
            </a:r>
            <a:r>
              <a:rPr lang="en-GB" sz="2400" dirty="0" smtClean="0"/>
              <a:t> &lt; </a:t>
            </a:r>
            <a:r>
              <a:rPr lang="en-GB" sz="2400" dirty="0" smtClean="0">
                <a:solidFill>
                  <a:srgbClr val="0000FF"/>
                </a:solidFill>
              </a:rPr>
              <a:t>m</a:t>
            </a:r>
            <a:r>
              <a:rPr lang="en-GB" sz="2400" dirty="0" smtClean="0"/>
              <a:t>, continue search in subarray before </a:t>
            </a:r>
            <a:r>
              <a:rPr lang="en-GB" sz="24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 smtClean="0">
                <a:latin typeface="Britannic Bold" pitchFamily="34" charset="0"/>
              </a:rPr>
              <a:t>Eg</a:t>
            </a:r>
            <a:r>
              <a:rPr lang="en-US" sz="3200" dirty="0" smtClean="0">
                <a:latin typeface="Britannic Bold" pitchFamily="34" charset="0"/>
              </a:rPr>
              <a:t>: Non-recursive Binary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Data in the array a[] are sorted in ascending order</a:t>
            </a:r>
            <a:endParaRPr lang="en-GB" sz="2400" dirty="0" smtClean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2000" dirty="0" smtClean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(int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[] a, int len, int x)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 {</a:t>
            </a:r>
            <a:endParaRPr lang="en-GB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if (x == a[mid])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return 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mid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;</a:t>
            </a:r>
            <a:endParaRPr lang="en-GB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</a:rPr>
              <a:t>return -1;</a:t>
            </a:r>
            <a:endParaRPr lang="en-GB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 smtClean="0">
                <a:latin typeface="Britannic Bold" pitchFamily="34" charset="0"/>
              </a:rPr>
              <a:t>Eg</a:t>
            </a:r>
            <a:r>
              <a:rPr lang="en-US" sz="3200" dirty="0" smtClean="0">
                <a:latin typeface="Britannic Bold" pitchFamily="34" charset="0"/>
              </a:rPr>
              <a:t>: Non-recursive Binary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0386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Time spent outside the loop is at most </a:t>
            </a:r>
            <a:r>
              <a:rPr lang="en-GB" sz="2800" i="1" dirty="0" smtClean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 smtClean="0">
                <a:solidFill>
                  <a:srgbClr val="CC0000"/>
                </a:solidFill>
              </a:rPr>
              <a:t>1</a:t>
            </a:r>
            <a:endParaRPr lang="en-GB" sz="2800" b="1" i="1" dirty="0" smtClean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Time spent in each iteration of the loop is at most </a:t>
            </a:r>
            <a:r>
              <a:rPr lang="en-GB" sz="2800" i="1" dirty="0" smtClean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 smtClean="0">
                <a:solidFill>
                  <a:srgbClr val="CC0000"/>
                </a:solidFill>
              </a:rPr>
              <a:t>2</a:t>
            </a:r>
            <a:endParaRPr lang="en-GB" sz="2800" b="1" i="1" dirty="0" smtClean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 smtClean="0"/>
              <a:t>For inputs of size </a:t>
            </a:r>
            <a:r>
              <a:rPr lang="en-GB" sz="2800" i="1" dirty="0" smtClean="0">
                <a:solidFill>
                  <a:srgbClr val="CC0000"/>
                </a:solidFill>
              </a:rPr>
              <a:t>n</a:t>
            </a:r>
            <a:r>
              <a:rPr lang="en-GB" sz="2800" dirty="0" smtClean="0"/>
              <a:t>, if we go through at most </a:t>
            </a:r>
            <a:r>
              <a:rPr lang="en-GB" sz="2800" dirty="0" smtClean="0">
                <a:solidFill>
                  <a:srgbClr val="CC0000"/>
                </a:solidFill>
              </a:rPr>
              <a:t>f(</a:t>
            </a:r>
            <a:r>
              <a:rPr lang="en-GB" sz="2800" i="1" dirty="0" smtClean="0">
                <a:solidFill>
                  <a:srgbClr val="CC0000"/>
                </a:solidFill>
              </a:rPr>
              <a:t>n</a:t>
            </a:r>
            <a:r>
              <a:rPr lang="en-GB" sz="2800" dirty="0" smtClean="0">
                <a:solidFill>
                  <a:srgbClr val="CC0000"/>
                </a:solidFill>
              </a:rPr>
              <a:t>)</a:t>
            </a:r>
            <a:r>
              <a:rPr lang="en-GB" sz="2800" dirty="0" smtClean="0"/>
              <a:t> iterations,  then the complexity is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 smtClean="0">
                <a:solidFill>
                  <a:srgbClr val="CC0000"/>
                </a:solidFill>
              </a:rPr>
              <a:t>	</a:t>
            </a:r>
            <a:r>
              <a:rPr lang="en-GB" sz="2800" i="1" dirty="0" smtClean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 smtClean="0">
                <a:solidFill>
                  <a:srgbClr val="CC0000"/>
                </a:solidFill>
              </a:rPr>
              <a:t>1</a:t>
            </a:r>
            <a:r>
              <a:rPr lang="en-GB" sz="2800" baseline="40000" dirty="0" smtClean="0">
                <a:solidFill>
                  <a:srgbClr val="CC0000"/>
                </a:solidFill>
              </a:rPr>
              <a:t> </a:t>
            </a:r>
            <a:r>
              <a:rPr lang="en-GB" sz="2800" dirty="0" smtClean="0">
                <a:solidFill>
                  <a:srgbClr val="CC0000"/>
                </a:solidFill>
              </a:rPr>
              <a:t>+</a:t>
            </a:r>
            <a:r>
              <a:rPr lang="en-GB" sz="2800" baseline="40000" dirty="0" smtClean="0">
                <a:solidFill>
                  <a:srgbClr val="CC0000"/>
                </a:solidFill>
              </a:rPr>
              <a:t> </a:t>
            </a:r>
            <a:r>
              <a:rPr lang="en-GB" sz="2800" i="1" dirty="0" smtClean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 smtClean="0">
                <a:solidFill>
                  <a:srgbClr val="CC0000"/>
                </a:solidFill>
              </a:rPr>
              <a:t>2</a:t>
            </a:r>
            <a:r>
              <a:rPr lang="en-GB" sz="2800" b="1" baseline="-25000" dirty="0" smtClean="0">
                <a:solidFill>
                  <a:srgbClr val="CC0000"/>
                </a:solidFill>
              </a:rPr>
              <a:t> </a:t>
            </a:r>
            <a:r>
              <a:rPr lang="en-GB" sz="2800" dirty="0" smtClean="0">
                <a:solidFill>
                  <a:srgbClr val="CC0000"/>
                </a:solidFill>
              </a:rPr>
              <a:t>f(</a:t>
            </a:r>
            <a:r>
              <a:rPr lang="en-GB" sz="2800" i="1" dirty="0" smtClean="0">
                <a:solidFill>
                  <a:srgbClr val="CC0000"/>
                </a:solidFill>
              </a:rPr>
              <a:t>n</a:t>
            </a:r>
            <a:r>
              <a:rPr lang="en-GB" sz="2800" dirty="0" smtClean="0">
                <a:solidFill>
                  <a:srgbClr val="CC0000"/>
                </a:solidFill>
              </a:rPr>
              <a:t>)</a:t>
            </a:r>
            <a:r>
              <a:rPr lang="en-GB" sz="2800" dirty="0" smtClean="0"/>
              <a:t>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 smtClean="0"/>
              <a:t>	or </a:t>
            </a:r>
            <a:r>
              <a:rPr lang="en-GB" sz="2800" dirty="0" smtClean="0">
                <a:solidFill>
                  <a:srgbClr val="CC0000"/>
                </a:solidFill>
              </a:rPr>
              <a:t>O(f(</a:t>
            </a:r>
            <a:r>
              <a:rPr lang="en-GB" sz="2800" i="1" dirty="0" smtClean="0">
                <a:solidFill>
                  <a:srgbClr val="CC0000"/>
                </a:solidFill>
              </a:rPr>
              <a:t>n</a:t>
            </a:r>
            <a:r>
              <a:rPr lang="en-GB" sz="2800" dirty="0" smtClean="0">
                <a:solidFill>
                  <a:srgbClr val="CC0000"/>
                </a:solidFill>
              </a:rPr>
              <a:t>))</a:t>
            </a:r>
            <a:r>
              <a:rPr lang="en-GB" sz="2800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1400" dirty="0" smtClean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(int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[] a, int len, int x)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{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if (x == a[mid])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return mid;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return -1;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5.6	</a:t>
            </a:r>
            <a:r>
              <a:rPr lang="en-US" sz="3200" dirty="0" smtClean="0">
                <a:latin typeface="Britannic Bold" pitchFamily="34" charset="0"/>
              </a:rPr>
              <a:t>Bounding f(n), the number of iterations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At any point during binary search, part of array is “</a:t>
            </a:r>
            <a:r>
              <a:rPr lang="en-GB" sz="2400" i="1" dirty="0" smtClean="0">
                <a:solidFill>
                  <a:srgbClr val="0000FF"/>
                </a:solidFill>
              </a:rPr>
              <a:t>alive</a:t>
            </a:r>
            <a:r>
              <a:rPr lang="en-GB" sz="2400" dirty="0" smtClean="0"/>
              <a:t>” (might contain the point </a:t>
            </a:r>
            <a:r>
              <a:rPr lang="en-GB" sz="2400" dirty="0" smtClean="0">
                <a:solidFill>
                  <a:srgbClr val="C00000"/>
                </a:solidFill>
              </a:rPr>
              <a:t>x</a:t>
            </a:r>
            <a:r>
              <a:rPr lang="en-GB" sz="2400" dirty="0" smtClean="0"/>
              <a:t>)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Each iteration of loop eliminates at least </a:t>
            </a:r>
            <a:r>
              <a:rPr lang="en-GB" sz="2400" dirty="0" smtClean="0">
                <a:solidFill>
                  <a:srgbClr val="0000FF"/>
                </a:solidFill>
              </a:rPr>
              <a:t>half</a:t>
            </a:r>
            <a:r>
              <a:rPr lang="en-GB" sz="2400" dirty="0" smtClean="0"/>
              <a:t> of previously “</a:t>
            </a:r>
            <a:r>
              <a:rPr lang="en-GB" sz="2400" i="1" dirty="0" smtClean="0"/>
              <a:t>alive</a:t>
            </a:r>
            <a:r>
              <a:rPr lang="en-GB" sz="2400" dirty="0" smtClean="0"/>
              <a:t>” elements   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At the beginning, all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/>
              <a:t> elements are “</a:t>
            </a:r>
            <a:r>
              <a:rPr lang="en-GB" sz="2400" i="1" dirty="0" smtClean="0"/>
              <a:t>alive</a:t>
            </a:r>
            <a:r>
              <a:rPr lang="en-GB" sz="2400" dirty="0" smtClean="0"/>
              <a:t>”, and after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smtClean="0"/>
              <a:t>After 1 iteration</a:t>
            </a:r>
            <a:r>
              <a:rPr lang="en-GB" sz="2400" dirty="0" smtClean="0"/>
              <a:t>, at most </a:t>
            </a:r>
            <a:r>
              <a:rPr lang="en-GB" sz="2400" i="1" smtClean="0">
                <a:solidFill>
                  <a:srgbClr val="C00000"/>
                </a:solidFill>
              </a:rPr>
              <a:t>n</a:t>
            </a:r>
            <a:r>
              <a:rPr lang="en-GB" sz="2400" smtClean="0">
                <a:solidFill>
                  <a:srgbClr val="C00000"/>
                </a:solidFill>
              </a:rPr>
              <a:t>/2</a:t>
            </a:r>
            <a:r>
              <a:rPr lang="en-GB" sz="2400" smtClean="0">
                <a:solidFill>
                  <a:srgbClr val="CC0000"/>
                </a:solidFill>
              </a:rPr>
              <a:t> </a:t>
            </a:r>
            <a:r>
              <a:rPr lang="en-GB" sz="2400" smtClean="0"/>
              <a:t>elements</a:t>
            </a:r>
            <a:r>
              <a:rPr lang="en-GB" sz="2400" smtClean="0">
                <a:solidFill>
                  <a:srgbClr val="CC0000"/>
                </a:solidFill>
              </a:rPr>
              <a:t> </a:t>
            </a:r>
            <a:r>
              <a:rPr lang="en-GB" sz="2400" smtClean="0"/>
              <a:t>are </a:t>
            </a:r>
            <a:r>
              <a:rPr lang="en-GB" sz="2400" dirty="0" smtClean="0"/>
              <a:t>left, or alive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smtClean="0"/>
              <a:t>After 2 </a:t>
            </a:r>
            <a:r>
              <a:rPr lang="en-GB" sz="2400" dirty="0" smtClean="0"/>
              <a:t>iterations, at most </a:t>
            </a:r>
            <a:r>
              <a:rPr lang="en-GB" sz="2400" dirty="0" smtClean="0">
                <a:solidFill>
                  <a:srgbClr val="C00000"/>
                </a:solidFill>
              </a:rPr>
              <a:t>(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/2)/2 =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/4 =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/2</a:t>
            </a:r>
            <a:r>
              <a:rPr lang="en-GB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are left 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smtClean="0"/>
              <a:t>After 3 </a:t>
            </a:r>
            <a:r>
              <a:rPr lang="en-GB" sz="2400" dirty="0" smtClean="0"/>
              <a:t>iterations, at most </a:t>
            </a:r>
            <a:r>
              <a:rPr lang="en-GB" sz="2400" dirty="0" smtClean="0">
                <a:solidFill>
                  <a:srgbClr val="C00000"/>
                </a:solidFill>
              </a:rPr>
              <a:t>(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/4)/2 =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/8 =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/2</a:t>
            </a:r>
            <a:r>
              <a:rPr lang="en-GB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are left</a:t>
            </a:r>
          </a:p>
          <a:p>
            <a:pPr lvl="3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dirty="0" smtClean="0"/>
              <a:t>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smtClean="0"/>
              <a:t>After </a:t>
            </a:r>
            <a:r>
              <a:rPr lang="en-GB" sz="2400" i="1" smtClean="0">
                <a:solidFill>
                  <a:srgbClr val="C00000"/>
                </a:solidFill>
              </a:rPr>
              <a:t>i</a:t>
            </a:r>
            <a:r>
              <a:rPr lang="en-GB" sz="2400" smtClean="0"/>
              <a:t> </a:t>
            </a:r>
            <a:r>
              <a:rPr lang="en-GB" sz="2400" dirty="0" smtClean="0"/>
              <a:t>iterations, at most </a:t>
            </a:r>
            <a:r>
              <a:rPr lang="en-GB" sz="2400" i="1" dirty="0" smtClean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/2</a:t>
            </a:r>
            <a:r>
              <a:rPr lang="en-GB" sz="2400" b="1" i="1" baseline="42000" dirty="0" smtClean="0">
                <a:solidFill>
                  <a:srgbClr val="C00000"/>
                </a:solidFill>
              </a:rPr>
              <a:t>i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are left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At the final iteration, at most</a:t>
            </a:r>
            <a:r>
              <a:rPr lang="en-GB" sz="2400" dirty="0" smtClean="0">
                <a:solidFill>
                  <a:srgbClr val="CC0000"/>
                </a:solidFill>
              </a:rPr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1</a:t>
            </a:r>
            <a:r>
              <a:rPr lang="en-GB" sz="2400" dirty="0" smtClean="0">
                <a:solidFill>
                  <a:srgbClr val="CC0000"/>
                </a:solidFill>
              </a:rPr>
              <a:t> </a:t>
            </a:r>
            <a:r>
              <a:rPr lang="en-GB" sz="2400" dirty="0" smtClean="0"/>
              <a:t>element is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5.6 	</a:t>
            </a:r>
            <a:r>
              <a:rPr lang="en-US" sz="3200" dirty="0" smtClean="0">
                <a:latin typeface="Britannic Bold" pitchFamily="34" charset="0"/>
              </a:rPr>
              <a:t>Bounding f(n), the number of iterations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 smtClean="0"/>
              <a:t>In the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worst case</a:t>
            </a:r>
            <a:r>
              <a:rPr lang="en-GB" sz="2400" dirty="0" smtClean="0"/>
              <a:t>, we have to search all the way up to the last iteration </a:t>
            </a:r>
            <a:r>
              <a:rPr lang="en-GB" sz="2400" dirty="0" smtClean="0">
                <a:solidFill>
                  <a:srgbClr val="C00000"/>
                </a:solidFill>
              </a:rPr>
              <a:t>k</a:t>
            </a:r>
            <a:r>
              <a:rPr lang="en-GB" sz="2400" dirty="0" smtClean="0"/>
              <a:t> with only one element left.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 smtClean="0"/>
              <a:t>We have: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 		</a:t>
            </a:r>
            <a:r>
              <a:rPr lang="en-GB" sz="2200" dirty="0" smtClean="0">
                <a:solidFill>
                  <a:srgbClr val="C00000"/>
                </a:solidFill>
              </a:rPr>
              <a:t>n/2</a:t>
            </a:r>
            <a:r>
              <a:rPr lang="en-GB" sz="2200" b="1" baseline="30000" dirty="0" smtClean="0">
                <a:solidFill>
                  <a:srgbClr val="C00000"/>
                </a:solidFill>
              </a:rPr>
              <a:t>k</a:t>
            </a:r>
            <a:r>
              <a:rPr lang="en-GB" sz="2200" baseline="30000" dirty="0" smtClean="0">
                <a:solidFill>
                  <a:srgbClr val="C00000"/>
                </a:solidFill>
              </a:rPr>
              <a:t> </a:t>
            </a:r>
            <a:r>
              <a:rPr lang="en-GB" sz="2200" dirty="0" smtClean="0">
                <a:solidFill>
                  <a:srgbClr val="C00000"/>
                </a:solidFill>
              </a:rPr>
              <a:t>= 1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 smtClean="0">
                <a:solidFill>
                  <a:srgbClr val="C00000"/>
                </a:solidFill>
              </a:rPr>
              <a:t>		 2</a:t>
            </a:r>
            <a:r>
              <a:rPr lang="en-GB" sz="2200" b="1" baseline="30000" dirty="0" smtClean="0">
                <a:solidFill>
                  <a:srgbClr val="C00000"/>
                </a:solidFill>
              </a:rPr>
              <a:t>k</a:t>
            </a:r>
            <a:r>
              <a:rPr lang="en-GB" sz="2200" b="1" dirty="0" smtClean="0">
                <a:solidFill>
                  <a:srgbClr val="C00000"/>
                </a:solidFill>
              </a:rPr>
              <a:t> </a:t>
            </a:r>
            <a:r>
              <a:rPr lang="en-GB" sz="2200" dirty="0" smtClean="0">
                <a:solidFill>
                  <a:srgbClr val="C00000"/>
                </a:solidFill>
              </a:rPr>
              <a:t>  = n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 smtClean="0">
                <a:solidFill>
                  <a:srgbClr val="C00000"/>
                </a:solidFill>
              </a:rPr>
              <a:t>		 k    = log 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 smtClean="0"/>
              <a:t>Hence, the binary search algorithm takes O(f(n)) , or O(</a:t>
            </a:r>
            <a:r>
              <a:rPr lang="en-GB" sz="2400" dirty="0" smtClean="0">
                <a:solidFill>
                  <a:srgbClr val="C00000"/>
                </a:solidFill>
              </a:rPr>
              <a:t>log n</a:t>
            </a:r>
            <a:r>
              <a:rPr lang="en-GB" sz="2400" dirty="0" smtClean="0"/>
              <a:t>) times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u="sng" dirty="0" smtClean="0">
                <a:solidFill>
                  <a:srgbClr val="0000FF"/>
                </a:solidFill>
              </a:rPr>
              <a:t>Rule of Thumb: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In general, when the domain of interest is </a:t>
            </a:r>
            <a:r>
              <a:rPr lang="en-GB" sz="2400" dirty="0" smtClean="0">
                <a:solidFill>
                  <a:srgbClr val="0000FF"/>
                </a:solidFill>
              </a:rPr>
              <a:t>reduced by a fraction</a:t>
            </a:r>
            <a:r>
              <a:rPr lang="en-GB" sz="2400" dirty="0" smtClean="0"/>
              <a:t> (eg. by 1/2</a:t>
            </a:r>
            <a:r>
              <a:rPr lang="en-GB" sz="2400" smtClean="0"/>
              <a:t>, 1/3, 1/10</a:t>
            </a:r>
            <a:r>
              <a:rPr lang="en-GB" sz="2400" dirty="0" smtClean="0"/>
              <a:t>, etc.) for each iteration of a loop, then it will lead to O(</a:t>
            </a:r>
            <a:r>
              <a:rPr lang="en-GB" sz="2400" dirty="0" smtClean="0">
                <a:solidFill>
                  <a:srgbClr val="C00000"/>
                </a:solidFill>
              </a:rPr>
              <a:t>log n</a:t>
            </a:r>
            <a:r>
              <a:rPr lang="en-GB" sz="2400" dirty="0" smtClean="0"/>
              <a:t>) growth rate.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The complexity is </a:t>
            </a:r>
            <a:r>
              <a:rPr lang="en-GB" sz="2400" dirty="0" smtClean="0">
                <a:solidFill>
                  <a:srgbClr val="800080"/>
                </a:solidFill>
              </a:rPr>
              <a:t>log</a:t>
            </a:r>
            <a:r>
              <a:rPr lang="en-GB" sz="2400" b="1" baseline="-25000" dirty="0" smtClean="0">
                <a:solidFill>
                  <a:srgbClr val="800080"/>
                </a:solidFill>
              </a:rPr>
              <a:t>2</a:t>
            </a:r>
            <a:r>
              <a:rPr lang="en-GB" sz="2400" dirty="0" smtClean="0">
                <a:solidFill>
                  <a:srgbClr val="800080"/>
                </a:solidFill>
              </a:rPr>
              <a:t>n</a:t>
            </a:r>
            <a:r>
              <a:rPr lang="en-GB" sz="24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600" dirty="0" smtClean="0">
                <a:latin typeface="Britannic Bold" pitchFamily="34" charset="0"/>
              </a:rPr>
              <a:t>Analysis of Different Cases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GB" sz="2400" i="1" dirty="0" smtClean="0">
                <a:solidFill>
                  <a:srgbClr val="C00000"/>
                </a:solidFill>
              </a:rPr>
              <a:t>Worst-Case Analysis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Interested in the worst-case behaviour.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determination of the maximum amount of time that an algorithm requires to solve problems of size </a:t>
            </a:r>
            <a:r>
              <a:rPr lang="en-US" sz="2000" i="1" dirty="0" smtClean="0"/>
              <a:t>n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 smtClean="0"/>
          </a:p>
          <a:p>
            <a:pPr>
              <a:spcBef>
                <a:spcPts val="600"/>
              </a:spcBef>
              <a:buNone/>
            </a:pPr>
            <a:r>
              <a:rPr lang="en-GB" sz="2400" i="1" dirty="0" smtClean="0">
                <a:solidFill>
                  <a:srgbClr val="C00000"/>
                </a:solidFill>
              </a:rPr>
              <a:t>Best-Case Analysis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Interested in the best-case behaviour 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Not useful 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 smtClean="0"/>
          </a:p>
          <a:p>
            <a:pPr>
              <a:spcBef>
                <a:spcPts val="600"/>
              </a:spcBef>
              <a:buNone/>
            </a:pPr>
            <a:r>
              <a:rPr lang="en-GB" sz="2400" i="1" dirty="0" smtClean="0">
                <a:solidFill>
                  <a:srgbClr val="C00000"/>
                </a:solidFill>
              </a:rPr>
              <a:t>Average-Case Analysis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determination of the average amount of time that an algorithm requires to solve problems of size </a:t>
            </a:r>
            <a:r>
              <a:rPr lang="en-US" sz="2000" i="1" dirty="0" smtClean="0"/>
              <a:t>n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Have to know the probability distribution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The hardest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5.7 </a:t>
            </a:r>
            <a:r>
              <a:rPr lang="en-US" sz="3200" dirty="0" smtClean="0">
                <a:latin typeface="Britannic Bold" pitchFamily="34" charset="0"/>
              </a:rPr>
              <a:t>The Efficiency of Searching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600" dirty="0" smtClean="0"/>
              <a:t>Example: Efficiency of </a:t>
            </a:r>
            <a:r>
              <a:rPr lang="en-GB" sz="2600" dirty="0" smtClean="0">
                <a:solidFill>
                  <a:srgbClr val="0000FF"/>
                </a:solidFill>
              </a:rPr>
              <a:t>Sequential Search </a:t>
            </a:r>
            <a:r>
              <a:rPr lang="en-GB" sz="2600" dirty="0" smtClean="0"/>
              <a:t>(data not sorted)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Worst case: O(</a:t>
            </a:r>
            <a:r>
              <a:rPr lang="en-GB" sz="2400" i="1" dirty="0" smtClean="0"/>
              <a:t>n</a:t>
            </a:r>
            <a:r>
              <a:rPr lang="en-GB" sz="2400" dirty="0" smtClean="0"/>
              <a:t>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C00000"/>
                </a:solidFill>
              </a:rPr>
              <a:t>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Average case: O(</a:t>
            </a:r>
            <a:r>
              <a:rPr lang="en-GB" sz="2400" i="1" dirty="0" smtClean="0"/>
              <a:t>n</a:t>
            </a:r>
            <a:r>
              <a:rPr lang="en-GB" sz="2400" dirty="0" smtClean="0"/>
              <a:t>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Best case: O(1)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C00000"/>
                </a:solidFill>
              </a:rPr>
              <a:t>Why? 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Unsuccessful search?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600" dirty="0" smtClean="0"/>
              <a:t>Q: What is the best case complexity of </a:t>
            </a:r>
            <a:r>
              <a:rPr lang="en-GB" sz="2600" dirty="0" smtClean="0">
                <a:solidFill>
                  <a:srgbClr val="0000FF"/>
                </a:solidFill>
              </a:rPr>
              <a:t>Binary Search </a:t>
            </a:r>
            <a:r>
              <a:rPr lang="en-GB" sz="2600" dirty="0" smtClean="0"/>
              <a:t>(data sorted)?</a:t>
            </a:r>
          </a:p>
          <a:p>
            <a:pPr lvl="1">
              <a:spcBef>
                <a:spcPts val="0"/>
              </a:spcBef>
              <a:tabLst>
                <a:tab pos="2235200" algn="l"/>
                <a:tab pos="2628900" algn="l"/>
              </a:tabLst>
            </a:pPr>
            <a:r>
              <a:rPr lang="en-GB" sz="2400" dirty="0" smtClean="0"/>
              <a:t>Best case complexity is not interesting. Why?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endParaRPr lang="en-GB" sz="2400" dirty="0" smtClean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dirty="0" smtClean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What is an </a:t>
            </a:r>
            <a:r>
              <a:rPr lang="en-US" sz="3200" dirty="0" smtClean="0">
                <a:solidFill>
                  <a:srgbClr val="0000FF"/>
                </a:solidFill>
              </a:rPr>
              <a:t>Algorithm</a:t>
            </a:r>
            <a:r>
              <a:rPr lang="en-US" sz="3200" dirty="0" smtClean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What do we mean by </a:t>
            </a:r>
            <a:r>
              <a:rPr lang="en-US" sz="3200" dirty="0" smtClean="0">
                <a:solidFill>
                  <a:srgbClr val="0000FF"/>
                </a:solidFill>
              </a:rPr>
              <a:t>Analysis of Algorithms</a:t>
            </a:r>
            <a:r>
              <a:rPr lang="en-US" sz="3200" dirty="0" smtClean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Algorithm Growth Rates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dirty="0" smtClean="0">
                <a:solidFill>
                  <a:srgbClr val="0000FF"/>
                </a:solidFill>
              </a:rPr>
              <a:t>Big-O</a:t>
            </a:r>
            <a:r>
              <a:rPr lang="en-US" sz="3200" dirty="0" smtClean="0"/>
              <a:t> notation – Upper Bound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How to find the complexity of a program?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Some experiments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 smtClean="0"/>
              <a:t>Equalities used in analysis of algorithms</a:t>
            </a:r>
            <a:endParaRPr lang="en-GB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5.8 </a:t>
            </a:r>
            <a:r>
              <a:rPr lang="en-US" sz="3600" dirty="0" smtClean="0">
                <a:latin typeface="Britannic Bold" pitchFamily="34" charset="0"/>
              </a:rPr>
              <a:t>Keeping Your Perspective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problem size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can probably ignore an algorithm’s efficiency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trade-offs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an algorithm’s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 and its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 smtClean="0">
                <a:latin typeface="+mn-lt"/>
                <a:cs typeface="+mn-cs"/>
              </a:rPr>
              <a:t>Compare</a:t>
            </a:r>
            <a:r>
              <a:rPr lang="en-US" sz="2800" kern="0" dirty="0" smtClean="0">
                <a:latin typeface="+mn-lt"/>
                <a:cs typeface="+mn-cs"/>
              </a:rPr>
              <a:t> algorithms for both style and efficiency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lang="en-US" sz="2800" kern="0" dirty="0" smtClean="0">
                <a:latin typeface="+mn-lt"/>
                <a:cs typeface="+mn-cs"/>
              </a:rPr>
              <a:t>-of-magnitude analysis focuses on </a:t>
            </a:r>
            <a:r>
              <a:rPr lang="en-US" sz="2800" kern="0" dirty="0" smtClean="0">
                <a:solidFill>
                  <a:srgbClr val="C00000"/>
                </a:solidFill>
                <a:latin typeface="+mn-lt"/>
                <a:cs typeface="+mn-cs"/>
              </a:rPr>
              <a:t>large</a:t>
            </a:r>
            <a:r>
              <a:rPr lang="en-US" sz="2800" kern="0" dirty="0" smtClean="0">
                <a:latin typeface="+mn-lt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other measures, such as big Omega (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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big theta (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little oh (o), and little omega (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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These may be covered in more advanced module.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 smtClean="0">
                <a:latin typeface="Britannic Bold" pitchFamily="34" charset="0"/>
              </a:rPr>
              <a:t>	</a:t>
            </a:r>
            <a:r>
              <a:rPr lang="en-US" sz="4400" smtClean="0">
                <a:latin typeface="Britannic Bold" pitchFamily="34" charset="0"/>
              </a:rPr>
              <a:t>Some experiments</a:t>
            </a:r>
            <a:endParaRPr lang="en-US" sz="4400" dirty="0" smtClean="0">
              <a:latin typeface="Britannic Bold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 smtClean="0">
                <a:latin typeface="Britannic Bold" pitchFamily="34" charset="0"/>
              </a:rPr>
              <a:t>Compare Running Times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We will compare a single loop, a double nested loop, and a triply nested loop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See </a:t>
            </a:r>
            <a:r>
              <a:rPr lang="en-US" sz="2800" dirty="0" smtClean="0">
                <a:solidFill>
                  <a:srgbClr val="0000FF"/>
                </a:solidFill>
              </a:rPr>
              <a:t>CompareRunningTimes1.java, CompareRunningTimes2.java</a:t>
            </a:r>
            <a:r>
              <a:rPr lang="en-US" sz="2800" dirty="0" smtClean="0"/>
              <a:t>, and</a:t>
            </a:r>
            <a:r>
              <a:rPr lang="en-US" sz="2800" dirty="0" smtClean="0">
                <a:solidFill>
                  <a:srgbClr val="0000FF"/>
                </a:solidFill>
              </a:rPr>
              <a:t> CompareRunningTimes3.java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Run the program on different values of </a:t>
            </a:r>
            <a:r>
              <a:rPr lang="en-US" sz="2800" i="1" dirty="0" smtClean="0"/>
              <a:t>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 smtClean="0">
                <a:latin typeface="Britannic Bold" pitchFamily="34" charset="0"/>
              </a:rPr>
              <a:t>Compare Running Times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("Enter problem size n: ");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sc.nextInt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Single loop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elapsedTime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alibri" pitchFamily="34" charset="0"/>
                  <a:cs typeface="Courier New" pitchFamily="49" charset="0"/>
                </a:rPr>
                <a:t>CompareRunningTimes1.java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13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Doubly nested loop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ourier New" pitchFamily="49" charset="0"/>
                </a:rPr>
                <a:t>C</a:t>
              </a:r>
              <a:r>
                <a:rPr lang="en-US" sz="1600" b="1" dirty="0" smtClean="0">
                  <a:latin typeface="Calibri" pitchFamily="34" charset="0"/>
                  <a:cs typeface="Courier New" pitchFamily="49" charset="0"/>
                </a:rPr>
                <a:t>ompareRunningTimes2.java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16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Triply nested loop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k=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k&lt;n; k++)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alibri" pitchFamily="34" charset="0"/>
                  <a:cs typeface="Courier New" pitchFamily="49" charset="0"/>
                </a:rPr>
                <a:t>CompareRunningTimes3.java</a:t>
              </a:r>
            </a:p>
          </p:txBody>
        </p:sp>
      </p:grp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 smtClean="0">
                <a:latin typeface="Britannic Bold" pitchFamily="34" charset="0"/>
              </a:rPr>
              <a:t>Compare Running Times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633" y="992100"/>
          <a:ext cx="8710244" cy="50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67"/>
                <a:gridCol w="1124319"/>
                <a:gridCol w="1537198"/>
                <a:gridCol w="1693604"/>
                <a:gridCol w="1411325"/>
                <a:gridCol w="1793631"/>
              </a:tblGrid>
              <a:tr h="9656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n</a:t>
                      </a:r>
                      <a:endParaRPr lang="en-SG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 loop O(</a:t>
                      </a:r>
                      <a:r>
                        <a:rPr lang="en-US" sz="2000" i="1" dirty="0" smtClean="0"/>
                        <a:t>n</a:t>
                      </a:r>
                      <a:r>
                        <a:rPr lang="en-US" sz="2000" dirty="0" smtClean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nested loop O(</a:t>
                      </a:r>
                      <a:r>
                        <a:rPr lang="en-US" sz="2000" i="1" dirty="0" smtClean="0"/>
                        <a:t>n</a:t>
                      </a:r>
                      <a:r>
                        <a:rPr lang="en-US" sz="2000" baseline="30000" dirty="0" smtClean="0"/>
                        <a:t>2</a:t>
                      </a:r>
                      <a:r>
                        <a:rPr lang="en-US" sz="2000" dirty="0" smtClean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Triply nested loop O(</a:t>
                      </a:r>
                      <a:r>
                        <a:rPr lang="en-US" sz="2000" i="1" dirty="0" smtClean="0"/>
                        <a:t>n</a:t>
                      </a:r>
                      <a:r>
                        <a:rPr lang="en-US" sz="2000" baseline="30000" dirty="0" smtClean="0"/>
                        <a:t>3</a:t>
                      </a:r>
                      <a:r>
                        <a:rPr lang="en-US" sz="2000" dirty="0" smtClean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7/2 = 3.5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131/29</a:t>
                      </a:r>
                      <a:r>
                        <a:rPr lang="en-US" sz="2000" baseline="0" dirty="0" smtClean="0"/>
                        <a:t> = 4.52</a:t>
                      </a:r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12/7 = 1.71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7.33</a:t>
                      </a:r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17/12 = 1.42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7506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7.82</a:t>
                      </a:r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38/17</a:t>
                      </a:r>
                      <a:r>
                        <a:rPr lang="en-US" sz="1800" baseline="0" dirty="0" smtClean="0"/>
                        <a:t> = 2.24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59950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7.99</a:t>
                      </a:r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124/38</a:t>
                      </a:r>
                      <a:r>
                        <a:rPr lang="en-US" sz="1800" baseline="0" dirty="0" smtClean="0"/>
                        <a:t> = 3.26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478959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7.99</a:t>
                      </a:r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466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3.76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1844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3.96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7329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3.97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29288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4.00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7</a:t>
            </a:r>
            <a:r>
              <a:rPr lang="en-US" sz="4400" dirty="0" smtClean="0">
                <a:latin typeface="Britannic Bold" pitchFamily="34" charset="0"/>
              </a:rPr>
              <a:t>	Equalities used in analysis of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7.1 </a:t>
            </a:r>
            <a:r>
              <a:rPr lang="en-US" sz="3600" dirty="0" smtClean="0">
                <a:latin typeface="Britannic Bold" pitchFamily="34" charset="0"/>
              </a:rPr>
              <a:t>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 smtClean="0"/>
                  <a:t>Some common formulas used in the analysis of algorithm is on the CS1020 “Lectures” website</a:t>
                </a:r>
              </a:p>
              <a:p>
                <a:pPr marL="342900" lvl="0" indent="-34290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sz="2000" kern="0" dirty="0" smtClean="0">
                    <a:latin typeface="+mn-lt"/>
                    <a:cs typeface="+mn-cs"/>
                    <a:hlinkClick r:id="rId3"/>
                  </a:rPr>
                  <a:t>http://www.comp.nus.edu.sg/~</a:t>
                </a:r>
                <a:r>
                  <a:rPr lang="en-US" sz="2000" kern="0" smtClean="0">
                    <a:latin typeface="+mn-lt"/>
                    <a:cs typeface="+mn-cs"/>
                    <a:hlinkClick r:id="rId3"/>
                  </a:rPr>
                  <a:t>cs1020/2_resources/lectures.html</a:t>
                </a:r>
                <a:r>
                  <a:rPr lang="en-US" sz="2000" kern="0" smtClean="0">
                    <a:latin typeface="+mn-lt"/>
                    <a:cs typeface="+mn-cs"/>
                  </a:rPr>
                  <a:t> </a:t>
                </a: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smtClean="0"/>
                  <a:t>For example, in slide 39, to show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lang="en-US" sz="2800" smtClean="0"/>
                  <a:t>		(1 + 1/3 + 1/9 + …) </a:t>
                </a:r>
                <a:r>
                  <a:rPr lang="en-US" sz="2800" smtClean="0">
                    <a:sym typeface="Symbol"/>
                  </a:rPr>
                  <a:t> 3/2</a:t>
                </a:r>
                <a:endParaRPr lang="en-US" sz="2800" smtClean="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kumimoji="0" 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We use this formula</a:t>
                </a: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2000" smtClean="0"/>
                  <a:t>	</a:t>
                </a:r>
                <a:r>
                  <a:rPr lang="en-US" sz="2000"/>
                  <a:t>F</a:t>
                </a:r>
                <a:r>
                  <a:rPr lang="en-US" sz="2000" smtClean="0"/>
                  <a:t>or a geometric progression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/>
                  <a:t> , </a:t>
                </a:r>
                <a:endParaRPr lang="en-US" sz="2000" smtClean="0"/>
              </a:p>
              <a:p>
                <a:pPr>
                  <a:tabLst>
                    <a:tab pos="914400" algn="l"/>
                  </a:tabLst>
                </a:pPr>
                <a:r>
                  <a:rPr lang="en-US" sz="2000"/>
                  <a:t>	</a:t>
                </a:r>
                <a:r>
                  <a:rPr lang="en-US" sz="2000" smtClean="0"/>
                  <a:t>If </a:t>
                </a:r>
                <a:r>
                  <a:rPr lang="en-US" sz="2000"/>
                  <a:t>0 &lt; </a:t>
                </a:r>
                <a:r>
                  <a:rPr lang="en-US" sz="2000" i="1"/>
                  <a:t>c</a:t>
                </a:r>
                <a:r>
                  <a:rPr lang="en-US" sz="2000"/>
                  <a:t> &lt; 1, then the sum of the infinite geometric series is </a:t>
                </a:r>
                <a:endParaRPr lang="en-US" sz="2000" smtClean="0"/>
              </a:p>
              <a:p>
                <a:pPr>
                  <a:tabLst>
                    <a:tab pos="1828800" algn="l"/>
                    <a:tab pos="5037138" algn="l"/>
                  </a:tabLst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smtClean="0"/>
                  <a:t>	… </a:t>
                </a:r>
                <a:r>
                  <a:rPr lang="en-US" sz="2000"/>
                  <a:t>(5</a:t>
                </a:r>
                <a:r>
                  <a:rPr lang="en-US" sz="2000" smtClean="0"/>
                  <a:t>)</a:t>
                </a:r>
                <a:endParaRPr lang="en-US" sz="200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lang="en-US" sz="2000" kern="0" smtClean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blipFill rotWithShape="1">
                <a:blip r:embed="rId4"/>
                <a:stretch>
                  <a:fillRect l="-444" t="-1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smtClean="0"/>
              <a:t>a</a:t>
            </a:r>
            <a:r>
              <a:rPr lang="en-US" sz="2400" i="1" baseline="-25000" smtClean="0"/>
              <a:t>i</a:t>
            </a:r>
            <a:r>
              <a:rPr lang="en-US" sz="2400" smtClean="0"/>
              <a:t> = 1; </a:t>
            </a:r>
            <a:r>
              <a:rPr lang="en-US" sz="2400" i="1" smtClean="0"/>
              <a:t>c</a:t>
            </a:r>
            <a:r>
              <a:rPr lang="en-US" sz="2400" smtClean="0"/>
              <a:t> = 1/3</a:t>
            </a:r>
          </a:p>
          <a:p>
            <a:r>
              <a:rPr lang="en-US" sz="2400" smtClean="0"/>
              <a:t>Hence sum = 1/(1 – 1/3) = 3/2 </a:t>
            </a:r>
            <a:endParaRPr lang="en-US" sz="240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itchFamily="34" charset="0"/>
              </a:rPr>
              <a:t>You are expected to know…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FF"/>
                </a:solidFill>
              </a:rPr>
              <a:t>Proof by induction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Operations on logarithm function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FF"/>
                </a:solidFill>
              </a:rPr>
              <a:t>Arithmetic and geometric progressions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Their sums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Linear, quadratic, cubic, polynomial functions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FF"/>
                </a:solidFill>
              </a:rPr>
              <a:t>ceiling, floor, absolute value</a:t>
            </a:r>
            <a:endParaRPr lang="en-GB" sz="3200" dirty="0" smtClean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 smtClean="0">
                <a:latin typeface="Britannic Bold" pitchFamily="34" charset="0"/>
              </a:rPr>
              <a:t> What is an algorithm?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 smtClean="0">
                <a:latin typeface="Britannic Bold" pitchFamily="34" charset="0"/>
              </a:rPr>
              <a:t>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 smtClean="0"/>
              <a:t>A step-by-step procedure for solving a problem.</a:t>
            </a:r>
            <a:endParaRPr lang="en-GB" sz="2800" dirty="0" smtClean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 smtClean="0"/>
              <a:t>Properties of an algorithm: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/>
              <a:t>Each step of an algorithm must be </a:t>
            </a:r>
            <a:r>
              <a:rPr lang="en-GB" sz="2400" dirty="0" smtClean="0">
                <a:solidFill>
                  <a:srgbClr val="C00000"/>
                </a:solidFill>
              </a:rPr>
              <a:t>exact</a:t>
            </a:r>
            <a:r>
              <a:rPr lang="en-GB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/>
              <a:t>An algorithm must </a:t>
            </a:r>
            <a:r>
              <a:rPr lang="en-GB" sz="2400" dirty="0" smtClean="0">
                <a:solidFill>
                  <a:srgbClr val="C00000"/>
                </a:solidFill>
              </a:rPr>
              <a:t>terminate</a:t>
            </a:r>
            <a:r>
              <a:rPr lang="en-GB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/>
              <a:t>An algorithm must be </a:t>
            </a:r>
            <a:r>
              <a:rPr lang="en-GB" sz="2400" dirty="0" smtClean="0">
                <a:solidFill>
                  <a:srgbClr val="C00000"/>
                </a:solidFill>
              </a:rPr>
              <a:t>effective</a:t>
            </a:r>
            <a:r>
              <a:rPr lang="en-GB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/>
              <a:t>An algorithm should be </a:t>
            </a:r>
            <a:r>
              <a:rPr lang="en-GB" sz="2400" dirty="0" smtClean="0">
                <a:solidFill>
                  <a:srgbClr val="C00000"/>
                </a:solidFill>
              </a:rPr>
              <a:t>general</a:t>
            </a:r>
            <a:r>
              <a:rPr lang="en-GB" sz="24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38350" y="39624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90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13: Analysis of Algorithms]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 smtClean="0">
                <a:latin typeface="Britannic Bold" pitchFamily="34" charset="0"/>
              </a:rPr>
              <a:t> What do we mean by Analysis of Algorithms?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26985</TotalTime>
  <Words>3171</Words>
  <Application>Microsoft Office PowerPoint</Application>
  <PresentationFormat>On-screen Show (4:3)</PresentationFormat>
  <Paragraphs>642</Paragraphs>
  <Slides>57</Slides>
  <Notes>57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1_L1 - Basic of C++</vt:lpstr>
      <vt:lpstr>Equation</vt:lpstr>
      <vt:lpstr>CS1020 Data Structures and Algorithms I Lecture Note #13</vt:lpstr>
      <vt:lpstr>Objectives</vt:lpstr>
      <vt:lpstr>References</vt:lpstr>
      <vt:lpstr>Programs used in this lecture</vt:lpstr>
      <vt:lpstr>Outline</vt:lpstr>
      <vt:lpstr>You are expected to know…</vt:lpstr>
      <vt:lpstr>1 What is an algorithm?</vt:lpstr>
      <vt:lpstr>1 Algorithm</vt:lpstr>
      <vt:lpstr>2 What do we mean by Analysis of Algorithms?</vt:lpstr>
      <vt:lpstr>2.1 What is Analysis of Algorithms?</vt:lpstr>
      <vt:lpstr>2.2 Determining the Efficiency of Algorithms</vt:lpstr>
      <vt:lpstr>2.3 By measuring the run time?</vt:lpstr>
      <vt:lpstr>2.4 Exact run time is not always needed</vt:lpstr>
      <vt:lpstr>2.5 Determining the Efficiency of Algorithms</vt:lpstr>
      <vt:lpstr>2.6 Execution Time of Algorithms</vt:lpstr>
      <vt:lpstr>3 Algorithm Growth Rates</vt:lpstr>
      <vt:lpstr>3.1 Algorithm Growth Rates (1/2)</vt:lpstr>
      <vt:lpstr>3.1 Algorithm Growth Rates (2/2)</vt:lpstr>
      <vt:lpstr>3.2 Computation cost of an algorithm</vt:lpstr>
      <vt:lpstr>3.3 Counting the number of statements</vt:lpstr>
      <vt:lpstr>3.4 Approximation of analysis results</vt:lpstr>
      <vt:lpstr>3.5 Asymptotic analysis</vt:lpstr>
      <vt:lpstr>4 Big O notation</vt:lpstr>
      <vt:lpstr>4.1 Definition</vt:lpstr>
      <vt:lpstr>4.2 Ignore the coefficients of all terms</vt:lpstr>
      <vt:lpstr>4.3 Finding the constants c and n0</vt:lpstr>
      <vt:lpstr>4.4 Is the bound tight?</vt:lpstr>
      <vt:lpstr>4.5 Growth Terms: Order-of-Magnitude</vt:lpstr>
      <vt:lpstr>4.6 Examples on big O notation</vt:lpstr>
      <vt:lpstr>4.7 Exponential Time Algorithms</vt:lpstr>
      <vt:lpstr>4.8 Quadratic Time Algorithms</vt:lpstr>
      <vt:lpstr>4.9 Order-of-Magnitude Analysis and Big O Notation (1/2)</vt:lpstr>
      <vt:lpstr>4.9 Order-of-Magnitude Analysis and Big O Notation (2/2)</vt:lpstr>
      <vt:lpstr>4.10 Example: Moore’s Law</vt:lpstr>
      <vt:lpstr>4.11 Summary: Order-of-Magnitude Analysis and Big O Notation</vt:lpstr>
      <vt:lpstr>5 How to find the complexity of a program?</vt:lpstr>
      <vt:lpstr>5.1 Some rules of thumb and examples</vt:lpstr>
      <vt:lpstr>5.2 Examples on finding complexity (1/2)</vt:lpstr>
      <vt:lpstr>5.2 Examples on finding complexity (2/2)</vt:lpstr>
      <vt:lpstr>5.3 Eg: Analysis of Tower of Hanoi</vt:lpstr>
      <vt:lpstr>5.4 Eg: Analysis of Sequential Search (1/2)</vt:lpstr>
      <vt:lpstr>5.4 Eg: Analysis of Sequential Search (2/2)</vt:lpstr>
      <vt:lpstr>5.5 Eg: Binary Search Algorithm</vt:lpstr>
      <vt:lpstr>5.6 Eg: Non-recursive Binary Search (1/2)</vt:lpstr>
      <vt:lpstr>5.6 Eg: Non-recursive Binary Search (2/2)</vt:lpstr>
      <vt:lpstr>5.6 Bounding f(n), the number of iterations (1/2)</vt:lpstr>
      <vt:lpstr>5.6  Bounding f(n), the number of iterations (2/2)</vt:lpstr>
      <vt:lpstr>5.6 Analysis of Different Cases</vt:lpstr>
      <vt:lpstr>5.7 The Efficiency of Searching Algorithms</vt:lpstr>
      <vt:lpstr>5.8 Keeping Your Perspective</vt:lpstr>
      <vt:lpstr>6 Some experiments</vt:lpstr>
      <vt:lpstr>6.1 Compare Running Times (1/3)</vt:lpstr>
      <vt:lpstr>6.1 Compare Running Times (2/3)</vt:lpstr>
      <vt:lpstr>6.1 Compare Running Times (3/3)</vt:lpstr>
      <vt:lpstr>7 Equalities used in analysis of algorithms</vt:lpstr>
      <vt:lpstr>7.1 Formulas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Tan Tuck Choy</cp:lastModifiedBy>
  <cp:revision>2566</cp:revision>
  <dcterms:created xsi:type="dcterms:W3CDTF">2005-08-26T05:24:28Z</dcterms:created>
  <dcterms:modified xsi:type="dcterms:W3CDTF">2016-02-04T07:05:07Z</dcterms:modified>
</cp:coreProperties>
</file>