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10"/>
  </p:notesMasterIdLst>
  <p:handoutMasterIdLst>
    <p:handoutMasterId r:id="rId11"/>
  </p:handoutMasterIdLst>
  <p:sldIdLst>
    <p:sldId id="256" r:id="rId2"/>
    <p:sldId id="956" r:id="rId3"/>
    <p:sldId id="1076" r:id="rId4"/>
    <p:sldId id="1077" r:id="rId5"/>
    <p:sldId id="1078" r:id="rId6"/>
    <p:sldId id="929" r:id="rId7"/>
    <p:sldId id="1079" r:id="rId8"/>
    <p:sldId id="685" r:id="rId9"/>
  </p:sldIdLst>
  <p:sldSz cx="9144000" cy="6858000" type="screen4x3"/>
  <p:notesSz cx="68072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CC"/>
    <a:srgbClr val="FFCCFF"/>
    <a:srgbClr val="6699FF"/>
    <a:srgbClr val="9999FF"/>
    <a:srgbClr val="0000FF"/>
    <a:srgbClr val="CCFFCC"/>
    <a:srgbClr val="800000"/>
    <a:srgbClr val="66006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0" autoAdjust="0"/>
    <p:restoredTop sz="89607" autoAdjust="0"/>
  </p:normalViewPr>
  <p:slideViewPr>
    <p:cSldViewPr>
      <p:cViewPr varScale="1">
        <p:scale>
          <a:sx n="100" d="100"/>
          <a:sy n="100" d="100"/>
        </p:scale>
        <p:origin x="-18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734"/>
    </p:cViewPr>
  </p:sorterViewPr>
  <p:notesViewPr>
    <p:cSldViewPr>
      <p:cViewPr varScale="1">
        <p:scale>
          <a:sx n="76" d="100"/>
          <a:sy n="76" d="100"/>
        </p:scale>
        <p:origin x="-3330" y="-108"/>
      </p:cViewPr>
      <p:guideLst>
        <p:guide orient="horz" pos="312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689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689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7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9990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67" y="2"/>
            <a:ext cx="2951512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2950"/>
            <a:ext cx="4951412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94" y="4703314"/>
            <a:ext cx="5449413" cy="445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702"/>
            <a:ext cx="2949990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67" y="9409702"/>
            <a:ext cx="2951512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74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74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42950"/>
            <a:ext cx="4953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 [CS1020 Lecture 12: Sorting]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96200" cy="2057400"/>
          </a:xfrm>
        </p:spPr>
        <p:txBody>
          <a:bodyPr/>
          <a:lstStyle/>
          <a:p>
            <a:r>
              <a:rPr lang="en-US" sz="3600" dirty="0" smtClean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 smtClean="0">
                <a:solidFill>
                  <a:srgbClr val="006600"/>
                </a:solidFill>
              </a:rPr>
            </a:br>
            <a:r>
              <a:rPr lang="en-US" sz="3600" dirty="0" smtClean="0"/>
              <a:t>Lecture Note #14a</a:t>
            </a:r>
            <a:endParaRPr lang="en-US" sz="3600" b="1" dirty="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Calibri" pitchFamily="34" charset="0"/>
              </a:rPr>
              <a:t>K-way Merge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 smtClean="0">
                <a:latin typeface="Britannic Bold" panose="020B0903060703020204" pitchFamily="34" charset="0"/>
              </a:rPr>
              <a:t>K-way Merge Sort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800" dirty="0" smtClean="0"/>
              <a:t>Can we make Merge Sort more efficient by dividing by </a:t>
            </a:r>
            <a:r>
              <a:rPr lang="en-GB" sz="2800" dirty="0" smtClean="0">
                <a:solidFill>
                  <a:srgbClr val="C00000"/>
                </a:solidFill>
              </a:rPr>
              <a:t>k</a:t>
            </a:r>
            <a:r>
              <a:rPr lang="en-GB" sz="2800" dirty="0" smtClean="0"/>
              <a:t> instead of 2?</a:t>
            </a:r>
            <a:endParaRPr lang="en-GB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2667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14a: K-way Merge Sort]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0" y="2286000"/>
            <a:ext cx="1447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486400" y="2286000"/>
            <a:ext cx="1447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038600" y="2286000"/>
            <a:ext cx="1447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590800" y="2286000"/>
            <a:ext cx="1447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914400" y="3124200"/>
            <a:ext cx="1447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715000" y="3124200"/>
            <a:ext cx="1447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114800" y="3124200"/>
            <a:ext cx="1447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514600" y="3124200"/>
            <a:ext cx="1447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5791200" y="4648200"/>
            <a:ext cx="14478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191000" y="4648200"/>
            <a:ext cx="14478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590800" y="4648200"/>
            <a:ext cx="14478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990600" y="4648200"/>
            <a:ext cx="14478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562600" y="5410200"/>
            <a:ext cx="14478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114800" y="5410200"/>
            <a:ext cx="14478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667000" y="5410200"/>
            <a:ext cx="14478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1219200" y="5410200"/>
            <a:ext cx="14478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3352800" y="3505200"/>
            <a:ext cx="914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en-US" sz="2400" b="1" dirty="0" smtClean="0"/>
              <a:t>.</a:t>
            </a:r>
          </a:p>
          <a:p>
            <a:pPr algn="ctr" eaLnBrk="1" hangingPunct="1">
              <a:spcBef>
                <a:spcPts val="0"/>
              </a:spcBef>
            </a:pPr>
            <a:r>
              <a:rPr lang="en-US" altLang="en-US" sz="2400" b="1" dirty="0"/>
              <a:t>.</a:t>
            </a:r>
          </a:p>
          <a:p>
            <a:pPr algn="ctr" eaLnBrk="1" hangingPunct="1">
              <a:spcBef>
                <a:spcPts val="0"/>
              </a:spcBef>
            </a:pPr>
            <a:r>
              <a:rPr lang="en-US" altLang="en-US" sz="2400" b="1" dirty="0" smtClean="0"/>
              <a:t>.</a:t>
            </a:r>
            <a:endParaRPr lang="en-US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 smtClean="0">
                <a:latin typeface="Britannic Bold" panose="020B0903060703020204" pitchFamily="34" charset="0"/>
              </a:rPr>
              <a:t>K-way Merge Sort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2667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14a: K-way Merge Sort]</a:t>
            </a:r>
            <a:endParaRPr lang="en-US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371600" y="461941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85800" y="461941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6096000" y="149521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2057400" y="461941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2743200" y="461941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3429000" y="461941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4114800" y="461941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4800600" y="461941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7467600" y="400981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7467600" y="210481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6781800" y="210481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6096000" y="210481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7467600" y="149521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6781800" y="149521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6781800" y="400981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6096000" y="400981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41" name="Rectangle 20"/>
          <p:cNvSpPr>
            <a:spLocks noChangeArrowheads="1"/>
          </p:cNvSpPr>
          <p:nvPr/>
        </p:nvSpPr>
        <p:spPr bwMode="auto">
          <a:xfrm>
            <a:off x="7467600" y="461941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6781800" y="461941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6096000" y="461941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44" name="Text Box 23"/>
          <p:cNvSpPr txBox="1">
            <a:spLocks noChangeArrowheads="1"/>
          </p:cNvSpPr>
          <p:nvPr/>
        </p:nvSpPr>
        <p:spPr bwMode="auto">
          <a:xfrm>
            <a:off x="6705600" y="2485817"/>
            <a:ext cx="457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en-US" sz="2800" dirty="0" smtClean="0"/>
              <a:t>.</a:t>
            </a:r>
          </a:p>
          <a:p>
            <a:pPr algn="ctr" eaLnBrk="1" hangingPunct="1">
              <a:spcBef>
                <a:spcPts val="0"/>
              </a:spcBef>
            </a:pPr>
            <a:r>
              <a:rPr lang="en-US" altLang="en-US" sz="2800" dirty="0"/>
              <a:t>.</a:t>
            </a:r>
          </a:p>
          <a:p>
            <a:pPr algn="ctr" eaLnBrk="1" hangingPunct="1">
              <a:spcBef>
                <a:spcPts val="0"/>
              </a:spcBef>
            </a:pPr>
            <a:r>
              <a:rPr lang="en-US" altLang="en-US" sz="2800" dirty="0"/>
              <a:t>.</a:t>
            </a:r>
          </a:p>
        </p:txBody>
      </p:sp>
      <p:sp>
        <p:nvSpPr>
          <p:cNvPr id="45" name="Text Box 24"/>
          <p:cNvSpPr txBox="1">
            <a:spLocks noChangeArrowheads="1"/>
          </p:cNvSpPr>
          <p:nvPr/>
        </p:nvSpPr>
        <p:spPr bwMode="auto">
          <a:xfrm>
            <a:off x="6324600" y="149521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6858000" y="149521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>
            <a:off x="6324600" y="210481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48" name="Text Box 27"/>
          <p:cNvSpPr txBox="1">
            <a:spLocks noChangeArrowheads="1"/>
          </p:cNvSpPr>
          <p:nvPr/>
        </p:nvSpPr>
        <p:spPr bwMode="auto">
          <a:xfrm>
            <a:off x="6934200" y="210481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49" name="Text Box 28"/>
          <p:cNvSpPr txBox="1">
            <a:spLocks noChangeArrowheads="1"/>
          </p:cNvSpPr>
          <p:nvPr/>
        </p:nvSpPr>
        <p:spPr bwMode="auto">
          <a:xfrm>
            <a:off x="6248400" y="4009817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50" name="Text Box 29"/>
          <p:cNvSpPr txBox="1">
            <a:spLocks noChangeArrowheads="1"/>
          </p:cNvSpPr>
          <p:nvPr/>
        </p:nvSpPr>
        <p:spPr bwMode="auto">
          <a:xfrm>
            <a:off x="6324600" y="4619417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51" name="Text Box 30"/>
          <p:cNvSpPr txBox="1">
            <a:spLocks noChangeArrowheads="1"/>
          </p:cNvSpPr>
          <p:nvPr/>
        </p:nvSpPr>
        <p:spPr bwMode="auto">
          <a:xfrm>
            <a:off x="6858000" y="400981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7010400" y="461941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897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 smtClean="0">
                <a:latin typeface="Britannic Bold" panose="020B0903060703020204" pitchFamily="34" charset="0"/>
              </a:rPr>
              <a:t>Running time: O(k </a:t>
            </a:r>
            <a:r>
              <a:rPr lang="en-US" sz="3600" dirty="0" err="1" smtClean="0">
                <a:latin typeface="Britannic Bold" panose="020B0903060703020204" pitchFamily="34" charset="0"/>
              </a:rPr>
              <a:t>Nlog</a:t>
            </a:r>
            <a:r>
              <a:rPr lang="en-US" sz="3600" baseline="-25000" dirty="0" err="1" smtClean="0">
                <a:latin typeface="Britannic Bold" panose="020B0903060703020204" pitchFamily="34" charset="0"/>
              </a:rPr>
              <a:t>k</a:t>
            </a:r>
            <a:r>
              <a:rPr lang="en-US" sz="3600" dirty="0" smtClean="0">
                <a:latin typeface="Britannic Bold" panose="020B0903060703020204" pitchFamily="34" charset="0"/>
              </a:rPr>
              <a:t>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2667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14a: K-way Merge Sort]</a:t>
            </a:r>
            <a:endParaRPr lang="en-US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4177748" y="1097756"/>
            <a:ext cx="5334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2044148" y="2012156"/>
            <a:ext cx="5334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6539948" y="2012156"/>
            <a:ext cx="5334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5625548" y="3002756"/>
            <a:ext cx="5334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3034748" y="3002756"/>
            <a:ext cx="5334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1053548" y="3002756"/>
            <a:ext cx="5334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7682948" y="3002756"/>
            <a:ext cx="5334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60" name="Line 11"/>
          <p:cNvSpPr>
            <a:spLocks noChangeShapeType="1"/>
          </p:cNvSpPr>
          <p:nvPr/>
        </p:nvSpPr>
        <p:spPr bwMode="auto">
          <a:xfrm flipH="1">
            <a:off x="2348948" y="1478756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4406348" y="1478756"/>
            <a:ext cx="2438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13"/>
          <p:cNvSpPr>
            <a:spLocks noChangeShapeType="1"/>
          </p:cNvSpPr>
          <p:nvPr/>
        </p:nvSpPr>
        <p:spPr bwMode="auto">
          <a:xfrm flipH="1">
            <a:off x="1358348" y="2393156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2196548" y="2393156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15"/>
          <p:cNvSpPr>
            <a:spLocks noChangeShapeType="1"/>
          </p:cNvSpPr>
          <p:nvPr/>
        </p:nvSpPr>
        <p:spPr bwMode="auto">
          <a:xfrm flipH="1">
            <a:off x="5930348" y="2393156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>
            <a:off x="6844748" y="2393156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596348" y="5441156"/>
            <a:ext cx="381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2729948" y="5441156"/>
            <a:ext cx="381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3263348" y="5441156"/>
            <a:ext cx="381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69" name="Rectangle 20"/>
          <p:cNvSpPr>
            <a:spLocks noChangeArrowheads="1"/>
          </p:cNvSpPr>
          <p:nvPr/>
        </p:nvSpPr>
        <p:spPr bwMode="auto">
          <a:xfrm>
            <a:off x="3872948" y="5441156"/>
            <a:ext cx="381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70" name="Rectangle 21"/>
          <p:cNvSpPr>
            <a:spLocks noChangeArrowheads="1"/>
          </p:cNvSpPr>
          <p:nvPr/>
        </p:nvSpPr>
        <p:spPr bwMode="auto">
          <a:xfrm>
            <a:off x="4558748" y="5441156"/>
            <a:ext cx="381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71" name="Rectangle 22"/>
          <p:cNvSpPr>
            <a:spLocks noChangeArrowheads="1"/>
          </p:cNvSpPr>
          <p:nvPr/>
        </p:nvSpPr>
        <p:spPr bwMode="auto">
          <a:xfrm>
            <a:off x="5168348" y="5441156"/>
            <a:ext cx="381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72" name="Rectangle 23"/>
          <p:cNvSpPr>
            <a:spLocks noChangeArrowheads="1"/>
          </p:cNvSpPr>
          <p:nvPr/>
        </p:nvSpPr>
        <p:spPr bwMode="auto">
          <a:xfrm>
            <a:off x="5777948" y="5441156"/>
            <a:ext cx="381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73" name="Rectangle 24"/>
          <p:cNvSpPr>
            <a:spLocks noChangeArrowheads="1"/>
          </p:cNvSpPr>
          <p:nvPr/>
        </p:nvSpPr>
        <p:spPr bwMode="auto">
          <a:xfrm>
            <a:off x="6387548" y="5441156"/>
            <a:ext cx="381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74" name="Rectangle 25"/>
          <p:cNvSpPr>
            <a:spLocks noChangeArrowheads="1"/>
          </p:cNvSpPr>
          <p:nvPr/>
        </p:nvSpPr>
        <p:spPr bwMode="auto">
          <a:xfrm>
            <a:off x="6997148" y="5441156"/>
            <a:ext cx="381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75" name="Rectangle 26"/>
          <p:cNvSpPr>
            <a:spLocks noChangeArrowheads="1"/>
          </p:cNvSpPr>
          <p:nvPr/>
        </p:nvSpPr>
        <p:spPr bwMode="auto">
          <a:xfrm>
            <a:off x="7606748" y="5441156"/>
            <a:ext cx="381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76" name="Rectangle 27"/>
          <p:cNvSpPr>
            <a:spLocks noChangeArrowheads="1"/>
          </p:cNvSpPr>
          <p:nvPr/>
        </p:nvSpPr>
        <p:spPr bwMode="auto">
          <a:xfrm>
            <a:off x="8216348" y="5441156"/>
            <a:ext cx="381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1129748" y="5441156"/>
            <a:ext cx="381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663148" y="5441156"/>
            <a:ext cx="381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79" name="Rectangle 30"/>
          <p:cNvSpPr>
            <a:spLocks noChangeArrowheads="1"/>
          </p:cNvSpPr>
          <p:nvPr/>
        </p:nvSpPr>
        <p:spPr bwMode="auto">
          <a:xfrm>
            <a:off x="2196548" y="5441156"/>
            <a:ext cx="3810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1815548" y="3307556"/>
            <a:ext cx="9144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20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200"/>
              <a:t>.</a:t>
            </a: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6616148" y="3307556"/>
            <a:ext cx="8382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20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200"/>
              <a:t>.</a:t>
            </a:r>
          </a:p>
        </p:txBody>
      </p:sp>
      <p:sp>
        <p:nvSpPr>
          <p:cNvPr id="82" name="Text Box 33"/>
          <p:cNvSpPr txBox="1">
            <a:spLocks noChangeArrowheads="1"/>
          </p:cNvSpPr>
          <p:nvPr/>
        </p:nvSpPr>
        <p:spPr bwMode="auto">
          <a:xfrm>
            <a:off x="4253948" y="109775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</a:t>
            </a:r>
          </a:p>
        </p:txBody>
      </p:sp>
      <p:sp>
        <p:nvSpPr>
          <p:cNvPr id="83" name="Text Box 34"/>
          <p:cNvSpPr txBox="1">
            <a:spLocks noChangeArrowheads="1"/>
          </p:cNvSpPr>
          <p:nvPr/>
        </p:nvSpPr>
        <p:spPr bwMode="auto">
          <a:xfrm>
            <a:off x="1967948" y="201215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 </a:t>
            </a:r>
            <a:r>
              <a:rPr lang="en-US" altLang="en-US" dirty="0" smtClean="0"/>
              <a:t>N/k</a:t>
            </a:r>
            <a:endParaRPr lang="en-US" altLang="en-US" dirty="0"/>
          </a:p>
        </p:txBody>
      </p:sp>
      <p:sp>
        <p:nvSpPr>
          <p:cNvPr id="84" name="Text Box 35"/>
          <p:cNvSpPr txBox="1">
            <a:spLocks noChangeArrowheads="1"/>
          </p:cNvSpPr>
          <p:nvPr/>
        </p:nvSpPr>
        <p:spPr bwMode="auto">
          <a:xfrm>
            <a:off x="6539948" y="2012156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N/k</a:t>
            </a:r>
            <a:endParaRPr lang="en-US" altLang="en-US" dirty="0"/>
          </a:p>
        </p:txBody>
      </p:sp>
      <p:sp>
        <p:nvSpPr>
          <p:cNvPr id="85" name="Text Box 36"/>
          <p:cNvSpPr txBox="1">
            <a:spLocks noChangeArrowheads="1"/>
          </p:cNvSpPr>
          <p:nvPr/>
        </p:nvSpPr>
        <p:spPr bwMode="auto">
          <a:xfrm>
            <a:off x="977348" y="3002756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N/k</a:t>
            </a:r>
            <a:r>
              <a:rPr lang="en-US" altLang="en-US" baseline="30000" dirty="0" smtClean="0"/>
              <a:t>2</a:t>
            </a:r>
            <a:endParaRPr lang="en-US" altLang="en-US" baseline="30000" dirty="0"/>
          </a:p>
        </p:txBody>
      </p:sp>
      <p:sp>
        <p:nvSpPr>
          <p:cNvPr id="86" name="Text Box 37"/>
          <p:cNvSpPr txBox="1">
            <a:spLocks noChangeArrowheads="1"/>
          </p:cNvSpPr>
          <p:nvPr/>
        </p:nvSpPr>
        <p:spPr bwMode="auto">
          <a:xfrm>
            <a:off x="2958548" y="3002756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N/k</a:t>
            </a:r>
            <a:r>
              <a:rPr lang="en-US" altLang="en-US" baseline="30000" dirty="0" smtClean="0"/>
              <a:t>2</a:t>
            </a:r>
            <a:endParaRPr lang="en-US" altLang="en-US" baseline="30000" dirty="0"/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auto">
          <a:xfrm>
            <a:off x="5549348" y="3002756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N/k</a:t>
            </a:r>
            <a:r>
              <a:rPr lang="en-US" altLang="en-US" baseline="30000" dirty="0" smtClean="0"/>
              <a:t>2</a:t>
            </a:r>
            <a:endParaRPr lang="en-US" altLang="en-US" baseline="30000" dirty="0"/>
          </a:p>
        </p:txBody>
      </p:sp>
      <p:sp>
        <p:nvSpPr>
          <p:cNvPr id="88" name="Text Box 39"/>
          <p:cNvSpPr txBox="1">
            <a:spLocks noChangeArrowheads="1"/>
          </p:cNvSpPr>
          <p:nvPr/>
        </p:nvSpPr>
        <p:spPr bwMode="auto">
          <a:xfrm>
            <a:off x="7606748" y="3002756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N/k</a:t>
            </a:r>
            <a:r>
              <a:rPr lang="en-US" altLang="en-US" baseline="30000" dirty="0" smtClean="0"/>
              <a:t>2</a:t>
            </a:r>
            <a:endParaRPr lang="en-US" altLang="en-US" baseline="30000" dirty="0"/>
          </a:p>
        </p:txBody>
      </p:sp>
      <p:sp>
        <p:nvSpPr>
          <p:cNvPr id="89" name="Text Box 40"/>
          <p:cNvSpPr txBox="1">
            <a:spLocks noChangeArrowheads="1"/>
          </p:cNvSpPr>
          <p:nvPr/>
        </p:nvSpPr>
        <p:spPr bwMode="auto">
          <a:xfrm>
            <a:off x="596348" y="544115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90" name="Text Box 41"/>
          <p:cNvSpPr txBox="1">
            <a:spLocks noChangeArrowheads="1"/>
          </p:cNvSpPr>
          <p:nvPr/>
        </p:nvSpPr>
        <p:spPr bwMode="auto">
          <a:xfrm>
            <a:off x="1739348" y="544115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91" name="Text Box 42"/>
          <p:cNvSpPr txBox="1">
            <a:spLocks noChangeArrowheads="1"/>
          </p:cNvSpPr>
          <p:nvPr/>
        </p:nvSpPr>
        <p:spPr bwMode="auto">
          <a:xfrm>
            <a:off x="2729948" y="544115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92" name="Text Box 43"/>
          <p:cNvSpPr txBox="1">
            <a:spLocks noChangeArrowheads="1"/>
          </p:cNvSpPr>
          <p:nvPr/>
        </p:nvSpPr>
        <p:spPr bwMode="auto">
          <a:xfrm>
            <a:off x="1129748" y="544115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93" name="Text Box 44"/>
          <p:cNvSpPr txBox="1">
            <a:spLocks noChangeArrowheads="1"/>
          </p:cNvSpPr>
          <p:nvPr/>
        </p:nvSpPr>
        <p:spPr bwMode="auto">
          <a:xfrm>
            <a:off x="2196548" y="5441156"/>
            <a:ext cx="3810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94" name="Text Box 45"/>
          <p:cNvSpPr txBox="1">
            <a:spLocks noChangeArrowheads="1"/>
          </p:cNvSpPr>
          <p:nvPr/>
        </p:nvSpPr>
        <p:spPr bwMode="auto">
          <a:xfrm>
            <a:off x="3263348" y="544115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95" name="Text Box 46"/>
          <p:cNvSpPr txBox="1">
            <a:spLocks noChangeArrowheads="1"/>
          </p:cNvSpPr>
          <p:nvPr/>
        </p:nvSpPr>
        <p:spPr bwMode="auto">
          <a:xfrm>
            <a:off x="4558748" y="544115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96" name="Text Box 47"/>
          <p:cNvSpPr txBox="1">
            <a:spLocks noChangeArrowheads="1"/>
          </p:cNvSpPr>
          <p:nvPr/>
        </p:nvSpPr>
        <p:spPr bwMode="auto">
          <a:xfrm>
            <a:off x="3872948" y="544115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97" name="Text Box 48"/>
          <p:cNvSpPr txBox="1">
            <a:spLocks noChangeArrowheads="1"/>
          </p:cNvSpPr>
          <p:nvPr/>
        </p:nvSpPr>
        <p:spPr bwMode="auto">
          <a:xfrm>
            <a:off x="5168348" y="544115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1</a:t>
            </a:r>
          </a:p>
        </p:txBody>
      </p:sp>
      <p:sp>
        <p:nvSpPr>
          <p:cNvPr id="98" name="Text Box 49"/>
          <p:cNvSpPr txBox="1">
            <a:spLocks noChangeArrowheads="1"/>
          </p:cNvSpPr>
          <p:nvPr/>
        </p:nvSpPr>
        <p:spPr bwMode="auto">
          <a:xfrm>
            <a:off x="6387548" y="544115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99" name="Text Box 50"/>
          <p:cNvSpPr txBox="1">
            <a:spLocks noChangeArrowheads="1"/>
          </p:cNvSpPr>
          <p:nvPr/>
        </p:nvSpPr>
        <p:spPr bwMode="auto">
          <a:xfrm>
            <a:off x="5777948" y="544115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00" name="Text Box 51"/>
          <p:cNvSpPr txBox="1">
            <a:spLocks noChangeArrowheads="1"/>
          </p:cNvSpPr>
          <p:nvPr/>
        </p:nvSpPr>
        <p:spPr bwMode="auto">
          <a:xfrm>
            <a:off x="6997148" y="544115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01" name="Text Box 52"/>
          <p:cNvSpPr txBox="1">
            <a:spLocks noChangeArrowheads="1"/>
          </p:cNvSpPr>
          <p:nvPr/>
        </p:nvSpPr>
        <p:spPr bwMode="auto">
          <a:xfrm>
            <a:off x="7682948" y="544115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02" name="Text Box 53"/>
          <p:cNvSpPr txBox="1">
            <a:spLocks noChangeArrowheads="1"/>
          </p:cNvSpPr>
          <p:nvPr/>
        </p:nvSpPr>
        <p:spPr bwMode="auto">
          <a:xfrm>
            <a:off x="8216348" y="544115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03" name="Line 54"/>
          <p:cNvSpPr>
            <a:spLocks noChangeShapeType="1"/>
          </p:cNvSpPr>
          <p:nvPr/>
        </p:nvSpPr>
        <p:spPr bwMode="auto">
          <a:xfrm flipH="1">
            <a:off x="3187148" y="1478756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55"/>
          <p:cNvSpPr>
            <a:spLocks noChangeShapeType="1"/>
          </p:cNvSpPr>
          <p:nvPr/>
        </p:nvSpPr>
        <p:spPr bwMode="auto">
          <a:xfrm flipH="1">
            <a:off x="3187148" y="1478756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56"/>
          <p:cNvSpPr>
            <a:spLocks noChangeShapeType="1"/>
          </p:cNvSpPr>
          <p:nvPr/>
        </p:nvSpPr>
        <p:spPr bwMode="auto">
          <a:xfrm>
            <a:off x="4406348" y="1478756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57"/>
          <p:cNvSpPr>
            <a:spLocks noChangeShapeType="1"/>
          </p:cNvSpPr>
          <p:nvPr/>
        </p:nvSpPr>
        <p:spPr bwMode="auto">
          <a:xfrm flipH="1">
            <a:off x="3720548" y="1478756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58"/>
          <p:cNvSpPr>
            <a:spLocks noChangeShapeType="1"/>
          </p:cNvSpPr>
          <p:nvPr/>
        </p:nvSpPr>
        <p:spPr bwMode="auto">
          <a:xfrm>
            <a:off x="4406348" y="1478756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Text Box 59"/>
          <p:cNvSpPr txBox="1">
            <a:spLocks noChangeArrowheads="1"/>
          </p:cNvSpPr>
          <p:nvPr/>
        </p:nvSpPr>
        <p:spPr bwMode="auto">
          <a:xfrm>
            <a:off x="4101548" y="1707356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……</a:t>
            </a:r>
          </a:p>
        </p:txBody>
      </p:sp>
      <p:sp>
        <p:nvSpPr>
          <p:cNvPr id="109" name="Line 60"/>
          <p:cNvSpPr>
            <a:spLocks noChangeShapeType="1"/>
          </p:cNvSpPr>
          <p:nvPr/>
        </p:nvSpPr>
        <p:spPr bwMode="auto">
          <a:xfrm flipH="1">
            <a:off x="1815548" y="2393156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61"/>
          <p:cNvSpPr>
            <a:spLocks noChangeShapeType="1"/>
          </p:cNvSpPr>
          <p:nvPr/>
        </p:nvSpPr>
        <p:spPr bwMode="auto">
          <a:xfrm>
            <a:off x="2272748" y="2393156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Text Box 62"/>
          <p:cNvSpPr txBox="1">
            <a:spLocks noChangeArrowheads="1"/>
          </p:cNvSpPr>
          <p:nvPr/>
        </p:nvSpPr>
        <p:spPr bwMode="auto">
          <a:xfrm>
            <a:off x="2044148" y="2774156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…</a:t>
            </a:r>
          </a:p>
        </p:txBody>
      </p:sp>
      <p:sp>
        <p:nvSpPr>
          <p:cNvPr id="112" name="Line 63"/>
          <p:cNvSpPr>
            <a:spLocks noChangeShapeType="1"/>
          </p:cNvSpPr>
          <p:nvPr/>
        </p:nvSpPr>
        <p:spPr bwMode="auto">
          <a:xfrm flipH="1">
            <a:off x="6387548" y="2393156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64"/>
          <p:cNvSpPr>
            <a:spLocks noChangeShapeType="1"/>
          </p:cNvSpPr>
          <p:nvPr/>
        </p:nvSpPr>
        <p:spPr bwMode="auto">
          <a:xfrm>
            <a:off x="6844748" y="2393156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Text Box 65"/>
          <p:cNvSpPr txBox="1">
            <a:spLocks noChangeArrowheads="1"/>
          </p:cNvSpPr>
          <p:nvPr/>
        </p:nvSpPr>
        <p:spPr bwMode="auto">
          <a:xfrm>
            <a:off x="6616148" y="285035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197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 smtClean="0">
                <a:latin typeface="Britannic Bold" panose="020B0903060703020204" pitchFamily="34" charset="0"/>
              </a:rPr>
              <a:t>Improved K-way Merge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609600" y="6553200"/>
            <a:ext cx="2667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14a: K-way Merge Sort]</a:t>
            </a:r>
            <a:endParaRPr lang="en-US" dirty="0"/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1371600" y="472108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16" name="Rectangle 5"/>
          <p:cNvSpPr>
            <a:spLocks noChangeArrowheads="1"/>
          </p:cNvSpPr>
          <p:nvPr/>
        </p:nvSpPr>
        <p:spPr bwMode="auto">
          <a:xfrm>
            <a:off x="685800" y="472108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17" name="Rectangle 6"/>
          <p:cNvSpPr>
            <a:spLocks noChangeArrowheads="1"/>
          </p:cNvSpPr>
          <p:nvPr/>
        </p:nvSpPr>
        <p:spPr bwMode="auto">
          <a:xfrm>
            <a:off x="6096000" y="159688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18" name="Rectangle 7"/>
          <p:cNvSpPr>
            <a:spLocks noChangeArrowheads="1"/>
          </p:cNvSpPr>
          <p:nvPr/>
        </p:nvSpPr>
        <p:spPr bwMode="auto">
          <a:xfrm>
            <a:off x="2057400" y="472108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19" name="Rectangle 8"/>
          <p:cNvSpPr>
            <a:spLocks noChangeArrowheads="1"/>
          </p:cNvSpPr>
          <p:nvPr/>
        </p:nvSpPr>
        <p:spPr bwMode="auto">
          <a:xfrm>
            <a:off x="2743200" y="472108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20" name="Rectangle 9"/>
          <p:cNvSpPr>
            <a:spLocks noChangeArrowheads="1"/>
          </p:cNvSpPr>
          <p:nvPr/>
        </p:nvSpPr>
        <p:spPr bwMode="auto">
          <a:xfrm>
            <a:off x="3429000" y="472108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21" name="Rectangle 10"/>
          <p:cNvSpPr>
            <a:spLocks noChangeArrowheads="1"/>
          </p:cNvSpPr>
          <p:nvPr/>
        </p:nvSpPr>
        <p:spPr bwMode="auto">
          <a:xfrm>
            <a:off x="4114800" y="472108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22" name="Rectangle 11"/>
          <p:cNvSpPr>
            <a:spLocks noChangeArrowheads="1"/>
          </p:cNvSpPr>
          <p:nvPr/>
        </p:nvSpPr>
        <p:spPr bwMode="auto">
          <a:xfrm>
            <a:off x="4800600" y="472108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23" name="Rectangle 12"/>
          <p:cNvSpPr>
            <a:spLocks noChangeArrowheads="1"/>
          </p:cNvSpPr>
          <p:nvPr/>
        </p:nvSpPr>
        <p:spPr bwMode="auto">
          <a:xfrm>
            <a:off x="7467600" y="411148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24" name="Rectangle 13"/>
          <p:cNvSpPr>
            <a:spLocks noChangeArrowheads="1"/>
          </p:cNvSpPr>
          <p:nvPr/>
        </p:nvSpPr>
        <p:spPr bwMode="auto">
          <a:xfrm>
            <a:off x="7467600" y="220648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25" name="Rectangle 14"/>
          <p:cNvSpPr>
            <a:spLocks noChangeArrowheads="1"/>
          </p:cNvSpPr>
          <p:nvPr/>
        </p:nvSpPr>
        <p:spPr bwMode="auto">
          <a:xfrm>
            <a:off x="6781800" y="220648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26" name="Rectangle 15"/>
          <p:cNvSpPr>
            <a:spLocks noChangeArrowheads="1"/>
          </p:cNvSpPr>
          <p:nvPr/>
        </p:nvSpPr>
        <p:spPr bwMode="auto">
          <a:xfrm>
            <a:off x="6096000" y="220648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27" name="Rectangle 16"/>
          <p:cNvSpPr>
            <a:spLocks noChangeArrowheads="1"/>
          </p:cNvSpPr>
          <p:nvPr/>
        </p:nvSpPr>
        <p:spPr bwMode="auto">
          <a:xfrm>
            <a:off x="7467600" y="159688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28" name="Rectangle 17"/>
          <p:cNvSpPr>
            <a:spLocks noChangeArrowheads="1"/>
          </p:cNvSpPr>
          <p:nvPr/>
        </p:nvSpPr>
        <p:spPr bwMode="auto">
          <a:xfrm>
            <a:off x="6781800" y="159688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29" name="Rectangle 18"/>
          <p:cNvSpPr>
            <a:spLocks noChangeArrowheads="1"/>
          </p:cNvSpPr>
          <p:nvPr/>
        </p:nvSpPr>
        <p:spPr bwMode="auto">
          <a:xfrm>
            <a:off x="6781800" y="411148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30" name="Rectangle 19"/>
          <p:cNvSpPr>
            <a:spLocks noChangeArrowheads="1"/>
          </p:cNvSpPr>
          <p:nvPr/>
        </p:nvSpPr>
        <p:spPr bwMode="auto">
          <a:xfrm>
            <a:off x="6096000" y="411148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31" name="Rectangle 20"/>
          <p:cNvSpPr>
            <a:spLocks noChangeArrowheads="1"/>
          </p:cNvSpPr>
          <p:nvPr/>
        </p:nvSpPr>
        <p:spPr bwMode="auto">
          <a:xfrm>
            <a:off x="7467600" y="472108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32" name="Rectangle 21"/>
          <p:cNvSpPr>
            <a:spLocks noChangeArrowheads="1"/>
          </p:cNvSpPr>
          <p:nvPr/>
        </p:nvSpPr>
        <p:spPr bwMode="auto">
          <a:xfrm>
            <a:off x="6781800" y="472108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33" name="Rectangle 22"/>
          <p:cNvSpPr>
            <a:spLocks noChangeArrowheads="1"/>
          </p:cNvSpPr>
          <p:nvPr/>
        </p:nvSpPr>
        <p:spPr bwMode="auto">
          <a:xfrm>
            <a:off x="6096000" y="4721087"/>
            <a:ext cx="6858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135" name="Text Box 24"/>
          <p:cNvSpPr txBox="1">
            <a:spLocks noChangeArrowheads="1"/>
          </p:cNvSpPr>
          <p:nvPr/>
        </p:nvSpPr>
        <p:spPr bwMode="auto">
          <a:xfrm>
            <a:off x="6324600" y="159688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5</a:t>
            </a:r>
          </a:p>
        </p:txBody>
      </p:sp>
      <p:sp>
        <p:nvSpPr>
          <p:cNvPr id="136" name="Text Box 25"/>
          <p:cNvSpPr txBox="1">
            <a:spLocks noChangeArrowheads="1"/>
          </p:cNvSpPr>
          <p:nvPr/>
        </p:nvSpPr>
        <p:spPr bwMode="auto">
          <a:xfrm>
            <a:off x="6858000" y="159688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37" name="Text Box 26"/>
          <p:cNvSpPr txBox="1">
            <a:spLocks noChangeArrowheads="1"/>
          </p:cNvSpPr>
          <p:nvPr/>
        </p:nvSpPr>
        <p:spPr bwMode="auto">
          <a:xfrm>
            <a:off x="6324600" y="220648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38" name="Text Box 27"/>
          <p:cNvSpPr txBox="1">
            <a:spLocks noChangeArrowheads="1"/>
          </p:cNvSpPr>
          <p:nvPr/>
        </p:nvSpPr>
        <p:spPr bwMode="auto">
          <a:xfrm>
            <a:off x="6934200" y="220648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139" name="Text Box 28"/>
          <p:cNvSpPr txBox="1">
            <a:spLocks noChangeArrowheads="1"/>
          </p:cNvSpPr>
          <p:nvPr/>
        </p:nvSpPr>
        <p:spPr bwMode="auto">
          <a:xfrm>
            <a:off x="6248400" y="4111487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40" name="Text Box 29"/>
          <p:cNvSpPr txBox="1">
            <a:spLocks noChangeArrowheads="1"/>
          </p:cNvSpPr>
          <p:nvPr/>
        </p:nvSpPr>
        <p:spPr bwMode="auto">
          <a:xfrm>
            <a:off x="6324600" y="4721087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141" name="Text Box 30"/>
          <p:cNvSpPr txBox="1">
            <a:spLocks noChangeArrowheads="1"/>
          </p:cNvSpPr>
          <p:nvPr/>
        </p:nvSpPr>
        <p:spPr bwMode="auto">
          <a:xfrm>
            <a:off x="6858000" y="411148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010400" y="4721087"/>
            <a:ext cx="6858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7</a:t>
            </a:r>
          </a:p>
        </p:txBody>
      </p:sp>
      <p:sp>
        <p:nvSpPr>
          <p:cNvPr id="143" name="Text Box 23"/>
          <p:cNvSpPr txBox="1">
            <a:spLocks noChangeArrowheads="1"/>
          </p:cNvSpPr>
          <p:nvPr/>
        </p:nvSpPr>
        <p:spPr bwMode="auto">
          <a:xfrm>
            <a:off x="6705600" y="2485817"/>
            <a:ext cx="457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en-US" sz="2800" dirty="0" smtClean="0"/>
              <a:t>.</a:t>
            </a:r>
          </a:p>
          <a:p>
            <a:pPr algn="ctr" eaLnBrk="1" hangingPunct="1">
              <a:spcBef>
                <a:spcPts val="0"/>
              </a:spcBef>
            </a:pPr>
            <a:r>
              <a:rPr lang="en-US" altLang="en-US" sz="2800" dirty="0"/>
              <a:t>.</a:t>
            </a:r>
          </a:p>
          <a:p>
            <a:pPr algn="ctr" eaLnBrk="1" hangingPunct="1">
              <a:spcBef>
                <a:spcPts val="0"/>
              </a:spcBef>
            </a:pP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56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latin typeface="Britannic Bold" panose="020B0903060703020204" pitchFamily="34" charset="0"/>
              </a:rPr>
              <a:t>Running time: O(N log</a:t>
            </a:r>
            <a:r>
              <a:rPr lang="en-US" sz="3600" baseline="-25000" dirty="0" smtClean="0">
                <a:latin typeface="Britannic Bold" panose="020B0903060703020204" pitchFamily="34" charset="0"/>
              </a:rPr>
              <a:t>2</a:t>
            </a:r>
            <a:r>
              <a:rPr lang="en-US" sz="3600" dirty="0" smtClean="0">
                <a:latin typeface="Britannic Bold" panose="020B0903060703020204" pitchFamily="34" charset="0"/>
              </a:rPr>
              <a:t>k </a:t>
            </a:r>
            <a:r>
              <a:rPr lang="en-US" sz="3600" dirty="0" err="1" smtClean="0">
                <a:latin typeface="Britannic Bold" panose="020B0903060703020204" pitchFamily="34" charset="0"/>
              </a:rPr>
              <a:t>log</a:t>
            </a:r>
            <a:r>
              <a:rPr lang="en-US" sz="3600" baseline="-25000" dirty="0" err="1" smtClean="0">
                <a:latin typeface="Britannic Bold" panose="020B0903060703020204" pitchFamily="34" charset="0"/>
              </a:rPr>
              <a:t>k</a:t>
            </a:r>
            <a:r>
              <a:rPr lang="en-US" sz="3600" dirty="0" smtClean="0">
                <a:latin typeface="Britannic Bold" panose="020B0903060703020204" pitchFamily="34" charset="0"/>
              </a:rPr>
              <a:t> N)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32" name="Footer Placeholder 6"/>
          <p:cNvSpPr txBox="1">
            <a:spLocks/>
          </p:cNvSpPr>
          <p:nvPr/>
        </p:nvSpPr>
        <p:spPr bwMode="auto">
          <a:xfrm>
            <a:off x="609600" y="6553200"/>
            <a:ext cx="2667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14a: K-way Merge Sort]</a:t>
            </a:r>
            <a:endParaRPr lang="en-US" dirty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164496" y="1447800"/>
            <a:ext cx="5334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2030896" y="2362200"/>
            <a:ext cx="5334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6526696" y="2362200"/>
            <a:ext cx="5334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5612296" y="3352800"/>
            <a:ext cx="5334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3021496" y="3352800"/>
            <a:ext cx="5334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1040296" y="3352800"/>
            <a:ext cx="5334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7669696" y="3352800"/>
            <a:ext cx="5334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 flipH="1">
            <a:off x="2335696" y="1828800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4393096" y="1828800"/>
            <a:ext cx="2438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13"/>
          <p:cNvSpPr>
            <a:spLocks noChangeShapeType="1"/>
          </p:cNvSpPr>
          <p:nvPr/>
        </p:nvSpPr>
        <p:spPr bwMode="auto">
          <a:xfrm flipH="1">
            <a:off x="1345096" y="2743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4"/>
          <p:cNvSpPr>
            <a:spLocks noChangeShapeType="1"/>
          </p:cNvSpPr>
          <p:nvPr/>
        </p:nvSpPr>
        <p:spPr bwMode="auto">
          <a:xfrm>
            <a:off x="2183296" y="27432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 flipH="1">
            <a:off x="5917096" y="2743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>
            <a:off x="6831496" y="27432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583096" y="57912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47" name="Rectangle 18"/>
          <p:cNvSpPr>
            <a:spLocks noChangeArrowheads="1"/>
          </p:cNvSpPr>
          <p:nvPr/>
        </p:nvSpPr>
        <p:spPr bwMode="auto">
          <a:xfrm>
            <a:off x="2716696" y="57912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250096" y="57912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3859696" y="57912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50" name="Rectangle 21"/>
          <p:cNvSpPr>
            <a:spLocks noChangeArrowheads="1"/>
          </p:cNvSpPr>
          <p:nvPr/>
        </p:nvSpPr>
        <p:spPr bwMode="auto">
          <a:xfrm>
            <a:off x="4545496" y="57912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5155096" y="57912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52" name="Rectangle 23"/>
          <p:cNvSpPr>
            <a:spLocks noChangeArrowheads="1"/>
          </p:cNvSpPr>
          <p:nvPr/>
        </p:nvSpPr>
        <p:spPr bwMode="auto">
          <a:xfrm>
            <a:off x="5764696" y="57912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6374296" y="57912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6983896" y="57912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55" name="Rectangle 26"/>
          <p:cNvSpPr>
            <a:spLocks noChangeArrowheads="1"/>
          </p:cNvSpPr>
          <p:nvPr/>
        </p:nvSpPr>
        <p:spPr bwMode="auto">
          <a:xfrm>
            <a:off x="7593496" y="57912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8203096" y="57912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57" name="Rectangle 28"/>
          <p:cNvSpPr>
            <a:spLocks noChangeArrowheads="1"/>
          </p:cNvSpPr>
          <p:nvPr/>
        </p:nvSpPr>
        <p:spPr bwMode="auto">
          <a:xfrm>
            <a:off x="1116496" y="57912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1649896" y="57912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59" name="Rectangle 30"/>
          <p:cNvSpPr>
            <a:spLocks noChangeArrowheads="1"/>
          </p:cNvSpPr>
          <p:nvPr/>
        </p:nvSpPr>
        <p:spPr bwMode="auto">
          <a:xfrm>
            <a:off x="2183296" y="5791200"/>
            <a:ext cx="381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SG" altLang="en-US"/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802296" y="3657600"/>
            <a:ext cx="9144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20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200"/>
              <a:t>.</a:t>
            </a:r>
          </a:p>
        </p:txBody>
      </p: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6602896" y="3657600"/>
            <a:ext cx="8382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20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200"/>
              <a:t>.</a:t>
            </a:r>
          </a:p>
        </p:txBody>
      </p:sp>
      <p:sp>
        <p:nvSpPr>
          <p:cNvPr id="62" name="Text Box 33"/>
          <p:cNvSpPr txBox="1">
            <a:spLocks noChangeArrowheads="1"/>
          </p:cNvSpPr>
          <p:nvPr/>
        </p:nvSpPr>
        <p:spPr bwMode="auto">
          <a:xfrm>
            <a:off x="4240696" y="1447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</a:t>
            </a:r>
          </a:p>
        </p:txBody>
      </p:sp>
      <p:sp>
        <p:nvSpPr>
          <p:cNvPr id="63" name="Text Box 34"/>
          <p:cNvSpPr txBox="1">
            <a:spLocks noChangeArrowheads="1"/>
          </p:cNvSpPr>
          <p:nvPr/>
        </p:nvSpPr>
        <p:spPr bwMode="auto">
          <a:xfrm>
            <a:off x="1954696" y="2362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 </a:t>
            </a:r>
            <a:r>
              <a:rPr lang="en-US" altLang="en-US" dirty="0" smtClean="0"/>
              <a:t>N/k</a:t>
            </a:r>
            <a:endParaRPr lang="en-US" altLang="en-US" dirty="0"/>
          </a:p>
        </p:txBody>
      </p:sp>
      <p:sp>
        <p:nvSpPr>
          <p:cNvPr id="64" name="Text Box 35"/>
          <p:cNvSpPr txBox="1">
            <a:spLocks noChangeArrowheads="1"/>
          </p:cNvSpPr>
          <p:nvPr/>
        </p:nvSpPr>
        <p:spPr bwMode="auto">
          <a:xfrm>
            <a:off x="6526696" y="2362200"/>
            <a:ext cx="6096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N/k</a:t>
            </a:r>
            <a:endParaRPr lang="en-US" altLang="en-US" dirty="0"/>
          </a:p>
        </p:txBody>
      </p:sp>
      <p:sp>
        <p:nvSpPr>
          <p:cNvPr id="65" name="Text Box 36"/>
          <p:cNvSpPr txBox="1">
            <a:spLocks noChangeArrowheads="1"/>
          </p:cNvSpPr>
          <p:nvPr/>
        </p:nvSpPr>
        <p:spPr bwMode="auto">
          <a:xfrm>
            <a:off x="964096" y="33528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N/k</a:t>
            </a:r>
            <a:r>
              <a:rPr lang="en-US" altLang="en-US" baseline="30000" dirty="0" smtClean="0"/>
              <a:t>2</a:t>
            </a:r>
            <a:endParaRPr lang="en-US" altLang="en-US" baseline="30000" dirty="0"/>
          </a:p>
        </p:txBody>
      </p:sp>
      <p:sp>
        <p:nvSpPr>
          <p:cNvPr id="66" name="Text Box 37"/>
          <p:cNvSpPr txBox="1">
            <a:spLocks noChangeArrowheads="1"/>
          </p:cNvSpPr>
          <p:nvPr/>
        </p:nvSpPr>
        <p:spPr bwMode="auto">
          <a:xfrm>
            <a:off x="2945296" y="33528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N/k</a:t>
            </a:r>
            <a:r>
              <a:rPr lang="en-US" altLang="en-US" baseline="30000" dirty="0" smtClean="0"/>
              <a:t>2</a:t>
            </a:r>
            <a:endParaRPr lang="en-US" altLang="en-US" baseline="30000" dirty="0"/>
          </a:p>
        </p:txBody>
      </p:sp>
      <p:sp>
        <p:nvSpPr>
          <p:cNvPr id="67" name="Text Box 38"/>
          <p:cNvSpPr txBox="1">
            <a:spLocks noChangeArrowheads="1"/>
          </p:cNvSpPr>
          <p:nvPr/>
        </p:nvSpPr>
        <p:spPr bwMode="auto">
          <a:xfrm>
            <a:off x="5536096" y="33528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N/k</a:t>
            </a:r>
            <a:r>
              <a:rPr lang="en-US" altLang="en-US" baseline="30000" dirty="0" smtClean="0"/>
              <a:t>2</a:t>
            </a:r>
            <a:endParaRPr lang="en-US" altLang="en-US" baseline="30000" dirty="0"/>
          </a:p>
        </p:txBody>
      </p:sp>
      <p:sp>
        <p:nvSpPr>
          <p:cNvPr id="68" name="Text Box 39"/>
          <p:cNvSpPr txBox="1">
            <a:spLocks noChangeArrowheads="1"/>
          </p:cNvSpPr>
          <p:nvPr/>
        </p:nvSpPr>
        <p:spPr bwMode="auto">
          <a:xfrm>
            <a:off x="7593496" y="33528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N/k</a:t>
            </a:r>
            <a:r>
              <a:rPr lang="en-US" altLang="en-US" baseline="30000" dirty="0" smtClean="0"/>
              <a:t>2</a:t>
            </a:r>
            <a:endParaRPr lang="en-US" altLang="en-US" baseline="30000" dirty="0"/>
          </a:p>
        </p:txBody>
      </p:sp>
      <p:sp>
        <p:nvSpPr>
          <p:cNvPr id="69" name="Text Box 40"/>
          <p:cNvSpPr txBox="1">
            <a:spLocks noChangeArrowheads="1"/>
          </p:cNvSpPr>
          <p:nvPr/>
        </p:nvSpPr>
        <p:spPr bwMode="auto">
          <a:xfrm>
            <a:off x="583096" y="5791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70" name="Text Box 41"/>
          <p:cNvSpPr txBox="1">
            <a:spLocks noChangeArrowheads="1"/>
          </p:cNvSpPr>
          <p:nvPr/>
        </p:nvSpPr>
        <p:spPr bwMode="auto">
          <a:xfrm>
            <a:off x="1726096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71" name="Text Box 42"/>
          <p:cNvSpPr txBox="1">
            <a:spLocks noChangeArrowheads="1"/>
          </p:cNvSpPr>
          <p:nvPr/>
        </p:nvSpPr>
        <p:spPr bwMode="auto">
          <a:xfrm>
            <a:off x="2716696" y="5791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72" name="Text Box 43"/>
          <p:cNvSpPr txBox="1">
            <a:spLocks noChangeArrowheads="1"/>
          </p:cNvSpPr>
          <p:nvPr/>
        </p:nvSpPr>
        <p:spPr bwMode="auto">
          <a:xfrm>
            <a:off x="1116496" y="5791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73" name="Text Box 44"/>
          <p:cNvSpPr txBox="1">
            <a:spLocks noChangeArrowheads="1"/>
          </p:cNvSpPr>
          <p:nvPr/>
        </p:nvSpPr>
        <p:spPr bwMode="auto">
          <a:xfrm>
            <a:off x="2183296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74" name="Text Box 45"/>
          <p:cNvSpPr txBox="1">
            <a:spLocks noChangeArrowheads="1"/>
          </p:cNvSpPr>
          <p:nvPr/>
        </p:nvSpPr>
        <p:spPr bwMode="auto">
          <a:xfrm>
            <a:off x="3250096" y="5791200"/>
            <a:ext cx="38100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75" name="Text Box 46"/>
          <p:cNvSpPr txBox="1">
            <a:spLocks noChangeArrowheads="1"/>
          </p:cNvSpPr>
          <p:nvPr/>
        </p:nvSpPr>
        <p:spPr bwMode="auto">
          <a:xfrm>
            <a:off x="4545496" y="5791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76" name="Text Box 47"/>
          <p:cNvSpPr txBox="1">
            <a:spLocks noChangeArrowheads="1"/>
          </p:cNvSpPr>
          <p:nvPr/>
        </p:nvSpPr>
        <p:spPr bwMode="auto">
          <a:xfrm>
            <a:off x="3859696" y="5791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77" name="Text Box 48"/>
          <p:cNvSpPr txBox="1">
            <a:spLocks noChangeArrowheads="1"/>
          </p:cNvSpPr>
          <p:nvPr/>
        </p:nvSpPr>
        <p:spPr bwMode="auto">
          <a:xfrm>
            <a:off x="5155096" y="5791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78" name="Text Box 49"/>
          <p:cNvSpPr txBox="1">
            <a:spLocks noChangeArrowheads="1"/>
          </p:cNvSpPr>
          <p:nvPr/>
        </p:nvSpPr>
        <p:spPr bwMode="auto">
          <a:xfrm>
            <a:off x="6374296" y="5791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79" name="Text Box 50"/>
          <p:cNvSpPr txBox="1">
            <a:spLocks noChangeArrowheads="1"/>
          </p:cNvSpPr>
          <p:nvPr/>
        </p:nvSpPr>
        <p:spPr bwMode="auto">
          <a:xfrm>
            <a:off x="5764696" y="5791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0" name="Text Box 51"/>
          <p:cNvSpPr txBox="1">
            <a:spLocks noChangeArrowheads="1"/>
          </p:cNvSpPr>
          <p:nvPr/>
        </p:nvSpPr>
        <p:spPr bwMode="auto">
          <a:xfrm>
            <a:off x="6983896" y="5791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1" name="Text Box 52"/>
          <p:cNvSpPr txBox="1">
            <a:spLocks noChangeArrowheads="1"/>
          </p:cNvSpPr>
          <p:nvPr/>
        </p:nvSpPr>
        <p:spPr bwMode="auto">
          <a:xfrm>
            <a:off x="7669696" y="5791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2" name="Text Box 53"/>
          <p:cNvSpPr txBox="1">
            <a:spLocks noChangeArrowheads="1"/>
          </p:cNvSpPr>
          <p:nvPr/>
        </p:nvSpPr>
        <p:spPr bwMode="auto">
          <a:xfrm>
            <a:off x="8203096" y="5791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 smtClean="0">
                <a:latin typeface="Britannic Bold" panose="020B0903060703020204" pitchFamily="34" charset="0"/>
              </a:rPr>
              <a:t>Running time: O(N log</a:t>
            </a:r>
            <a:r>
              <a:rPr lang="en-US" sz="3600" baseline="-25000" dirty="0" smtClean="0">
                <a:latin typeface="Britannic Bold" panose="020B0903060703020204" pitchFamily="34" charset="0"/>
              </a:rPr>
              <a:t>2</a:t>
            </a:r>
            <a:r>
              <a:rPr lang="en-US" sz="3600" dirty="0" smtClean="0">
                <a:latin typeface="Britannic Bold" panose="020B0903060703020204" pitchFamily="34" charset="0"/>
              </a:rPr>
              <a:t>k </a:t>
            </a:r>
            <a:r>
              <a:rPr lang="en-US" sz="3600" dirty="0" err="1" smtClean="0">
                <a:latin typeface="Britannic Bold" panose="020B0903060703020204" pitchFamily="34" charset="0"/>
              </a:rPr>
              <a:t>log</a:t>
            </a:r>
            <a:r>
              <a:rPr lang="en-US" sz="3600" baseline="-25000" dirty="0" err="1" smtClean="0">
                <a:latin typeface="Britannic Bold" panose="020B0903060703020204" pitchFamily="34" charset="0"/>
              </a:rPr>
              <a:t>k</a:t>
            </a:r>
            <a:r>
              <a:rPr lang="en-US" sz="3600" dirty="0" smtClean="0">
                <a:latin typeface="Britannic Bold" panose="020B0903060703020204" pitchFamily="34" charset="0"/>
              </a:rPr>
              <a:t> N)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sp>
        <p:nvSpPr>
          <p:cNvPr id="32" name="Footer Placeholder 6"/>
          <p:cNvSpPr txBox="1">
            <a:spLocks/>
          </p:cNvSpPr>
          <p:nvPr/>
        </p:nvSpPr>
        <p:spPr bwMode="auto">
          <a:xfrm>
            <a:off x="609600" y="6553200"/>
            <a:ext cx="2667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[CS1020 Lecture 14a: K-way Merge Sort]</a:t>
            </a:r>
            <a:endParaRPr lang="en-US" dirty="0"/>
          </a:p>
        </p:txBody>
      </p:sp>
      <p:sp>
        <p:nvSpPr>
          <p:cNvPr id="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7244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GB" sz="2800" dirty="0" smtClean="0"/>
              <a:t>By changing the base, we get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800" dirty="0"/>
              <a:t>	</a:t>
            </a:r>
            <a:r>
              <a:rPr lang="en-GB" sz="2800" dirty="0" smtClean="0">
                <a:solidFill>
                  <a:srgbClr val="C00000"/>
                </a:solidFill>
              </a:rPr>
              <a:t>O(N log</a:t>
            </a:r>
            <a:r>
              <a:rPr lang="en-GB" sz="2800" baseline="-25000" dirty="0" smtClean="0">
                <a:solidFill>
                  <a:srgbClr val="C00000"/>
                </a:solidFill>
              </a:rPr>
              <a:t>2</a:t>
            </a:r>
            <a:r>
              <a:rPr lang="en-GB" sz="2800" dirty="0" smtClean="0">
                <a:solidFill>
                  <a:srgbClr val="C00000"/>
                </a:solidFill>
              </a:rPr>
              <a:t> N)</a:t>
            </a:r>
          </a:p>
          <a:p>
            <a:pPr>
              <a:spcBef>
                <a:spcPts val="1800"/>
              </a:spcBef>
            </a:pPr>
            <a:r>
              <a:rPr lang="en-GB" sz="2800" dirty="0" smtClean="0"/>
              <a:t>It is not really an improvement over 2-way Merge Sort</a:t>
            </a:r>
          </a:p>
          <a:p>
            <a:pPr>
              <a:spcBef>
                <a:spcPts val="1800"/>
              </a:spcBef>
            </a:pPr>
            <a:r>
              <a:rPr lang="en-GB" sz="2800" dirty="0" smtClean="0"/>
              <a:t>But it has real application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8517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27337</TotalTime>
  <Words>231</Words>
  <Application>Microsoft Office PowerPoint</Application>
  <PresentationFormat>On-screen Show (4:3)</PresentationFormat>
  <Paragraphs>116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1_L1 - Basic of C++</vt:lpstr>
      <vt:lpstr>CS1020 Data Structures and Algorithms I Lecture Note #14a</vt:lpstr>
      <vt:lpstr>1 K-way Merge Sort (1/2)</vt:lpstr>
      <vt:lpstr>1 K-way Merge Sort (2/2)</vt:lpstr>
      <vt:lpstr>2 Running time: O(k Nlogk N)</vt:lpstr>
      <vt:lpstr>3 Improved K-way Merge Sort</vt:lpstr>
      <vt:lpstr>4 Running time: O(N log2k logk N) </vt:lpstr>
      <vt:lpstr>4 Running time: O(N log2k logk N) 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Aaron Tan</dc:creator>
  <cp:lastModifiedBy>Tan Tuck Choy</cp:lastModifiedBy>
  <cp:revision>2802</cp:revision>
  <dcterms:created xsi:type="dcterms:W3CDTF">2005-08-26T05:24:28Z</dcterms:created>
  <dcterms:modified xsi:type="dcterms:W3CDTF">2016-04-04T03:07:40Z</dcterms:modified>
</cp:coreProperties>
</file>