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3" r:id="rId3"/>
    <p:sldId id="320" r:id="rId4"/>
    <p:sldId id="294" r:id="rId5"/>
    <p:sldId id="327" r:id="rId6"/>
    <p:sldId id="342" r:id="rId7"/>
    <p:sldId id="262" r:id="rId8"/>
    <p:sldId id="344" r:id="rId9"/>
    <p:sldId id="345" r:id="rId10"/>
    <p:sldId id="363" r:id="rId11"/>
    <p:sldId id="364" r:id="rId12"/>
    <p:sldId id="354" r:id="rId13"/>
    <p:sldId id="356" r:id="rId14"/>
    <p:sldId id="355" r:id="rId15"/>
    <p:sldId id="346" r:id="rId16"/>
    <p:sldId id="349" r:id="rId17"/>
    <p:sldId id="357" r:id="rId18"/>
    <p:sldId id="358" r:id="rId19"/>
    <p:sldId id="359" r:id="rId20"/>
    <p:sldId id="360" r:id="rId21"/>
    <p:sldId id="350" r:id="rId22"/>
    <p:sldId id="361" r:id="rId23"/>
    <p:sldId id="362" r:id="rId24"/>
    <p:sldId id="353" r:id="rId25"/>
    <p:sldId id="365" r:id="rId26"/>
    <p:sldId id="366" r:id="rId27"/>
    <p:sldId id="367" r:id="rId28"/>
    <p:sldId id="368" r:id="rId29"/>
    <p:sldId id="370" r:id="rId30"/>
    <p:sldId id="371" r:id="rId31"/>
    <p:sldId id="372" r:id="rId32"/>
    <p:sldId id="299" r:id="rId3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7D335A-B53A-44EC-8458-137615A0BA80}">
          <p14:sldIdLst>
            <p14:sldId id="256"/>
            <p14:sldId id="293"/>
            <p14:sldId id="320"/>
            <p14:sldId id="294"/>
          </p14:sldIdLst>
        </p14:section>
        <p14:section name="Untitled Section" id="{D898A8A6-FDAA-438A-832E-58582B1B4CA5}">
          <p14:sldIdLst>
            <p14:sldId id="327"/>
            <p14:sldId id="342"/>
            <p14:sldId id="262"/>
            <p14:sldId id="344"/>
            <p14:sldId id="345"/>
            <p14:sldId id="363"/>
            <p14:sldId id="364"/>
            <p14:sldId id="354"/>
            <p14:sldId id="356"/>
            <p14:sldId id="355"/>
            <p14:sldId id="346"/>
            <p14:sldId id="349"/>
            <p14:sldId id="357"/>
            <p14:sldId id="358"/>
            <p14:sldId id="359"/>
            <p14:sldId id="360"/>
            <p14:sldId id="350"/>
            <p14:sldId id="361"/>
            <p14:sldId id="362"/>
            <p14:sldId id="353"/>
            <p14:sldId id="365"/>
            <p14:sldId id="366"/>
            <p14:sldId id="367"/>
            <p14:sldId id="368"/>
            <p14:sldId id="370"/>
            <p14:sldId id="371"/>
            <p14:sldId id="372"/>
            <p14:sldId id="2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006600"/>
    <a:srgbClr val="CCECFF"/>
    <a:srgbClr val="800080"/>
    <a:srgbClr val="FFC000"/>
    <a:srgbClr val="F2EE98"/>
    <a:srgbClr val="FFFFFF"/>
    <a:srgbClr val="660066"/>
    <a:srgbClr val="F6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89474" autoAdjust="0"/>
  </p:normalViewPr>
  <p:slideViewPr>
    <p:cSldViewPr>
      <p:cViewPr varScale="1">
        <p:scale>
          <a:sx n="81" d="100"/>
          <a:sy n="81" d="100"/>
        </p:scale>
        <p:origin x="-78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38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>
              <a:solidFill>
                <a:schemeClr val="tx1"/>
              </a:solidFill>
            </a:rPr>
            <a:t>CS1020 website </a:t>
          </a:r>
          <a:r>
            <a:rPr lang="en-US" sz="280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>
              <a:solidFill>
                <a:schemeClr val="tx1"/>
              </a:solidFill>
            </a:rPr>
            <a:t> </a:t>
          </a: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CCAD265B-CB61-476F-8EB2-F8AA7BE6F91E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2200" baseline="0">
            <a:solidFill>
              <a:schemeClr val="tx1"/>
            </a:solidFill>
            <a:latin typeface="+mn-lt"/>
          </a:endParaRPr>
        </a:p>
      </dgm:t>
    </dgm:pt>
    <dgm:pt modelId="{897CD898-D411-4B08-B343-9EE9896B6C32}" type="parTrans" cxnId="{4ACEFEC8-0E7F-4336-87B5-FB478EA75132}">
      <dgm:prSet/>
      <dgm:spPr/>
      <dgm:t>
        <a:bodyPr/>
        <a:lstStyle/>
        <a:p>
          <a:endParaRPr lang="en-US"/>
        </a:p>
      </dgm:t>
    </dgm:pt>
    <dgm:pt modelId="{571D3750-F712-47E1-A325-A681968CBBD7}" type="sibTrans" cxnId="{4ACEFEC8-0E7F-4336-87B5-FB478EA7513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aseline="0" dirty="0">
              <a:solidFill>
                <a:schemeClr val="tx1"/>
              </a:solidFill>
              <a:latin typeface="+mn-lt"/>
            </a:rPr>
            <a:t>Chapter 1, Section 1.8, pages 80 to 92</a:t>
          </a: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20601" custScaleY="120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72AB66B2-2B5A-4AB3-B9A3-C435BDB5084A}" type="presOf" srcId="{F6CE912F-21A3-4FAA-ADEC-255F16EFD9BF}" destId="{691D3C5E-B9A5-48E5-96D2-C74E4BC7C021}" srcOrd="0" destOrd="1" presId="urn:microsoft.com/office/officeart/2005/8/layout/vList3#1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4ACEFEC8-0E7F-4336-87B5-FB478EA75132}" srcId="{0FE90267-9BC7-4679-8942-5FF3A3AB06ED}" destId="{CCAD265B-CB61-476F-8EB2-F8AA7BE6F91E}" srcOrd="1" destOrd="0" parTransId="{897CD898-D411-4B08-B343-9EE9896B6C32}" sibTransId="{571D3750-F712-47E1-A325-A681968CBBD7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CB73AC17-8889-441E-9414-703E6BFF8BA7}" type="presOf" srcId="{CCAD265B-CB61-476F-8EB2-F8AA7BE6F91E}" destId="{691D3C5E-B9A5-48E5-96D2-C74E4BC7C021}" srcOrd="0" destOrd="2" presId="urn:microsoft.com/office/officeart/2005/8/layout/vList3#1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4BC38318-53C0-4FEB-B4C9-75B74739E872}" srcId="{0FE90267-9BC7-4679-8942-5FF3A3AB06ED}" destId="{F6CE912F-21A3-4FAA-ADEC-255F16EFD9BF}" srcOrd="0" destOrd="0" parTransId="{BA504D16-2C5F-4916-8864-563466FFC912}" sibTransId="{B4F5F459-368E-4AC9-B2B2-99E5AC404ED8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973982" y="61"/>
          <a:ext cx="6355663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solidFill>
                <a:schemeClr val="tx1"/>
              </a:solidFill>
            </a:rPr>
            <a:t>Book</a:t>
          </a: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kern="1200" baseline="0" dirty="0">
              <a:solidFill>
                <a:schemeClr val="tx1"/>
              </a:solidFill>
              <a:latin typeface="+mn-lt"/>
            </a:rPr>
            <a:t>Chapter 1, Section 1.8, pages 80 to 92</a:t>
          </a: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endParaRPr lang="en-US" sz="2200" kern="1200" baseline="0">
            <a:solidFill>
              <a:schemeClr val="tx1"/>
            </a:solidFill>
            <a:latin typeface="+mn-lt"/>
          </a:endParaRPr>
        </a:p>
      </dsp:txBody>
      <dsp:txXfrm rot="10800000">
        <a:off x="1531257" y="61"/>
        <a:ext cx="5798388" cy="2229100"/>
      </dsp:txXfrm>
    </dsp:sp>
    <dsp:sp modelId="{E9C254D0-7C86-4675-AC1B-555179EDDE6F}">
      <dsp:nvSpPr>
        <dsp:cNvPr id="0" name=""/>
        <dsp:cNvSpPr/>
      </dsp:nvSpPr>
      <dsp:spPr>
        <a:xfrm>
          <a:off x="276239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973982" y="2779409"/>
          <a:ext cx="6355663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solidFill>
                <a:schemeClr val="tx1"/>
              </a:solidFill>
            </a:rPr>
            <a:t>CS1020 website </a:t>
          </a:r>
          <a:r>
            <a:rPr lang="en-US" sz="2800" kern="120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>
              <a:solidFill>
                <a:schemeClr val="tx1"/>
              </a:solidFill>
            </a:rPr>
            <a:t> </a:t>
          </a:r>
        </a:p>
      </dsp:txBody>
      <dsp:txXfrm rot="10800000">
        <a:off x="1434814" y="2779409"/>
        <a:ext cx="5894831" cy="1843328"/>
      </dsp:txXfrm>
    </dsp:sp>
    <dsp:sp modelId="{71E86C86-047A-4D09-AAD2-F51B4E8AD96C}">
      <dsp:nvSpPr>
        <dsp:cNvPr id="0" name=""/>
        <dsp:cNvSpPr/>
      </dsp:nvSpPr>
      <dsp:spPr>
        <a:xfrm>
          <a:off x="276239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5/4/2016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82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9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41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8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7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41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3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209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/>
              <a:t>[CS1020 Lecture 4: Collection of Data]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>
                <a:solidFill>
                  <a:srgbClr val="006600"/>
                </a:solidFill>
              </a:rPr>
            </a:br>
            <a:r>
              <a:rPr lang="en-US" sz="3600" dirty="0"/>
              <a:t>Lecture Note #16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Processing</a:t>
            </a: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1.2 </a:t>
            </a:r>
            <a:r>
              <a:rPr lang="en-US" sz="3600" dirty="0">
                <a:latin typeface="Britannic Bold" panose="020B0903060703020204" pitchFamily="34" charset="0"/>
              </a:rPr>
              <a:t>Reading a </a:t>
            </a:r>
            <a:r>
              <a:rPr lang="en-US" sz="3600" dirty="0" smtClean="0">
                <a:latin typeface="Britannic Bold" panose="020B0903060703020204" pitchFamily="34" charset="0"/>
              </a:rPr>
              <a:t>File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1662" y="1143000"/>
            <a:ext cx="8001000" cy="4637081"/>
            <a:chOff x="533400" y="801634"/>
            <a:chExt cx="8001000" cy="4637081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533400" y="914400"/>
              <a:ext cx="8001000" cy="4524315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</a:rPr>
                <a:t>java.util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java.io.*;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FileExample2 </a:t>
              </a:r>
              <a:r>
                <a:rPr lang="en-US" sz="1600" b="1" dirty="0">
                  <a:latin typeface="Courier New" pitchFamily="49" charset="0"/>
                </a:rPr>
                <a:t>{</a:t>
              </a: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600" b="1" dirty="0">
                  <a:latin typeface="Courier New" pitchFamily="49" charset="0"/>
                </a:rPr>
                <a:t>args)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                    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</a:rPr>
                <a:t>FileNotFoundException</a:t>
              </a:r>
              <a:r>
                <a:rPr lang="en-US" sz="1600" b="1" dirty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try</a:t>
              </a:r>
              <a:r>
                <a:rPr lang="en-US" sz="1600" b="1" dirty="0" smtClean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</a:rPr>
                <a:t>		Scanner </a:t>
              </a:r>
              <a:r>
                <a:rPr lang="en-US" sz="1600" b="1" dirty="0" err="1">
                  <a:latin typeface="Courier New" pitchFamily="49" charset="0"/>
                </a:rPr>
                <a:t>infile</a:t>
              </a:r>
              <a:r>
                <a:rPr lang="en-US" sz="1600" b="1" dirty="0"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Scanner(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File(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example"</a:t>
              </a:r>
              <a:r>
                <a:rPr lang="en-US" sz="1600" b="1" dirty="0" smtClean="0">
                  <a:latin typeface="Courier New" pitchFamily="49" charset="0"/>
                </a:rPr>
                <a:t>));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</a:t>
              </a: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sum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</a:rPr>
                <a:t>	</a:t>
              </a: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while 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infile.hasNextInt</a:t>
              </a:r>
              <a:r>
                <a:rPr lang="en-US" sz="1600" b="1" dirty="0">
                  <a:latin typeface="Courier New" pitchFamily="49" charset="0"/>
                </a:rPr>
                <a:t>())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latin typeface="Courier New" pitchFamily="49" charset="0"/>
                </a:rPr>
                <a:t>	</a:t>
              </a:r>
              <a:r>
                <a:rPr lang="en-US" sz="1600" b="1" dirty="0">
                  <a:latin typeface="Courier New" pitchFamily="49" charset="0"/>
                </a:rPr>
                <a:t>	sum += </a:t>
              </a:r>
              <a:r>
                <a:rPr lang="en-US" sz="1600" b="1" dirty="0" err="1">
                  <a:latin typeface="Courier New" pitchFamily="49" charset="0"/>
                </a:rPr>
                <a:t>infile.nextInt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latin typeface="Courier New" pitchFamily="49" charset="0"/>
                </a:rPr>
                <a:t>	}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"Sum = "</a:t>
              </a:r>
              <a:r>
                <a:rPr lang="en-US" sz="1600" b="1" dirty="0">
                  <a:latin typeface="Courier New" pitchFamily="49" charset="0"/>
                </a:rPr>
                <a:t> + sum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catch</a:t>
              </a:r>
              <a:r>
                <a:rPr lang="en-US" sz="1600" b="1" dirty="0" smtClean="0">
                  <a:latin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</a:rPr>
                <a:t>FileNotFoundException</a:t>
              </a:r>
              <a:r>
                <a:rPr lang="en-US" sz="1600" b="1" dirty="0" smtClean="0">
                  <a:latin typeface="Courier New" pitchFamily="49" charset="0"/>
                </a:rPr>
                <a:t> e)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</a:t>
              </a:r>
              <a:r>
                <a:rPr lang="en-US" sz="1600" b="1" dirty="0" err="1" smtClean="0">
                  <a:latin typeface="Courier New" pitchFamily="49" charset="0"/>
                </a:rPr>
                <a:t>System.out.println</a:t>
              </a:r>
              <a:r>
                <a:rPr lang="en-US" sz="1600" b="1" dirty="0" smtClean="0"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"File 'example' not found!"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</a:rPr>
                <a:t>	}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4600" y="801634"/>
              <a:ext cx="19812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FileExample2.java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8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1.2 </a:t>
            </a:r>
            <a:r>
              <a:rPr lang="en-US" sz="3600" dirty="0">
                <a:latin typeface="Britannic Bold" panose="020B0903060703020204" pitchFamily="34" charset="0"/>
              </a:rPr>
              <a:t>Reading a </a:t>
            </a:r>
            <a:r>
              <a:rPr lang="en-US" sz="3600" dirty="0" smtClean="0">
                <a:latin typeface="Britannic Bold" panose="020B0903060703020204" pitchFamily="34" charset="0"/>
              </a:rPr>
              <a:t>File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1662" y="1143000"/>
            <a:ext cx="8001000" cy="4883303"/>
            <a:chOff x="533400" y="801634"/>
            <a:chExt cx="8001000" cy="4883303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533400" y="914400"/>
              <a:ext cx="8001000" cy="4770537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</a:rPr>
                <a:t>java.util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java.io.*;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FileExample2 </a:t>
              </a:r>
              <a:r>
                <a:rPr lang="en-US" sz="1600" b="1" dirty="0">
                  <a:latin typeface="Courier New" pitchFamily="49" charset="0"/>
                </a:rPr>
                <a:t>{</a:t>
              </a: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600" b="1" dirty="0">
                  <a:latin typeface="Courier New" pitchFamily="49" charset="0"/>
                </a:rPr>
                <a:t>args)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                    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</a:rPr>
                <a:t>FileNotFoundException</a:t>
              </a:r>
              <a:r>
                <a:rPr lang="en-US" sz="1600" b="1" dirty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File f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File(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"example"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(!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f.exists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())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"File 'example'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does not exist!"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</a:rPr>
                <a:t>System.exit</a:t>
              </a:r>
              <a:r>
                <a:rPr lang="en-US" sz="1600" b="1" dirty="0" smtClean="0"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</a:rPr>
                <a:t>	Scanner </a:t>
              </a:r>
              <a:r>
                <a:rPr lang="en-US" sz="1600" b="1" dirty="0" err="1">
                  <a:latin typeface="Courier New" pitchFamily="49" charset="0"/>
                </a:rPr>
                <a:t>infile</a:t>
              </a:r>
              <a:r>
                <a:rPr lang="en-US" sz="1600" b="1" dirty="0"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</a:rPr>
                <a:t>Scanner(f);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</a:t>
              </a: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sum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while 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infile.hasNextInt</a:t>
              </a:r>
              <a:r>
                <a:rPr lang="en-US" sz="1600" b="1" dirty="0">
                  <a:latin typeface="Courier New" pitchFamily="49" charset="0"/>
                </a:rPr>
                <a:t>())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	sum += </a:t>
              </a:r>
              <a:r>
                <a:rPr lang="en-US" sz="1600" b="1" dirty="0" err="1">
                  <a:latin typeface="Courier New" pitchFamily="49" charset="0"/>
                </a:rPr>
                <a:t>infile.nextInt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"Sum = "</a:t>
              </a:r>
              <a:r>
                <a:rPr lang="en-US" sz="1600" b="1" dirty="0">
                  <a:latin typeface="Courier New" pitchFamily="49" charset="0"/>
                </a:rPr>
                <a:t> + sum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</a:rPr>
                <a:t>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4600" y="801634"/>
              <a:ext cx="19812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FileExample3.java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6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1.3 </a:t>
            </a:r>
            <a:r>
              <a:rPr lang="en-US" sz="3600" dirty="0">
                <a:latin typeface="Britannic Bold" panose="020B0903060703020204" pitchFamily="34" charset="0"/>
              </a:rPr>
              <a:t>Input Tokens (1/3)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3352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Input data are broken into tokens when read.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Scanner view all input as a stream of characters, which it processes with its </a:t>
            </a:r>
            <a:r>
              <a:rPr lang="en-US" sz="2400" dirty="0">
                <a:solidFill>
                  <a:srgbClr val="0000FF"/>
                </a:solidFill>
              </a:rPr>
              <a:t>input cursor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Each call to extract the next input </a:t>
            </a:r>
            <a:r>
              <a:rPr lang="en-US" sz="2000" dirty="0"/>
              <a:t>(next(), </a:t>
            </a:r>
            <a:r>
              <a:rPr lang="en-US" sz="2000" dirty="0" err="1"/>
              <a:t>nextInt</a:t>
            </a:r>
            <a:r>
              <a:rPr lang="en-US" sz="2000" dirty="0"/>
              <a:t>(), </a:t>
            </a:r>
            <a:r>
              <a:rPr lang="en-US" sz="2000" dirty="0" err="1"/>
              <a:t>nextDouble</a:t>
            </a:r>
            <a:r>
              <a:rPr lang="en-US" sz="2000" dirty="0"/>
              <a:t>(), etc.)</a:t>
            </a:r>
            <a:r>
              <a:rPr lang="en-US" sz="2400" dirty="0"/>
              <a:t> advances the cursor to the end of the current token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Tokens are separated by whitespace</a:t>
            </a:r>
          </a:p>
        </p:txBody>
      </p:sp>
    </p:spTree>
    <p:extLst>
      <p:ext uri="{BB962C8B-B14F-4D97-AF65-F5344CB8AC3E}">
        <p14:creationId xmlns:p14="http://schemas.microsoft.com/office/powerpoint/2010/main" val="8962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232579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1.3 </a:t>
            </a:r>
            <a:r>
              <a:rPr lang="en-US" sz="3600" dirty="0">
                <a:latin typeface="Britannic Bold" panose="020B0903060703020204" pitchFamily="34" charset="0"/>
              </a:rPr>
              <a:t>Input Tokens (2/3)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2000" y="658152"/>
            <a:ext cx="8001000" cy="3448741"/>
            <a:chOff x="533400" y="789646"/>
            <a:chExt cx="8001000" cy="3448741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533400" y="914400"/>
              <a:ext cx="8001000" cy="3323987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  <a:latin typeface="Courier New" pitchFamily="49" charset="0"/>
                </a:rPr>
                <a:t>java.util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 java.io.*;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  <a:latin typeface="Courier New" pitchFamily="49" charset="0"/>
                </a:rPr>
                <a:t>InputTokens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500" b="1" dirty="0">
                  <a:latin typeface="Courier New" pitchFamily="49" charset="0"/>
                </a:rPr>
                <a:t>args)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	                           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throws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</a:rPr>
                <a:t>FileNotFoundException</a:t>
              </a:r>
              <a:r>
                <a:rPr lang="en-US" sz="1500" b="1" dirty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		Scanner </a:t>
              </a:r>
              <a:r>
                <a:rPr lang="en-US" sz="1500" b="1" dirty="0" err="1">
                  <a:latin typeface="Courier New" pitchFamily="49" charset="0"/>
                </a:rPr>
                <a:t>infile</a:t>
              </a:r>
              <a:r>
                <a:rPr lang="en-US" sz="1500" b="1" dirty="0">
                  <a:latin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>
                  <a:latin typeface="Courier New" pitchFamily="49" charset="0"/>
                </a:rPr>
                <a:t> Scanner(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>
                  <a:latin typeface="Courier New" pitchFamily="49" charset="0"/>
                </a:rPr>
                <a:t> File</a:t>
              </a:r>
              <a:r>
                <a:rPr lang="en-US" sz="1500" b="1" dirty="0" smtClean="0">
                  <a:latin typeface="Courier New" pitchFamily="49" charset="0"/>
                </a:rPr>
                <a:t>(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"tokens"</a:t>
              </a:r>
              <a:r>
                <a:rPr lang="en-US" sz="1500" b="1" dirty="0" smtClean="0">
                  <a:latin typeface="Courier New" pitchFamily="49" charset="0"/>
                </a:rPr>
                <a:t>));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500" b="1" dirty="0">
                  <a:latin typeface="Courier New" pitchFamily="49" charset="0"/>
                </a:rPr>
                <a:t> a = </a:t>
              </a:r>
              <a:r>
                <a:rPr lang="en-US" sz="1500" b="1" dirty="0" err="1">
                  <a:latin typeface="Courier New" pitchFamily="49" charset="0"/>
                </a:rPr>
                <a:t>infile.nextInt</a:t>
              </a:r>
              <a:r>
                <a:rPr lang="en-US" sz="1500" b="1" dirty="0">
                  <a:latin typeface="Courier New" pitchFamily="49" charset="0"/>
                </a:rPr>
                <a:t>()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		String b = </a:t>
              </a:r>
              <a:r>
                <a:rPr lang="en-US" sz="1500" b="1" dirty="0" err="1">
                  <a:latin typeface="Courier New" pitchFamily="49" charset="0"/>
                </a:rPr>
                <a:t>infile.next</a:t>
              </a:r>
              <a:r>
                <a:rPr lang="en-US" sz="1500" b="1" dirty="0">
                  <a:latin typeface="Courier New" pitchFamily="49" charset="0"/>
                </a:rPr>
                <a:t>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		String c = </a:t>
              </a:r>
              <a:r>
                <a:rPr lang="en-US" sz="1500" b="1" dirty="0" err="1">
                  <a:latin typeface="Courier New" pitchFamily="49" charset="0"/>
                </a:rPr>
                <a:t>infile.nextLine</a:t>
              </a:r>
              <a:r>
                <a:rPr lang="en-US" sz="1500" b="1" dirty="0">
                  <a:latin typeface="Courier New" pitchFamily="49" charset="0"/>
                </a:rPr>
                <a:t>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double</a:t>
              </a:r>
              <a:r>
                <a:rPr lang="en-US" sz="1500" b="1" dirty="0">
                  <a:latin typeface="Courier New" pitchFamily="49" charset="0"/>
                </a:rPr>
                <a:t> d = </a:t>
              </a:r>
              <a:r>
                <a:rPr lang="en-US" sz="1500" b="1" dirty="0" err="1">
                  <a:latin typeface="Courier New" pitchFamily="49" charset="0"/>
                </a:rPr>
                <a:t>infile.nextDouble</a:t>
              </a:r>
              <a:r>
                <a:rPr lang="en-US" sz="1500" b="1" dirty="0">
                  <a:latin typeface="Courier New" pitchFamily="49" charset="0"/>
                </a:rPr>
                <a:t>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err="1">
                  <a:latin typeface="Courier New" pitchFamily="49" charset="0"/>
                </a:rPr>
                <a:t>System.out.println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"a = " </a:t>
              </a:r>
              <a:r>
                <a:rPr lang="en-US" sz="1500" b="1" dirty="0">
                  <a:latin typeface="Courier New" pitchFamily="49" charset="0"/>
                </a:rPr>
                <a:t>+ a); </a:t>
              </a:r>
              <a:r>
                <a:rPr lang="en-US" sz="1500" b="1" dirty="0" err="1">
                  <a:latin typeface="Courier New" pitchFamily="49" charset="0"/>
                </a:rPr>
                <a:t>System.out.println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"b = "</a:t>
              </a:r>
              <a:r>
                <a:rPr lang="en-US" sz="1500" b="1" dirty="0">
                  <a:latin typeface="Courier New" pitchFamily="49" charset="0"/>
                </a:rPr>
                <a:t> + b);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err="1">
                  <a:latin typeface="Courier New" pitchFamily="49" charset="0"/>
                </a:rPr>
                <a:t>System.out.println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"c = " </a:t>
              </a:r>
              <a:r>
                <a:rPr lang="en-US" sz="1500" b="1" dirty="0">
                  <a:latin typeface="Courier New" pitchFamily="49" charset="0"/>
                </a:rPr>
                <a:t>+ c); </a:t>
              </a:r>
              <a:r>
                <a:rPr lang="en-US" sz="1500" b="1" dirty="0" err="1">
                  <a:latin typeface="Courier New" pitchFamily="49" charset="0"/>
                </a:rPr>
                <a:t>System.out.println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"d = "</a:t>
              </a:r>
              <a:r>
                <a:rPr lang="en-US" sz="1500" b="1" dirty="0">
                  <a:latin typeface="Courier New" pitchFamily="49" charset="0"/>
                </a:rPr>
                <a:t> + d);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5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48334" y="789646"/>
              <a:ext cx="19812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InputTokens.java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0600" y="4815612"/>
            <a:ext cx="7772400" cy="646331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123 CS1020 Data Structures and Algorithms 1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456 78.9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" y="416204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smtClean="0"/>
              <a:t>“tokens”: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" y="444628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(viewed on screen)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" y="546194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(internally)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1" y="5831275"/>
            <a:ext cx="7772400" cy="36933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123 CS1020 Data Structures and Algorithms 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456 78.9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1.3 </a:t>
            </a:r>
            <a:r>
              <a:rPr lang="en-US" sz="3600" dirty="0">
                <a:latin typeface="Britannic Bold" panose="020B0903060703020204" pitchFamily="34" charset="0"/>
              </a:rPr>
              <a:t>Input Tokens (3/3)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334000" y="331060"/>
            <a:ext cx="3505200" cy="169277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a = </a:t>
            </a:r>
            <a:r>
              <a:rPr lang="en-US" sz="1200" b="1" dirty="0" err="1">
                <a:latin typeface="Courier New" pitchFamily="49" charset="0"/>
              </a:rPr>
              <a:t>infile.nextInt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US" sz="1200" b="1" dirty="0">
                <a:latin typeface="Courier New" pitchFamily="49" charset="0"/>
              </a:rPr>
              <a:t>	String b = </a:t>
            </a:r>
            <a:r>
              <a:rPr lang="en-US" sz="1200" b="1" dirty="0" err="1">
                <a:latin typeface="Courier New" pitchFamily="49" charset="0"/>
              </a:rPr>
              <a:t>infile.next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US" sz="1200" b="1" dirty="0">
                <a:latin typeface="Courier New" pitchFamily="49" charset="0"/>
              </a:rPr>
              <a:t>	String c = </a:t>
            </a:r>
            <a:r>
              <a:rPr lang="en-US" sz="1200" b="1" dirty="0" err="1">
                <a:latin typeface="Courier New" pitchFamily="49" charset="0"/>
              </a:rPr>
              <a:t>infile.nextLine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200" b="1" dirty="0">
                <a:latin typeface="Courier New" pitchFamily="49" charset="0"/>
              </a:rPr>
              <a:t> d = </a:t>
            </a:r>
            <a:r>
              <a:rPr lang="en-US" sz="1200" b="1" dirty="0" err="1">
                <a:latin typeface="Courier New" pitchFamily="49" charset="0"/>
              </a:rPr>
              <a:t>infile.nextDouble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US" sz="8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System.out.println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</a:rPr>
              <a:t>"a = " </a:t>
            </a:r>
            <a:r>
              <a:rPr lang="en-US" sz="1200" b="1" dirty="0">
                <a:latin typeface="Courier New" pitchFamily="49" charset="0"/>
              </a:rPr>
              <a:t>+ a);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System.out.println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</a:rPr>
              <a:t>"b = "</a:t>
            </a:r>
            <a:r>
              <a:rPr lang="en-US" sz="1200" b="1" dirty="0">
                <a:latin typeface="Courier New" pitchFamily="49" charset="0"/>
              </a:rPr>
              <a:t> + b);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System.out.println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</a:rPr>
              <a:t>"c = " </a:t>
            </a:r>
            <a:r>
              <a:rPr lang="en-US" sz="1200" b="1" dirty="0">
                <a:latin typeface="Courier New" pitchFamily="49" charset="0"/>
              </a:rPr>
              <a:t>+ c);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System.out.println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</a:rPr>
              <a:t>"d = "</a:t>
            </a:r>
            <a:r>
              <a:rPr lang="en-US" sz="1200" b="1" dirty="0">
                <a:latin typeface="Courier New" pitchFamily="49" charset="0"/>
              </a:rPr>
              <a:t> + d);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2016" y="2339694"/>
            <a:ext cx="7942385" cy="36933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123 CS1020 Data Structures and Algorithms 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456 78.9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659" y="872301"/>
            <a:ext cx="5249741" cy="1200329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123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 = CS1020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 Data Structures and Algorithms 1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456.0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02383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smtClean="0"/>
              <a:t>“tokens”: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24360"/>
            <a:ext cx="28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82557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 = </a:t>
            </a:r>
            <a:r>
              <a:rPr lang="en-US" b="1" dirty="0" err="1">
                <a:latin typeface="Courier New" pitchFamily="49" charset="0"/>
              </a:rPr>
              <a:t>infile.nextInt</a:t>
            </a:r>
            <a:r>
              <a:rPr lang="en-US" b="1" dirty="0">
                <a:latin typeface="Courier New" pitchFamily="49" charset="0"/>
              </a:rPr>
              <a:t>();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3205473"/>
            <a:ext cx="7923334" cy="36933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123 CS1020 Data Structures and Algorithms 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456 78.9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112" y="3736124"/>
            <a:ext cx="515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b="1" dirty="0">
                <a:latin typeface="Courier New" pitchFamily="49" charset="0"/>
              </a:rPr>
              <a:t>String b = </a:t>
            </a:r>
            <a:r>
              <a:rPr lang="en-US" b="1" dirty="0" err="1">
                <a:latin typeface="Courier New" pitchFamily="49" charset="0"/>
              </a:rPr>
              <a:t>infile.next</a:t>
            </a:r>
            <a:r>
              <a:rPr lang="en-US" b="1" dirty="0">
                <a:latin typeface="Courier New" pitchFamily="49" charset="0"/>
              </a:rPr>
              <a:t>();</a:t>
            </a:r>
            <a:r>
              <a:rPr lang="en-US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4108359"/>
            <a:ext cx="7948247" cy="36933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123 CS1020 Data Structures and Algorithms 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456 78.9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8666" y="4657980"/>
            <a:ext cx="515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b="1" dirty="0">
                <a:latin typeface="Courier New" pitchFamily="49" charset="0"/>
              </a:rPr>
              <a:t>String c = </a:t>
            </a:r>
            <a:r>
              <a:rPr lang="en-US" b="1" dirty="0" err="1">
                <a:latin typeface="Courier New" pitchFamily="49" charset="0"/>
              </a:rPr>
              <a:t>infile.nextLine</a:t>
            </a:r>
            <a:r>
              <a:rPr lang="en-US" b="1" dirty="0">
                <a:latin typeface="Courier New" pitchFamily="49" charset="0"/>
              </a:rPr>
              <a:t>();</a:t>
            </a:r>
            <a:r>
              <a:rPr lang="en-US" dirty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" y="5030215"/>
            <a:ext cx="7924801" cy="36933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123 CS1020 Data Structures and Algorithms 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456 78.9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556286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</a:rPr>
              <a:t> d = </a:t>
            </a:r>
            <a:r>
              <a:rPr lang="en-US" b="1" dirty="0" err="1">
                <a:latin typeface="Courier New" pitchFamily="49" charset="0"/>
              </a:rPr>
              <a:t>infile.double</a:t>
            </a:r>
            <a:r>
              <a:rPr lang="en-US" b="1" dirty="0">
                <a:latin typeface="Courier New" pitchFamily="49" charset="0"/>
              </a:rPr>
              <a:t>();</a:t>
            </a:r>
            <a:r>
              <a:rPr lang="en-US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5935104"/>
            <a:ext cx="7923334" cy="36933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123 CS1020 Data Structures and Algorithms 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456 78.9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7839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4" grpId="0"/>
      <p:bldP spid="16" grpId="0" animBg="1"/>
      <p:bldP spid="24" grpId="0" animBg="1"/>
      <p:bldP spid="27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2000" y="916062"/>
            <a:ext cx="7924800" cy="533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A Scanner can tokenize a string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1.4</a:t>
            </a:r>
            <a:r>
              <a:rPr lang="en-US" sz="3600" dirty="0">
                <a:latin typeface="Britannic Bold" panose="020B0903060703020204" pitchFamily="34" charset="0"/>
              </a:rPr>
              <a:t> Tokenizing a String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295400"/>
            <a:ext cx="8001000" cy="4156627"/>
            <a:chOff x="533400" y="789646"/>
            <a:chExt cx="8001000" cy="4156627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533400" y="914400"/>
              <a:ext cx="8001000" cy="4031873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</a:rPr>
                <a:t>java.util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java.io.*;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</a:rPr>
                <a:t>StringTokenize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600" b="1" dirty="0" err="1">
                  <a:latin typeface="Courier New" pitchFamily="49" charset="0"/>
                </a:rPr>
                <a:t>args</a:t>
              </a:r>
              <a:r>
                <a:rPr lang="en-US" sz="1600" b="1" dirty="0">
                  <a:latin typeface="Courier New" pitchFamily="49" charset="0"/>
                </a:rPr>
                <a:t>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String </a:t>
              </a:r>
              <a:r>
                <a:rPr lang="en-US" sz="1600" b="1" dirty="0" err="1">
                  <a:latin typeface="Courier New" pitchFamily="49" charset="0"/>
                </a:rPr>
                <a:t>msg</a:t>
              </a:r>
              <a:r>
                <a:rPr lang="en-US" sz="1600" b="1" dirty="0"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"345 students in CS1020."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Scanner </a:t>
              </a:r>
              <a:r>
                <a:rPr lang="en-US" sz="1600" b="1" dirty="0" err="1">
                  <a:latin typeface="Courier New" pitchFamily="49" charset="0"/>
                </a:rPr>
                <a:t>sc</a:t>
              </a:r>
              <a:r>
                <a:rPr lang="en-US" sz="1600" b="1" dirty="0"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Scanner(</a:t>
              </a:r>
              <a:r>
                <a:rPr lang="en-US" sz="1600" b="1" dirty="0" err="1">
                  <a:latin typeface="Courier New" pitchFamily="49" charset="0"/>
                </a:rPr>
                <a:t>msg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a = </a:t>
              </a:r>
              <a:r>
                <a:rPr lang="en-US" sz="1600" b="1" dirty="0" err="1">
                  <a:latin typeface="Courier New" pitchFamily="49" charset="0"/>
                </a:rPr>
                <a:t>sc.nextInt</a:t>
              </a:r>
              <a:r>
                <a:rPr lang="en-US" sz="1600" b="1" dirty="0">
                  <a:latin typeface="Courier New" pitchFamily="49" charset="0"/>
                </a:rPr>
                <a:t>()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String b = </a:t>
              </a:r>
              <a:r>
                <a:rPr lang="en-US" sz="1600" b="1" dirty="0" err="1">
                  <a:latin typeface="Courier New" pitchFamily="49" charset="0"/>
                </a:rPr>
                <a:t>sc.next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String c = </a:t>
              </a:r>
              <a:r>
                <a:rPr lang="en-US" sz="1600" b="1" dirty="0" err="1">
                  <a:latin typeface="Courier New" pitchFamily="49" charset="0"/>
                </a:rPr>
                <a:t>sc.nextLine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"a = " </a:t>
              </a:r>
              <a:r>
                <a:rPr lang="en-US" sz="1600" b="1" dirty="0">
                  <a:latin typeface="Courier New" pitchFamily="49" charset="0"/>
                </a:rPr>
                <a:t>+ a);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"b = "</a:t>
              </a:r>
              <a:r>
                <a:rPr lang="en-US" sz="1600" b="1" dirty="0">
                  <a:latin typeface="Courier New" pitchFamily="49" charset="0"/>
                </a:rPr>
                <a:t> + b);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"c = " </a:t>
              </a:r>
              <a:r>
                <a:rPr lang="en-US" sz="1600" b="1" dirty="0">
                  <a:latin typeface="Courier New" pitchFamily="49" charset="0"/>
                </a:rPr>
                <a:t>+ c);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48334" y="789646"/>
              <a:ext cx="19812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StringTokenize.java</a:t>
              </a: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762000" y="990600"/>
            <a:ext cx="8077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/>
              <a:t>Write a program to read in the distances run by a group of runners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/>
              <a:t>Sample input file “</a:t>
            </a:r>
            <a:r>
              <a:rPr lang="en-US" sz="2400" kern="0" dirty="0" err="1"/>
              <a:t>runners_data</a:t>
            </a:r>
            <a:r>
              <a:rPr lang="en-US" sz="2400" kern="0" dirty="0"/>
              <a:t>”: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/>
              <a:t>Runner ID (type </a:t>
            </a:r>
            <a:r>
              <a:rPr lang="en-US" sz="2000" kern="0" dirty="0" err="1">
                <a:solidFill>
                  <a:srgbClr val="0000FF"/>
                </a:solidFill>
              </a:rPr>
              <a:t>int</a:t>
            </a:r>
            <a:r>
              <a:rPr lang="en-US" sz="2000" kern="0" dirty="0"/>
              <a:t>), name (String, a single word), followed by a list of distances in km (type </a:t>
            </a:r>
            <a:r>
              <a:rPr lang="en-US" sz="2000" kern="0" dirty="0">
                <a:solidFill>
                  <a:srgbClr val="0000FF"/>
                </a:solidFill>
              </a:rPr>
              <a:t>double</a:t>
            </a:r>
            <a:r>
              <a:rPr lang="en-US" sz="2000" kern="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/>
              <a:t>You may assume that there are at least one runner and each runner has at least one distance record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1.5</a:t>
            </a:r>
            <a:r>
              <a:rPr lang="en-US" sz="3600" dirty="0">
                <a:latin typeface="Britannic Bold" panose="020B0903060703020204" pitchFamily="34" charset="0"/>
              </a:rPr>
              <a:t> Exercise: Runners (1/4)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3798387"/>
            <a:ext cx="6400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123 Charlie 6.5 5.2 7.8 5.8 7.2 6.6 9.2 7.2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987 Alex 12.8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312 Jenny 5.7 4 6.2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509 Margaret 3.1 3.4 3.2 3.1 3.5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610 Richard 11.2 13.2 10.8 9.5 15.8 12.4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1.5</a:t>
            </a:r>
            <a:r>
              <a:rPr lang="en-US" sz="3600" dirty="0">
                <a:latin typeface="Britannic Bold" panose="020B0903060703020204" pitchFamily="34" charset="0"/>
              </a:rPr>
              <a:t> Exercise: Runners (2/4)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762000"/>
            <a:ext cx="8223738" cy="4833735"/>
            <a:chOff x="310662" y="789646"/>
            <a:chExt cx="8223738" cy="4833735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10662" y="914400"/>
              <a:ext cx="8223738" cy="4708981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  <a:latin typeface="Courier New" pitchFamily="49" charset="0"/>
                </a:rPr>
                <a:t>java.util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 java.io.*;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  <a:latin typeface="Courier New" pitchFamily="49" charset="0"/>
                </a:rPr>
                <a:t>RunnersFlawed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500" b="1" dirty="0" err="1">
                  <a:latin typeface="Courier New" pitchFamily="49" charset="0"/>
                </a:rPr>
                <a:t>args</a:t>
              </a:r>
              <a:r>
                <a:rPr lang="en-US" sz="1500" b="1" dirty="0">
                  <a:latin typeface="Courier New" pitchFamily="49" charset="0"/>
                </a:rPr>
                <a:t>) </a:t>
              </a:r>
              <a:endParaRPr lang="en-US" sz="15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	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	                         throws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</a:rPr>
                <a:t>FileNotFoundException</a:t>
              </a:r>
              <a:r>
                <a:rPr lang="en-US" sz="1500" b="1" dirty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Scanner </a:t>
              </a:r>
              <a:r>
                <a:rPr lang="en-US" sz="1500" b="1" dirty="0" err="1">
                  <a:latin typeface="Courier New" pitchFamily="49" charset="0"/>
                </a:rPr>
                <a:t>infile</a:t>
              </a:r>
              <a:r>
                <a:rPr lang="en-US" sz="1500" b="1" dirty="0">
                  <a:latin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>
                  <a:latin typeface="Courier New" pitchFamily="49" charset="0"/>
                </a:rPr>
                <a:t> Scanner(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>
                  <a:latin typeface="Courier New" pitchFamily="49" charset="0"/>
                </a:rPr>
                <a:t> File(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</a:rPr>
                <a:t>runners_data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));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 = 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5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 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infile.hasNext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infile.nextInt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en-US" sz="1500" b="1" dirty="0">
                  <a:solidFill>
                    <a:srgbClr val="993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read ID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infile.next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</a:t>
              </a:r>
              <a:r>
                <a:rPr lang="en-US" sz="1500" b="1" dirty="0">
                  <a:solidFill>
                    <a:srgbClr val="993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read name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5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infile.hasNextDouble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count++;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infile.nextDouble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}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System.out.printf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distance = %.2f</a:t>
              </a:r>
              <a:r>
                <a:rPr lang="en-US" sz="15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System.out.printf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"Average distance per run = %.2f</a:t>
              </a:r>
              <a:r>
                <a:rPr lang="en-US" sz="15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               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/count);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59835" y="789646"/>
              <a:ext cx="2069699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RunnersFlawed.java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28800" y="5074999"/>
            <a:ext cx="6705600" cy="1384995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java.util.InputMismatchException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java.util.Scanner.throwFor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(Scanner.java:864)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(Scanner.java:1485)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(Scanner.java:2117)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(Scanner.java:2076)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RunnersFlawed.main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(RunnersFlawed.java:14)</a:t>
            </a:r>
          </a:p>
        </p:txBody>
      </p:sp>
    </p:spTree>
    <p:extLst>
      <p:ext uri="{BB962C8B-B14F-4D97-AF65-F5344CB8AC3E}">
        <p14:creationId xmlns:p14="http://schemas.microsoft.com/office/powerpoint/2010/main" val="29379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1.5</a:t>
            </a:r>
            <a:r>
              <a:rPr lang="en-US" sz="3600" dirty="0">
                <a:latin typeface="Britannic Bold" panose="020B0903060703020204" pitchFamily="34" charset="0"/>
              </a:rPr>
              <a:t> Exercise: Runners (3/4)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1298184"/>
            <a:ext cx="8223738" cy="2294579"/>
            <a:chOff x="310662" y="789646"/>
            <a:chExt cx="8223738" cy="2294579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10662" y="914400"/>
              <a:ext cx="8223738" cy="2169825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 = 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5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 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infile.hasNext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infile.nextInt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en-US" sz="1500" b="1" dirty="0">
                  <a:solidFill>
                    <a:srgbClr val="993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read ID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infile.next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</a:t>
              </a:r>
              <a:r>
                <a:rPr lang="en-US" sz="1500" b="1" dirty="0">
                  <a:solidFill>
                    <a:srgbClr val="993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read name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5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infile.hasNextDouble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count++;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infile.nextDouble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}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59835" y="789646"/>
              <a:ext cx="2069699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RunnersFlawed.java</a:t>
              </a:r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762000" y="851150"/>
            <a:ext cx="8077200" cy="63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/>
              <a:t>What went wrong?</a:t>
            </a:r>
            <a:endParaRPr lang="en-US" sz="2000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2438687" y="3181806"/>
            <a:ext cx="6172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123 Charlie 6.5 5.2 7.8 5.8 7.2 6.6 9.2 7.2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987 Alex 12.8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312 Jenny 5.7 4 6.2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509 Margaret 3.1 3.4 3.2 3.1 3.5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610 Richard 11.2 13.2 10.8 9.5 15.8 12.4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4935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1.5</a:t>
            </a:r>
            <a:r>
              <a:rPr lang="en-US" sz="3600" dirty="0">
                <a:latin typeface="Britannic Bold" panose="020B0903060703020204" pitchFamily="34" charset="0"/>
              </a:rPr>
              <a:t> Exercise: Runners (4/4)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762000" y="851150"/>
            <a:ext cx="8077200" cy="82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/>
              <a:t>Solution: read line by line, then read tokens from each line.</a:t>
            </a:r>
            <a:endParaRPr lang="en-US" sz="2000" kern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6331" y="1643265"/>
            <a:ext cx="8223738" cy="3448741"/>
            <a:chOff x="310662" y="789646"/>
            <a:chExt cx="8223738" cy="3448741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310662" y="914400"/>
              <a:ext cx="8223738" cy="3323987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>
                  <a:solidFill>
                    <a:srgbClr val="993300"/>
                  </a:solidFill>
                  <a:latin typeface="Courier New" pitchFamily="49" charset="0"/>
                </a:rPr>
                <a:t>// Earlier portion omitted for brevity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Scanner </a:t>
              </a:r>
              <a:r>
                <a:rPr lang="en-US" sz="1500" b="1" dirty="0" err="1">
                  <a:latin typeface="Courier New" pitchFamily="49" charset="0"/>
                </a:rPr>
                <a:t>infile</a:t>
              </a:r>
              <a:r>
                <a:rPr lang="en-US" sz="1500" b="1" dirty="0">
                  <a:latin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>
                  <a:latin typeface="Courier New" pitchFamily="49" charset="0"/>
                </a:rPr>
                <a:t> Scanner(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>
                  <a:latin typeface="Courier New" pitchFamily="49" charset="0"/>
                </a:rPr>
                <a:t> File(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</a:rPr>
                <a:t>runners_data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));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 = 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5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 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infile.</a:t>
              </a:r>
              <a:r>
                <a:rPr lang="en-US" sz="15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hasNextLine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String line = </a:t>
              </a:r>
              <a:r>
                <a:rPr lang="en-US" sz="15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infile.nextLine</a:t>
              </a:r>
              <a:r>
                <a:rPr lang="en-US" sz="15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Scanner </a:t>
              </a:r>
              <a:r>
                <a:rPr lang="en-US" sz="15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lang="en-US" sz="15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Scanner(line);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sc.nextInt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en-US" sz="1500" b="1" dirty="0">
                  <a:solidFill>
                    <a:srgbClr val="993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read ID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sc.next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</a:t>
              </a:r>
              <a:r>
                <a:rPr lang="en-US" sz="1500" b="1" dirty="0">
                  <a:solidFill>
                    <a:srgbClr val="993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read name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5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sc.hasNextDouble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count++;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sc.nextDouble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}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>
                  <a:solidFill>
                    <a:srgbClr val="993300"/>
                  </a:solidFill>
                  <a:latin typeface="Courier New" pitchFamily="49" charset="0"/>
                </a:rPr>
                <a:t>// Later portion omitted for brevity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2731" y="789646"/>
              <a:ext cx="2306803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RunnersCorrected.java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57600" y="5257662"/>
            <a:ext cx="4724400" cy="646331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distance = 173.40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 distance per run = 7.54</a:t>
            </a:r>
          </a:p>
        </p:txBody>
      </p:sp>
    </p:spTree>
    <p:extLst>
      <p:ext uri="{BB962C8B-B14F-4D97-AF65-F5344CB8AC3E}">
        <p14:creationId xmlns:p14="http://schemas.microsoft.com/office/powerpoint/2010/main" val="13130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Objective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9600" y="6538912"/>
            <a:ext cx="2286000" cy="166688"/>
          </a:xfrm>
        </p:spPr>
        <p:txBody>
          <a:bodyPr/>
          <a:lstStyle/>
          <a:p>
            <a:r>
              <a:rPr lang="en-SG" dirty="0"/>
              <a:t>[CS1020 Lecture 16: File Processing]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Input/output on files: reading input from a file and writing data to a file.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File Output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564573" y="1066800"/>
            <a:ext cx="800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/>
              <a:t>In </a:t>
            </a:r>
            <a:r>
              <a:rPr lang="en-SG" sz="2400" dirty="0">
                <a:solidFill>
                  <a:srgbClr val="0000FF"/>
                </a:solidFill>
              </a:rPr>
              <a:t>java.io</a:t>
            </a:r>
            <a:r>
              <a:rPr lang="en-SG" sz="2400" dirty="0"/>
              <a:t> package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 err="1">
                <a:solidFill>
                  <a:srgbClr val="C00000"/>
                </a:solidFill>
              </a:rPr>
              <a:t>PrintStream</a:t>
            </a:r>
            <a:r>
              <a:rPr lang="en-SG" sz="2400" dirty="0"/>
              <a:t>: An object that allows you to print output to a file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000" dirty="0"/>
              <a:t>Any methods you have used on </a:t>
            </a:r>
            <a:r>
              <a:rPr lang="en-SG" sz="2000" dirty="0" err="1"/>
              <a:t>System.out</a:t>
            </a:r>
            <a:r>
              <a:rPr lang="en-SG" sz="2000" dirty="0"/>
              <a:t> (such as </a:t>
            </a:r>
            <a:r>
              <a:rPr lang="en-SG" sz="2000" dirty="0" err="1"/>
              <a:t>println</a:t>
            </a:r>
            <a:r>
              <a:rPr lang="en-SG" sz="2000" dirty="0"/>
              <a:t>()) will work on a </a:t>
            </a:r>
            <a:r>
              <a:rPr lang="en-SG" sz="2000" dirty="0" err="1"/>
              <a:t>PrintStream</a:t>
            </a:r>
            <a:endParaRPr lang="en-SG" sz="2000" dirty="0"/>
          </a:p>
          <a:p>
            <a:pPr lvl="0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SG" sz="24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2.1 </a:t>
            </a:r>
            <a:r>
              <a:rPr lang="en-US" sz="3600" dirty="0" err="1">
                <a:latin typeface="Britannic Bold" panose="020B0903060703020204" pitchFamily="34" charset="0"/>
              </a:rPr>
              <a:t>PrintStream</a:t>
            </a:r>
            <a:r>
              <a:rPr lang="en-US" sz="3600" dirty="0">
                <a:latin typeface="Britannic Bold" panose="020B0903060703020204" pitchFamily="34" charset="0"/>
              </a:rPr>
              <a:t> (1/2)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09600" y="3218955"/>
            <a:ext cx="8001000" cy="369332"/>
          </a:xfrm>
          <a:prstGeom prst="rect">
            <a:avLst/>
          </a:prstGeom>
          <a:solidFill>
            <a:srgbClr val="CCECFF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File(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"filename"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33400" y="4402237"/>
            <a:ext cx="8305800" cy="92333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File(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"greetings"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ps.println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ps.println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quick brown fox jumps over the lazy dog."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564573" y="3879255"/>
            <a:ext cx="8001000" cy="60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/>
              <a:t>Example: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8400" y="6406771"/>
            <a:ext cx="2133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Materials from Pearson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564573" y="1659503"/>
            <a:ext cx="8001000" cy="223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/>
              <a:t>If the file does not exist, it is created.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/>
              <a:t>If the file already exists, it is overwritten.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/>
              <a:t>Note: Do NOT open the same file for reading (Scanner) and writing (</a:t>
            </a:r>
            <a:r>
              <a:rPr lang="en-SG" sz="2400" dirty="0" err="1"/>
              <a:t>PrintStream</a:t>
            </a:r>
            <a:r>
              <a:rPr lang="en-SG" sz="2400" dirty="0"/>
              <a:t>) at the same time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000" dirty="0"/>
              <a:t>You will overwrite the input file with an empty file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SG" sz="24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2.1 </a:t>
            </a:r>
            <a:r>
              <a:rPr lang="en-US" sz="3600" dirty="0" err="1">
                <a:latin typeface="Britannic Bold" panose="020B0903060703020204" pitchFamily="34" charset="0"/>
              </a:rPr>
              <a:t>PrintStream</a:t>
            </a:r>
            <a:r>
              <a:rPr lang="en-US" sz="3600" dirty="0">
                <a:latin typeface="Britannic Bold" panose="020B0903060703020204" pitchFamily="34" charset="0"/>
              </a:rPr>
              <a:t> (2/2)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7700" y="1153880"/>
            <a:ext cx="8001000" cy="369332"/>
          </a:xfrm>
          <a:prstGeom prst="rect">
            <a:avLst/>
          </a:prstGeom>
          <a:solidFill>
            <a:srgbClr val="CCECFF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File(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"filename"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6406771"/>
            <a:ext cx="2133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Materials from Pearson</a:t>
            </a:r>
          </a:p>
        </p:txBody>
      </p:sp>
    </p:spTree>
    <p:extLst>
      <p:ext uri="{BB962C8B-B14F-4D97-AF65-F5344CB8AC3E}">
        <p14:creationId xmlns:p14="http://schemas.microsoft.com/office/powerpoint/2010/main" val="30611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564573" y="1143001"/>
            <a:ext cx="8001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 err="1"/>
              <a:t>System.out</a:t>
            </a:r>
            <a:r>
              <a:rPr lang="en-SG" sz="2400" dirty="0"/>
              <a:t> is actually a </a:t>
            </a:r>
            <a:r>
              <a:rPr lang="en-SG" sz="2400" dirty="0" err="1"/>
              <a:t>PrintStream</a:t>
            </a:r>
            <a:endParaRPr lang="en-SG" sz="2400" dirty="0"/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/>
              <a:t>A reference to it can be stored in a </a:t>
            </a:r>
            <a:r>
              <a:rPr lang="en-SG" sz="2400" dirty="0" err="1"/>
              <a:t>PrintStream</a:t>
            </a:r>
            <a:r>
              <a:rPr lang="en-SG" sz="2400" dirty="0"/>
              <a:t> variable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000" dirty="0"/>
              <a:t>Printing to that variable causes console output to appear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2.2 </a:t>
            </a:r>
            <a:r>
              <a:rPr lang="en-US" sz="3600" dirty="0" err="1">
                <a:latin typeface="Britannic Bold" panose="020B0903060703020204" pitchFamily="34" charset="0"/>
              </a:rPr>
              <a:t>System.out</a:t>
            </a:r>
            <a:r>
              <a:rPr lang="en-US" sz="3600" dirty="0">
                <a:latin typeface="Britannic Bold" panose="020B0903060703020204" pitchFamily="34" charset="0"/>
              </a:rPr>
              <a:t> and </a:t>
            </a:r>
            <a:r>
              <a:rPr lang="en-US" sz="3600" dirty="0" err="1">
                <a:latin typeface="Britannic Bold" panose="020B0903060703020204" pitchFamily="34" charset="0"/>
              </a:rPr>
              <a:t>PrintStream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48400" y="6406771"/>
            <a:ext cx="2133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Materials from Pearson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023" y="3083169"/>
            <a:ext cx="8179777" cy="120032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out1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out2 =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File(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out1.println(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console!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SG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goes to console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out2.println(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file!"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SG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goes to file</a:t>
            </a:r>
          </a:p>
        </p:txBody>
      </p:sp>
    </p:spTree>
    <p:extLst>
      <p:ext uri="{BB962C8B-B14F-4D97-AF65-F5344CB8AC3E}">
        <p14:creationId xmlns:p14="http://schemas.microsoft.com/office/powerpoint/2010/main" val="252091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91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Modify RunnersCorrected.java to send its output to the file “</a:t>
            </a:r>
            <a:r>
              <a:rPr lang="en-US" sz="2400" dirty="0" err="1"/>
              <a:t>running_stat</a:t>
            </a:r>
            <a:r>
              <a:rPr lang="en-US" sz="2400" dirty="0"/>
              <a:t>”.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2.3</a:t>
            </a:r>
            <a:r>
              <a:rPr lang="en-US" sz="3600" dirty="0">
                <a:latin typeface="Britannic Bold" panose="020B0903060703020204" pitchFamily="34" charset="0"/>
              </a:rPr>
              <a:t> Exercise: Runners (revisit)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9600" y="1954685"/>
            <a:ext cx="8223738" cy="3910406"/>
            <a:chOff x="310662" y="789646"/>
            <a:chExt cx="8223738" cy="3910406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310662" y="914400"/>
              <a:ext cx="8223738" cy="3785652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  <a:latin typeface="Courier New" pitchFamily="49" charset="0"/>
                </a:rPr>
                <a:t>java.util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 java.io.*;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  <a:latin typeface="Courier New" pitchFamily="49" charset="0"/>
                </a:rPr>
                <a:t>RunnersOutfile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500" b="1" dirty="0" err="1">
                  <a:latin typeface="Courier New" pitchFamily="49" charset="0"/>
                </a:rPr>
                <a:t>args</a:t>
              </a:r>
              <a:r>
                <a:rPr lang="en-US" sz="1500" b="1" dirty="0">
                  <a:latin typeface="Courier New" pitchFamily="49" charset="0"/>
                </a:rPr>
                <a:t>) </a:t>
              </a:r>
              <a:endParaRPr lang="en-US" sz="15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	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	                          throws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</a:rPr>
                <a:t>FileNotFoundException</a:t>
              </a:r>
              <a:r>
                <a:rPr lang="en-US" sz="1500" b="1" dirty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Scanner </a:t>
              </a:r>
              <a:r>
                <a:rPr lang="en-US" sz="1500" b="1" dirty="0" err="1">
                  <a:latin typeface="Courier New" pitchFamily="49" charset="0"/>
                </a:rPr>
                <a:t>infile</a:t>
              </a:r>
              <a:r>
                <a:rPr lang="en-US" sz="1500" b="1" dirty="0">
                  <a:latin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>
                  <a:latin typeface="Courier New" pitchFamily="49" charset="0"/>
                </a:rPr>
                <a:t> Scanner(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>
                  <a:latin typeface="Courier New" pitchFamily="49" charset="0"/>
                </a:rPr>
                <a:t> File(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</a:rPr>
                <a:t>runners_data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));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>
                  <a:solidFill>
                    <a:srgbClr val="993300"/>
                  </a:solidFill>
                  <a:latin typeface="Courier New" pitchFamily="49" charset="0"/>
                </a:rPr>
                <a:t>// code omitted for brevity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endParaRPr lang="en-US" sz="1500" b="1" dirty="0">
                <a:solidFill>
                  <a:srgbClr val="993300"/>
                </a:solidFill>
                <a:latin typeface="Courier New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err="1">
                  <a:latin typeface="Courier New" pitchFamily="49" charset="0"/>
                </a:rPr>
                <a:t>PrintStream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</a:rPr>
                <a:t>outfile</a:t>
              </a:r>
              <a:r>
                <a:rPr lang="en-US" sz="1500" b="1" dirty="0">
                  <a:latin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 </a:t>
              </a:r>
              <a:r>
                <a:rPr lang="en-US" sz="1500" b="1" dirty="0" err="1">
                  <a:latin typeface="Courier New" pitchFamily="49" charset="0"/>
                </a:rPr>
                <a:t>PrintStream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new </a:t>
              </a:r>
              <a:r>
                <a:rPr lang="en-US" sz="1500" b="1" dirty="0">
                  <a:latin typeface="Courier New" pitchFamily="49" charset="0"/>
                </a:rPr>
                <a:t>File(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</a:rPr>
                <a:t>running_stat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));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outfile.printf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distance = %.2f</a:t>
              </a:r>
              <a:r>
                <a:rPr lang="en-US" sz="15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outfile.printf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"Average distance per run = %.2f</a:t>
              </a:r>
              <a:r>
                <a:rPr lang="en-US" sz="15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5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             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totalDist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/count);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outfile.close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59835" y="789646"/>
              <a:ext cx="2069699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RunnersOutfile.java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 smtClean="0">
                <a:latin typeface="Britannic Bold" panose="020B0903060703020204" pitchFamily="34" charset="0"/>
              </a:rPr>
              <a:t> Input and Output Streams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495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err="1" smtClean="0">
                <a:solidFill>
                  <a:srgbClr val="0000FF"/>
                </a:solidFill>
              </a:rPr>
              <a:t>InputStream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0000FF"/>
                </a:solidFill>
              </a:rPr>
              <a:t>OutputStream</a:t>
            </a:r>
            <a:r>
              <a:rPr lang="en-US" sz="2400" dirty="0" smtClean="0"/>
              <a:t> are abstractions of the different ways to input and output data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That is, it doesn’t matter if the stream is a file, a web page, a video, etc.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All that matters is that you receive information from the stream or send information into the stream.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 err="1" smtClean="0">
                <a:solidFill>
                  <a:srgbClr val="0000FF"/>
                </a:solidFill>
              </a:rPr>
              <a:t>InputStream</a:t>
            </a:r>
            <a:r>
              <a:rPr lang="en-US" sz="2000" dirty="0" smtClean="0"/>
              <a:t> is an abstract superclass that provides a minimal programming interface and a partial implementation of input streams. It defines methods for reading bytes, arrays of bytes, etc.</a:t>
            </a:r>
          </a:p>
          <a:p>
            <a:pPr lvl="1">
              <a:spcBef>
                <a:spcPts val="600"/>
              </a:spcBef>
            </a:pPr>
            <a:r>
              <a:rPr lang="en-US" sz="2000" dirty="0" err="1" smtClean="0">
                <a:solidFill>
                  <a:srgbClr val="0000FF"/>
                </a:solidFill>
              </a:rPr>
              <a:t>OutputStream</a:t>
            </a:r>
            <a:r>
              <a:rPr lang="en-US" sz="2000" dirty="0" smtClean="0"/>
              <a:t> is an abstract superclass that provides a minimal programming interface and a partial implementation of output streams. It defines methods for writing bytes or arrays of bytes to the stream.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26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3.1 </a:t>
            </a:r>
            <a:r>
              <a:rPr lang="en-US" sz="3600" dirty="0" err="1" smtClean="0">
                <a:latin typeface="Britannic Bold" panose="020B0903060703020204" pitchFamily="34" charset="0"/>
              </a:rPr>
              <a:t>InputStream</a:t>
            </a:r>
            <a:r>
              <a:rPr lang="en-US" sz="3600" dirty="0" smtClean="0">
                <a:latin typeface="Britannic Bold" panose="020B0903060703020204" pitchFamily="34" charset="0"/>
              </a:rPr>
              <a:t> and </a:t>
            </a:r>
            <a:r>
              <a:rPr lang="en-US" sz="3600" dirty="0" err="1" smtClean="0">
                <a:latin typeface="Britannic Bold" panose="020B0903060703020204" pitchFamily="34" charset="0"/>
              </a:rPr>
              <a:t>OutputStream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200" dirty="0" smtClean="0">
                <a:latin typeface="Britannic Bold" panose="020B0903060703020204" pitchFamily="34" charset="0"/>
              </a:rPr>
              <a:t>(1/2)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27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3.1 </a:t>
            </a:r>
            <a:r>
              <a:rPr lang="en-US" sz="3600" dirty="0" err="1">
                <a:latin typeface="Britannic Bold" panose="020B0903060703020204" pitchFamily="34" charset="0"/>
              </a:rPr>
              <a:t>InputStream</a:t>
            </a:r>
            <a:r>
              <a:rPr lang="en-US" sz="3600" dirty="0">
                <a:latin typeface="Britannic Bold" panose="020B0903060703020204" pitchFamily="34" charset="0"/>
              </a:rPr>
              <a:t> and </a:t>
            </a:r>
            <a:r>
              <a:rPr lang="en-US" sz="3600" dirty="0" err="1">
                <a:latin typeface="Britannic Bold" panose="020B0903060703020204" pitchFamily="34" charset="0"/>
              </a:rPr>
              <a:t>OutputStream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200" dirty="0" smtClean="0">
                <a:latin typeface="Britannic Bold" panose="020B0903060703020204" pitchFamily="34" charset="0"/>
              </a:rPr>
              <a:t>(2/2</a:t>
            </a:r>
            <a:r>
              <a:rPr lang="en-US" sz="3200" dirty="0">
                <a:latin typeface="Britannic Bold" panose="020B0903060703020204" pitchFamily="34" charset="0"/>
              </a:rPr>
              <a:t>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3" y="1143000"/>
            <a:ext cx="5781229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3" y="3886201"/>
            <a:ext cx="5166067" cy="17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28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>
              <a:rPr lang="en-US" sz="3600" dirty="0" smtClean="0">
                <a:latin typeface="Britannic Bold" panose="020B0903060703020204" pitchFamily="34" charset="0"/>
              </a:rPr>
              <a:t>Example: Using </a:t>
            </a:r>
            <a:r>
              <a:rPr lang="en-US" sz="3600" dirty="0" err="1" smtClean="0">
                <a:latin typeface="Britannic Bold" panose="020B0903060703020204" pitchFamily="34" charset="0"/>
              </a:rPr>
              <a:t>OutputStream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0154"/>
            <a:ext cx="808916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91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We will use some of the methods in </a:t>
            </a:r>
            <a:r>
              <a:rPr lang="en-US" sz="2400" dirty="0" err="1" smtClean="0"/>
              <a:t>OutputStream</a:t>
            </a:r>
            <a:r>
              <a:rPr lang="en-US" sz="2400" dirty="0" smtClean="0"/>
              <a:t> below: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9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29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>
              <a:rPr lang="en-US" sz="3600" dirty="0" smtClean="0">
                <a:latin typeface="Britannic Bold" panose="020B0903060703020204" pitchFamily="34" charset="0"/>
              </a:rPr>
              <a:t>Example: Using </a:t>
            </a:r>
            <a:r>
              <a:rPr lang="en-US" sz="3600" dirty="0" err="1" smtClean="0">
                <a:latin typeface="Britannic Bold" panose="020B0903060703020204" pitchFamily="34" charset="0"/>
              </a:rPr>
              <a:t>OutputStream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4431" y="1066800"/>
            <a:ext cx="8223738" cy="3910406"/>
            <a:chOff x="310662" y="789646"/>
            <a:chExt cx="8223738" cy="3910406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10662" y="914400"/>
              <a:ext cx="8223738" cy="3785652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5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java.io.*;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err="1" smtClean="0">
                  <a:solidFill>
                    <a:schemeClr val="tx1"/>
                  </a:solidFill>
                  <a:latin typeface="Courier New" pitchFamily="49" charset="0"/>
                </a:rPr>
                <a:t>TestOutputStream</a:t>
              </a:r>
              <a:r>
                <a:rPr lang="en-US" sz="15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500" b="1" dirty="0" err="1">
                  <a:latin typeface="Courier New" pitchFamily="49" charset="0"/>
                </a:rPr>
                <a:t>args</a:t>
              </a:r>
              <a:r>
                <a:rPr lang="en-US" sz="1500" b="1" dirty="0">
                  <a:latin typeface="Courier New" pitchFamily="49" charset="0"/>
                </a:rPr>
                <a:t>)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throws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</a:rPr>
                <a:t>IOException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smtClean="0">
                  <a:latin typeface="Courier New" pitchFamily="49" charset="0"/>
                </a:rPr>
                <a:t>String </a:t>
              </a:r>
              <a:r>
                <a:rPr lang="en-US" sz="1500" b="1" dirty="0" err="1" smtClean="0">
                  <a:latin typeface="Courier New" pitchFamily="49" charset="0"/>
                </a:rPr>
                <a:t>msg</a:t>
              </a:r>
              <a:r>
                <a:rPr lang="en-US" sz="1500" b="1" dirty="0" smtClean="0">
                  <a:latin typeface="Courier New" pitchFamily="49" charset="0"/>
                </a:rPr>
                <a:t> =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 smtClean="0">
                  <a:latin typeface="Courier New" pitchFamily="49" charset="0"/>
                </a:rPr>
                <a:t> String(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"Hello world!"</a:t>
              </a:r>
              <a:r>
                <a:rPr lang="en-US" sz="1500" b="1" dirty="0" smtClean="0">
                  <a:latin typeface="Courier New" pitchFamily="49" charset="0"/>
                </a:rPr>
                <a:t>);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 smtClean="0">
                  <a:latin typeface="Courier New" pitchFamily="49" charset="0"/>
                </a:rPr>
                <a:t>		</a:t>
              </a:r>
              <a:r>
                <a:rPr lang="en-US" sz="1500" b="1" dirty="0" err="1" smtClean="0">
                  <a:latin typeface="Courier New" pitchFamily="49" charset="0"/>
                </a:rPr>
                <a:t>OutputStream</a:t>
              </a:r>
              <a:r>
                <a:rPr lang="en-US" sz="1500" b="1" dirty="0" smtClean="0">
                  <a:latin typeface="Courier New" pitchFamily="49" charset="0"/>
                </a:rPr>
                <a:t> out =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</a:rPr>
                <a:t>FileOutputStream</a:t>
              </a:r>
              <a:r>
                <a:rPr lang="en-US" sz="1500" b="1" dirty="0" smtClean="0">
                  <a:latin typeface="Courier New" pitchFamily="49" charset="0"/>
                </a:rPr>
                <a:t>(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msg_file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endParaRPr lang="en-US" sz="1500" b="1" dirty="0">
                <a:solidFill>
                  <a:srgbClr val="993300"/>
                </a:solidFill>
                <a:latin typeface="Courier New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byte</a:t>
              </a:r>
              <a:r>
                <a:rPr lang="en-US" sz="1500" b="1" dirty="0" smtClean="0">
                  <a:latin typeface="Courier New" pitchFamily="49" charset="0"/>
                </a:rPr>
                <a:t>[] bytes = </a:t>
              </a:r>
              <a:r>
                <a:rPr lang="en-US" sz="1500" b="1" dirty="0" err="1" smtClean="0">
                  <a:latin typeface="Courier New" pitchFamily="49" charset="0"/>
                </a:rPr>
                <a:t>msg.getBytes</a:t>
              </a:r>
              <a:r>
                <a:rPr lang="en-US" sz="1500" b="1" dirty="0" smtClean="0">
                  <a:latin typeface="Courier New" pitchFamily="49" charset="0"/>
                </a:rPr>
                <a:t>();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 smtClean="0">
                  <a:latin typeface="Courier New" pitchFamily="49" charset="0"/>
                </a:rPr>
                <a:t>		</a:t>
              </a:r>
              <a:r>
                <a:rPr lang="en-US" sz="1500" b="1" dirty="0" err="1" smtClean="0">
                  <a:latin typeface="Courier New" pitchFamily="49" charset="0"/>
                </a:rPr>
                <a:t>out.write</a:t>
              </a:r>
              <a:r>
                <a:rPr lang="en-US" sz="1500" b="1" dirty="0" smtClean="0">
                  <a:latin typeface="Courier New" pitchFamily="49" charset="0"/>
                </a:rPr>
                <a:t>(bytes);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</a:t>
              </a:r>
              <a:r>
                <a:rPr lang="en-US" sz="1500" b="1" dirty="0" smtClean="0">
                  <a:latin typeface="Courier New" pitchFamily="49" charset="0"/>
                </a:rPr>
                <a:t>	</a:t>
              </a:r>
              <a:r>
                <a:rPr lang="en-US" sz="1500" b="1" dirty="0" err="1" smtClean="0">
                  <a:latin typeface="Courier New" pitchFamily="49" charset="0"/>
                </a:rPr>
                <a:t>out.write</a:t>
              </a:r>
              <a:r>
                <a:rPr lang="en-US" sz="1500" b="1" dirty="0" smtClean="0">
                  <a:latin typeface="Courier New" pitchFamily="49" charset="0"/>
                </a:rPr>
                <a:t>(bytes[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500" b="1" dirty="0" smtClean="0">
                  <a:latin typeface="Courier New" pitchFamily="49" charset="0"/>
                </a:rPr>
                <a:t>]);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</a:t>
              </a:r>
              <a:r>
                <a:rPr lang="en-US" sz="1500" b="1" dirty="0" smtClean="0">
                  <a:latin typeface="Courier New" pitchFamily="49" charset="0"/>
                </a:rPr>
                <a:t>	</a:t>
              </a:r>
              <a:r>
                <a:rPr lang="en-US" sz="1500" b="1" dirty="0" err="1" smtClean="0">
                  <a:latin typeface="Courier New" pitchFamily="49" charset="0"/>
                </a:rPr>
                <a:t>out.write</a:t>
              </a:r>
              <a:r>
                <a:rPr lang="en-US" sz="1500" b="1" dirty="0" smtClean="0">
                  <a:latin typeface="Courier New" pitchFamily="49" charset="0"/>
                </a:rPr>
                <a:t>(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  <a:r>
                <a:rPr lang="en-US" sz="1500" b="1" dirty="0" smtClean="0">
                  <a:latin typeface="Courier New" pitchFamily="49" charset="0"/>
                </a:rPr>
                <a:t>);  </a:t>
              </a:r>
              <a:r>
                <a:rPr lang="en-US" sz="1500" b="1" dirty="0" smtClean="0">
                  <a:solidFill>
                    <a:srgbClr val="993300"/>
                  </a:solidFill>
                  <a:latin typeface="Courier New" pitchFamily="49" charset="0"/>
                </a:rPr>
                <a:t>// ASCII value of newline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</a:t>
              </a:r>
              <a:r>
                <a:rPr lang="en-US" sz="1500" b="1" dirty="0" smtClean="0">
                  <a:latin typeface="Courier New" pitchFamily="49" charset="0"/>
                </a:rPr>
                <a:t>	</a:t>
              </a:r>
              <a:r>
                <a:rPr lang="en-US" sz="1500" b="1" dirty="0" err="1" smtClean="0">
                  <a:latin typeface="Courier New" pitchFamily="49" charset="0"/>
                </a:rPr>
                <a:t>out.write</a:t>
              </a:r>
              <a:r>
                <a:rPr lang="en-US" sz="1500" b="1" dirty="0" smtClean="0">
                  <a:latin typeface="Courier New" pitchFamily="49" charset="0"/>
                </a:rPr>
                <a:t>(bytes, 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1500" b="1" dirty="0" smtClean="0">
                  <a:latin typeface="Courier New" pitchFamily="49" charset="0"/>
                </a:rPr>
                <a:t>, 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1500" b="1" dirty="0" smtClean="0">
                  <a:latin typeface="Courier New" pitchFamily="49" charset="0"/>
                </a:rPr>
                <a:t>);</a:t>
              </a: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out.close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</a:t>
              </a:r>
              <a:r>
                <a:rPr lang="en-US" sz="1500" b="1" dirty="0" smtClean="0">
                  <a:latin typeface="Courier New" pitchFamily="49" charset="0"/>
                </a:rPr>
                <a:t>}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5663" y="789646"/>
              <a:ext cx="2303872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TestOutputStream.java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41532" y="4343400"/>
            <a:ext cx="4495800" cy="1477328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TestOutputStream.java</a:t>
            </a:r>
            <a:endParaRPr lang="en-US" b="1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b="1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TestOutputStream</a:t>
            </a:r>
            <a:endParaRPr lang="en-US" b="1" dirty="0" smtClean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b="1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msg_file</a:t>
            </a:r>
            <a:endParaRPr lang="en-US" b="1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world!e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wo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94496663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30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>
              <a:rPr lang="en-US" sz="3600" dirty="0">
                <a:latin typeface="Britannic Bold" panose="020B0903060703020204" pitchFamily="34" charset="0"/>
              </a:rPr>
              <a:t>Example: Using </a:t>
            </a:r>
            <a:r>
              <a:rPr lang="en-US" sz="3600" dirty="0" err="1" smtClean="0">
                <a:latin typeface="Britannic Bold" panose="020B0903060703020204" pitchFamily="34" charset="0"/>
              </a:rPr>
              <a:t>InputStream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058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3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31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>
              <a:rPr lang="en-US" sz="3600" dirty="0">
                <a:latin typeface="Britannic Bold" panose="020B0903060703020204" pitchFamily="34" charset="0"/>
              </a:rPr>
              <a:t>Example: Using </a:t>
            </a:r>
            <a:r>
              <a:rPr lang="en-US" sz="3600" dirty="0" err="1" smtClean="0">
                <a:latin typeface="Britannic Bold" panose="020B0903060703020204" pitchFamily="34" charset="0"/>
              </a:rPr>
              <a:t>InputStream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990600"/>
            <a:ext cx="8223738" cy="3448741"/>
            <a:chOff x="310662" y="789646"/>
            <a:chExt cx="8223738" cy="3448741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10662" y="914400"/>
              <a:ext cx="8223738" cy="3323987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5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java.io.*;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err="1" smtClean="0">
                  <a:solidFill>
                    <a:schemeClr val="tx1"/>
                  </a:solidFill>
                  <a:latin typeface="Courier New" pitchFamily="49" charset="0"/>
                </a:rPr>
                <a:t>TestInputStream</a:t>
              </a:r>
              <a:r>
                <a:rPr lang="en-US" sz="15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500" b="1" dirty="0" err="1">
                  <a:latin typeface="Courier New" pitchFamily="49" charset="0"/>
                </a:rPr>
                <a:t>args</a:t>
              </a:r>
              <a:r>
                <a:rPr lang="en-US" sz="1500" b="1" dirty="0">
                  <a:latin typeface="Courier New" pitchFamily="49" charset="0"/>
                </a:rPr>
                <a:t>)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throws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</a:rPr>
                <a:t>IOException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err="1" smtClean="0">
                  <a:latin typeface="Courier New" pitchFamily="49" charset="0"/>
                </a:rPr>
                <a:t>InputStream</a:t>
              </a:r>
              <a:r>
                <a:rPr lang="en-US" sz="1500" b="1" dirty="0" smtClean="0">
                  <a:latin typeface="Courier New" pitchFamily="49" charset="0"/>
                </a:rPr>
                <a:t> in =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</a:rPr>
                <a:t>FileInputStream</a:t>
              </a:r>
              <a:r>
                <a:rPr lang="en-US" sz="1500" b="1" dirty="0" smtClean="0">
                  <a:latin typeface="Courier New" pitchFamily="49" charset="0"/>
                </a:rPr>
                <a:t>(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msg_file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 smtClean="0">
                  <a:latin typeface="Courier New" pitchFamily="49" charset="0"/>
                </a:rPr>
                <a:t>));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 smtClean="0">
                  <a:latin typeface="Courier New" pitchFamily="49" charset="0"/>
                </a:rPr>
                <a:t>		</a:t>
              </a:r>
              <a:r>
                <a:rPr lang="en-US" sz="15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value;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</a:t>
              </a:r>
              <a:endParaRPr lang="en-US" sz="1500" b="1" dirty="0">
                <a:solidFill>
                  <a:srgbClr val="993300"/>
                </a:solidFill>
                <a:latin typeface="Courier New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	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</a:rPr>
                <a:t>while</a:t>
              </a:r>
              <a:r>
                <a:rPr lang="en-US" sz="1500" b="1" dirty="0" smtClean="0">
                  <a:latin typeface="Courier New" pitchFamily="49" charset="0"/>
                </a:rPr>
                <a:t> ((value = </a:t>
              </a:r>
              <a:r>
                <a:rPr lang="en-US" sz="1500" b="1" dirty="0" err="1" smtClean="0">
                  <a:latin typeface="Courier New" pitchFamily="49" charset="0"/>
                </a:rPr>
                <a:t>in.read</a:t>
              </a:r>
              <a:r>
                <a:rPr lang="en-US" sz="1500" b="1" dirty="0" smtClean="0">
                  <a:latin typeface="Courier New" pitchFamily="49" charset="0"/>
                </a:rPr>
                <a:t>()) != 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</a:rPr>
                <a:t>-1</a:t>
              </a:r>
              <a:r>
                <a:rPr lang="en-US" sz="1500" b="1" dirty="0" smtClean="0">
                  <a:latin typeface="Courier New" pitchFamily="49" charset="0"/>
                </a:rPr>
                <a:t>) {</a:t>
              </a: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5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</a:t>
              </a:r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((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)value);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5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5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in.close</a:t>
              </a:r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	</a:t>
              </a:r>
              <a:r>
                <a:rPr lang="en-US" sz="1500" b="1" dirty="0" smtClean="0">
                  <a:latin typeface="Courier New" pitchFamily="49" charset="0"/>
                </a:rPr>
                <a:t>}</a:t>
              </a:r>
              <a:endParaRPr lang="en-US" sz="1500" b="1" dirty="0">
                <a:latin typeface="Courier New" pitchFamily="49" charset="0"/>
              </a:endParaRPr>
            </a:p>
            <a:p>
              <a:pPr eaLnBrk="0" hangingPunct="0">
                <a:tabLst>
                  <a:tab pos="280988" algn="l"/>
                  <a:tab pos="574675" algn="l"/>
                  <a:tab pos="855663" algn="l"/>
                  <a:tab pos="1149350" algn="l"/>
                </a:tabLst>
              </a:pPr>
              <a:r>
                <a:rPr lang="en-US" sz="15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5663" y="789646"/>
              <a:ext cx="2303872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TestInputStream.java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70840" y="4114800"/>
            <a:ext cx="4495800" cy="120032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TestInputStream.java</a:t>
            </a:r>
            <a:endParaRPr lang="en-US" b="1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b="1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TestInputStream</a:t>
            </a:r>
            <a:endParaRPr lang="en-US" b="1" dirty="0" smtClean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world!e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wo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5181600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509588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0.</a:t>
            </a:r>
            <a:r>
              <a:rPr lang="en-US" sz="2400" dirty="0"/>
              <a:t>	Recapitulation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File Input</a:t>
            </a:r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/>
              <a:t>1.1	File Objects</a:t>
            </a:r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/>
              <a:t>1.2	Reading File</a:t>
            </a:r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/>
              <a:t>1.3	Input Tokens</a:t>
            </a:r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/>
              <a:t>1.4	Tokenizing a String</a:t>
            </a:r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/>
              <a:t>1.5	Exercise: Runners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File Output</a:t>
            </a:r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/>
              <a:t>2.1	</a:t>
            </a:r>
            <a:r>
              <a:rPr lang="en-US" sz="2000" dirty="0" err="1"/>
              <a:t>PrintStream</a:t>
            </a:r>
            <a:endParaRPr lang="en-US" sz="2000" dirty="0"/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/>
              <a:t>2.2	</a:t>
            </a:r>
            <a:r>
              <a:rPr lang="en-US" sz="2000" dirty="0" err="1"/>
              <a:t>System.out</a:t>
            </a:r>
            <a:r>
              <a:rPr lang="en-US" sz="2000" dirty="0"/>
              <a:t> and </a:t>
            </a:r>
            <a:r>
              <a:rPr lang="en-US" sz="2000" dirty="0" err="1"/>
              <a:t>PrintStream</a:t>
            </a:r>
            <a:endParaRPr lang="en-US" sz="2000" dirty="0"/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/>
              <a:t>2.3	Exercise: Runners (revisit</a:t>
            </a:r>
            <a:r>
              <a:rPr lang="en-US" sz="2000" dirty="0" smtClean="0"/>
              <a:t>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Input and Output Streams</a:t>
            </a:r>
            <a:endParaRPr lang="en-US" sz="2400" dirty="0"/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 smtClean="0"/>
              <a:t>3.1</a:t>
            </a:r>
            <a:r>
              <a:rPr lang="en-US" sz="2000" dirty="0"/>
              <a:t>	</a:t>
            </a:r>
            <a:r>
              <a:rPr lang="en-US" sz="2000" dirty="0" err="1" smtClean="0"/>
              <a:t>InputStream</a:t>
            </a:r>
            <a:r>
              <a:rPr lang="en-US" sz="2000" dirty="0" smtClean="0"/>
              <a:t> and </a:t>
            </a:r>
            <a:r>
              <a:rPr lang="en-US" sz="2000" dirty="0" err="1" smtClean="0"/>
              <a:t>OutputStream</a:t>
            </a:r>
            <a:endParaRPr lang="en-US" sz="2000" dirty="0" smtClean="0"/>
          </a:p>
          <a:p>
            <a:pPr marL="1257300" lvl="1" indent="-633413">
              <a:spcBef>
                <a:spcPts val="300"/>
              </a:spcBef>
              <a:buClr>
                <a:srgbClr val="C00000"/>
              </a:buClr>
              <a:buSzPct val="100000"/>
              <a:buNone/>
              <a:tabLst>
                <a:tab pos="1257300" algn="l"/>
              </a:tabLst>
            </a:pPr>
            <a:r>
              <a:rPr lang="en-US" sz="2000" dirty="0" smtClean="0"/>
              <a:t>3.2	Examples</a:t>
            </a:r>
          </a:p>
          <a:p>
            <a:pPr marL="0" indent="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Britannic Bold" panose="020B0903060703020204" pitchFamily="34" charset="0"/>
              </a:rPr>
              <a:t>0. </a:t>
            </a:r>
            <a:r>
              <a:rPr lang="en-US" sz="4000" dirty="0">
                <a:latin typeface="Britannic Bold" panose="020B0903060703020204" pitchFamily="34" charset="0"/>
              </a:rPr>
              <a:t>Recapitulation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We far we have been using the </a:t>
            </a:r>
            <a:r>
              <a:rPr lang="en-US" sz="2800" dirty="0">
                <a:solidFill>
                  <a:srgbClr val="0000FF"/>
                </a:solidFill>
              </a:rPr>
              <a:t>Scanner</a:t>
            </a:r>
            <a:r>
              <a:rPr lang="en-US" sz="2800" dirty="0"/>
              <a:t> class to do interactive input.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We have also been using the UNIX input redirection </a:t>
            </a:r>
            <a:r>
              <a:rPr lang="en-US" sz="2800" dirty="0">
                <a:solidFill>
                  <a:srgbClr val="0000FF"/>
                </a:solidFill>
              </a:rPr>
              <a:t>&lt;</a:t>
            </a:r>
            <a:r>
              <a:rPr lang="en-US" sz="2800" dirty="0"/>
              <a:t> to redirect data from a file, and output redirection </a:t>
            </a:r>
            <a:r>
              <a:rPr lang="en-US" sz="2800" dirty="0">
                <a:solidFill>
                  <a:srgbClr val="0000FF"/>
                </a:solidFill>
              </a:rPr>
              <a:t>&gt;</a:t>
            </a:r>
            <a:r>
              <a:rPr lang="en-US" sz="2800" dirty="0"/>
              <a:t> to redirect data to a file.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&lt;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FF"/>
                </a:solidFill>
              </a:rPr>
              <a:t>&gt;</a:t>
            </a:r>
            <a:r>
              <a:rPr lang="en-US" sz="2800" dirty="0"/>
              <a:t> are UNIX features, not Java’s.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Now, we will explore how to create File objects in Java.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>
                <a:latin typeface="Britannic Bold" panose="020B0903060703020204" pitchFamily="34" charset="0"/>
              </a:rPr>
              <a:t> File Input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2590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The API </a:t>
            </a:r>
            <a:r>
              <a:rPr lang="en-US" sz="2800" dirty="0">
                <a:solidFill>
                  <a:srgbClr val="0000FF"/>
                </a:solidFill>
              </a:rPr>
              <a:t>File</a:t>
            </a:r>
            <a:r>
              <a:rPr lang="en-US" sz="2800" dirty="0"/>
              <a:t> class represents files</a:t>
            </a:r>
            <a:endParaRPr lang="en-US" sz="28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0000FF"/>
                </a:solidFill>
              </a:rPr>
              <a:t>java.io</a:t>
            </a:r>
            <a:r>
              <a:rPr lang="en-US" sz="2400" dirty="0"/>
              <a:t> package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Creating a </a:t>
            </a:r>
            <a:r>
              <a:rPr lang="en-US" sz="2400" dirty="0">
                <a:solidFill>
                  <a:srgbClr val="0000FF"/>
                </a:solidFill>
              </a:rPr>
              <a:t>File</a:t>
            </a:r>
            <a:r>
              <a:rPr lang="en-US" sz="2400" dirty="0"/>
              <a:t> object does not actually create that file on your drive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Some methods in </a:t>
            </a:r>
            <a:r>
              <a:rPr lang="en-US" sz="2600" dirty="0">
                <a:solidFill>
                  <a:srgbClr val="0000FF"/>
                </a:solidFill>
              </a:rPr>
              <a:t>File</a:t>
            </a:r>
            <a:r>
              <a:rPr lang="en-US" sz="2600" dirty="0"/>
              <a:t> class: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1.1 </a:t>
            </a:r>
            <a:r>
              <a:rPr lang="en-US" sz="3600" dirty="0">
                <a:latin typeface="Britannic Bold" panose="020B0903060703020204" pitchFamily="34" charset="0"/>
              </a:rPr>
              <a:t>File Objects (1/2)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22917"/>
              </p:ext>
            </p:extLst>
          </p:nvPr>
        </p:nvGraphicFramePr>
        <p:xfrm>
          <a:off x="914400" y="3352800"/>
          <a:ext cx="7772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canRead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the</a:t>
                      </a:r>
                      <a:r>
                        <a:rPr lang="en-US" baseline="0" dirty="0"/>
                        <a:t> application can read the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canWrite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Tests whether the</a:t>
                      </a:r>
                      <a:r>
                        <a:rPr lang="en-US" baseline="0" dirty="0"/>
                        <a:t> application can modify the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file or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exists()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</a:t>
                      </a:r>
                      <a:r>
                        <a:rPr lang="en-US" baseline="0" dirty="0"/>
                        <a:t> the file or directory exists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getName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name of the file or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length (in bytes)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60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Example: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0569" y="1524000"/>
            <a:ext cx="6477000" cy="1477328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File f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</a:rPr>
              <a:t> File(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myfile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</a:rPr>
              <a:t>f.exists</a:t>
            </a:r>
            <a:r>
              <a:rPr lang="en-US" b="1" dirty="0">
                <a:latin typeface="Courier New" pitchFamily="49" charset="0"/>
              </a:rPr>
              <a:t>() &amp;&amp; </a:t>
            </a:r>
            <a:r>
              <a:rPr lang="en-US" b="1" dirty="0" err="1">
                <a:latin typeface="Courier New" pitchFamily="49" charset="0"/>
              </a:rPr>
              <a:t>f.length</a:t>
            </a:r>
            <a:r>
              <a:rPr lang="en-US" b="1" dirty="0">
                <a:latin typeface="Courier New" pitchFamily="49" charset="0"/>
              </a:rPr>
              <a:t>() &gt;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2048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339725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f.delete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eaLnBrk="0" hangingPunct="0">
              <a:tabLst>
                <a:tab pos="339725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1.1</a:t>
            </a:r>
            <a:r>
              <a:rPr lang="en-US" sz="3600" dirty="0">
                <a:latin typeface="Britannic Bold" panose="020B0903060703020204" pitchFamily="34" charset="0"/>
              </a:rPr>
              <a:t> File Objects (2/2)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5800" y="3124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800" kern="0" dirty="0">
                <a:solidFill>
                  <a:srgbClr val="0000FF"/>
                </a:solidFill>
              </a:rPr>
              <a:t>Path</a:t>
            </a:r>
          </a:p>
          <a:p>
            <a:pPr lvl="1">
              <a:spcBef>
                <a:spcPts val="600"/>
              </a:spcBef>
            </a:pPr>
            <a:r>
              <a:rPr lang="en-US" sz="2400" kern="0" dirty="0"/>
              <a:t>Absolute path</a:t>
            </a:r>
          </a:p>
          <a:p>
            <a:pPr lvl="2">
              <a:spcBef>
                <a:spcPts val="300"/>
              </a:spcBef>
            </a:pPr>
            <a:r>
              <a:rPr lang="en-US" sz="2000" kern="0" dirty="0"/>
              <a:t>Specify a drive or start with the root (/) directory</a:t>
            </a:r>
          </a:p>
          <a:p>
            <a:pPr lvl="2">
              <a:spcBef>
                <a:spcPts val="300"/>
              </a:spcBef>
            </a:pPr>
            <a:r>
              <a:rPr lang="en-US" sz="2000" kern="0" dirty="0" err="1"/>
              <a:t>Eg</a:t>
            </a:r>
            <a:r>
              <a:rPr lang="en-US" sz="2000" kern="0" dirty="0"/>
              <a:t>: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"C:/Documents/CS1020/data"</a:t>
            </a:r>
            <a:r>
              <a:rPr lang="en-US" sz="2000" kern="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400" kern="0" dirty="0"/>
              <a:t>Relative path</a:t>
            </a:r>
          </a:p>
          <a:p>
            <a:pPr lvl="2">
              <a:spcBef>
                <a:spcPts val="300"/>
              </a:spcBef>
            </a:pPr>
            <a:r>
              <a:rPr lang="en-US" sz="2000" kern="0" dirty="0"/>
              <a:t>With respect to where the program resides</a:t>
            </a:r>
          </a:p>
          <a:p>
            <a:pPr lvl="2">
              <a:spcBef>
                <a:spcPts val="300"/>
              </a:spcBef>
            </a:pPr>
            <a:r>
              <a:rPr lang="en-US" sz="2000" kern="0" dirty="0" err="1"/>
              <a:t>Eg</a:t>
            </a:r>
            <a:r>
              <a:rPr lang="en-US" sz="2000" kern="0" dirty="0"/>
              <a:t>: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"input/eels3.in"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1.2 </a:t>
            </a:r>
            <a:r>
              <a:rPr lang="en-US" sz="3600" dirty="0">
                <a:latin typeface="Britannic Bold" panose="020B0903060703020204" pitchFamily="34" charset="0"/>
              </a:rPr>
              <a:t>Reading a </a:t>
            </a:r>
            <a:r>
              <a:rPr lang="en-US" sz="3600" dirty="0" smtClean="0">
                <a:latin typeface="Britannic Bold" panose="020B0903060703020204" pitchFamily="34" charset="0"/>
              </a:rPr>
              <a:t>File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609600" y="6538912"/>
            <a:ext cx="2286000" cy="166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16: File Processing]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609600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Pass a </a:t>
            </a:r>
            <a:r>
              <a:rPr lang="en-US" sz="2400" dirty="0">
                <a:solidFill>
                  <a:srgbClr val="0000FF"/>
                </a:solidFill>
              </a:rPr>
              <a:t>File</a:t>
            </a:r>
            <a:r>
              <a:rPr lang="en-US" sz="2400" dirty="0"/>
              <a:t> reference when constructing a </a:t>
            </a:r>
            <a:r>
              <a:rPr lang="en-US" sz="2400" dirty="0">
                <a:solidFill>
                  <a:srgbClr val="0000FF"/>
                </a:solidFill>
              </a:rPr>
              <a:t>Scanner</a:t>
            </a:r>
            <a:r>
              <a:rPr lang="en-US" sz="2400" dirty="0"/>
              <a:t> object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2000" y="1524000"/>
            <a:ext cx="8001000" cy="3405975"/>
            <a:chOff x="533400" y="801634"/>
            <a:chExt cx="8001000" cy="3405975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533400" y="914400"/>
              <a:ext cx="8001000" cy="3293209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</a:rPr>
                <a:t>java.util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java.io.*;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FileExample1 </a:t>
              </a:r>
              <a:r>
                <a:rPr lang="en-US" sz="1600" b="1" dirty="0">
                  <a:latin typeface="Courier New" pitchFamily="49" charset="0"/>
                </a:rPr>
                <a:t>{</a:t>
              </a: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600" b="1" dirty="0">
                  <a:latin typeface="Courier New" pitchFamily="49" charset="0"/>
                </a:rPr>
                <a:t>args)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                    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</a:rPr>
                <a:t>FileNotFoundException</a:t>
              </a:r>
              <a:r>
                <a:rPr lang="en-US" sz="1600" b="1" dirty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Scanner </a:t>
              </a:r>
              <a:r>
                <a:rPr lang="en-US" sz="1600" b="1" dirty="0" err="1">
                  <a:latin typeface="Courier New" pitchFamily="49" charset="0"/>
                </a:rPr>
                <a:t>infile</a:t>
              </a:r>
              <a:r>
                <a:rPr lang="en-US" sz="1600" b="1" dirty="0"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Scanner(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File(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example"</a:t>
              </a:r>
              <a:r>
                <a:rPr lang="en-US" sz="1600" b="1" dirty="0" smtClean="0">
                  <a:latin typeface="Courier New" pitchFamily="49" charset="0"/>
                </a:rPr>
                <a:t>));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sum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while 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infile.hasNextInt</a:t>
              </a:r>
              <a:r>
                <a:rPr lang="en-US" sz="1600" b="1" dirty="0">
                  <a:latin typeface="Courier New" pitchFamily="49" charset="0"/>
                </a:rPr>
                <a:t>())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	sum += </a:t>
              </a:r>
              <a:r>
                <a:rPr lang="en-US" sz="1600" b="1" dirty="0" err="1">
                  <a:latin typeface="Courier New" pitchFamily="49" charset="0"/>
                </a:rPr>
                <a:t>infile.nextInt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"Sum = "</a:t>
              </a:r>
              <a:r>
                <a:rPr lang="en-US" sz="1600" b="1" dirty="0">
                  <a:latin typeface="Courier New" pitchFamily="49" charset="0"/>
                </a:rPr>
                <a:t> + sum);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4600" y="801634"/>
              <a:ext cx="19812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FileExample1.java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70248" y="5509956"/>
            <a:ext cx="1436077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Sum = 16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2600" y="5509956"/>
            <a:ext cx="1676400" cy="36933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2 7 -3 9 1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51493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“</a:t>
            </a:r>
            <a:r>
              <a:rPr lang="en-US" dirty="0" smtClean="0"/>
              <a:t>example”: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92" y="51493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8717</TotalTime>
  <Words>1519</Words>
  <Application>Microsoft Office PowerPoint</Application>
  <PresentationFormat>On-screen Show (4:3)</PresentationFormat>
  <Paragraphs>459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L1 - Basic of C++</vt:lpstr>
      <vt:lpstr>CS1020 Data Structures and Algorithms I Lecture Note #16</vt:lpstr>
      <vt:lpstr>Objective</vt:lpstr>
      <vt:lpstr>References</vt:lpstr>
      <vt:lpstr>Outline</vt:lpstr>
      <vt:lpstr>0. Recapitulation</vt:lpstr>
      <vt:lpstr>1 File Input</vt:lpstr>
      <vt:lpstr>1.1 File Objects (1/2)</vt:lpstr>
      <vt:lpstr>1.1 File Objects (2/2)</vt:lpstr>
      <vt:lpstr>1.2 Reading a File (1/3)</vt:lpstr>
      <vt:lpstr>1.2 Reading a File (2/3)</vt:lpstr>
      <vt:lpstr>1.2 Reading a File (3/3)</vt:lpstr>
      <vt:lpstr>1.3 Input Tokens (1/3)</vt:lpstr>
      <vt:lpstr>1.3 Input Tokens (2/3)</vt:lpstr>
      <vt:lpstr>1.3 Input Tokens (3/3)</vt:lpstr>
      <vt:lpstr>1.4 Tokenizing a String</vt:lpstr>
      <vt:lpstr>1.5 Exercise: Runners (1/4)</vt:lpstr>
      <vt:lpstr>1.5 Exercise: Runners (2/4)</vt:lpstr>
      <vt:lpstr>1.5 Exercise: Runners (3/4)</vt:lpstr>
      <vt:lpstr>1.5 Exercise: Runners (4/4)</vt:lpstr>
      <vt:lpstr>2 File Output</vt:lpstr>
      <vt:lpstr>2.1 PrintStream (1/2)</vt:lpstr>
      <vt:lpstr>2.1 PrintStream (2/2)</vt:lpstr>
      <vt:lpstr>2.2 System.out and PrintStream</vt:lpstr>
      <vt:lpstr>2.3 Exercise: Runners (revisit)</vt:lpstr>
      <vt:lpstr>3 Input and Output Streams</vt:lpstr>
      <vt:lpstr>3.1 InputStream and OutputStream (1/2)</vt:lpstr>
      <vt:lpstr>3.1 InputStream and OutputStream (2/2)</vt:lpstr>
      <vt:lpstr>3.2 Example: Using OutputStream</vt:lpstr>
      <vt:lpstr>3.2 Example: Using OutputStream</vt:lpstr>
      <vt:lpstr>3.2 Example: Using InputStream</vt:lpstr>
      <vt:lpstr>3.2 Example: Using InputStream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Tan Tuck Choy</cp:lastModifiedBy>
  <cp:revision>728</cp:revision>
  <dcterms:created xsi:type="dcterms:W3CDTF">2010-12-15T06:17:08Z</dcterms:created>
  <dcterms:modified xsi:type="dcterms:W3CDTF">2016-04-05T00:34:44Z</dcterms:modified>
</cp:coreProperties>
</file>