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4"/>
  </p:notesMasterIdLst>
  <p:handoutMasterIdLst>
    <p:handoutMasterId r:id="rId15"/>
  </p:handoutMasterIdLst>
  <p:sldIdLst>
    <p:sldId id="256" r:id="rId2"/>
    <p:sldId id="956" r:id="rId3"/>
    <p:sldId id="1080" r:id="rId4"/>
    <p:sldId id="1081" r:id="rId5"/>
    <p:sldId id="1082" r:id="rId6"/>
    <p:sldId id="1083" r:id="rId7"/>
    <p:sldId id="1084" r:id="rId8"/>
    <p:sldId id="1085" r:id="rId9"/>
    <p:sldId id="1079" r:id="rId10"/>
    <p:sldId id="1086" r:id="rId11"/>
    <p:sldId id="1087" r:id="rId12"/>
    <p:sldId id="685" r:id="rId13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66"/>
    <a:srgbClr val="0000FF"/>
    <a:srgbClr val="006600"/>
    <a:srgbClr val="FFCCFF"/>
    <a:srgbClr val="6699FF"/>
    <a:srgbClr val="9999FF"/>
    <a:srgbClr val="CCFFCC"/>
    <a:srgbClr val="80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3" autoAdjust="0"/>
    <p:restoredTop sz="89607" autoAdjust="0"/>
  </p:normalViewPr>
  <p:slideViewPr>
    <p:cSldViewPr>
      <p:cViewPr varScale="1">
        <p:scale>
          <a:sx n="111" d="100"/>
          <a:sy n="111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34"/>
    </p:cViewPr>
  </p:sorterViewPr>
  <p:notesViewPr>
    <p:cSldViewPr>
      <p:cViewPr varScale="1">
        <p:scale>
          <a:sx n="87" d="100"/>
          <a:sy n="87" d="100"/>
        </p:scale>
        <p:origin x="-3720" y="-78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7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12: Sorting]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#17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5486400" cy="1905000"/>
          </a:xfrm>
        </p:spPr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itchFamily="34" charset="0"/>
              </a:rPr>
              <a:t>Mix-and-Match</a:t>
            </a:r>
          </a:p>
          <a:p>
            <a:r>
              <a:rPr lang="en-US" sz="3600" dirty="0" smtClean="0">
                <a:latin typeface="Calibri" pitchFamily="34" charset="0"/>
              </a:rPr>
              <a:t>Data Structures with Multiple </a:t>
            </a:r>
            <a:r>
              <a:rPr lang="en-US" sz="3600" dirty="0" err="1" smtClean="0">
                <a:latin typeface="Calibri" pitchFamily="34" charset="0"/>
              </a:rPr>
              <a:t>Organisation</a:t>
            </a:r>
            <a:endParaRPr lang="en-US" sz="3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Use Adjacency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41805" y="1965841"/>
            <a:ext cx="3672935" cy="2388195"/>
            <a:chOff x="5141805" y="1965841"/>
            <a:chExt cx="3672935" cy="2388195"/>
          </a:xfrm>
        </p:grpSpPr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5890919" y="1965841"/>
              <a:ext cx="1659467" cy="490815"/>
              <a:chOff x="3168" y="2349"/>
              <a:chExt cx="1512" cy="447"/>
            </a:xfrm>
          </p:grpSpPr>
          <p:grpSp>
            <p:nvGrpSpPr>
              <p:cNvPr id="44" name="Group 88"/>
              <p:cNvGrpSpPr>
                <a:grpSpLocks/>
              </p:cNvGrpSpPr>
              <p:nvPr/>
            </p:nvGrpSpPr>
            <p:grpSpPr bwMode="auto">
              <a:xfrm>
                <a:off x="3168" y="2364"/>
                <a:ext cx="1512" cy="432"/>
                <a:chOff x="3168" y="2364"/>
                <a:chExt cx="1512" cy="432"/>
              </a:xfrm>
            </p:grpSpPr>
            <p:cxnSp>
              <p:nvCxnSpPr>
                <p:cNvPr id="47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3168" y="2589"/>
                  <a:ext cx="7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Rectangle 90"/>
                <p:cNvSpPr>
                  <a:spLocks noChangeArrowheads="1"/>
                </p:cNvSpPr>
                <p:nvPr/>
              </p:nvSpPr>
              <p:spPr bwMode="auto">
                <a:xfrm>
                  <a:off x="3960" y="2364"/>
                  <a:ext cx="7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ahoma" pitchFamily="34" charset="0"/>
                  </a:endParaRPr>
                </a:p>
              </p:txBody>
            </p:sp>
          </p:grpSp>
          <p:sp>
            <p:nvSpPr>
              <p:cNvPr id="45" name="Line 91"/>
              <p:cNvSpPr>
                <a:spLocks noChangeShapeType="1"/>
              </p:cNvSpPr>
              <p:nvPr/>
            </p:nvSpPr>
            <p:spPr bwMode="auto">
              <a:xfrm>
                <a:off x="4392" y="2364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2"/>
              <p:cNvSpPr>
                <a:spLocks noChangeShapeType="1"/>
              </p:cNvSpPr>
              <p:nvPr/>
            </p:nvSpPr>
            <p:spPr bwMode="auto">
              <a:xfrm flipH="1">
                <a:off x="4392" y="2349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00"/>
            <p:cNvGrpSpPr>
              <a:grpSpLocks/>
            </p:cNvGrpSpPr>
            <p:nvPr/>
          </p:nvGrpSpPr>
          <p:grpSpPr bwMode="auto">
            <a:xfrm>
              <a:off x="5890919" y="3263702"/>
              <a:ext cx="1659467" cy="490815"/>
              <a:chOff x="3168" y="2349"/>
              <a:chExt cx="1512" cy="447"/>
            </a:xfrm>
          </p:grpSpPr>
          <p:grpSp>
            <p:nvGrpSpPr>
              <p:cNvPr id="39" name="Group 101"/>
              <p:cNvGrpSpPr>
                <a:grpSpLocks/>
              </p:cNvGrpSpPr>
              <p:nvPr/>
            </p:nvGrpSpPr>
            <p:grpSpPr bwMode="auto">
              <a:xfrm>
                <a:off x="3168" y="2364"/>
                <a:ext cx="1512" cy="432"/>
                <a:chOff x="3168" y="2364"/>
                <a:chExt cx="1512" cy="432"/>
              </a:xfrm>
            </p:grpSpPr>
            <p:cxnSp>
              <p:nvCxnSpPr>
                <p:cNvPr id="42" name="AutoShape 102"/>
                <p:cNvCxnSpPr>
                  <a:cxnSpLocks noChangeShapeType="1"/>
                </p:cNvCxnSpPr>
                <p:nvPr/>
              </p:nvCxnSpPr>
              <p:spPr bwMode="auto">
                <a:xfrm>
                  <a:off x="3168" y="2589"/>
                  <a:ext cx="7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3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60" y="2364"/>
                  <a:ext cx="7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ahoma" pitchFamily="34" charset="0"/>
                  </a:endParaRPr>
                </a:p>
              </p:txBody>
            </p:sp>
          </p:grpSp>
          <p:sp>
            <p:nvSpPr>
              <p:cNvPr id="40" name="Line 104"/>
              <p:cNvSpPr>
                <a:spLocks noChangeShapeType="1"/>
              </p:cNvSpPr>
              <p:nvPr/>
            </p:nvSpPr>
            <p:spPr bwMode="auto">
              <a:xfrm>
                <a:off x="4392" y="2364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05"/>
              <p:cNvSpPr>
                <a:spLocks noChangeShapeType="1"/>
              </p:cNvSpPr>
              <p:nvPr/>
            </p:nvSpPr>
            <p:spPr bwMode="auto">
              <a:xfrm flipH="1">
                <a:off x="4392" y="2349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06"/>
            <p:cNvGrpSpPr>
              <a:grpSpLocks/>
            </p:cNvGrpSpPr>
            <p:nvPr/>
          </p:nvGrpSpPr>
          <p:grpSpPr bwMode="auto">
            <a:xfrm>
              <a:off x="5890919" y="3863221"/>
              <a:ext cx="1659467" cy="490815"/>
              <a:chOff x="3168" y="2349"/>
              <a:chExt cx="1512" cy="447"/>
            </a:xfrm>
          </p:grpSpPr>
          <p:grpSp>
            <p:nvGrpSpPr>
              <p:cNvPr id="34" name="Group 107"/>
              <p:cNvGrpSpPr>
                <a:grpSpLocks/>
              </p:cNvGrpSpPr>
              <p:nvPr/>
            </p:nvGrpSpPr>
            <p:grpSpPr bwMode="auto">
              <a:xfrm>
                <a:off x="3168" y="2364"/>
                <a:ext cx="1512" cy="432"/>
                <a:chOff x="3168" y="2364"/>
                <a:chExt cx="1512" cy="432"/>
              </a:xfrm>
            </p:grpSpPr>
            <p:cxnSp>
              <p:nvCxnSpPr>
                <p:cNvPr id="37" name="AutoShape 108"/>
                <p:cNvCxnSpPr>
                  <a:cxnSpLocks noChangeShapeType="1"/>
                </p:cNvCxnSpPr>
                <p:nvPr/>
              </p:nvCxnSpPr>
              <p:spPr bwMode="auto">
                <a:xfrm>
                  <a:off x="3168" y="2589"/>
                  <a:ext cx="7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" name="Rectangle 109"/>
                <p:cNvSpPr>
                  <a:spLocks noChangeArrowheads="1"/>
                </p:cNvSpPr>
                <p:nvPr/>
              </p:nvSpPr>
              <p:spPr bwMode="auto">
                <a:xfrm>
                  <a:off x="3960" y="2364"/>
                  <a:ext cx="7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ahoma" pitchFamily="34" charset="0"/>
                  </a:endParaRPr>
                </a:p>
              </p:txBody>
            </p:sp>
          </p:grpSp>
          <p:sp>
            <p:nvSpPr>
              <p:cNvPr id="35" name="Line 110"/>
              <p:cNvSpPr>
                <a:spLocks noChangeShapeType="1"/>
              </p:cNvSpPr>
              <p:nvPr/>
            </p:nvSpPr>
            <p:spPr bwMode="auto">
              <a:xfrm>
                <a:off x="4392" y="2364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11"/>
              <p:cNvSpPr>
                <a:spLocks noChangeShapeType="1"/>
              </p:cNvSpPr>
              <p:nvPr/>
            </p:nvSpPr>
            <p:spPr bwMode="auto">
              <a:xfrm flipH="1">
                <a:off x="4392" y="2349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99100" y="2012114"/>
              <a:ext cx="885707" cy="2341921"/>
              <a:chOff x="5555074" y="4692095"/>
              <a:chExt cx="783637" cy="17259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555074" y="4692095"/>
                <a:ext cx="783637" cy="431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555074" y="5123578"/>
                <a:ext cx="783637" cy="431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555074" y="5555061"/>
                <a:ext cx="783637" cy="431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55074" y="5986544"/>
                <a:ext cx="783637" cy="431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41805" y="2068748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1805" y="2703314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41805" y="3267767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1805" y="3915727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90919" y="2624654"/>
              <a:ext cx="2923821" cy="490815"/>
              <a:chOff x="5890919" y="2624654"/>
              <a:chExt cx="2923821" cy="490815"/>
            </a:xfrm>
          </p:grpSpPr>
          <p:grpSp>
            <p:nvGrpSpPr>
              <p:cNvPr id="19" name="Group 84"/>
              <p:cNvGrpSpPr>
                <a:grpSpLocks/>
              </p:cNvGrpSpPr>
              <p:nvPr/>
            </p:nvGrpSpPr>
            <p:grpSpPr bwMode="auto">
              <a:xfrm>
                <a:off x="5890919" y="2641124"/>
                <a:ext cx="1659467" cy="474345"/>
                <a:chOff x="3168" y="2364"/>
                <a:chExt cx="1512" cy="432"/>
              </a:xfrm>
            </p:grpSpPr>
            <p:cxnSp>
              <p:nvCxnSpPr>
                <p:cNvPr id="27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3168" y="2589"/>
                  <a:ext cx="7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" name="Rectangle 86"/>
                <p:cNvSpPr>
                  <a:spLocks noChangeArrowheads="1"/>
                </p:cNvSpPr>
                <p:nvPr/>
              </p:nvSpPr>
              <p:spPr bwMode="auto">
                <a:xfrm>
                  <a:off x="3960" y="2364"/>
                  <a:ext cx="7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ahoma" pitchFamily="34" charset="0"/>
                  </a:endParaRPr>
                </a:p>
              </p:txBody>
            </p:sp>
          </p:grpSp>
          <p:grpSp>
            <p:nvGrpSpPr>
              <p:cNvPr id="20" name="Group 93"/>
              <p:cNvGrpSpPr>
                <a:grpSpLocks/>
              </p:cNvGrpSpPr>
              <p:nvPr/>
            </p:nvGrpSpPr>
            <p:grpSpPr bwMode="auto">
              <a:xfrm>
                <a:off x="7392340" y="2624654"/>
                <a:ext cx="1422400" cy="490815"/>
                <a:chOff x="3384" y="2349"/>
                <a:chExt cx="1296" cy="447"/>
              </a:xfrm>
            </p:grpSpPr>
            <p:grpSp>
              <p:nvGrpSpPr>
                <p:cNvPr id="22" name="Group 94"/>
                <p:cNvGrpSpPr>
                  <a:grpSpLocks/>
                </p:cNvGrpSpPr>
                <p:nvPr/>
              </p:nvGrpSpPr>
              <p:grpSpPr bwMode="auto">
                <a:xfrm>
                  <a:off x="3384" y="2364"/>
                  <a:ext cx="1296" cy="432"/>
                  <a:chOff x="3384" y="2364"/>
                  <a:chExt cx="1296" cy="432"/>
                </a:xfrm>
              </p:grpSpPr>
              <p:cxnSp>
                <p:nvCxnSpPr>
                  <p:cNvPr id="25" name="AutoShape 9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84" y="2592"/>
                    <a:ext cx="57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6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2364"/>
                    <a:ext cx="720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itchFamily="2" charset="2"/>
                      <a:buChar char="p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Tahoma" pitchFamily="34" charset="0"/>
                    </a:endParaRPr>
                  </a:p>
                </p:txBody>
              </p:sp>
            </p:grpSp>
            <p:sp>
              <p:nvSpPr>
                <p:cNvPr id="23" name="Line 97"/>
                <p:cNvSpPr>
                  <a:spLocks noChangeShapeType="1"/>
                </p:cNvSpPr>
                <p:nvPr/>
              </p:nvSpPr>
              <p:spPr bwMode="auto">
                <a:xfrm>
                  <a:off x="4392" y="2364"/>
                  <a:ext cx="1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4392" y="2349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" name="Line 104"/>
              <p:cNvSpPr>
                <a:spLocks noChangeShapeType="1"/>
              </p:cNvSpPr>
              <p:nvPr/>
            </p:nvSpPr>
            <p:spPr bwMode="auto">
              <a:xfrm>
                <a:off x="7236493" y="2667000"/>
                <a:ext cx="0" cy="4319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4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6944187"/>
              </p:ext>
            </p:extLst>
          </p:nvPr>
        </p:nvGraphicFramePr>
        <p:xfrm>
          <a:off x="304800" y="1600200"/>
          <a:ext cx="4419600" cy="4525965"/>
        </p:xfrm>
        <a:graphic>
          <a:graphicData uri="http://schemas.openxmlformats.org/drawingml/2006/table">
            <a:tbl>
              <a:tblPr/>
              <a:tblGrid>
                <a:gridCol w="2438400"/>
                <a:gridCol w="1981200"/>
              </a:tblGrid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Big-O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insert(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delete(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exists(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neighbours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5105400" y="4953000"/>
            <a:ext cx="29191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+mn-lt"/>
              </a:rPr>
              <a:t>Is delete (</a:t>
            </a:r>
            <a:r>
              <a:rPr lang="en-US" altLang="en-US" sz="3200" b="1" dirty="0" err="1">
                <a:latin typeface="+mn-lt"/>
              </a:rPr>
              <a:t>i</a:t>
            </a:r>
            <a:r>
              <a:rPr lang="en-US" altLang="en-US" sz="3200" b="1" dirty="0">
                <a:latin typeface="+mn-lt"/>
              </a:rPr>
              <a:t>, j) O(1)?</a:t>
            </a:r>
          </a:p>
        </p:txBody>
      </p:sp>
    </p:spTree>
    <p:extLst>
      <p:ext uri="{BB962C8B-B14F-4D97-AF65-F5344CB8AC3E}">
        <p14:creationId xmlns:p14="http://schemas.microsoft.com/office/powerpoint/2010/main" val="569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CS1102 AY2003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1616" y="4038600"/>
            <a:ext cx="8001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Build an adjacency list of the graph, where the lists are doubly linked.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+mn-lt"/>
              </a:rPr>
              <a:t>Build </a:t>
            </a:r>
            <a:r>
              <a:rPr lang="en-US" altLang="en-US" sz="2400" dirty="0">
                <a:latin typeface="+mn-lt"/>
              </a:rPr>
              <a:t>a hash table with (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, j) as key, and a reference to the node representing (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, j) in the adjacency list as value.</a:t>
            </a:r>
          </a:p>
        </p:txBody>
      </p:sp>
    </p:spTree>
    <p:extLst>
      <p:ext uri="{BB962C8B-B14F-4D97-AF65-F5344CB8AC3E}">
        <p14:creationId xmlns:p14="http://schemas.microsoft.com/office/powerpoint/2010/main" val="455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Basic Data Structures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 smtClean="0"/>
              <a:t>Arrays</a:t>
            </a:r>
          </a:p>
          <a:p>
            <a:pPr>
              <a:spcBef>
                <a:spcPts val="600"/>
              </a:spcBef>
            </a:pPr>
            <a:r>
              <a:rPr lang="en-GB" sz="3200" dirty="0" smtClean="0"/>
              <a:t>Linked Lists</a:t>
            </a:r>
          </a:p>
          <a:p>
            <a:pPr>
              <a:spcBef>
                <a:spcPts val="600"/>
              </a:spcBef>
            </a:pPr>
            <a:r>
              <a:rPr lang="en-GB" sz="3200" dirty="0" smtClean="0"/>
              <a:t>Trees </a:t>
            </a:r>
            <a:r>
              <a:rPr lang="en-GB" sz="2800" dirty="0" smtClean="0"/>
              <a:t>(to be covered in CS2010)</a:t>
            </a:r>
            <a:endParaRPr lang="en-GB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35052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can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combine them to implement different data structures for different </a:t>
            </a:r>
            <a:r>
              <a:rPr lang="en-US" altLang="en-US" sz="3200" dirty="0" smtClean="0"/>
              <a:t>applications.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Mix-and-Match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 smtClean="0"/>
              <a:t>Array of Linked Lists</a:t>
            </a:r>
          </a:p>
          <a:p>
            <a:pPr lvl="1">
              <a:spcBef>
                <a:spcPts val="600"/>
              </a:spcBef>
            </a:pPr>
            <a:r>
              <a:rPr lang="en-GB" sz="2800" dirty="0" smtClean="0"/>
              <a:t>E.g.: </a:t>
            </a:r>
            <a:r>
              <a:rPr lang="en-GB" sz="2800" dirty="0" smtClean="0">
                <a:solidFill>
                  <a:srgbClr val="C00000"/>
                </a:solidFill>
              </a:rPr>
              <a:t>Adjacent list </a:t>
            </a:r>
            <a:r>
              <a:rPr lang="en-GB" sz="2800" dirty="0" smtClean="0"/>
              <a:t>for representing graph</a:t>
            </a:r>
          </a:p>
          <a:p>
            <a:pPr lvl="1">
              <a:spcBef>
                <a:spcPts val="600"/>
              </a:spcBef>
            </a:pPr>
            <a:r>
              <a:rPr lang="en-GB" sz="2800" dirty="0" smtClean="0"/>
              <a:t>E.g.: </a:t>
            </a:r>
            <a:r>
              <a:rPr lang="en-GB" sz="2800" dirty="0" smtClean="0">
                <a:solidFill>
                  <a:srgbClr val="C00000"/>
                </a:solidFill>
              </a:rPr>
              <a:t>Hash table </a:t>
            </a:r>
            <a:r>
              <a:rPr lang="en-GB" sz="2800" dirty="0" smtClean="0"/>
              <a:t>with </a:t>
            </a:r>
            <a:r>
              <a:rPr lang="en-GB" sz="2800" dirty="0" smtClean="0">
                <a:solidFill>
                  <a:srgbClr val="0000FF"/>
                </a:solidFill>
              </a:rPr>
              <a:t>separate chaining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52600" y="3352800"/>
            <a:ext cx="4724400" cy="2286000"/>
            <a:chOff x="1752600" y="3352800"/>
            <a:chExt cx="4724400" cy="2286000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048000" y="3352800"/>
              <a:ext cx="762000" cy="76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810000" y="3352800"/>
              <a:ext cx="762000" cy="76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953000" y="3352800"/>
              <a:ext cx="762000" cy="76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5715000" y="3352800"/>
              <a:ext cx="762000" cy="76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048000" y="4876800"/>
              <a:ext cx="762000" cy="76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3810000" y="4876800"/>
              <a:ext cx="762000" cy="76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" name="AutoShape 20"/>
            <p:cNvCxnSpPr>
              <a:cxnSpLocks noChangeShapeType="1"/>
              <a:endCxn id="9" idx="1"/>
            </p:cNvCxnSpPr>
            <p:nvPr/>
          </p:nvCxnSpPr>
          <p:spPr bwMode="auto">
            <a:xfrm flipV="1">
              <a:off x="2514600" y="3733800"/>
              <a:ext cx="519113" cy="12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"/>
            <p:cNvCxnSpPr>
              <a:cxnSpLocks noChangeShapeType="1"/>
              <a:stCxn id="10" idx="3"/>
              <a:endCxn id="11" idx="1"/>
            </p:cNvCxnSpPr>
            <p:nvPr/>
          </p:nvCxnSpPr>
          <p:spPr bwMode="auto">
            <a:xfrm>
              <a:off x="4586288" y="37338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2"/>
            <p:cNvCxnSpPr>
              <a:cxnSpLocks noChangeShapeType="1"/>
              <a:endCxn id="13" idx="1"/>
            </p:cNvCxnSpPr>
            <p:nvPr/>
          </p:nvCxnSpPr>
          <p:spPr bwMode="auto">
            <a:xfrm>
              <a:off x="2514600" y="5245100"/>
              <a:ext cx="519113" cy="12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>
              <a:off x="1752600" y="3352800"/>
              <a:ext cx="762000" cy="2286000"/>
              <a:chOff x="1752600" y="3352800"/>
              <a:chExt cx="762000" cy="2286000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752600" y="3352800"/>
                <a:ext cx="762000" cy="762000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752600" y="4114800"/>
                <a:ext cx="762000" cy="762000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752600" y="4876800"/>
                <a:ext cx="762000" cy="762000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828800" y="3441412"/>
                <a:ext cx="609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Calibri" panose="020F0502020204030204" pitchFamily="34" charset="0"/>
                  </a:rPr>
                  <a:t>1</a:t>
                </a:r>
                <a:endParaRPr lang="en-US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28800" y="4203412"/>
                <a:ext cx="609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Calibri" panose="020F0502020204030204" pitchFamily="34" charset="0"/>
                  </a:rPr>
                  <a:t>2</a:t>
                </a:r>
                <a:endParaRPr lang="en-US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828800" y="4975223"/>
                <a:ext cx="609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Calibri" panose="020F0502020204030204" pitchFamily="34" charset="0"/>
                  </a:rPr>
                  <a:t>3</a:t>
                </a:r>
                <a:endParaRPr lang="en-US" sz="3200" dirty="0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8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Adjacency List for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grpSp>
        <p:nvGrpSpPr>
          <p:cNvPr id="24" name="Group 93"/>
          <p:cNvGrpSpPr>
            <a:grpSpLocks/>
          </p:cNvGrpSpPr>
          <p:nvPr/>
        </p:nvGrpSpPr>
        <p:grpSpPr bwMode="auto">
          <a:xfrm>
            <a:off x="4724400" y="1828800"/>
            <a:ext cx="3890963" cy="2882900"/>
            <a:chOff x="366" y="2331"/>
            <a:chExt cx="2451" cy="1816"/>
          </a:xfrm>
        </p:grpSpPr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1480" y="2710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2200" y="2758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2152" y="3382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1144" y="3286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1720" y="2806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1391" y="3422"/>
              <a:ext cx="761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1384" y="2902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1336" y="290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606" y="2854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846" y="2854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66" y="2518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884" y="3339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2478" y="2470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2430" y="3238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V="1">
              <a:off x="2286" y="2978"/>
              <a:ext cx="48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412" y="2331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1371" y="3782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dirty="0">
                  <a:solidFill>
                    <a:srgbClr val="0000FF"/>
                  </a:solidFill>
                  <a:latin typeface="Tahoma" pitchFamily="34" charset="0"/>
                </a:rPr>
                <a:t>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" y="1828800"/>
            <a:ext cx="1219200" cy="2286000"/>
            <a:chOff x="457200" y="1828800"/>
            <a:chExt cx="1219200" cy="2286000"/>
          </a:xfrm>
        </p:grpSpPr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838200" y="1828800"/>
              <a:ext cx="838200" cy="4572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838200" y="2286000"/>
              <a:ext cx="838200" cy="4572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838200" y="2743200"/>
              <a:ext cx="838200" cy="4572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838200" y="3200400"/>
              <a:ext cx="838200" cy="4572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838200" y="3657600"/>
              <a:ext cx="838200" cy="4572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457200" y="1828800"/>
              <a:ext cx="38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Box 31"/>
            <p:cNvSpPr txBox="1">
              <a:spLocks noChangeArrowheads="1"/>
            </p:cNvSpPr>
            <p:nvPr/>
          </p:nvSpPr>
          <p:spPr bwMode="auto">
            <a:xfrm>
              <a:off x="457200" y="231616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2</a:t>
              </a:r>
            </a:p>
          </p:txBody>
        </p:sp>
        <p:sp>
          <p:nvSpPr>
            <p:cNvPr id="50" name="TextBox 32"/>
            <p:cNvSpPr txBox="1">
              <a:spLocks noChangeArrowheads="1"/>
            </p:cNvSpPr>
            <p:nvPr/>
          </p:nvSpPr>
          <p:spPr bwMode="auto">
            <a:xfrm>
              <a:off x="457200" y="2759075"/>
              <a:ext cx="381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3</a:t>
              </a:r>
            </a:p>
          </p:txBody>
        </p:sp>
        <p:sp>
          <p:nvSpPr>
            <p:cNvPr id="51" name="TextBox 33"/>
            <p:cNvSpPr txBox="1">
              <a:spLocks noChangeArrowheads="1"/>
            </p:cNvSpPr>
            <p:nvPr/>
          </p:nvSpPr>
          <p:spPr bwMode="auto">
            <a:xfrm>
              <a:off x="473075" y="3230563"/>
              <a:ext cx="381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4</a:t>
              </a:r>
            </a:p>
          </p:txBody>
        </p:sp>
        <p:sp>
          <p:nvSpPr>
            <p:cNvPr id="52" name="TextBox 34"/>
            <p:cNvSpPr txBox="1">
              <a:spLocks noChangeArrowheads="1"/>
            </p:cNvSpPr>
            <p:nvPr/>
          </p:nvSpPr>
          <p:spPr bwMode="auto">
            <a:xfrm>
              <a:off x="473075" y="368776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5</a:t>
              </a:r>
            </a:p>
          </p:txBody>
        </p:sp>
      </p:grpSp>
      <p:grpSp>
        <p:nvGrpSpPr>
          <p:cNvPr id="4096" name="Group 4095"/>
          <p:cNvGrpSpPr/>
          <p:nvPr/>
        </p:nvGrpSpPr>
        <p:grpSpPr>
          <a:xfrm>
            <a:off x="1219200" y="1828800"/>
            <a:ext cx="1447800" cy="381000"/>
            <a:chOff x="1219200" y="1828800"/>
            <a:chExt cx="1447800" cy="381000"/>
          </a:xfrm>
        </p:grpSpPr>
        <p:cxnSp>
          <p:nvCxnSpPr>
            <p:cNvPr id="47" name="Straight Connector 27"/>
            <p:cNvCxnSpPr>
              <a:cxnSpLocks noChangeShapeType="1"/>
            </p:cNvCxnSpPr>
            <p:nvPr/>
          </p:nvCxnSpPr>
          <p:spPr bwMode="auto">
            <a:xfrm flipH="1">
              <a:off x="1219200" y="2057400"/>
              <a:ext cx="762000" cy="0"/>
            </a:xfrm>
            <a:prstGeom prst="line">
              <a:avLst/>
            </a:prstGeom>
            <a:noFill/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35"/>
            <p:cNvSpPr>
              <a:spLocks noChangeArrowheads="1"/>
            </p:cNvSpPr>
            <p:nvPr/>
          </p:nvSpPr>
          <p:spPr bwMode="auto">
            <a:xfrm>
              <a:off x="1981200" y="1828800"/>
              <a:ext cx="685800" cy="3810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54" name="TextBox 40"/>
            <p:cNvSpPr txBox="1">
              <a:spLocks noChangeArrowheads="1"/>
            </p:cNvSpPr>
            <p:nvPr/>
          </p:nvSpPr>
          <p:spPr bwMode="auto">
            <a:xfrm>
              <a:off x="1981200" y="182880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Tahoma" pitchFamily="34" charset="0"/>
                </a:rPr>
                <a:t>2</a:t>
              </a:r>
            </a:p>
          </p:txBody>
        </p:sp>
      </p:grpSp>
      <p:grpSp>
        <p:nvGrpSpPr>
          <p:cNvPr id="4097" name="Group 4096"/>
          <p:cNvGrpSpPr/>
          <p:nvPr/>
        </p:nvGrpSpPr>
        <p:grpSpPr>
          <a:xfrm>
            <a:off x="1219200" y="2301875"/>
            <a:ext cx="1447800" cy="381000"/>
            <a:chOff x="1219200" y="2301875"/>
            <a:chExt cx="1447800" cy="381000"/>
          </a:xfrm>
        </p:grpSpPr>
        <p:cxnSp>
          <p:nvCxnSpPr>
            <p:cNvPr id="55" name="Straight Connector 41"/>
            <p:cNvCxnSpPr>
              <a:cxnSpLocks noChangeShapeType="1"/>
            </p:cNvCxnSpPr>
            <p:nvPr/>
          </p:nvCxnSpPr>
          <p:spPr bwMode="auto">
            <a:xfrm flipH="1">
              <a:off x="1219200" y="2514600"/>
              <a:ext cx="762000" cy="0"/>
            </a:xfrm>
            <a:prstGeom prst="line">
              <a:avLst/>
            </a:prstGeom>
            <a:noFill/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42"/>
            <p:cNvSpPr>
              <a:spLocks noChangeArrowheads="1"/>
            </p:cNvSpPr>
            <p:nvPr/>
          </p:nvSpPr>
          <p:spPr bwMode="auto">
            <a:xfrm>
              <a:off x="1981200" y="2301875"/>
              <a:ext cx="685800" cy="3810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57" name="TextBox 43"/>
            <p:cNvSpPr txBox="1">
              <a:spLocks noChangeArrowheads="1"/>
            </p:cNvSpPr>
            <p:nvPr/>
          </p:nvSpPr>
          <p:spPr bwMode="auto">
            <a:xfrm>
              <a:off x="1981200" y="2307431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4</a:t>
              </a:r>
            </a:p>
          </p:txBody>
        </p:sp>
      </p:grpSp>
      <p:grpSp>
        <p:nvGrpSpPr>
          <p:cNvPr id="4098" name="Group 4097"/>
          <p:cNvGrpSpPr/>
          <p:nvPr/>
        </p:nvGrpSpPr>
        <p:grpSpPr>
          <a:xfrm>
            <a:off x="1219200" y="2770050"/>
            <a:ext cx="2667000" cy="384313"/>
            <a:chOff x="1219200" y="2770050"/>
            <a:chExt cx="2667000" cy="384313"/>
          </a:xfrm>
        </p:grpSpPr>
        <p:sp>
          <p:nvSpPr>
            <p:cNvPr id="58" name="Rectangle 44"/>
            <p:cNvSpPr>
              <a:spLocks noChangeArrowheads="1"/>
            </p:cNvSpPr>
            <p:nvPr/>
          </p:nvSpPr>
          <p:spPr bwMode="auto">
            <a:xfrm>
              <a:off x="1981200" y="2773363"/>
              <a:ext cx="685800" cy="3810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cxnSp>
          <p:nvCxnSpPr>
            <p:cNvPr id="59" name="Straight Connector 45"/>
            <p:cNvCxnSpPr>
              <a:cxnSpLocks noChangeShapeType="1"/>
            </p:cNvCxnSpPr>
            <p:nvPr/>
          </p:nvCxnSpPr>
          <p:spPr bwMode="auto">
            <a:xfrm flipH="1">
              <a:off x="1219200" y="2971800"/>
              <a:ext cx="762000" cy="0"/>
            </a:xfrm>
            <a:prstGeom prst="line">
              <a:avLst/>
            </a:prstGeom>
            <a:noFill/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Box 46"/>
            <p:cNvSpPr txBox="1">
              <a:spLocks noChangeArrowheads="1"/>
            </p:cNvSpPr>
            <p:nvPr/>
          </p:nvSpPr>
          <p:spPr bwMode="auto">
            <a:xfrm>
              <a:off x="1981200" y="277005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2</a:t>
              </a:r>
            </a:p>
          </p:txBody>
        </p:sp>
        <p:cxnSp>
          <p:nvCxnSpPr>
            <p:cNvPr id="61" name="Straight Connector 47"/>
            <p:cNvCxnSpPr>
              <a:cxnSpLocks noChangeShapeType="1"/>
            </p:cNvCxnSpPr>
            <p:nvPr/>
          </p:nvCxnSpPr>
          <p:spPr bwMode="auto">
            <a:xfrm flipH="1">
              <a:off x="2438400" y="2971800"/>
              <a:ext cx="762000" cy="0"/>
            </a:xfrm>
            <a:prstGeom prst="line">
              <a:avLst/>
            </a:prstGeom>
            <a:noFill/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3200400" y="2773363"/>
              <a:ext cx="685800" cy="3810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63" name="TextBox 49"/>
            <p:cNvSpPr txBox="1">
              <a:spLocks noChangeArrowheads="1"/>
            </p:cNvSpPr>
            <p:nvPr/>
          </p:nvSpPr>
          <p:spPr bwMode="auto">
            <a:xfrm>
              <a:off x="3200400" y="2782198"/>
              <a:ext cx="38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Tahoma" pitchFamily="34" charset="0"/>
                </a:rPr>
                <a:t>4</a:t>
              </a:r>
            </a:p>
          </p:txBody>
        </p:sp>
      </p:grpSp>
      <p:grpSp>
        <p:nvGrpSpPr>
          <p:cNvPr id="4101" name="Group 4100"/>
          <p:cNvGrpSpPr/>
          <p:nvPr/>
        </p:nvGrpSpPr>
        <p:grpSpPr>
          <a:xfrm>
            <a:off x="1219200" y="3657600"/>
            <a:ext cx="2667000" cy="381000"/>
            <a:chOff x="1219200" y="3657600"/>
            <a:chExt cx="2667000" cy="381000"/>
          </a:xfrm>
        </p:grpSpPr>
        <p:cxnSp>
          <p:nvCxnSpPr>
            <p:cNvPr id="64" name="Straight Connector 51"/>
            <p:cNvCxnSpPr>
              <a:cxnSpLocks noChangeShapeType="1"/>
            </p:cNvCxnSpPr>
            <p:nvPr/>
          </p:nvCxnSpPr>
          <p:spPr bwMode="auto">
            <a:xfrm flipH="1">
              <a:off x="1219200" y="3886200"/>
              <a:ext cx="762000" cy="0"/>
            </a:xfrm>
            <a:prstGeom prst="line">
              <a:avLst/>
            </a:prstGeom>
            <a:noFill/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Rectangle 52"/>
            <p:cNvSpPr>
              <a:spLocks noChangeArrowheads="1"/>
            </p:cNvSpPr>
            <p:nvPr/>
          </p:nvSpPr>
          <p:spPr bwMode="auto">
            <a:xfrm>
              <a:off x="3200400" y="3657600"/>
              <a:ext cx="685800" cy="3810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66" name="Rectangle 53"/>
            <p:cNvSpPr>
              <a:spLocks noChangeArrowheads="1"/>
            </p:cNvSpPr>
            <p:nvPr/>
          </p:nvSpPr>
          <p:spPr bwMode="auto">
            <a:xfrm>
              <a:off x="1981200" y="3657600"/>
              <a:ext cx="685800" cy="381000"/>
            </a:xfrm>
            <a:prstGeom prst="rect">
              <a:avLst/>
            </a:prstGeom>
            <a:solidFill>
              <a:srgbClr val="FFCC66"/>
            </a:solidFill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cxnSp>
          <p:nvCxnSpPr>
            <p:cNvPr id="67" name="Straight Connector 50"/>
            <p:cNvCxnSpPr>
              <a:cxnSpLocks noChangeShapeType="1"/>
            </p:cNvCxnSpPr>
            <p:nvPr/>
          </p:nvCxnSpPr>
          <p:spPr bwMode="auto">
            <a:xfrm flipH="1">
              <a:off x="2438400" y="3886200"/>
              <a:ext cx="762000" cy="0"/>
            </a:xfrm>
            <a:prstGeom prst="line">
              <a:avLst/>
            </a:prstGeom>
            <a:noFill/>
            <a:ln w="31750" algn="ctr">
              <a:solidFill>
                <a:srgbClr val="5F2907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Box 54"/>
            <p:cNvSpPr txBox="1">
              <a:spLocks noChangeArrowheads="1"/>
            </p:cNvSpPr>
            <p:nvPr/>
          </p:nvSpPr>
          <p:spPr bwMode="auto">
            <a:xfrm>
              <a:off x="1981200" y="3657600"/>
              <a:ext cx="38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3</a:t>
              </a:r>
            </a:p>
          </p:txBody>
        </p:sp>
        <p:sp>
          <p:nvSpPr>
            <p:cNvPr id="69" name="TextBox 55"/>
            <p:cNvSpPr txBox="1">
              <a:spLocks noChangeArrowheads="1"/>
            </p:cNvSpPr>
            <p:nvPr/>
          </p:nvSpPr>
          <p:spPr bwMode="auto">
            <a:xfrm>
              <a:off x="3200400" y="365760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44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Adjacency Matrix for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grpSp>
        <p:nvGrpSpPr>
          <p:cNvPr id="24" name="Group 93"/>
          <p:cNvGrpSpPr>
            <a:grpSpLocks/>
          </p:cNvGrpSpPr>
          <p:nvPr/>
        </p:nvGrpSpPr>
        <p:grpSpPr bwMode="auto">
          <a:xfrm>
            <a:off x="4724400" y="1828800"/>
            <a:ext cx="3890963" cy="2882900"/>
            <a:chOff x="366" y="2331"/>
            <a:chExt cx="2451" cy="1816"/>
          </a:xfrm>
        </p:grpSpPr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1480" y="2710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2200" y="2758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2152" y="3382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1144" y="3286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1720" y="2806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1391" y="3422"/>
              <a:ext cx="761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1384" y="2902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1336" y="290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606" y="2854"/>
              <a:ext cx="247" cy="22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846" y="2854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66" y="2518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884" y="3339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2478" y="2470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2430" y="3238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V="1">
              <a:off x="2286" y="2978"/>
              <a:ext cx="48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412" y="2331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v</a:t>
              </a:r>
              <a:r>
                <a:rPr lang="en-US" altLang="zh-TW" sz="3200" baseline="-25000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1371" y="3782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dirty="0">
                  <a:solidFill>
                    <a:srgbClr val="0000FF"/>
                  </a:solidFill>
                  <a:latin typeface="Tahoma" pitchFamily="34" charset="0"/>
                </a:rPr>
                <a:t>G</a:t>
              </a:r>
            </a:p>
          </p:txBody>
        </p:sp>
      </p:grpSp>
      <p:sp>
        <p:nvSpPr>
          <p:cNvPr id="70" name="Text Box 248"/>
          <p:cNvSpPr txBox="1">
            <a:spLocks noChangeArrowheads="1"/>
          </p:cNvSpPr>
          <p:nvPr/>
        </p:nvSpPr>
        <p:spPr bwMode="auto">
          <a:xfrm>
            <a:off x="684727" y="1209934"/>
            <a:ext cx="4193064" cy="83026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1712913" algn="l"/>
                <a:tab pos="2176463" algn="l"/>
              </a:tabLst>
            </a:pPr>
            <a:r>
              <a:rPr lang="en-US" altLang="en-US" sz="2400" dirty="0">
                <a:latin typeface="+mn-lt"/>
              </a:rPr>
              <a:t>Matrix[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][j] </a:t>
            </a:r>
            <a:r>
              <a:rPr lang="en-US" altLang="en-US" sz="2400" dirty="0" smtClean="0">
                <a:latin typeface="+mn-lt"/>
              </a:rPr>
              <a:t>=	1 </a:t>
            </a:r>
            <a:r>
              <a:rPr lang="en-US" altLang="en-US" sz="2400" dirty="0">
                <a:latin typeface="+mn-lt"/>
              </a:rPr>
              <a:t>	if (v</a:t>
            </a:r>
            <a:r>
              <a:rPr lang="en-US" altLang="en-US" sz="2400" baseline="-25000" dirty="0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v</a:t>
            </a:r>
            <a:r>
              <a:rPr lang="en-US" altLang="en-US" sz="2400" baseline="-25000" dirty="0" err="1">
                <a:latin typeface="+mn-lt"/>
              </a:rPr>
              <a:t>j</a:t>
            </a:r>
            <a:r>
              <a:rPr lang="en-US" altLang="en-US" sz="2400" dirty="0">
                <a:latin typeface="+mn-lt"/>
              </a:rPr>
              <a:t>)</a:t>
            </a:r>
            <a:r>
              <a:rPr lang="en-US" altLang="en-US" sz="2400" dirty="0">
                <a:latin typeface="+mn-lt"/>
                <a:sym typeface="Symbol" pitchFamily="18" charset="2"/>
              </a:rPr>
              <a:t>E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1712913" algn="l"/>
                <a:tab pos="2176463" algn="l"/>
              </a:tabLst>
            </a:pPr>
            <a:r>
              <a:rPr lang="en-US" altLang="en-US" sz="2400" dirty="0" smtClean="0">
                <a:latin typeface="+mn-lt"/>
                <a:sym typeface="Symbol" pitchFamily="18" charset="2"/>
              </a:rPr>
              <a:t>	0</a:t>
            </a:r>
            <a:r>
              <a:rPr lang="en-US" altLang="en-US" sz="2400" dirty="0">
                <a:latin typeface="+mn-lt"/>
                <a:sym typeface="Symbol" pitchFamily="18" charset="2"/>
              </a:rPr>
              <a:t>	if (v</a:t>
            </a:r>
            <a:r>
              <a:rPr lang="en-US" altLang="en-US" sz="2400" baseline="-25000" dirty="0">
                <a:latin typeface="+mn-lt"/>
                <a:sym typeface="Symbol" pitchFamily="18" charset="2"/>
              </a:rPr>
              <a:t>i</a:t>
            </a:r>
            <a:r>
              <a:rPr lang="en-US" altLang="en-US" sz="2400" dirty="0">
                <a:latin typeface="+mn-lt"/>
                <a:sym typeface="Symbol" pitchFamily="18" charset="2"/>
              </a:rPr>
              <a:t>, </a:t>
            </a:r>
            <a:r>
              <a:rPr lang="en-US" altLang="en-US" sz="2400" dirty="0" err="1">
                <a:latin typeface="+mn-lt"/>
                <a:sym typeface="Symbol" pitchFamily="18" charset="2"/>
              </a:rPr>
              <a:t>v</a:t>
            </a:r>
            <a:r>
              <a:rPr lang="en-US" altLang="en-US" sz="2400" baseline="-25000" dirty="0" err="1">
                <a:latin typeface="+mn-lt"/>
                <a:sym typeface="Symbol" pitchFamily="18" charset="2"/>
              </a:rPr>
              <a:t>j</a:t>
            </a:r>
            <a:r>
              <a:rPr lang="en-US" altLang="en-US" sz="2400" dirty="0">
                <a:latin typeface="+mn-lt"/>
                <a:sym typeface="Symbol" pitchFamily="18" charset="2"/>
              </a:rPr>
              <a:t>)E</a:t>
            </a:r>
          </a:p>
        </p:txBody>
      </p:sp>
      <p:graphicFrame>
        <p:nvGraphicFramePr>
          <p:cNvPr id="71" name="Group 2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60417"/>
              </p:ext>
            </p:extLst>
          </p:nvPr>
        </p:nvGraphicFramePr>
        <p:xfrm>
          <a:off x="661116" y="2413000"/>
          <a:ext cx="3586845" cy="3627176"/>
        </p:xfrm>
        <a:graphic>
          <a:graphicData uri="http://schemas.openxmlformats.org/drawingml/2006/table">
            <a:tbl>
              <a:tblPr/>
              <a:tblGrid>
                <a:gridCol w="426833"/>
                <a:gridCol w="492111"/>
                <a:gridCol w="534301"/>
                <a:gridCol w="533400"/>
                <a:gridCol w="533400"/>
                <a:gridCol w="533400"/>
                <a:gridCol w="533400"/>
              </a:tblGrid>
              <a:tr h="5023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5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5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5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5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5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5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CS1102 AY2003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52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CS1102 AY2003: Use Adjacency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6218201"/>
              </p:ext>
            </p:extLst>
          </p:nvPr>
        </p:nvGraphicFramePr>
        <p:xfrm>
          <a:off x="304800" y="1600200"/>
          <a:ext cx="4495800" cy="4525965"/>
        </p:xfrm>
        <a:graphic>
          <a:graphicData uri="http://schemas.openxmlformats.org/drawingml/2006/table">
            <a:tbl>
              <a:tblPr/>
              <a:tblGrid>
                <a:gridCol w="2438400"/>
                <a:gridCol w="2057400"/>
              </a:tblGrid>
              <a:tr h="896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Big-O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96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insert(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delete(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exists(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neighbours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20"/>
          <p:cNvGraphicFramePr>
            <a:graphicFrameLocks/>
          </p:cNvGraphicFramePr>
          <p:nvPr/>
        </p:nvGraphicFramePr>
        <p:xfrm>
          <a:off x="5029200" y="1600200"/>
          <a:ext cx="3657600" cy="4530727"/>
        </p:xfrm>
        <a:graphic>
          <a:graphicData uri="http://schemas.openxmlformats.org/drawingml/2006/table">
            <a:tbl>
              <a:tblPr/>
              <a:tblGrid>
                <a:gridCol w="731838"/>
                <a:gridCol w="731837"/>
                <a:gridCol w="730250"/>
                <a:gridCol w="731838"/>
                <a:gridCol w="731837"/>
              </a:tblGrid>
              <a:tr h="1030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4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6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4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4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116"/>
          <p:cNvSpPr txBox="1">
            <a:spLocks noChangeArrowheads="1"/>
          </p:cNvSpPr>
          <p:nvPr/>
        </p:nvSpPr>
        <p:spPr bwMode="auto">
          <a:xfrm>
            <a:off x="2936383" y="26670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ahoma" pitchFamily="34" charset="0"/>
              </a:rPr>
              <a:t>O(1)</a:t>
            </a:r>
          </a:p>
        </p:txBody>
      </p:sp>
      <p:sp>
        <p:nvSpPr>
          <p:cNvPr id="11" name="Text Box 117"/>
          <p:cNvSpPr txBox="1">
            <a:spLocks noChangeArrowheads="1"/>
          </p:cNvSpPr>
          <p:nvPr/>
        </p:nvSpPr>
        <p:spPr bwMode="auto">
          <a:xfrm>
            <a:off x="2974483" y="35814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en-US" sz="3200" dirty="0">
                <a:latin typeface="Tahoma" pitchFamily="34" charset="0"/>
              </a:rPr>
              <a:t>O(1)</a:t>
            </a:r>
          </a:p>
        </p:txBody>
      </p:sp>
      <p:sp>
        <p:nvSpPr>
          <p:cNvPr id="12" name="Text Box 118"/>
          <p:cNvSpPr txBox="1">
            <a:spLocks noChangeArrowheads="1"/>
          </p:cNvSpPr>
          <p:nvPr/>
        </p:nvSpPr>
        <p:spPr bwMode="auto">
          <a:xfrm>
            <a:off x="3088783" y="44958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ahoma" pitchFamily="34" charset="0"/>
              </a:rPr>
              <a:t>O(1)</a:t>
            </a:r>
          </a:p>
        </p:txBody>
      </p:sp>
      <p:sp>
        <p:nvSpPr>
          <p:cNvPr id="13" name="Text Box 119"/>
          <p:cNvSpPr txBox="1">
            <a:spLocks noChangeArrowheads="1"/>
          </p:cNvSpPr>
          <p:nvPr/>
        </p:nvSpPr>
        <p:spPr bwMode="auto">
          <a:xfrm>
            <a:off x="3012583" y="53340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en-US" sz="3200" dirty="0">
                <a:latin typeface="Tahoma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0767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CS1102 AY2003: Use Adjacency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8863613"/>
              </p:ext>
            </p:extLst>
          </p:nvPr>
        </p:nvGraphicFramePr>
        <p:xfrm>
          <a:off x="304800" y="1600200"/>
          <a:ext cx="4495800" cy="4525965"/>
        </p:xfrm>
        <a:graphic>
          <a:graphicData uri="http://schemas.openxmlformats.org/drawingml/2006/table">
            <a:tbl>
              <a:tblPr/>
              <a:tblGrid>
                <a:gridCol w="2438400"/>
                <a:gridCol w="2057400"/>
              </a:tblGrid>
              <a:tr h="896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Big-O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96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insert(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delete(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exists(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neighbours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16"/>
          <p:cNvSpPr txBox="1">
            <a:spLocks noChangeArrowheads="1"/>
          </p:cNvSpPr>
          <p:nvPr/>
        </p:nvSpPr>
        <p:spPr bwMode="auto">
          <a:xfrm>
            <a:off x="2936383" y="26670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ahoma" pitchFamily="34" charset="0"/>
              </a:rPr>
              <a:t>O(1)</a:t>
            </a:r>
          </a:p>
        </p:txBody>
      </p:sp>
      <p:sp>
        <p:nvSpPr>
          <p:cNvPr id="11" name="Text Box 117"/>
          <p:cNvSpPr txBox="1">
            <a:spLocks noChangeArrowheads="1"/>
          </p:cNvSpPr>
          <p:nvPr/>
        </p:nvSpPr>
        <p:spPr bwMode="auto">
          <a:xfrm>
            <a:off x="2974483" y="35814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en-US" sz="3200" dirty="0" smtClean="0">
                <a:latin typeface="Tahoma" pitchFamily="34" charset="0"/>
              </a:rPr>
              <a:t>O(n)</a:t>
            </a:r>
            <a:endParaRPr lang="en-US" altLang="en-US" sz="3200" dirty="0">
              <a:latin typeface="Tahoma" pitchFamily="34" charset="0"/>
            </a:endParaRPr>
          </a:p>
        </p:txBody>
      </p:sp>
      <p:sp>
        <p:nvSpPr>
          <p:cNvPr id="12" name="Text Box 118"/>
          <p:cNvSpPr txBox="1">
            <a:spLocks noChangeArrowheads="1"/>
          </p:cNvSpPr>
          <p:nvPr/>
        </p:nvSpPr>
        <p:spPr bwMode="auto">
          <a:xfrm>
            <a:off x="3088783" y="44958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dirty="0" smtClean="0">
                <a:latin typeface="Tahoma" pitchFamily="34" charset="0"/>
              </a:rPr>
              <a:t>O(n)</a:t>
            </a:r>
            <a:endParaRPr lang="en-US" altLang="en-US" sz="3200" dirty="0">
              <a:latin typeface="Tahoma" pitchFamily="34" charset="0"/>
            </a:endParaRPr>
          </a:p>
        </p:txBody>
      </p:sp>
      <p:sp>
        <p:nvSpPr>
          <p:cNvPr id="13" name="Text Box 119"/>
          <p:cNvSpPr txBox="1">
            <a:spLocks noChangeArrowheads="1"/>
          </p:cNvSpPr>
          <p:nvPr/>
        </p:nvSpPr>
        <p:spPr bwMode="auto">
          <a:xfrm>
            <a:off x="3012583" y="53340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en-US" sz="3200" dirty="0" smtClean="0">
                <a:latin typeface="Tahoma" pitchFamily="34" charset="0"/>
              </a:rPr>
              <a:t>O(</a:t>
            </a:r>
            <a:r>
              <a:rPr lang="en-US" altLang="en-US" sz="3200" dirty="0" err="1" smtClean="0">
                <a:latin typeface="Tahoma" pitchFamily="34" charset="0"/>
              </a:rPr>
              <a:t>n</a:t>
            </a:r>
            <a:r>
              <a:rPr lang="en-US" altLang="en-US" sz="3200" baseline="-25000" dirty="0" err="1" smtClean="0">
                <a:latin typeface="Tahoma" pitchFamily="34" charset="0"/>
              </a:rPr>
              <a:t>i</a:t>
            </a:r>
            <a:r>
              <a:rPr lang="en-US" altLang="en-US" sz="3200" dirty="0" smtClean="0">
                <a:latin typeface="Tahoma" pitchFamily="34" charset="0"/>
              </a:rPr>
              <a:t>)</a:t>
            </a:r>
            <a:endParaRPr lang="en-US" altLang="en-US" sz="3200" dirty="0">
              <a:latin typeface="Tahoma" pitchFamily="34" charset="0"/>
            </a:endParaRPr>
          </a:p>
        </p:txBody>
      </p:sp>
      <p:sp>
        <p:nvSpPr>
          <p:cNvPr id="15" name="AutoShape 74"/>
          <p:cNvSpPr>
            <a:spLocks noChangeAspect="1" noChangeArrowheads="1"/>
          </p:cNvSpPr>
          <p:nvPr/>
        </p:nvSpPr>
        <p:spPr bwMode="auto">
          <a:xfrm>
            <a:off x="4876800" y="1600200"/>
            <a:ext cx="42672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141805" y="1965841"/>
            <a:ext cx="3672935" cy="2388195"/>
            <a:chOff x="5141805" y="1965841"/>
            <a:chExt cx="3672935" cy="2388195"/>
          </a:xfrm>
        </p:grpSpPr>
        <p:grpSp>
          <p:nvGrpSpPr>
            <p:cNvPr id="26" name="Group 87"/>
            <p:cNvGrpSpPr>
              <a:grpSpLocks/>
            </p:cNvGrpSpPr>
            <p:nvPr/>
          </p:nvGrpSpPr>
          <p:grpSpPr bwMode="auto">
            <a:xfrm>
              <a:off x="5890919" y="1965841"/>
              <a:ext cx="1659467" cy="490815"/>
              <a:chOff x="3168" y="2349"/>
              <a:chExt cx="1512" cy="447"/>
            </a:xfrm>
          </p:grpSpPr>
          <p:grpSp>
            <p:nvGrpSpPr>
              <p:cNvPr id="46" name="Group 88"/>
              <p:cNvGrpSpPr>
                <a:grpSpLocks/>
              </p:cNvGrpSpPr>
              <p:nvPr/>
            </p:nvGrpSpPr>
            <p:grpSpPr bwMode="auto">
              <a:xfrm>
                <a:off x="3168" y="2364"/>
                <a:ext cx="1512" cy="432"/>
                <a:chOff x="3168" y="2364"/>
                <a:chExt cx="1512" cy="432"/>
              </a:xfrm>
            </p:grpSpPr>
            <p:cxnSp>
              <p:nvCxnSpPr>
                <p:cNvPr id="49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3168" y="2589"/>
                  <a:ext cx="7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0" name="Rectangle 90"/>
                <p:cNvSpPr>
                  <a:spLocks noChangeArrowheads="1"/>
                </p:cNvSpPr>
                <p:nvPr/>
              </p:nvSpPr>
              <p:spPr bwMode="auto">
                <a:xfrm>
                  <a:off x="3960" y="2364"/>
                  <a:ext cx="7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ahoma" pitchFamily="34" charset="0"/>
                  </a:endParaRPr>
                </a:p>
              </p:txBody>
            </p:sp>
          </p:grpSp>
          <p:sp>
            <p:nvSpPr>
              <p:cNvPr id="47" name="Line 91"/>
              <p:cNvSpPr>
                <a:spLocks noChangeShapeType="1"/>
              </p:cNvSpPr>
              <p:nvPr/>
            </p:nvSpPr>
            <p:spPr bwMode="auto">
              <a:xfrm>
                <a:off x="4392" y="2364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92"/>
              <p:cNvSpPr>
                <a:spLocks noChangeShapeType="1"/>
              </p:cNvSpPr>
              <p:nvPr/>
            </p:nvSpPr>
            <p:spPr bwMode="auto">
              <a:xfrm flipH="1">
                <a:off x="4392" y="2349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100"/>
            <p:cNvGrpSpPr>
              <a:grpSpLocks/>
            </p:cNvGrpSpPr>
            <p:nvPr/>
          </p:nvGrpSpPr>
          <p:grpSpPr bwMode="auto">
            <a:xfrm>
              <a:off x="5890919" y="3263702"/>
              <a:ext cx="1659467" cy="490815"/>
              <a:chOff x="3168" y="2349"/>
              <a:chExt cx="1512" cy="447"/>
            </a:xfrm>
          </p:grpSpPr>
          <p:grpSp>
            <p:nvGrpSpPr>
              <p:cNvPr id="36" name="Group 101"/>
              <p:cNvGrpSpPr>
                <a:grpSpLocks/>
              </p:cNvGrpSpPr>
              <p:nvPr/>
            </p:nvGrpSpPr>
            <p:grpSpPr bwMode="auto">
              <a:xfrm>
                <a:off x="3168" y="2364"/>
                <a:ext cx="1512" cy="432"/>
                <a:chOff x="3168" y="2364"/>
                <a:chExt cx="1512" cy="432"/>
              </a:xfrm>
            </p:grpSpPr>
            <p:cxnSp>
              <p:nvCxnSpPr>
                <p:cNvPr id="39" name="AutoShape 102"/>
                <p:cNvCxnSpPr>
                  <a:cxnSpLocks noChangeShapeType="1"/>
                </p:cNvCxnSpPr>
                <p:nvPr/>
              </p:nvCxnSpPr>
              <p:spPr bwMode="auto">
                <a:xfrm>
                  <a:off x="3168" y="2589"/>
                  <a:ext cx="7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60" y="2364"/>
                  <a:ext cx="7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Line 104"/>
              <p:cNvSpPr>
                <a:spLocks noChangeShapeType="1"/>
              </p:cNvSpPr>
              <p:nvPr/>
            </p:nvSpPr>
            <p:spPr bwMode="auto">
              <a:xfrm>
                <a:off x="4392" y="2364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05"/>
              <p:cNvSpPr>
                <a:spLocks noChangeShapeType="1"/>
              </p:cNvSpPr>
              <p:nvPr/>
            </p:nvSpPr>
            <p:spPr bwMode="auto">
              <a:xfrm flipH="1">
                <a:off x="4392" y="2349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06"/>
            <p:cNvGrpSpPr>
              <a:grpSpLocks/>
            </p:cNvGrpSpPr>
            <p:nvPr/>
          </p:nvGrpSpPr>
          <p:grpSpPr bwMode="auto">
            <a:xfrm>
              <a:off x="5890919" y="3863221"/>
              <a:ext cx="1659467" cy="490815"/>
              <a:chOff x="3168" y="2349"/>
              <a:chExt cx="1512" cy="447"/>
            </a:xfrm>
          </p:grpSpPr>
          <p:grpSp>
            <p:nvGrpSpPr>
              <p:cNvPr id="31" name="Group 107"/>
              <p:cNvGrpSpPr>
                <a:grpSpLocks/>
              </p:cNvGrpSpPr>
              <p:nvPr/>
            </p:nvGrpSpPr>
            <p:grpSpPr bwMode="auto">
              <a:xfrm>
                <a:off x="3168" y="2364"/>
                <a:ext cx="1512" cy="432"/>
                <a:chOff x="3168" y="2364"/>
                <a:chExt cx="1512" cy="432"/>
              </a:xfrm>
            </p:grpSpPr>
            <p:cxnSp>
              <p:nvCxnSpPr>
                <p:cNvPr id="34" name="AutoShape 108"/>
                <p:cNvCxnSpPr>
                  <a:cxnSpLocks noChangeShapeType="1"/>
                </p:cNvCxnSpPr>
                <p:nvPr/>
              </p:nvCxnSpPr>
              <p:spPr bwMode="auto">
                <a:xfrm>
                  <a:off x="3168" y="2589"/>
                  <a:ext cx="7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" name="Rectangle 109"/>
                <p:cNvSpPr>
                  <a:spLocks noChangeArrowheads="1"/>
                </p:cNvSpPr>
                <p:nvPr/>
              </p:nvSpPr>
              <p:spPr bwMode="auto">
                <a:xfrm>
                  <a:off x="3960" y="2364"/>
                  <a:ext cx="7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ahoma" pitchFamily="34" charset="0"/>
                  </a:endParaRPr>
                </a:p>
              </p:txBody>
            </p:sp>
          </p:grpSp>
          <p:sp>
            <p:nvSpPr>
              <p:cNvPr id="32" name="Line 110"/>
              <p:cNvSpPr>
                <a:spLocks noChangeShapeType="1"/>
              </p:cNvSpPr>
              <p:nvPr/>
            </p:nvSpPr>
            <p:spPr bwMode="auto">
              <a:xfrm>
                <a:off x="4392" y="2364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11"/>
              <p:cNvSpPr>
                <a:spLocks noChangeShapeType="1"/>
              </p:cNvSpPr>
              <p:nvPr/>
            </p:nvSpPr>
            <p:spPr bwMode="auto">
              <a:xfrm flipH="1">
                <a:off x="4392" y="2349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499100" y="2012114"/>
              <a:ext cx="885707" cy="2341921"/>
              <a:chOff x="5555074" y="4692095"/>
              <a:chExt cx="783637" cy="172593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555074" y="4692095"/>
                <a:ext cx="783637" cy="431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555074" y="5123578"/>
                <a:ext cx="783637" cy="431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555074" y="5555061"/>
                <a:ext cx="783637" cy="431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555074" y="5986544"/>
                <a:ext cx="783637" cy="4314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141805" y="2068748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41805" y="2703314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41805" y="3267767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41805" y="3915727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890919" y="2624654"/>
              <a:ext cx="2923821" cy="490815"/>
              <a:chOff x="5890919" y="2624654"/>
              <a:chExt cx="2923821" cy="490815"/>
            </a:xfrm>
          </p:grpSpPr>
          <p:grpSp>
            <p:nvGrpSpPr>
              <p:cNvPr id="25" name="Group 84"/>
              <p:cNvGrpSpPr>
                <a:grpSpLocks/>
              </p:cNvGrpSpPr>
              <p:nvPr/>
            </p:nvGrpSpPr>
            <p:grpSpPr bwMode="auto">
              <a:xfrm>
                <a:off x="5890919" y="2641124"/>
                <a:ext cx="1659467" cy="474345"/>
                <a:chOff x="3168" y="2364"/>
                <a:chExt cx="1512" cy="432"/>
              </a:xfrm>
            </p:grpSpPr>
            <p:cxnSp>
              <p:nvCxnSpPr>
                <p:cNvPr id="51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3168" y="2589"/>
                  <a:ext cx="7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2" name="Rectangle 86"/>
                <p:cNvSpPr>
                  <a:spLocks noChangeArrowheads="1"/>
                </p:cNvSpPr>
                <p:nvPr/>
              </p:nvSpPr>
              <p:spPr bwMode="auto">
                <a:xfrm>
                  <a:off x="3960" y="2364"/>
                  <a:ext cx="7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ahoma" pitchFamily="34" charset="0"/>
                  </a:endParaRPr>
                </a:p>
              </p:txBody>
            </p:sp>
          </p:grpSp>
          <p:grpSp>
            <p:nvGrpSpPr>
              <p:cNvPr id="27" name="Group 93"/>
              <p:cNvGrpSpPr>
                <a:grpSpLocks/>
              </p:cNvGrpSpPr>
              <p:nvPr/>
            </p:nvGrpSpPr>
            <p:grpSpPr bwMode="auto">
              <a:xfrm>
                <a:off x="7392340" y="2624654"/>
                <a:ext cx="1422400" cy="490815"/>
                <a:chOff x="3384" y="2349"/>
                <a:chExt cx="1296" cy="447"/>
              </a:xfrm>
            </p:grpSpPr>
            <p:grpSp>
              <p:nvGrpSpPr>
                <p:cNvPr id="41" name="Group 94"/>
                <p:cNvGrpSpPr>
                  <a:grpSpLocks/>
                </p:cNvGrpSpPr>
                <p:nvPr/>
              </p:nvGrpSpPr>
              <p:grpSpPr bwMode="auto">
                <a:xfrm>
                  <a:off x="3384" y="2364"/>
                  <a:ext cx="1296" cy="432"/>
                  <a:chOff x="3384" y="2364"/>
                  <a:chExt cx="1296" cy="432"/>
                </a:xfrm>
              </p:grpSpPr>
              <p:cxnSp>
                <p:nvCxnSpPr>
                  <p:cNvPr id="44" name="AutoShape 9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84" y="2592"/>
                    <a:ext cx="57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5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2364"/>
                    <a:ext cx="720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itchFamily="2" charset="2"/>
                      <a:buChar char="p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Tahoma" pitchFamily="34" charset="0"/>
                    </a:endParaRPr>
                  </a:p>
                </p:txBody>
              </p:sp>
            </p:grpSp>
            <p:sp>
              <p:nvSpPr>
                <p:cNvPr id="42" name="Line 97"/>
                <p:cNvSpPr>
                  <a:spLocks noChangeShapeType="1"/>
                </p:cNvSpPr>
                <p:nvPr/>
              </p:nvSpPr>
              <p:spPr bwMode="auto">
                <a:xfrm>
                  <a:off x="4392" y="2364"/>
                  <a:ext cx="1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4392" y="2349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" name="Line 104"/>
              <p:cNvSpPr>
                <a:spLocks noChangeShapeType="1"/>
              </p:cNvSpPr>
              <p:nvPr/>
            </p:nvSpPr>
            <p:spPr bwMode="auto">
              <a:xfrm>
                <a:off x="7236493" y="2667000"/>
                <a:ext cx="0" cy="4319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53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524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800" dirty="0"/>
              <a:t>Searching on an unsorted linked list is </a:t>
            </a:r>
            <a:r>
              <a:rPr lang="en-US" altLang="en-US" sz="2800" dirty="0" smtClean="0"/>
              <a:t>O(n)</a:t>
            </a:r>
          </a:p>
          <a:p>
            <a:pPr>
              <a:spcBef>
                <a:spcPts val="1800"/>
              </a:spcBef>
            </a:pPr>
            <a:r>
              <a:rPr lang="en-US" altLang="en-US" sz="2800" dirty="0"/>
              <a:t>How to improve it to </a:t>
            </a:r>
            <a:r>
              <a:rPr lang="en-US" altLang="en-US" sz="2800" dirty="0" smtClean="0"/>
              <a:t>O(1)?</a:t>
            </a:r>
            <a:endParaRPr lang="en-GB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26757" y="2895600"/>
            <a:ext cx="7239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C00000"/>
                </a:solidFill>
              </a:rPr>
              <a:t>hashing</a:t>
            </a:r>
            <a:r>
              <a:rPr lang="en-US" sz="2800" dirty="0" smtClean="0"/>
              <a:t>.</a:t>
            </a:r>
          </a:p>
          <a:p>
            <a:pPr marL="284163"/>
            <a:r>
              <a:rPr lang="en-US" altLang="en-US" sz="2400" dirty="0">
                <a:latin typeface="Tahoma" pitchFamily="34" charset="0"/>
              </a:rPr>
              <a:t>(</a:t>
            </a:r>
            <a:r>
              <a:rPr lang="en-US" altLang="en-US" sz="2400" dirty="0" err="1">
                <a:latin typeface="Tahoma" pitchFamily="34" charset="0"/>
              </a:rPr>
              <a:t>i</a:t>
            </a:r>
            <a:r>
              <a:rPr lang="en-US" altLang="en-US" sz="2400" dirty="0">
                <a:latin typeface="Tahoma" pitchFamily="34" charset="0"/>
              </a:rPr>
              <a:t>, j) as key and the hash value returned by hash function to be index to a hash table where (</a:t>
            </a:r>
            <a:r>
              <a:rPr lang="en-US" altLang="en-US" sz="2400" dirty="0" err="1">
                <a:latin typeface="Tahoma" pitchFamily="34" charset="0"/>
              </a:rPr>
              <a:t>i</a:t>
            </a:r>
            <a:r>
              <a:rPr lang="en-US" altLang="en-US" sz="2400" dirty="0">
                <a:latin typeface="Tahoma" pitchFamily="34" charset="0"/>
              </a:rPr>
              <a:t>, j) is stored together with the reference to the node in the linked </a:t>
            </a:r>
            <a:r>
              <a:rPr lang="en-US" altLang="en-US" sz="2400" dirty="0" smtClean="0">
                <a:latin typeface="Tahoma" pitchFamily="34" charset="0"/>
              </a:rPr>
              <a:t>list.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17: Mix-and-Match]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27538</TotalTime>
  <Words>469</Words>
  <Application>Microsoft Office PowerPoint</Application>
  <PresentationFormat>On-screen Show (4:3)</PresentationFormat>
  <Paragraphs>188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1_L1 - Basic of C++</vt:lpstr>
      <vt:lpstr>CS1020 Data Structures and Algorithms I Lecture Note #17</vt:lpstr>
      <vt:lpstr>Basic Data Structures</vt:lpstr>
      <vt:lpstr>Mix-and-Match</vt:lpstr>
      <vt:lpstr>Adjacency List for Directed Graph</vt:lpstr>
      <vt:lpstr>Adjacency Matrix for Directed Graph</vt:lpstr>
      <vt:lpstr>CS1102 AY2003</vt:lpstr>
      <vt:lpstr>CS1102 AY2003: Use Adjacency Matrix</vt:lpstr>
      <vt:lpstr>CS1102 AY2003: Use Adjacency List</vt:lpstr>
      <vt:lpstr>Problem</vt:lpstr>
      <vt:lpstr>Use Adjacency List</vt:lpstr>
      <vt:lpstr>CS1102 AY2003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Aaron Tan</dc:creator>
  <cp:lastModifiedBy>Tan Tuck Choy</cp:lastModifiedBy>
  <cp:revision>2828</cp:revision>
  <dcterms:created xsi:type="dcterms:W3CDTF">2005-08-26T05:24:28Z</dcterms:created>
  <dcterms:modified xsi:type="dcterms:W3CDTF">2016-04-05T01:01:08Z</dcterms:modified>
</cp:coreProperties>
</file>