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3" r:id="rId3"/>
    <p:sldId id="320" r:id="rId4"/>
    <p:sldId id="343" r:id="rId5"/>
    <p:sldId id="341" r:id="rId6"/>
    <p:sldId id="375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74" r:id="rId21"/>
    <p:sldId id="367" r:id="rId22"/>
    <p:sldId id="370" r:id="rId23"/>
    <p:sldId id="371" r:id="rId24"/>
    <p:sldId id="372" r:id="rId25"/>
    <p:sldId id="373" r:id="rId26"/>
    <p:sldId id="299" r:id="rId27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CC"/>
    <a:srgbClr val="0000FF"/>
    <a:srgbClr val="993300"/>
    <a:srgbClr val="800080"/>
    <a:srgbClr val="FFC000"/>
    <a:srgbClr val="F2EE98"/>
    <a:srgbClr val="FFFFFF"/>
    <a:srgbClr val="660066"/>
    <a:srgbClr val="F6B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3" autoAdjust="0"/>
    <p:restoredTop sz="89474" autoAdjust="0"/>
  </p:normalViewPr>
  <p:slideViewPr>
    <p:cSldViewPr>
      <p:cViewPr varScale="1">
        <p:scale>
          <a:sx n="81" d="100"/>
          <a:sy n="81" d="100"/>
        </p:scale>
        <p:origin x="-96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534"/>
    </p:cViewPr>
  </p:sorterViewPr>
  <p:notesViewPr>
    <p:cSldViewPr>
      <p:cViewPr varScale="1">
        <p:scale>
          <a:sx n="49" d="100"/>
          <a:sy n="49" d="100"/>
        </p:scale>
        <p:origin x="-2958" y="-102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hyperlink" Target="http://www.comp.nus.edu.sg/~cs1020/2_resources/lectures.html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hyperlink" Target="http://www.comp.nus.edu.sg/~cs1020/2_resources/lectures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 smtClean="0">
              <a:solidFill>
                <a:schemeClr val="tx1"/>
              </a:solidFill>
            </a:rPr>
            <a:t>CS1020 website </a:t>
          </a:r>
          <a:r>
            <a:rPr lang="en-US" sz="280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 smtClean="0">
              <a:solidFill>
                <a:schemeClr val="tx1"/>
              </a:solidFill>
              <a:hlinkClick xmlns:r="http://schemas.openxmlformats.org/officeDocument/2006/relationships" r:id="rId1"/>
            </a:rPr>
            <a:t>http://www.comp.nus.edu.sg/</a:t>
          </a:r>
          <a:br>
            <a:rPr lang="en-US" sz="2200" baseline="0" smtClean="0">
              <a:solidFill>
                <a:schemeClr val="tx1"/>
              </a:solidFill>
              <a:hlinkClick xmlns:r="http://schemas.openxmlformats.org/officeDocument/2006/relationships" r:id="rId1"/>
            </a:rPr>
          </a:br>
          <a:r>
            <a:rPr lang="en-US" sz="2200" baseline="0" smtClean="0">
              <a:solidFill>
                <a:schemeClr val="tx1"/>
              </a:solidFill>
              <a:hlinkClick xmlns:r="http://schemas.openxmlformats.org/officeDocument/2006/relationships" r:id="rId1"/>
            </a:rPr>
            <a:t>~cs1020/2_resources/lectures.html</a:t>
          </a:r>
          <a:r>
            <a:rPr lang="en-US" sz="2200" baseline="0" smtClean="0">
              <a:solidFill>
                <a:schemeClr val="tx1"/>
              </a:solidFill>
            </a:rPr>
            <a:t> </a:t>
          </a:r>
          <a:endParaRPr lang="en-US" sz="2200" baseline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0" presStyleCnt="1" custScaleX="85735" custScaleY="84277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1CF88B78-4801-4BFE-9764-C472D8A97954}" type="pres">
      <dgm:prSet presAssocID="{15A46DDB-42AA-4BBF-AE75-5C9F19A8EE95}" presName="txShp" presStyleLbl="node1" presStyleIdx="0" presStyleCnt="1" custScaleX="112604" custScaleY="727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333C5F-1D81-4079-906C-3900D65FF27C}" srcId="{C862E928-676D-428E-8E83-FEAED208C0F7}" destId="{15A46DDB-42AA-4BBF-AE75-5C9F19A8EE95}" srcOrd="0" destOrd="0" parTransId="{1487AE3B-E410-4684-A690-44AC20879B64}" sibTransId="{00B4D831-1A32-4AD0-84AF-8AFC1A48E7F9}"/>
    <dgm:cxn modelId="{83DB54BD-3E1C-4B7B-9796-E9BA64A1E8B1}" type="presOf" srcId="{6D3F791B-D2DD-426C-ACEF-4A7F889FA29F}" destId="{1CF88B78-4801-4BFE-9764-C472D8A97954}" srcOrd="0" destOrd="1" presId="urn:microsoft.com/office/officeart/2005/8/layout/vList3#1"/>
    <dgm:cxn modelId="{E0D25441-C663-4FF8-ACDA-4FF4F1C6B375}" type="presOf" srcId="{15A46DDB-42AA-4BBF-AE75-5C9F19A8EE95}" destId="{1CF88B78-4801-4BFE-9764-C472D8A97954}" srcOrd="0" destOrd="0" presId="urn:microsoft.com/office/officeart/2005/8/layout/vList3#1"/>
    <dgm:cxn modelId="{1D888718-513A-41AB-B30D-96183376886F}" type="presOf" srcId="{C862E928-676D-428E-8E83-FEAED208C0F7}" destId="{92EE76E5-3762-43F0-B701-FDC1B9155319}" srcOrd="0" destOrd="0" presId="urn:microsoft.com/office/officeart/2005/8/layout/vList3#1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4A3D0315-2AF2-427B-AD25-3792B6C01E6E}" type="presParOf" srcId="{92EE76E5-3762-43F0-B701-FDC1B9155319}" destId="{432ED7D5-1CA3-470E-B9D4-49E90AF170FE}" srcOrd="0" destOrd="0" presId="urn:microsoft.com/office/officeart/2005/8/layout/vList3#1"/>
    <dgm:cxn modelId="{BD41A447-740D-4F90-BDF2-5EC8DF745DCB}" type="presParOf" srcId="{432ED7D5-1CA3-470E-B9D4-49E90AF170FE}" destId="{71E86C86-047A-4D09-AAD2-F51B4E8AD96C}" srcOrd="0" destOrd="0" presId="urn:microsoft.com/office/officeart/2005/8/layout/vList3#1"/>
    <dgm:cxn modelId="{D52FDFBB-7915-4432-B628-4719A20F8FD2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88B78-4801-4BFE-9764-C472D8A97954}">
      <dsp:nvSpPr>
        <dsp:cNvPr id="0" name=""/>
        <dsp:cNvSpPr/>
      </dsp:nvSpPr>
      <dsp:spPr>
        <a:xfrm rot="10800000">
          <a:off x="1397700" y="1346205"/>
          <a:ext cx="5934221" cy="1930388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9553" tIns="106680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solidFill>
                <a:schemeClr val="tx1"/>
              </a:solidFill>
            </a:rPr>
            <a:t>CS1020 website </a:t>
          </a:r>
          <a:r>
            <a:rPr lang="en-US" sz="2800" kern="120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kern="120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baseline="0" smtClean="0">
              <a:solidFill>
                <a:schemeClr val="tx1"/>
              </a:solidFill>
              <a:hlinkClick xmlns:r="http://schemas.openxmlformats.org/officeDocument/2006/relationships" r:id="rId1"/>
            </a:rPr>
            <a:t>http://www.comp.nus.edu.sg/</a:t>
          </a:r>
          <a:br>
            <a:rPr lang="en-US" sz="2200" kern="1200" baseline="0" smtClean="0">
              <a:solidFill>
                <a:schemeClr val="tx1"/>
              </a:solidFill>
              <a:hlinkClick xmlns:r="http://schemas.openxmlformats.org/officeDocument/2006/relationships" r:id="rId1"/>
            </a:rPr>
          </a:br>
          <a:r>
            <a:rPr lang="en-US" sz="2200" kern="1200" baseline="0" smtClean="0">
              <a:solidFill>
                <a:schemeClr val="tx1"/>
              </a:solidFill>
              <a:hlinkClick xmlns:r="http://schemas.openxmlformats.org/officeDocument/2006/relationships" r:id="rId1"/>
            </a:rPr>
            <a:t>~cs1020/2_resources/lectures.html</a:t>
          </a:r>
          <a:r>
            <a:rPr lang="en-US" sz="2200" kern="1200" baseline="0" smtClean="0">
              <a:solidFill>
                <a:schemeClr val="tx1"/>
              </a:solidFill>
            </a:rPr>
            <a:t> </a:t>
          </a:r>
          <a:endParaRPr lang="en-US" sz="2200" kern="1200" baseline="0">
            <a:solidFill>
              <a:schemeClr val="tx1"/>
            </a:solidFill>
          </a:endParaRPr>
        </a:p>
      </dsp:txBody>
      <dsp:txXfrm rot="10800000">
        <a:off x="1880297" y="1346205"/>
        <a:ext cx="5451624" cy="1930388"/>
      </dsp:txXfrm>
    </dsp:sp>
    <dsp:sp modelId="{71E86C86-047A-4D09-AAD2-F51B4E8AD96C}">
      <dsp:nvSpPr>
        <dsp:cNvPr id="0" name=""/>
        <dsp:cNvSpPr/>
      </dsp:nvSpPr>
      <dsp:spPr>
        <a:xfrm>
          <a:off x="134017" y="1193796"/>
          <a:ext cx="2273876" cy="223520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461DAA9E-82D4-4007-928C-85AF3BC30F75}" type="datetimeFigureOut">
              <a:rPr lang="en-SG" smtClean="0"/>
              <a:pPr/>
              <a:t>15/1/2016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CA1F0131-0B6F-469D-B90E-AAE0573CA75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296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758DB548-F8C8-4D99-8ACC-73101D700ED8}" type="datetimeFigureOut">
              <a:rPr lang="en-US" smtClean="0"/>
              <a:pPr/>
              <a:t>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02" tIns="46351" rIns="92702" bIns="463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2702" tIns="46351" rIns="92702" bIns="463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4064A34B-1A74-4CEE-BBDF-2018B78805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6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25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41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94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23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95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51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73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89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36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34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79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60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83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08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146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86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5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60937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88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7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35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2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40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49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22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5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209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smtClean="0"/>
              <a:t>[CS1020 Lecture 4: Collection of Data]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20/4_misc/practice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6600"/>
                </a:solidFill>
              </a:rPr>
              <a:t>CS1020 Data Structures and Algorithms I</a:t>
            </a:r>
            <a:br>
              <a:rPr lang="en-US" sz="3600" dirty="0" smtClean="0">
                <a:solidFill>
                  <a:srgbClr val="006600"/>
                </a:solidFill>
              </a:rPr>
            </a:br>
            <a:r>
              <a:rPr lang="en-US" sz="3600" dirty="0" smtClean="0"/>
              <a:t>Lecture Note #6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 and </a:t>
            </a:r>
            <a:r>
              <a:rPr lang="en-US" sz="4400" dirty="0" err="1" smtClean="0">
                <a:solidFill>
                  <a:srgbClr val="C00000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ArrayList</a:t>
            </a:r>
            <a:endParaRPr lang="en-US" sz="4400" dirty="0">
              <a:solidFill>
                <a:srgbClr val="C00000"/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4" descr="Full_Colour_Thum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28600"/>
            <a:ext cx="16002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API documentation (2/3)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10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72809" y="822589"/>
            <a:ext cx="17940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Vector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10" name="Group 3"/>
          <p:cNvGrpSpPr/>
          <p:nvPr/>
        </p:nvGrpSpPr>
        <p:grpSpPr>
          <a:xfrm>
            <a:off x="760931" y="2209800"/>
            <a:ext cx="8002069" cy="1676399"/>
            <a:chOff x="914401" y="2074985"/>
            <a:chExt cx="3138872" cy="1524001"/>
          </a:xfrm>
        </p:grpSpPr>
        <p:sp>
          <p:nvSpPr>
            <p:cNvPr id="11" name="Rectangle 10"/>
            <p:cNvSpPr/>
            <p:nvPr/>
          </p:nvSpPr>
          <p:spPr>
            <a:xfrm>
              <a:off x="1139859" y="2074985"/>
              <a:ext cx="2913414" cy="1524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sz="2000" dirty="0" smtClean="0"/>
                <a:t>    </a:t>
              </a:r>
            </a:p>
            <a:p>
              <a:endParaRPr lang="en-US" sz="2000" b="1" i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//Declaration of a Vector reference</a:t>
              </a:r>
            </a:p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 Vector</a:t>
              </a:r>
              <a:r>
                <a:rPr lang="en-US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&lt;E&gt;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i="1" dirty="0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myVector</a:t>
              </a:r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endParaRPr lang="en-US" sz="2000" b="1" i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//Initialize a empty Vector object</a:t>
              </a: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myVector = new Vector</a:t>
              </a:r>
              <a:r>
                <a:rPr lang="en-US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&lt;E&gt;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4401" y="2074985"/>
              <a:ext cx="242993" cy="152400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/>
                <a:t>SYNTAX</a:t>
              </a:r>
              <a:endParaRPr lang="en-US" b="1" dirty="0"/>
            </a:p>
          </p:txBody>
        </p:sp>
      </p:grpSp>
      <p:grpSp>
        <p:nvGrpSpPr>
          <p:cNvPr id="13" name="Group 6"/>
          <p:cNvGrpSpPr/>
          <p:nvPr/>
        </p:nvGrpSpPr>
        <p:grpSpPr>
          <a:xfrm>
            <a:off x="762001" y="1066800"/>
            <a:ext cx="8001000" cy="1066800"/>
            <a:chOff x="914401" y="2133600"/>
            <a:chExt cx="3124199" cy="1524001"/>
          </a:xfrm>
        </p:grpSpPr>
        <p:sp>
          <p:nvSpPr>
            <p:cNvPr id="15" name="Rectangle 14"/>
            <p:cNvSpPr/>
            <p:nvPr/>
          </p:nvSpPr>
          <p:spPr>
            <a:xfrm>
              <a:off x="914401" y="2133600"/>
              <a:ext cx="242993" cy="152400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 smtClean="0"/>
                <a:t>PACKAGE</a:t>
              </a:r>
              <a:endParaRPr lang="en-US" sz="14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57394" y="2133601"/>
              <a:ext cx="2881206" cy="1524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sz="2000" dirty="0" smtClean="0"/>
                <a:t>    </a:t>
              </a:r>
            </a:p>
            <a:p>
              <a:endParaRPr lang="en-US" sz="2000" b="1" i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lang="en-US" sz="2000" b="1" i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2000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java.util.Vector;</a:t>
              </a:r>
            </a:p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endPara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endParaRPr lang="en-US" sz="2000" dirty="0" smtClean="0">
                <a:cs typeface="Courier New" pitchFamily="49" charset="0"/>
              </a:endParaRP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60931" y="4191001"/>
          <a:ext cx="8002069" cy="1904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928"/>
                <a:gridCol w="6581141"/>
              </a:tblGrid>
              <a:tr h="429028">
                <a:tc gridSpan="2">
                  <a:txBody>
                    <a:bodyPr/>
                    <a:lstStyle/>
                    <a:p>
                      <a:pPr algn="l"/>
                      <a:r>
                        <a:rPr lang="en-SG" b="1" dirty="0" smtClean="0">
                          <a:solidFill>
                            <a:srgbClr val="C00000"/>
                          </a:solidFill>
                        </a:rPr>
                        <a:t>Commonly</a:t>
                      </a:r>
                      <a:r>
                        <a:rPr lang="en-SG" b="1" baseline="0" dirty="0" smtClean="0">
                          <a:solidFill>
                            <a:srgbClr val="C00000"/>
                          </a:solidFill>
                        </a:rPr>
                        <a:t> Used </a:t>
                      </a:r>
                      <a:r>
                        <a:rPr lang="en-SG" b="1" dirty="0" smtClean="0">
                          <a:solidFill>
                            <a:srgbClr val="C00000"/>
                          </a:solidFill>
                        </a:rPr>
                        <a:t>Method Summary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735457">
                <a:tc>
                  <a:txBody>
                    <a:bodyPr/>
                    <a:lstStyle/>
                    <a:p>
                      <a:pPr algn="r"/>
                      <a:r>
                        <a:rPr lang="en-SG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  <a:r>
                        <a:rPr lang="en-SG" b="1" dirty="0" smtClean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endParaRPr lang="en-SG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i="1" u="none" dirty="0" smtClean="0">
                          <a:latin typeface="Courier New" pitchFamily="49" charset="0"/>
                          <a:cs typeface="Courier New" pitchFamily="49" charset="0"/>
                        </a:rPr>
                        <a:t>isEmpty</a:t>
                      </a:r>
                      <a:r>
                        <a:rPr lang="en-SG" b="1" dirty="0" smtClean="0">
                          <a:latin typeface="Courier New" pitchFamily="49" charset="0"/>
                          <a:cs typeface="Courier New" pitchFamily="49" charset="0"/>
                        </a:rPr>
                        <a:t>() </a:t>
                      </a:r>
                      <a:br>
                        <a:rPr lang="en-SG" b="1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SG" b="0" dirty="0" smtClean="0">
                          <a:latin typeface="+mn-lt"/>
                          <a:cs typeface="Courier New" pitchFamily="49" charset="0"/>
                        </a:rPr>
                        <a:t>Tests if this vector has no components.</a:t>
                      </a:r>
                      <a:endParaRPr lang="en-SG" b="0" dirty="0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0514">
                <a:tc>
                  <a:txBody>
                    <a:bodyPr/>
                    <a:lstStyle/>
                    <a:p>
                      <a:pPr algn="r"/>
                      <a:r>
                        <a:rPr lang="en-SG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1" i="1" dirty="0">
                          <a:latin typeface="Courier New" pitchFamily="49" charset="0"/>
                          <a:cs typeface="Courier New" pitchFamily="49" charset="0"/>
                        </a:rPr>
                        <a:t>size</a:t>
                      </a:r>
                      <a:r>
                        <a:rPr lang="en-SG" b="1" dirty="0">
                          <a:latin typeface="Courier New" pitchFamily="49" charset="0"/>
                          <a:cs typeface="Courier New" pitchFamily="49" charset="0"/>
                        </a:rPr>
                        <a:t>() </a:t>
                      </a:r>
                      <a:br>
                        <a:rPr lang="en-SG" b="1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SG" b="0" dirty="0" smtClean="0">
                          <a:latin typeface="+mn-lt"/>
                          <a:cs typeface="Courier New" pitchFamily="49" charset="0"/>
                        </a:rPr>
                        <a:t>Returns </a:t>
                      </a:r>
                      <a:r>
                        <a:rPr lang="en-SG" b="0" dirty="0">
                          <a:latin typeface="+mn-lt"/>
                          <a:cs typeface="Courier New" pitchFamily="49" charset="0"/>
                        </a:rPr>
                        <a:t>the number of components in this vector</a:t>
                      </a:r>
                      <a:r>
                        <a:rPr lang="en-SG" b="1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API documentation (3/3)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11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72809" y="822589"/>
            <a:ext cx="17940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Vector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9600" y="914400"/>
          <a:ext cx="8305800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89"/>
                <a:gridCol w="7063811"/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SG" b="1" dirty="0" smtClean="0">
                          <a:solidFill>
                            <a:srgbClr val="C00000"/>
                          </a:solidFill>
                        </a:rPr>
                        <a:t>Commonly</a:t>
                      </a:r>
                      <a:r>
                        <a:rPr lang="en-SG" b="1" baseline="0" dirty="0" smtClean="0">
                          <a:solidFill>
                            <a:srgbClr val="C00000"/>
                          </a:solidFill>
                        </a:rPr>
                        <a:t> Used </a:t>
                      </a:r>
                      <a:r>
                        <a:rPr lang="en-SG" b="1" dirty="0" smtClean="0">
                          <a:solidFill>
                            <a:srgbClr val="C00000"/>
                          </a:solidFill>
                        </a:rPr>
                        <a:t>Method Summary (continued)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sz="16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1" i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SG" b="1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SG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en-SG" b="1" dirty="0"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  <a:r>
                        <a:rPr lang="en-SG" b="1" dirty="0" smtClean="0">
                          <a:latin typeface="Courier New" pitchFamily="49" charset="0"/>
                          <a:cs typeface="Courier New" pitchFamily="49" charset="0"/>
                        </a:rPr>
                        <a:t>o) </a:t>
                      </a:r>
                      <a:r>
                        <a:rPr lang="en-SG" dirty="0"/>
                        <a:t/>
                      </a:r>
                      <a:br>
                        <a:rPr lang="en-SG" dirty="0"/>
                      </a:br>
                      <a:r>
                        <a:rPr lang="en-SG" dirty="0"/>
                        <a:t> Appends the specified element to the end of this Vector.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add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 smtClean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8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index, </a:t>
                      </a:r>
                      <a:r>
                        <a:rPr lang="en-SG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element) </a:t>
                      </a:r>
                      <a:r>
                        <a:rPr lang="en-SG" dirty="0"/>
                        <a:t/>
                      </a:r>
                      <a:br>
                        <a:rPr lang="en-SG" dirty="0"/>
                      </a:br>
                      <a:r>
                        <a:rPr lang="en-SG" dirty="0" smtClean="0"/>
                        <a:t>Inserts </a:t>
                      </a:r>
                      <a:r>
                        <a:rPr lang="en-SG" dirty="0"/>
                        <a:t>the specified element at the specified position in this Vector.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remove</a:t>
                      </a:r>
                      <a:r>
                        <a:rPr lang="en-SG" sz="1800" b="1" i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 smtClean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index) </a:t>
                      </a:r>
                      <a:r>
                        <a:rPr lang="en-SG" dirty="0"/>
                        <a:t/>
                      </a:r>
                      <a:br>
                        <a:rPr lang="en-SG" dirty="0"/>
                      </a:br>
                      <a:r>
                        <a:rPr lang="en-SG" dirty="0" smtClean="0"/>
                        <a:t>Removes </a:t>
                      </a:r>
                      <a:r>
                        <a:rPr lang="en-SG" dirty="0"/>
                        <a:t>the element at the specified position in this Vector.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sz="16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remove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 smtClean="0">
                          <a:solidFill>
                            <a:srgbClr val="00206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Object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o) </a:t>
                      </a:r>
                      <a:r>
                        <a:rPr lang="en-SG" dirty="0"/>
                        <a:t/>
                      </a:r>
                      <a:br>
                        <a:rPr lang="en-SG" dirty="0"/>
                      </a:br>
                      <a:r>
                        <a:rPr lang="en-SG" dirty="0" smtClean="0"/>
                        <a:t>Removes </a:t>
                      </a:r>
                      <a:r>
                        <a:rPr lang="en-SG" dirty="0"/>
                        <a:t>the first occurrence of the specified element in this Vector If the Vector does not contain the element, it is unchanged.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get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 smtClean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index) </a:t>
                      </a:r>
                      <a:r>
                        <a:rPr lang="en-SG" dirty="0"/>
                        <a:t/>
                      </a:r>
                      <a:br>
                        <a:rPr lang="en-SG" dirty="0"/>
                      </a:br>
                      <a:r>
                        <a:rPr lang="en-SG" dirty="0" smtClean="0"/>
                        <a:t>Returns </a:t>
                      </a:r>
                      <a:r>
                        <a:rPr lang="en-SG" dirty="0"/>
                        <a:t>the element at the specified position in this Vector.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indexOf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 smtClean="0">
                          <a:solidFill>
                            <a:srgbClr val="00206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Object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elem) 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/>
                      </a:r>
                      <a:b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en-SG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Searches 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for the first </a:t>
                      </a:r>
                      <a:r>
                        <a:rPr lang="en-SG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occurrence 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of the given argument, testing for equality using the equals method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sz="16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contains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 smtClean="0">
                          <a:solidFill>
                            <a:srgbClr val="00206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Object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elem) </a:t>
                      </a:r>
                      <a:r>
                        <a:rPr lang="en-SG" dirty="0"/>
                        <a:t/>
                      </a:r>
                      <a:br>
                        <a:rPr lang="en-SG" dirty="0"/>
                      </a:br>
                      <a:r>
                        <a:rPr lang="en-SG" dirty="0" smtClean="0"/>
                        <a:t>Tests </a:t>
                      </a:r>
                      <a:r>
                        <a:rPr lang="en-SG" dirty="0"/>
                        <a:t>if the specified object is a component in this vector.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12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72809" y="822589"/>
            <a:ext cx="17940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Vector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2000" y="762000"/>
            <a:ext cx="8001000" cy="5723156"/>
            <a:chOff x="762000" y="762000"/>
            <a:chExt cx="8001000" cy="5723156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762000" y="914400"/>
              <a:ext cx="8001000" cy="55707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</a:rPr>
                <a:t>import</a:t>
              </a:r>
              <a:r>
                <a:rPr lang="en-US" sz="1600" b="1" dirty="0" smtClean="0">
                  <a:latin typeface="Courier New" pitchFamily="49" charset="0"/>
                </a:rPr>
                <a:t> java.util.Vector;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public class</a:t>
              </a:r>
              <a:r>
                <a:rPr lang="en-US" sz="1600" b="1" dirty="0" smtClean="0">
                  <a:latin typeface="Courier New" pitchFamily="49" charset="0"/>
                </a:rPr>
                <a:t> TestVector {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public static void </a:t>
              </a:r>
              <a:r>
                <a:rPr lang="en-US" sz="1600" b="1" dirty="0" smtClean="0">
                  <a:latin typeface="Courier New" pitchFamily="49" charset="0"/>
                </a:rPr>
                <a:t>main(String[] args) {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Vector&lt;String&gt; courses;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courses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600" b="1" dirty="0" smtClean="0">
                  <a:latin typeface="Courier New" pitchFamily="49" charset="0"/>
                </a:rPr>
                <a:t> Vector&lt;String&gt;();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courses.add(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"CS1020"</a:t>
              </a:r>
              <a:r>
                <a:rPr lang="en-US" sz="1600" b="1" dirty="0" smtClean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courses.add(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"CS1010"</a:t>
              </a:r>
              <a:r>
                <a:rPr lang="en-US" sz="1600" b="1" dirty="0" smtClean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courses.add(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"CS2010"</a:t>
              </a:r>
              <a:r>
                <a:rPr lang="en-US" sz="1600" b="1" dirty="0" smtClean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System.out.println(courses);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"At index 0: " </a:t>
              </a:r>
              <a:r>
                <a:rPr lang="en-US" sz="1600" b="1" dirty="0" smtClean="0">
                  <a:latin typeface="Courier New" pitchFamily="49" charset="0"/>
                </a:rPr>
                <a:t>+ courses.get(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</a:rPr>
                <a:t>));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if </a:t>
              </a:r>
              <a:r>
                <a:rPr lang="en-US" sz="1600" b="1" dirty="0" smtClean="0">
                  <a:latin typeface="Courier New" pitchFamily="49" charset="0"/>
                </a:rPr>
                <a:t>(courses.contains(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"CS1020"</a:t>
              </a:r>
              <a:r>
                <a:rPr lang="en-US" sz="1600" b="1" dirty="0" smtClean="0">
                  <a:latin typeface="Courier New" pitchFamily="49" charset="0"/>
                </a:rPr>
                <a:t>))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	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"CS1020 is in courses"</a:t>
              </a:r>
              <a:r>
                <a:rPr lang="en-US" sz="1600" b="1" dirty="0" smtClean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courses.remove(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"CS1020"</a:t>
              </a:r>
              <a:r>
                <a:rPr lang="en-US" sz="1600" b="1" dirty="0" smtClean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for </a:t>
              </a:r>
              <a:r>
                <a:rPr lang="en-US" sz="1600" b="1" dirty="0" smtClean="0">
                  <a:latin typeface="Courier New" pitchFamily="49" charset="0"/>
                </a:rPr>
                <a:t>(String c: courses)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	System.out.println(c);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}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81800" y="762000"/>
              <a:ext cx="1828800" cy="3498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TestVector.java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5867400" y="1295400"/>
            <a:ext cx="3124200" cy="160020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Output: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[CS1010, CS1020, CS2010]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At index 0: CS1010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CS1020 is in courses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CS1010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CS2010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5029200" y="3276600"/>
            <a:ext cx="3581400" cy="533400"/>
          </a:xfrm>
          <a:prstGeom prst="borderCallout2">
            <a:avLst>
              <a:gd name="adj1" fmla="val 18750"/>
              <a:gd name="adj2" fmla="val -227"/>
              <a:gd name="adj3" fmla="val 18750"/>
              <a:gd name="adj4" fmla="val -13618"/>
              <a:gd name="adj5" fmla="val 101539"/>
              <a:gd name="adj6" fmla="val -31645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Vector class has a nice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toString() </a:t>
            </a:r>
            <a:r>
              <a:rPr lang="en-US" sz="1600" dirty="0" smtClean="0">
                <a:solidFill>
                  <a:schemeClr val="tx1"/>
                </a:solidFill>
              </a:rPr>
              <a:t>method that prints all elements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2" name="Line Callout 2 11"/>
          <p:cNvSpPr/>
          <p:nvPr/>
        </p:nvSpPr>
        <p:spPr>
          <a:xfrm>
            <a:off x="4953000" y="5715000"/>
            <a:ext cx="3581400" cy="533400"/>
          </a:xfrm>
          <a:prstGeom prst="borderCallout2">
            <a:avLst>
              <a:gd name="adj1" fmla="val 18751"/>
              <a:gd name="adj2" fmla="val 154"/>
              <a:gd name="adj3" fmla="val 18750"/>
              <a:gd name="adj4" fmla="val -9046"/>
              <a:gd name="adj5" fmla="val -26899"/>
              <a:gd name="adj6" fmla="val -2074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The enhanced for-loop is applicable to </a:t>
            </a:r>
            <a:r>
              <a:rPr lang="en-US" sz="1600" dirty="0" smtClean="0">
                <a:solidFill>
                  <a:srgbClr val="C00000"/>
                </a:solidFill>
              </a:rPr>
              <a:t>Vector</a:t>
            </a:r>
            <a:r>
              <a:rPr lang="en-US" sz="1600" dirty="0" smtClean="0">
                <a:solidFill>
                  <a:schemeClr val="tx1"/>
                </a:solidFill>
              </a:rPr>
              <a:t> objects too!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4400" dirty="0" smtClean="0">
                <a:latin typeface="Britannic Bold" panose="020B0903060703020204" pitchFamily="34" charset="0"/>
              </a:rPr>
              <a:t> </a:t>
            </a:r>
            <a:r>
              <a:rPr lang="en-US" sz="4400" dirty="0" err="1" smtClean="0">
                <a:latin typeface="Britannic Bold" panose="020B0903060703020204" pitchFamily="34" charset="0"/>
              </a:rPr>
              <a:t>ArrayList</a:t>
            </a:r>
            <a:r>
              <a:rPr lang="en-US" sz="4400" dirty="0" smtClean="0">
                <a:latin typeface="Britannic Bold" panose="020B0903060703020204" pitchFamily="34" charset="0"/>
              </a:rPr>
              <a:t> class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Another class for dynamic-size arrays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0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Introduction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14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815709" y="1165489"/>
            <a:ext cx="24798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Britannic Bold" panose="020B0903060703020204" pitchFamily="34" charset="0"/>
              </a:rPr>
              <a:t>ArrayList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001000" cy="55626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600" dirty="0" smtClean="0"/>
              <a:t>Java offers an </a:t>
            </a:r>
            <a:r>
              <a:rPr lang="en-US" sz="2600" dirty="0" err="1" smtClean="0">
                <a:solidFill>
                  <a:srgbClr val="0000FF"/>
                </a:solidFill>
              </a:rPr>
              <a:t>ArrayList</a:t>
            </a:r>
            <a:r>
              <a:rPr lang="en-US" sz="2600" b="1" dirty="0" smtClean="0"/>
              <a:t> </a:t>
            </a:r>
            <a:r>
              <a:rPr lang="en-US" sz="2600" dirty="0" smtClean="0"/>
              <a:t>class to provide similar features as </a:t>
            </a:r>
            <a:r>
              <a:rPr lang="en-US" sz="2600" dirty="0" smtClean="0">
                <a:solidFill>
                  <a:srgbClr val="0000FF"/>
                </a:solidFill>
              </a:rPr>
              <a:t>Vector</a:t>
            </a:r>
            <a:r>
              <a:rPr lang="en-US" sz="2600" dirty="0" smtClean="0"/>
              <a:t>: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Dynamic size </a:t>
            </a:r>
          </a:p>
          <a:p>
            <a:pPr lvl="2">
              <a:spcBef>
                <a:spcPts val="0"/>
              </a:spcBef>
            </a:pPr>
            <a:r>
              <a:rPr lang="en-US" sz="2000" dirty="0" smtClean="0"/>
              <a:t>expands or shrinks automatically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Generic </a:t>
            </a:r>
          </a:p>
          <a:p>
            <a:pPr lvl="2">
              <a:spcBef>
                <a:spcPts val="0"/>
              </a:spcBef>
            </a:pPr>
            <a:r>
              <a:rPr lang="en-US" sz="2000" dirty="0" smtClean="0"/>
              <a:t>allows any reference data types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Useful predefined methods </a:t>
            </a:r>
          </a:p>
          <a:p>
            <a:pPr>
              <a:spcBef>
                <a:spcPts val="1200"/>
              </a:spcBef>
            </a:pPr>
            <a:r>
              <a:rPr lang="en-US" sz="2600" dirty="0" smtClean="0"/>
              <a:t>Similarities: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Both are index-based and use an array internally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Both maintain insertion order of element</a:t>
            </a:r>
          </a:p>
          <a:p>
            <a:pPr>
              <a:spcBef>
                <a:spcPts val="1200"/>
              </a:spcBef>
            </a:pPr>
            <a:r>
              <a:rPr lang="en-US" sz="2600" dirty="0" smtClean="0"/>
              <a:t>So, what are the differences between </a:t>
            </a:r>
            <a:r>
              <a:rPr lang="en-US" sz="2600" dirty="0" smtClean="0">
                <a:solidFill>
                  <a:srgbClr val="0000FF"/>
                </a:solidFill>
              </a:rPr>
              <a:t>Vector</a:t>
            </a:r>
            <a:r>
              <a:rPr lang="en-US" sz="2600" dirty="0" smtClean="0"/>
              <a:t> and </a:t>
            </a:r>
            <a:r>
              <a:rPr lang="en-US" sz="2600" dirty="0" err="1" smtClean="0">
                <a:solidFill>
                  <a:srgbClr val="0000FF"/>
                </a:solidFill>
              </a:rPr>
              <a:t>ArrayList</a:t>
            </a:r>
            <a:r>
              <a:rPr lang="en-US" sz="2600" dirty="0" smtClean="0"/>
              <a:t>?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This is one of the most frequently asked questions, and at interviews!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Introduction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15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815709" y="1165489"/>
            <a:ext cx="24798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Britannic Bold" panose="020B0903060703020204" pitchFamily="34" charset="0"/>
              </a:rPr>
              <a:t>ArrayList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8001000" cy="5334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600" dirty="0" smtClean="0"/>
              <a:t>Differences </a:t>
            </a:r>
            <a:r>
              <a:rPr lang="en-US" sz="2400" dirty="0" smtClean="0"/>
              <a:t>between </a:t>
            </a:r>
            <a:r>
              <a:rPr lang="en-US" sz="2400" dirty="0" smtClean="0">
                <a:solidFill>
                  <a:srgbClr val="0000FF"/>
                </a:solidFill>
              </a:rPr>
              <a:t>Vector</a:t>
            </a:r>
            <a:r>
              <a:rPr lang="en-US" sz="2400" dirty="0" smtClean="0"/>
              <a:t> and </a:t>
            </a:r>
            <a:r>
              <a:rPr lang="en-US" sz="2400" dirty="0" err="1" smtClean="0">
                <a:solidFill>
                  <a:srgbClr val="0000FF"/>
                </a:solidFill>
              </a:rPr>
              <a:t>ArrayList</a:t>
            </a:r>
            <a:r>
              <a:rPr lang="en-US" sz="2600" dirty="0" smtClean="0"/>
              <a:t> </a:t>
            </a:r>
            <a:endParaRPr lang="en-US" sz="24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1447800"/>
          <a:ext cx="69342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843"/>
                <a:gridCol w="33163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Vector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ArrayList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Since </a:t>
                      </a:r>
                      <a:r>
                        <a:rPr lang="en-US" baseline="0" dirty="0" smtClean="0"/>
                        <a:t>JDK 1.0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Since JDK</a:t>
                      </a:r>
                      <a:r>
                        <a:rPr lang="en-US" baseline="0" dirty="0" smtClean="0"/>
                        <a:t> 1.2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Synchronised</a:t>
                      </a:r>
                      <a:r>
                        <a:rPr lang="en-US" dirty="0" smtClean="0"/>
                        <a:t> * (thread-safe)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synchronised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Slower (price</a:t>
                      </a:r>
                      <a:r>
                        <a:rPr lang="en-US" baseline="0" dirty="0" smtClean="0"/>
                        <a:t> of synchronisation)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Faster (</a:t>
                      </a:r>
                      <a:r>
                        <a:rPr lang="en-US" dirty="0" smtClean="0">
                          <a:sym typeface="Symbol"/>
                        </a:rPr>
                        <a:t>20 – 30%)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Expansion:</a:t>
                      </a:r>
                      <a:r>
                        <a:rPr lang="en-US" baseline="0" dirty="0" smtClean="0"/>
                        <a:t> default to double the size of its array (can be set)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Expansion: increases</a:t>
                      </a:r>
                      <a:r>
                        <a:rPr lang="en-US" baseline="0" dirty="0" smtClean="0"/>
                        <a:t> its size by </a:t>
                      </a:r>
                      <a:r>
                        <a:rPr lang="en-US" dirty="0" smtClean="0">
                          <a:sym typeface="Symbol"/>
                        </a:rPr>
                        <a:t></a:t>
                      </a:r>
                      <a:r>
                        <a:rPr lang="en-US" baseline="0" dirty="0" smtClean="0"/>
                        <a:t>50%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733800"/>
            <a:ext cx="8382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342900" lvl="0" indent="-342900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ArrayList</a:t>
            </a:r>
            <a:r>
              <a:rPr lang="en-US" sz="2600" kern="0" dirty="0" smtClean="0"/>
              <a:t> is preferred if you do not need </a:t>
            </a:r>
            <a:r>
              <a:rPr lang="en-US" sz="2600" kern="0" dirty="0" err="1" smtClean="0"/>
              <a:t>synchronisation</a:t>
            </a:r>
            <a:endParaRPr lang="en-US" sz="2600" kern="0" dirty="0" smtClean="0"/>
          </a:p>
          <a:p>
            <a:pPr marL="800100" lvl="1" indent="-342900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100" kern="0" dirty="0" smtClean="0"/>
              <a:t>Java supports multiple threads, and these threads may read from/write to the same variables, objects and resources. </a:t>
            </a:r>
            <a:r>
              <a:rPr lang="en-US" sz="2100" kern="0" dirty="0" err="1" smtClean="0"/>
              <a:t>Synchronisation</a:t>
            </a:r>
            <a:r>
              <a:rPr lang="en-US" sz="2100" kern="0" dirty="0" smtClean="0"/>
              <a:t> is a mechanism to ensure that Java thread can execute an object’s </a:t>
            </a:r>
            <a:r>
              <a:rPr lang="en-US" sz="2100" kern="0" dirty="0" err="1" smtClean="0"/>
              <a:t>synchronised</a:t>
            </a:r>
            <a:r>
              <a:rPr lang="en-US" sz="2100" kern="0" dirty="0" smtClean="0"/>
              <a:t> methods one at a time.</a:t>
            </a:r>
          </a:p>
          <a:p>
            <a:pPr marL="342900" lvl="0" indent="-342900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using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Vector</a:t>
            </a:r>
            <a:r>
              <a:rPr kumimoji="0" lang="en-US" sz="2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kern="0" dirty="0" smtClean="0"/>
              <a:t>/</a:t>
            </a:r>
            <a:r>
              <a:rPr kumimoji="0" lang="en-US" sz="2600" b="0" i="0" u="none" strike="noStrike" kern="0" cap="none" spc="0" normalizeH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ArrayList</a:t>
            </a:r>
            <a:r>
              <a:rPr kumimoji="0" lang="en-US" sz="2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always try to initialise to the largest capacity that your program will need, since expanding the array is costly.</a:t>
            </a:r>
          </a:p>
          <a:p>
            <a:pPr marL="800100" lvl="1" indent="-342900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300" kern="0" noProof="0" dirty="0" smtClean="0">
                <a:latin typeface="+mn-lt"/>
                <a:cs typeface="+mn-cs"/>
              </a:rPr>
              <a:t>Array expansion: allocate a larger array and copy contents of old array to </a:t>
            </a:r>
            <a:r>
              <a:rPr lang="en-US" sz="2300" kern="0" dirty="0" smtClean="0">
                <a:latin typeface="+mn-lt"/>
                <a:cs typeface="+mn-cs"/>
              </a:rPr>
              <a:t>the </a:t>
            </a:r>
            <a:r>
              <a:rPr lang="en-US" sz="2300" kern="0" noProof="0" dirty="0" smtClean="0">
                <a:latin typeface="+mn-lt"/>
                <a:cs typeface="+mn-cs"/>
              </a:rPr>
              <a:t>new one</a:t>
            </a:r>
            <a:endParaRPr kumimoji="0" lang="en-US" sz="23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API documentation (1/3)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16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815709" y="1165489"/>
            <a:ext cx="24798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Britannic Bold" panose="020B0903060703020204" pitchFamily="34" charset="0"/>
              </a:rPr>
              <a:t>ArrayList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r="21379"/>
          <a:stretch>
            <a:fillRect/>
          </a:stretch>
        </p:blipFill>
        <p:spPr bwMode="auto">
          <a:xfrm>
            <a:off x="162582" y="1018000"/>
            <a:ext cx="8686800" cy="464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H="1">
            <a:off x="921328" y="3567546"/>
            <a:ext cx="1143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API documentation (2/3)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17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815709" y="1165489"/>
            <a:ext cx="24798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Britannic Bold" panose="020B0903060703020204" pitchFamily="34" charset="0"/>
              </a:rPr>
              <a:t>ArrayList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8" name="Group 3"/>
          <p:cNvGrpSpPr/>
          <p:nvPr/>
        </p:nvGrpSpPr>
        <p:grpSpPr>
          <a:xfrm>
            <a:off x="838201" y="2209800"/>
            <a:ext cx="7924800" cy="1676399"/>
            <a:chOff x="914401" y="2074985"/>
            <a:chExt cx="3138872" cy="1524001"/>
          </a:xfrm>
        </p:grpSpPr>
        <p:sp>
          <p:nvSpPr>
            <p:cNvPr id="9" name="Rectangle 8"/>
            <p:cNvSpPr/>
            <p:nvPr/>
          </p:nvSpPr>
          <p:spPr>
            <a:xfrm>
              <a:off x="1139859" y="2074985"/>
              <a:ext cx="2913414" cy="1524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sz="2000" dirty="0" smtClean="0"/>
                <a:t>    </a:t>
              </a:r>
            </a:p>
            <a:p>
              <a:endParaRPr lang="en-US" sz="2000" b="1" i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//Declaration of a ArrayList reference</a:t>
              </a:r>
            </a:p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 ArrayList</a:t>
              </a:r>
              <a:r>
                <a:rPr lang="en-US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&lt;E&gt;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i="1" dirty="0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myArrayList</a:t>
              </a:r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endParaRPr lang="en-US" sz="2000" b="1" i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//Initialize a empty ArrayList object</a:t>
              </a: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myArrayList = new </a:t>
              </a:r>
              <a:r>
                <a:rPr lang="en-US" sz="2000" b="1" i="1" dirty="0" err="1" smtClean="0">
                  <a:latin typeface="Courier New" pitchFamily="49" charset="0"/>
                  <a:cs typeface="Courier New" pitchFamily="49" charset="0"/>
                </a:rPr>
                <a:t>ArrayList</a:t>
              </a:r>
              <a:r>
                <a:rPr lang="en-US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&lt;E&gt;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4401" y="2074985"/>
              <a:ext cx="242993" cy="152400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/>
                <a:t>SYNTAX</a:t>
              </a:r>
              <a:endParaRPr lang="en-US" b="1" dirty="0"/>
            </a:p>
          </p:txBody>
        </p:sp>
      </p:grpSp>
      <p:grpSp>
        <p:nvGrpSpPr>
          <p:cNvPr id="13" name="Group 6"/>
          <p:cNvGrpSpPr/>
          <p:nvPr/>
        </p:nvGrpSpPr>
        <p:grpSpPr>
          <a:xfrm>
            <a:off x="839269" y="1066800"/>
            <a:ext cx="7923731" cy="1066800"/>
            <a:chOff x="914401" y="2133600"/>
            <a:chExt cx="3124199" cy="1524001"/>
          </a:xfrm>
        </p:grpSpPr>
        <p:sp>
          <p:nvSpPr>
            <p:cNvPr id="15" name="Rectangle 14"/>
            <p:cNvSpPr/>
            <p:nvPr/>
          </p:nvSpPr>
          <p:spPr>
            <a:xfrm>
              <a:off x="914401" y="2133600"/>
              <a:ext cx="242993" cy="152400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 smtClean="0"/>
                <a:t>PACKAGE</a:t>
              </a:r>
              <a:endParaRPr lang="en-US" sz="14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57394" y="2133601"/>
              <a:ext cx="2881206" cy="1524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sz="2000" dirty="0" smtClean="0"/>
                <a:t>    </a:t>
              </a:r>
            </a:p>
            <a:p>
              <a:endParaRPr lang="en-US" sz="2000" b="1" i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lang="en-US" sz="2000" b="1" i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2000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java.util.ArrayList;</a:t>
              </a:r>
            </a:p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endPara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endParaRPr lang="en-US" sz="2000" dirty="0" smtClean="0">
                <a:cs typeface="Courier New" pitchFamily="49" charset="0"/>
              </a:endParaRP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838200" y="4191001"/>
          <a:ext cx="7924800" cy="1904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207"/>
                <a:gridCol w="6517593"/>
              </a:tblGrid>
              <a:tr h="429028">
                <a:tc gridSpan="2">
                  <a:txBody>
                    <a:bodyPr/>
                    <a:lstStyle/>
                    <a:p>
                      <a:pPr algn="l"/>
                      <a:r>
                        <a:rPr lang="en-SG" b="1" dirty="0" smtClean="0">
                          <a:solidFill>
                            <a:srgbClr val="C00000"/>
                          </a:solidFill>
                        </a:rPr>
                        <a:t>Commonly</a:t>
                      </a:r>
                      <a:r>
                        <a:rPr lang="en-SG" b="1" baseline="0" dirty="0" smtClean="0">
                          <a:solidFill>
                            <a:srgbClr val="C00000"/>
                          </a:solidFill>
                        </a:rPr>
                        <a:t> Used </a:t>
                      </a:r>
                      <a:r>
                        <a:rPr lang="en-SG" b="1" dirty="0" smtClean="0">
                          <a:solidFill>
                            <a:srgbClr val="C00000"/>
                          </a:solidFill>
                        </a:rPr>
                        <a:t>Method Summary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735457">
                <a:tc>
                  <a:txBody>
                    <a:bodyPr/>
                    <a:lstStyle/>
                    <a:p>
                      <a:pPr algn="r"/>
                      <a:r>
                        <a:rPr lang="en-SG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  <a:r>
                        <a:rPr lang="en-SG" b="1" dirty="0" smtClean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boolean</a:t>
                      </a:r>
                      <a:endParaRPr lang="en-SG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i="1" u="none" dirty="0" smtClean="0">
                          <a:latin typeface="Courier New" pitchFamily="49" charset="0"/>
                          <a:cs typeface="Courier New" pitchFamily="49" charset="0"/>
                        </a:rPr>
                        <a:t>isEmpty</a:t>
                      </a:r>
                      <a:r>
                        <a:rPr lang="en-SG" b="1" dirty="0" smtClean="0">
                          <a:latin typeface="Courier New" pitchFamily="49" charset="0"/>
                          <a:cs typeface="Courier New" pitchFamily="49" charset="0"/>
                        </a:rPr>
                        <a:t>() </a:t>
                      </a:r>
                      <a:br>
                        <a:rPr lang="en-SG" b="1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SG" b="0" dirty="0" smtClean="0">
                          <a:latin typeface="+mn-lt"/>
                          <a:cs typeface="Courier New" pitchFamily="49" charset="0"/>
                        </a:rPr>
                        <a:t>Returns</a:t>
                      </a:r>
                      <a:r>
                        <a:rPr lang="en-SG" b="0" baseline="0" dirty="0" smtClean="0"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n-SG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en-SG" b="0" baseline="0" dirty="0" smtClean="0">
                          <a:latin typeface="+mn-lt"/>
                          <a:cs typeface="Courier New" pitchFamily="49" charset="0"/>
                        </a:rPr>
                        <a:t> if this list</a:t>
                      </a:r>
                      <a:r>
                        <a:rPr lang="en-SG" b="0" dirty="0" smtClean="0">
                          <a:latin typeface="+mn-lt"/>
                          <a:cs typeface="Courier New" pitchFamily="49" charset="0"/>
                        </a:rPr>
                        <a:t> contains</a:t>
                      </a:r>
                      <a:r>
                        <a:rPr lang="en-SG" b="0" baseline="0" dirty="0" smtClean="0">
                          <a:latin typeface="+mn-lt"/>
                          <a:cs typeface="Courier New" pitchFamily="49" charset="0"/>
                        </a:rPr>
                        <a:t> no element.</a:t>
                      </a:r>
                      <a:endParaRPr lang="en-SG" b="0" dirty="0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0514">
                <a:tc>
                  <a:txBody>
                    <a:bodyPr/>
                    <a:lstStyle/>
                    <a:p>
                      <a:pPr algn="r"/>
                      <a:r>
                        <a:rPr lang="en-SG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1" i="1" dirty="0">
                          <a:latin typeface="Courier New" pitchFamily="49" charset="0"/>
                          <a:cs typeface="Courier New" pitchFamily="49" charset="0"/>
                        </a:rPr>
                        <a:t>size</a:t>
                      </a:r>
                      <a:r>
                        <a:rPr lang="en-SG" b="1" dirty="0">
                          <a:latin typeface="Courier New" pitchFamily="49" charset="0"/>
                          <a:cs typeface="Courier New" pitchFamily="49" charset="0"/>
                        </a:rPr>
                        <a:t>() </a:t>
                      </a:r>
                      <a:br>
                        <a:rPr lang="en-SG" b="1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SG" b="0" dirty="0" smtClean="0">
                          <a:latin typeface="+mn-lt"/>
                          <a:cs typeface="Courier New" pitchFamily="49" charset="0"/>
                        </a:rPr>
                        <a:t>Returns </a:t>
                      </a:r>
                      <a:r>
                        <a:rPr lang="en-SG" b="0" dirty="0">
                          <a:latin typeface="+mn-lt"/>
                          <a:cs typeface="Courier New" pitchFamily="49" charset="0"/>
                        </a:rPr>
                        <a:t>the number of </a:t>
                      </a:r>
                      <a:r>
                        <a:rPr lang="en-SG" b="0" dirty="0" smtClean="0">
                          <a:latin typeface="+mn-lt"/>
                          <a:cs typeface="Courier New" pitchFamily="49" charset="0"/>
                        </a:rPr>
                        <a:t>elements </a:t>
                      </a:r>
                      <a:r>
                        <a:rPr lang="en-SG" b="0" dirty="0">
                          <a:latin typeface="+mn-lt"/>
                          <a:cs typeface="Courier New" pitchFamily="49" charset="0"/>
                        </a:rPr>
                        <a:t>in this </a:t>
                      </a:r>
                      <a:r>
                        <a:rPr lang="en-SG" b="0" dirty="0" smtClean="0">
                          <a:latin typeface="+mn-lt"/>
                          <a:cs typeface="Courier New" pitchFamily="49" charset="0"/>
                        </a:rPr>
                        <a:t>list.</a:t>
                      </a:r>
                      <a:endParaRPr lang="en-SG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API documentation (3/3)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18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815709" y="1165489"/>
            <a:ext cx="24798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Britannic Bold" panose="020B0903060703020204" pitchFamily="34" charset="0"/>
              </a:rPr>
              <a:t>ArrayList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62000" y="914400"/>
          <a:ext cx="8153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6934200"/>
              </a:tblGrid>
              <a:tr h="371959">
                <a:tc gridSpan="2">
                  <a:txBody>
                    <a:bodyPr/>
                    <a:lstStyle/>
                    <a:p>
                      <a:pPr algn="l"/>
                      <a:r>
                        <a:rPr lang="en-SG" b="1" dirty="0" smtClean="0">
                          <a:solidFill>
                            <a:srgbClr val="C00000"/>
                          </a:solidFill>
                        </a:rPr>
                        <a:t>Commonly</a:t>
                      </a:r>
                      <a:r>
                        <a:rPr lang="en-SG" b="1" baseline="0" dirty="0" smtClean="0">
                          <a:solidFill>
                            <a:srgbClr val="C00000"/>
                          </a:solidFill>
                        </a:rPr>
                        <a:t> Used </a:t>
                      </a:r>
                      <a:r>
                        <a:rPr lang="en-SG" b="1" dirty="0" smtClean="0">
                          <a:solidFill>
                            <a:srgbClr val="C00000"/>
                          </a:solidFill>
                        </a:rPr>
                        <a:t>Method Summary (continued)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650929">
                <a:tc>
                  <a:txBody>
                    <a:bodyPr/>
                    <a:lstStyle/>
                    <a:p>
                      <a:pPr algn="r"/>
                      <a:r>
                        <a:rPr lang="en-SG" sz="16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1" i="1" dirty="0" smtClean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SG" b="1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SG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en-SG" b="1" dirty="0"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  <a:r>
                        <a:rPr lang="en-SG" b="1" dirty="0" smtClean="0">
                          <a:latin typeface="Courier New" pitchFamily="49" charset="0"/>
                          <a:cs typeface="Courier New" pitchFamily="49" charset="0"/>
                        </a:rPr>
                        <a:t>e) </a:t>
                      </a:r>
                      <a:r>
                        <a:rPr lang="en-SG" dirty="0"/>
                        <a:t/>
                      </a:r>
                      <a:br>
                        <a:rPr lang="en-SG" dirty="0"/>
                      </a:br>
                      <a:r>
                        <a:rPr lang="en-SG" dirty="0"/>
                        <a:t> Appends the specified element to the end of this </a:t>
                      </a:r>
                      <a:r>
                        <a:rPr lang="en-SG" dirty="0" smtClean="0"/>
                        <a:t>list.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50929">
                <a:tc>
                  <a:txBody>
                    <a:bodyPr/>
                    <a:lstStyle/>
                    <a:p>
                      <a:pPr algn="r"/>
                      <a:r>
                        <a:rPr lang="en-SG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add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 smtClean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8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index, </a:t>
                      </a:r>
                      <a:r>
                        <a:rPr lang="en-SG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element) </a:t>
                      </a:r>
                      <a:r>
                        <a:rPr lang="en-SG" dirty="0"/>
                        <a:t/>
                      </a:r>
                      <a:br>
                        <a:rPr lang="en-SG" dirty="0"/>
                      </a:br>
                      <a:r>
                        <a:rPr lang="en-SG" dirty="0" smtClean="0"/>
                        <a:t>Inserts </a:t>
                      </a:r>
                      <a:r>
                        <a:rPr lang="en-SG" dirty="0"/>
                        <a:t>the specified element at the specified position in this </a:t>
                      </a:r>
                      <a:r>
                        <a:rPr lang="en-SG" dirty="0" smtClean="0"/>
                        <a:t>list.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50929">
                <a:tc>
                  <a:txBody>
                    <a:bodyPr/>
                    <a:lstStyle/>
                    <a:p>
                      <a:pPr algn="r"/>
                      <a:r>
                        <a:rPr lang="en-SG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remove</a:t>
                      </a:r>
                      <a:r>
                        <a:rPr lang="en-SG" sz="1800" b="1" i="0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 smtClean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index) </a:t>
                      </a:r>
                      <a:r>
                        <a:rPr lang="en-SG" dirty="0"/>
                        <a:t/>
                      </a:r>
                      <a:br>
                        <a:rPr lang="en-SG" dirty="0"/>
                      </a:br>
                      <a:r>
                        <a:rPr lang="en-SG" dirty="0" smtClean="0"/>
                        <a:t>Removes </a:t>
                      </a:r>
                      <a:r>
                        <a:rPr lang="en-SG" dirty="0"/>
                        <a:t>the element at the specified position in this </a:t>
                      </a:r>
                      <a:r>
                        <a:rPr lang="en-SG" dirty="0" smtClean="0"/>
                        <a:t>list.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29898">
                <a:tc>
                  <a:txBody>
                    <a:bodyPr/>
                    <a:lstStyle/>
                    <a:p>
                      <a:pPr algn="r"/>
                      <a:r>
                        <a:rPr lang="en-SG" sz="16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remove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 smtClean="0">
                          <a:solidFill>
                            <a:srgbClr val="00206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Object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o) </a:t>
                      </a:r>
                      <a:r>
                        <a:rPr lang="en-SG" dirty="0"/>
                        <a:t/>
                      </a:r>
                      <a:br>
                        <a:rPr lang="en-SG" dirty="0"/>
                      </a:br>
                      <a:r>
                        <a:rPr lang="en-SG" dirty="0" smtClean="0"/>
                        <a:t>Removes </a:t>
                      </a:r>
                      <a:r>
                        <a:rPr lang="en-SG" dirty="0"/>
                        <a:t>the first occurrence of the specified element </a:t>
                      </a:r>
                      <a:r>
                        <a:rPr lang="en-SG" dirty="0" smtClean="0"/>
                        <a:t>from this list, if it is present.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50929">
                <a:tc>
                  <a:txBody>
                    <a:bodyPr/>
                    <a:lstStyle/>
                    <a:p>
                      <a:pPr algn="r"/>
                      <a:r>
                        <a:rPr lang="en-SG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get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 smtClean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index) </a:t>
                      </a:r>
                      <a:r>
                        <a:rPr lang="en-SG" dirty="0"/>
                        <a:t/>
                      </a:r>
                      <a:br>
                        <a:rPr lang="en-SG" dirty="0"/>
                      </a:br>
                      <a:r>
                        <a:rPr lang="en-SG" dirty="0" smtClean="0"/>
                        <a:t>Returns </a:t>
                      </a:r>
                      <a:r>
                        <a:rPr lang="en-SG" dirty="0"/>
                        <a:t>the element at the specified position in this </a:t>
                      </a:r>
                      <a:r>
                        <a:rPr lang="en-SG" dirty="0" smtClean="0"/>
                        <a:t>list.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29898">
                <a:tc>
                  <a:txBody>
                    <a:bodyPr/>
                    <a:lstStyle/>
                    <a:p>
                      <a:pPr algn="r"/>
                      <a:r>
                        <a:rPr lang="en-SG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indexOf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 smtClean="0">
                          <a:solidFill>
                            <a:srgbClr val="00206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Object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o) 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/>
                      </a:r>
                      <a:b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en-SG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Returns</a:t>
                      </a:r>
                      <a:r>
                        <a:rPr lang="en-SG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the index of </a:t>
                      </a:r>
                      <a:r>
                        <a:rPr lang="en-SG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the 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first </a:t>
                      </a:r>
                      <a:r>
                        <a:rPr lang="en-SG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occurrence 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of the </a:t>
                      </a:r>
                      <a:r>
                        <a:rPr lang="en-SG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specified</a:t>
                      </a:r>
                      <a:r>
                        <a:rPr lang="en-SG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element in this list</a:t>
                      </a:r>
                      <a:r>
                        <a:rPr lang="en-SG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, or -1 if this list does not contain the element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.</a:t>
                      </a:r>
                      <a:endParaRPr lang="en-SG" sz="1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50929">
                <a:tc>
                  <a:txBody>
                    <a:bodyPr/>
                    <a:lstStyle/>
                    <a:p>
                      <a:pPr algn="r"/>
                      <a:r>
                        <a:rPr lang="en-SG" sz="16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contains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 smtClean="0">
                          <a:solidFill>
                            <a:srgbClr val="00206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Object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elem) </a:t>
                      </a:r>
                      <a:r>
                        <a:rPr lang="en-SG" dirty="0"/>
                        <a:t/>
                      </a:r>
                      <a:br>
                        <a:rPr lang="en-SG" dirty="0"/>
                      </a:br>
                      <a:r>
                        <a:rPr lang="en-SG" dirty="0" smtClean="0"/>
                        <a:t>Returns</a:t>
                      </a:r>
                      <a:r>
                        <a:rPr lang="en-SG" baseline="0" dirty="0" smtClean="0"/>
                        <a:t> </a:t>
                      </a:r>
                      <a:r>
                        <a:rPr lang="en-SG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en-SG" baseline="0" dirty="0" smtClean="0"/>
                        <a:t> if this list contains the specified element</a:t>
                      </a:r>
                      <a:r>
                        <a:rPr lang="en-SG" dirty="0" smtClean="0"/>
                        <a:t>.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Example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19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815709" y="1165489"/>
            <a:ext cx="24798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Britannic Bold" panose="020B0903060703020204" pitchFamily="34" charset="0"/>
              </a:rPr>
              <a:t>ArrayList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2000" y="762000"/>
            <a:ext cx="8153400" cy="5169158"/>
            <a:chOff x="609600" y="762000"/>
            <a:chExt cx="8153400" cy="5169158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609600" y="914400"/>
              <a:ext cx="8153400" cy="501675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</a:rPr>
                <a:t>import</a:t>
              </a:r>
              <a:r>
                <a:rPr lang="en-US" sz="1600" b="1" dirty="0" smtClean="0">
                  <a:latin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</a:rPr>
                <a:t>java.util.ArrayList</a:t>
              </a:r>
              <a:r>
                <a:rPr lang="en-US" sz="1600" b="1" dirty="0" smtClean="0">
                  <a:latin typeface="Courier New" pitchFamily="49" charset="0"/>
                </a:rPr>
                <a:t>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</a:rPr>
                <a:t>import</a:t>
              </a:r>
              <a:r>
                <a:rPr lang="en-US" sz="1600" b="1" dirty="0" smtClean="0">
                  <a:latin typeface="Courier New" pitchFamily="49" charset="0"/>
                </a:rPr>
                <a:t> java.util.Scanner;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public class</a:t>
              </a:r>
              <a:r>
                <a:rPr lang="en-US" sz="1600" b="1" dirty="0" smtClean="0">
                  <a:latin typeface="Courier New" pitchFamily="49" charset="0"/>
                </a:rPr>
                <a:t>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TestArrayList {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Scanner sc =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Scanner(System.in);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ArrayList&lt;Integer&gt; list = 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ArrayList&lt;Integer&gt;();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endParaRPr lang="en-SG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System.out.println(</a:t>
              </a:r>
              <a:r>
                <a:rPr lang="en-SG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list of integers, press ctrl-d to end."</a:t>
              </a:r>
              <a:r>
                <a:rPr lang="en-SG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(sc.hasNext()) {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	list.add(sc.nextInt());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endParaRPr lang="en-SG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System.out.println(list); </a:t>
              </a:r>
              <a:r>
                <a:rPr lang="en-SG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using ArrayList's toString()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endParaRPr lang="en-SG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smtClean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Move first value to last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list.add(list.remove(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endParaRPr lang="en-SG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	System.out.println(list); 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29400" y="762000"/>
              <a:ext cx="1981200" cy="3498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TestArrayList.java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5105400" y="3200400"/>
            <a:ext cx="3505200" cy="259080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smtClean="0"/>
              <a:t>Output: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a list ... to end.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31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-5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26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  <a:p>
            <a:r>
              <a:rPr lang="en-US" sz="1600" i="1" dirty="0" smtClean="0">
                <a:cs typeface="Courier New" pitchFamily="49" charset="0"/>
              </a:rPr>
              <a:t>(user pressed ctrl-d here)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[31, 17, -5, 26, 50]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[17, -5, 26, 50, 31]</a:t>
            </a:r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smtClean="0">
                <a:latin typeface="Britannic Bold" panose="020B0903060703020204" pitchFamily="34" charset="0"/>
              </a:rPr>
              <a:t>Objectives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33400" y="6553200"/>
            <a:ext cx="2514600" cy="152400"/>
          </a:xfrm>
        </p:spPr>
        <p:txBody>
          <a:bodyPr/>
          <a:lstStyle/>
          <a:p>
            <a:r>
              <a:rPr lang="en-SG" dirty="0" smtClean="0"/>
              <a:t>[CS1020 Lecture 6: Vector and </a:t>
            </a:r>
            <a:r>
              <a:rPr lang="en-SG" dirty="0" err="1" smtClean="0"/>
              <a:t>ArrayList</a:t>
            </a:r>
            <a:r>
              <a:rPr lang="en-SG" dirty="0" smtClean="0"/>
              <a:t>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7526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/>
              <a:t>Using the </a:t>
            </a:r>
            <a:r>
              <a:rPr lang="en-SG" sz="3200" dirty="0" smtClean="0">
                <a:solidFill>
                  <a:srgbClr val="0033CC"/>
                </a:solidFill>
              </a:rPr>
              <a:t>Vector</a:t>
            </a:r>
            <a:r>
              <a:rPr lang="en-SG" sz="3200" dirty="0" smtClean="0"/>
              <a:t> and </a:t>
            </a:r>
            <a:r>
              <a:rPr lang="en-SG" sz="3200" dirty="0" err="1" smtClean="0">
                <a:solidFill>
                  <a:srgbClr val="0033CC"/>
                </a:solidFill>
              </a:rPr>
              <a:t>ArrayList</a:t>
            </a:r>
            <a:r>
              <a:rPr lang="en-SG" sz="3200" dirty="0" smtClean="0">
                <a:solidFill>
                  <a:srgbClr val="0033CC"/>
                </a:solidFill>
              </a:rPr>
              <a:t> </a:t>
            </a:r>
            <a:r>
              <a:rPr lang="en-SG" sz="3200" dirty="0" smtClean="0"/>
              <a:t>classes</a:t>
            </a:r>
            <a:endParaRPr lang="en-SG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8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Practice Exercises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20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000999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A bumper crop of practice exercises (exercises 15 – </a:t>
            </a:r>
            <a:r>
              <a:rPr lang="en-US" sz="2800" dirty="0" smtClean="0"/>
              <a:t>21) </a:t>
            </a:r>
            <a:r>
              <a:rPr lang="en-US" sz="2800" dirty="0" smtClean="0"/>
              <a:t>are mounted on </a:t>
            </a:r>
            <a:r>
              <a:rPr lang="en-US" sz="2800" dirty="0" err="1" smtClean="0"/>
              <a:t>CodeCrunch</a:t>
            </a:r>
            <a:r>
              <a:rPr lang="en-US" sz="2800" dirty="0" smtClean="0"/>
              <a:t> this week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The files are also available on </a:t>
            </a:r>
            <a:r>
              <a:rPr lang="en-US" sz="2800" dirty="0"/>
              <a:t>the CS1020 website: </a:t>
            </a:r>
            <a:r>
              <a:rPr lang="en-US" sz="2000" dirty="0">
                <a:hlinkClick r:id="rId3"/>
              </a:rPr>
              <a:t>http://www.comp.nus.edu.sg/~</a:t>
            </a:r>
            <a:r>
              <a:rPr lang="en-US" sz="2000" dirty="0" smtClean="0">
                <a:hlinkClick r:id="rId3"/>
              </a:rPr>
              <a:t>cs1020/4_misc/practice.html</a:t>
            </a:r>
            <a:r>
              <a:rPr lang="en-US" sz="2000" dirty="0" smtClean="0"/>
              <a:t> 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800" dirty="0" smtClean="0"/>
              <a:t>You are urged to work on these exercise as they are important for you to cement your basic understanding of the topics that are covered so far (OOP and arrays)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2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Practice Exercises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21</a:t>
            </a:fld>
            <a:endParaRPr lang="en-US" sz="16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60121" y="1225705"/>
            <a:ext cx="6019800" cy="242442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#15: Missing Digits version 2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Using </a:t>
            </a:r>
            <a:r>
              <a:rPr lang="en-US" sz="2000" dirty="0" smtClean="0">
                <a:solidFill>
                  <a:srgbClr val="0000FF"/>
                </a:solidFill>
              </a:rPr>
              <a:t>Vector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#16: Set Containment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Using </a:t>
            </a:r>
            <a:r>
              <a:rPr lang="en-US" sz="2000" dirty="0" err="1" smtClean="0">
                <a:solidFill>
                  <a:srgbClr val="0000FF"/>
                </a:solidFill>
              </a:rPr>
              <a:t>ArrayList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and writing your own class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#17: Nearest Points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Using </a:t>
            </a:r>
            <a:r>
              <a:rPr lang="en-US" sz="2000" dirty="0" err="1" smtClean="0">
                <a:solidFill>
                  <a:srgbClr val="0000FF"/>
                </a:solidFill>
              </a:rPr>
              <a:t>ArrayList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00FF"/>
                </a:solidFill>
              </a:rPr>
              <a:t>Point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64102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 smtClean="0">
                <a:solidFill>
                  <a:srgbClr val="C00000"/>
                </a:solidFill>
              </a:rPr>
              <a:t>Vector </a:t>
            </a:r>
            <a:r>
              <a:rPr lang="en-SG" sz="2000" dirty="0" smtClean="0"/>
              <a:t>and</a:t>
            </a:r>
            <a:r>
              <a:rPr lang="en-SG" sz="2400" b="1" dirty="0" smtClean="0">
                <a:solidFill>
                  <a:srgbClr val="C00000"/>
                </a:solidFill>
              </a:rPr>
              <a:t> </a:t>
            </a:r>
            <a:r>
              <a:rPr lang="en-SG" sz="2400" b="1" dirty="0" err="1" smtClean="0">
                <a:solidFill>
                  <a:srgbClr val="C00000"/>
                </a:solidFill>
              </a:rPr>
              <a:t>ArrayList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65012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 smtClean="0">
                <a:solidFill>
                  <a:srgbClr val="C00000"/>
                </a:solidFill>
              </a:rPr>
              <a:t>OOP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60121" y="3822297"/>
            <a:ext cx="6019800" cy="147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kern="0" dirty="0" smtClean="0"/>
              <a:t>#18: Overlapping Rectangles Version 2</a:t>
            </a:r>
          </a:p>
          <a:p>
            <a:pPr>
              <a:spcBef>
                <a:spcPts val="600"/>
              </a:spcBef>
            </a:pPr>
            <a:r>
              <a:rPr lang="en-US" sz="2400" kern="0" dirty="0" smtClean="0"/>
              <a:t>#19: </a:t>
            </a:r>
            <a:r>
              <a:rPr lang="en-US" sz="2400" kern="0" dirty="0"/>
              <a:t>Overlapping Rectangles Version </a:t>
            </a:r>
            <a:r>
              <a:rPr lang="en-US" sz="2400" kern="0" dirty="0" smtClean="0"/>
              <a:t>3</a:t>
            </a:r>
          </a:p>
          <a:p>
            <a:pPr>
              <a:spcBef>
                <a:spcPts val="600"/>
              </a:spcBef>
            </a:pPr>
            <a:r>
              <a:rPr lang="en-US" sz="2400" kern="0" dirty="0" smtClean="0"/>
              <a:t>#20: Redeem Coupon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381046"/>
            <a:ext cx="3073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 smtClean="0">
                <a:solidFill>
                  <a:srgbClr val="C00000"/>
                </a:solidFill>
              </a:rPr>
              <a:t>OOP</a:t>
            </a:r>
            <a:r>
              <a:rPr lang="en-SG" sz="2400" b="1" dirty="0" smtClean="0"/>
              <a:t> </a:t>
            </a:r>
            <a:r>
              <a:rPr lang="en-SG" sz="2000" dirty="0" smtClean="0"/>
              <a:t>and</a:t>
            </a:r>
            <a:r>
              <a:rPr lang="en-SG" sz="2400" b="1" dirty="0" smtClean="0"/>
              <a:t> </a:t>
            </a:r>
            <a:r>
              <a:rPr lang="en-SG" sz="2400" b="1" dirty="0" err="1" smtClean="0">
                <a:solidFill>
                  <a:srgbClr val="C00000"/>
                </a:solidFill>
              </a:rPr>
              <a:t>ArrayList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260121" y="5736985"/>
            <a:ext cx="4369279" cy="56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kern="0" dirty="0" smtClean="0"/>
              <a:t>#21: Turning Knobs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3650125"/>
            <a:ext cx="8369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200" y="5257800"/>
            <a:ext cx="8369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75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Detecting Duplicates (1/4)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22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387209" y="1736988"/>
            <a:ext cx="3622806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Additional Exercise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685804" y="990600"/>
            <a:ext cx="8229596" cy="5334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Using </a:t>
            </a:r>
            <a:r>
              <a:rPr lang="en-US" sz="2400" dirty="0" err="1">
                <a:solidFill>
                  <a:srgbClr val="0000FF"/>
                </a:solidFill>
              </a:rPr>
              <a:t>ArrayList</a:t>
            </a:r>
            <a:r>
              <a:rPr lang="en-US" sz="2400" dirty="0"/>
              <a:t> </a:t>
            </a:r>
            <a:r>
              <a:rPr lang="en-US" sz="2400" dirty="0" smtClean="0"/>
              <a:t>class </a:t>
            </a:r>
            <a:r>
              <a:rPr lang="en-US" sz="2400" dirty="0"/>
              <a:t>and </a:t>
            </a:r>
            <a:r>
              <a:rPr lang="en-US" sz="2400" dirty="0" smtClean="0"/>
              <a:t>random </a:t>
            </a:r>
            <a:r>
              <a:rPr lang="en-US" sz="2400" dirty="0"/>
              <a:t>number </a:t>
            </a:r>
            <a:r>
              <a:rPr lang="en-US" sz="2400" dirty="0" smtClean="0"/>
              <a:t>generation.</a:t>
            </a:r>
            <a:endParaRPr lang="en-US" sz="2400" dirty="0"/>
          </a:p>
          <a:p>
            <a:pPr lvl="1">
              <a:spcBef>
                <a:spcPts val="300"/>
              </a:spcBef>
            </a:pPr>
            <a:r>
              <a:rPr lang="en-US" sz="2000" dirty="0"/>
              <a:t>You may use the Math </a:t>
            </a:r>
            <a:r>
              <a:rPr lang="en-US" sz="2000" dirty="0">
                <a:solidFill>
                  <a:srgbClr val="0000FF"/>
                </a:solidFill>
              </a:rPr>
              <a:t>random()</a:t>
            </a:r>
            <a:r>
              <a:rPr lang="en-US" sz="2000" dirty="0"/>
              <a:t> method or the </a:t>
            </a:r>
            <a:r>
              <a:rPr lang="en-US" sz="2000" dirty="0">
                <a:solidFill>
                  <a:srgbClr val="0000FF"/>
                </a:solidFill>
              </a:rPr>
              <a:t>Random</a:t>
            </a:r>
            <a:r>
              <a:rPr lang="en-US" sz="2000" dirty="0"/>
              <a:t> class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Write a program </a:t>
            </a:r>
            <a:r>
              <a:rPr lang="en-US" sz="2400" dirty="0">
                <a:solidFill>
                  <a:srgbClr val="0000FF"/>
                </a:solidFill>
              </a:rPr>
              <a:t>DetectDuplicates.java </a:t>
            </a:r>
            <a:r>
              <a:rPr lang="en-US" sz="2400" dirty="0"/>
              <a:t>to read the following </a:t>
            </a:r>
            <a:r>
              <a:rPr lang="en-US" sz="2400" dirty="0" smtClean="0"/>
              <a:t>values:</a:t>
            </a:r>
            <a:endParaRPr lang="en-US" sz="2400" dirty="0"/>
          </a:p>
          <a:p>
            <a:pPr lvl="1">
              <a:spcBef>
                <a:spcPts val="300"/>
              </a:spcBef>
            </a:pPr>
            <a:r>
              <a:rPr lang="en-US" sz="2000" dirty="0">
                <a:solidFill>
                  <a:srgbClr val="006600"/>
                </a:solidFill>
              </a:rPr>
              <a:t>The number of unique random integers to </a:t>
            </a:r>
            <a:r>
              <a:rPr lang="en-US" sz="2000" dirty="0" smtClean="0">
                <a:solidFill>
                  <a:srgbClr val="006600"/>
                </a:solidFill>
              </a:rPr>
              <a:t>generate</a:t>
            </a:r>
            <a:r>
              <a:rPr lang="en-US" sz="2000" dirty="0" smtClean="0"/>
              <a:t>; and</a:t>
            </a:r>
            <a:endParaRPr lang="en-US" sz="2000" dirty="0"/>
          </a:p>
          <a:p>
            <a:pPr lvl="1">
              <a:spcBef>
                <a:spcPts val="300"/>
              </a:spcBef>
            </a:pPr>
            <a:r>
              <a:rPr lang="en-US" sz="2000" dirty="0">
                <a:solidFill>
                  <a:srgbClr val="C00000"/>
                </a:solidFill>
              </a:rPr>
              <a:t>Limit of the values: each random number generated should be in the range from 0 (inclusive) to limit (exclusive), or [0, limit – 1</a:t>
            </a:r>
            <a:r>
              <a:rPr lang="en-US" sz="2000" dirty="0" smtClean="0">
                <a:solidFill>
                  <a:srgbClr val="C00000"/>
                </a:solidFill>
              </a:rPr>
              <a:t>].</a:t>
            </a:r>
          </a:p>
          <a:p>
            <a:pPr lvl="1">
              <a:spcBef>
                <a:spcPts val="300"/>
              </a:spcBef>
            </a:pPr>
            <a:r>
              <a:rPr lang="en-US" sz="1800" dirty="0" smtClean="0"/>
              <a:t>(Certainly, the second input value must not be smaller than the first)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2400" dirty="0" smtClean="0"/>
              <a:t>Each </a:t>
            </a:r>
            <a:r>
              <a:rPr lang="en-US" sz="2400" dirty="0"/>
              <a:t>time a random integer is generated, you must </a:t>
            </a:r>
            <a:r>
              <a:rPr lang="en-US" sz="2400" u="sng" dirty="0"/>
              <a:t>check if it is a duplicate of an earlier generated value</a:t>
            </a:r>
            <a:r>
              <a:rPr lang="en-US" sz="2400" dirty="0"/>
              <a:t>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If </a:t>
            </a:r>
            <a:r>
              <a:rPr lang="en-US" sz="2400" dirty="0"/>
              <a:t>it is, it must be discarded. The program goes on to generate the required number of unique random integers.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You are to </a:t>
            </a:r>
            <a:r>
              <a:rPr lang="en-US" sz="2400" u="sng" dirty="0"/>
              <a:t>count how many duplicates were detected</a:t>
            </a:r>
            <a:r>
              <a:rPr lang="en-US" sz="2400" dirty="0"/>
              <a:t>.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3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Detecting Duplicates (2/4)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23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387209" y="1736988"/>
            <a:ext cx="3622806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Additional Exercise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685804" y="990600"/>
            <a:ext cx="8229596" cy="17526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smtClean="0"/>
              <a:t>Sample run</a:t>
            </a:r>
            <a:endParaRPr lang="en-US" sz="2800"/>
          </a:p>
          <a:p>
            <a:pPr lvl="1">
              <a:spcBef>
                <a:spcPts val="600"/>
              </a:spcBef>
            </a:pPr>
            <a:r>
              <a:rPr lang="en-US" sz="2400" smtClean="0"/>
              <a:t>(In testing your code, each </a:t>
            </a:r>
            <a:r>
              <a:rPr lang="en-US" sz="2400"/>
              <a:t>time a random number is generated, you may want to print it to check that the computation is </a:t>
            </a:r>
            <a:r>
              <a:rPr lang="en-US" sz="2400" smtClean="0"/>
              <a:t>correct)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00545" y="2905036"/>
            <a:ext cx="7620000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number of unique integers to generate: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limit: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List: [16, 3, 15, 17, 2, 10, 18, 5, 12, 14]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Duplicates detected: 8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Detecting Duplicates (3/4)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24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387209" y="1736988"/>
            <a:ext cx="3622806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Additional Exercise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2000" y="762000"/>
            <a:ext cx="8153400" cy="5415379"/>
            <a:chOff x="609600" y="762000"/>
            <a:chExt cx="8153400" cy="5415379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609600" y="914400"/>
              <a:ext cx="8153400" cy="526297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 dirty="0" smtClean="0">
                  <a:solidFill>
                    <a:srgbClr val="7030A0"/>
                  </a:solidFill>
                  <a:latin typeface="Courier New" pitchFamily="49" charset="0"/>
                </a:rPr>
                <a:t>import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err="1" smtClean="0">
                  <a:latin typeface="Courier New" pitchFamily="49" charset="0"/>
                </a:rPr>
                <a:t>java.util</a:t>
              </a:r>
              <a:r>
                <a:rPr lang="en-US" b="1" smtClean="0">
                  <a:latin typeface="Courier New" pitchFamily="49" charset="0"/>
                </a:rPr>
                <a:t>.*;</a:t>
              </a:r>
            </a:p>
            <a:p>
              <a:pPr eaLnBrk="0" hangingPunct="0"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public </a:t>
              </a: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</a:rPr>
                <a:t>class</a:t>
              </a:r>
              <a:r>
                <a:rPr lang="en-US" b="1" smtClean="0">
                  <a:latin typeface="Courier New" pitchFamily="49" charset="0"/>
                </a:rPr>
                <a:t> 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DetectDuplicates {</a:t>
              </a:r>
            </a:p>
            <a:p>
              <a:pPr eaLnBrk="0" hangingPunct="0">
                <a:tabLst>
                  <a:tab pos="346075" algn="l"/>
                  <a:tab pos="692150" algn="l"/>
                  <a:tab pos="1025525" algn="l"/>
                </a:tabLst>
              </a:pPr>
              <a:endParaRPr lang="en-SG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main(String[] args</a:t>
              </a:r>
              <a:r>
                <a:rPr lang="en-SG" b="1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SG" sz="12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Scanner sc = 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Scanner(System.in);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		ArrayList&lt;Integer&gt; list = </a:t>
              </a:r>
              <a:r>
                <a:rPr lang="en-SG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ArrayList&lt;Integer&gt;();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SG" sz="12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	System.out.print(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number of unique </a:t>
              </a:r>
              <a:r>
                <a:rPr lang="en-US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...: 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numUnique = sc.nextInt();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	System.out.print(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limit: 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limit = sc.nextInt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	Random rnd = 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Random();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int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countUnique = 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endParaRPr lang="en-US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smtClean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int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countDuplicates = </a:t>
              </a:r>
              <a:r>
                <a:rPr lang="en-US" b="1" smtClean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int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num; </a:t>
              </a:r>
              <a:r>
                <a:rPr lang="en-US" b="1">
                  <a:solidFill>
                    <a:srgbClr val="9933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the random number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762000"/>
              <a:ext cx="2286000" cy="3498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latin typeface="Arial" pitchFamily="34" charset="0"/>
                  <a:cs typeface="Arial" pitchFamily="34" charset="0"/>
                </a:rPr>
                <a:t>DetectDuplicates.java</a:t>
              </a:r>
              <a:endParaRPr lang="en-US" sz="16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Detecting Duplicates (4/4)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25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463409" y="1813188"/>
            <a:ext cx="3775206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Additional Exercise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2000" y="762000"/>
            <a:ext cx="8153400" cy="5323046"/>
            <a:chOff x="609600" y="762000"/>
            <a:chExt cx="8153400" cy="5323046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609600" y="914400"/>
              <a:ext cx="8153400" cy="517064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System.out.println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"List: "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 list);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System.out.println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"Duplicates detected: " </a:t>
              </a:r>
              <a:endPara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	                    +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countDuplicates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762000"/>
              <a:ext cx="2286000" cy="3498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latin typeface="Arial" pitchFamily="34" charset="0"/>
                  <a:cs typeface="Arial" pitchFamily="34" charset="0"/>
                </a:rPr>
                <a:t>DetectDuplicates.java</a:t>
              </a:r>
              <a:endParaRPr lang="en-US" sz="16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52400" y="64770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1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 smtClean="0"/>
              <a:t>End of file</a:t>
            </a:r>
            <a:endParaRPr lang="en-US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smtClean="0">
                <a:latin typeface="Britannic Bold" panose="020B0903060703020204" pitchFamily="34" charset="0"/>
              </a:rPr>
              <a:t>References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656011103"/>
              </p:ext>
            </p:extLst>
          </p:nvPr>
        </p:nvGraphicFramePr>
        <p:xfrm>
          <a:off x="609600" y="1017588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Outline 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Vector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 smtClean="0">
                <a:solidFill>
                  <a:srgbClr val="C00000"/>
                </a:solidFill>
              </a:rPr>
              <a:t>.1</a:t>
            </a:r>
            <a:r>
              <a:rPr lang="en-US" sz="2400" dirty="0" smtClean="0"/>
              <a:t>	Motivation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 smtClean="0">
                <a:solidFill>
                  <a:srgbClr val="C00000"/>
                </a:solidFill>
              </a:rPr>
              <a:t>.2</a:t>
            </a:r>
            <a:r>
              <a:rPr lang="en-US" sz="2400" dirty="0" smtClean="0"/>
              <a:t>	API Documentation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 smtClean="0">
                <a:solidFill>
                  <a:srgbClr val="C00000"/>
                </a:solidFill>
              </a:rPr>
              <a:t>.3</a:t>
            </a:r>
            <a:r>
              <a:rPr lang="en-US" sz="2400" dirty="0" smtClean="0"/>
              <a:t>	Example</a:t>
            </a:r>
          </a:p>
          <a:p>
            <a:pPr marL="514350" indent="-514350">
              <a:spcBef>
                <a:spcPts val="12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800" dirty="0" err="1" smtClean="0"/>
              <a:t>ArrayList</a:t>
            </a:r>
            <a:endParaRPr lang="en-US" sz="2800" dirty="0" smtClean="0"/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>
                <a:solidFill>
                  <a:srgbClr val="C00000"/>
                </a:solidFill>
              </a:rPr>
              <a:t>2</a:t>
            </a:r>
            <a:r>
              <a:rPr lang="en-US" sz="2400" dirty="0" smtClean="0">
                <a:solidFill>
                  <a:srgbClr val="C00000"/>
                </a:solidFill>
              </a:rPr>
              <a:t>.1</a:t>
            </a:r>
            <a:r>
              <a:rPr lang="en-US" sz="2400" dirty="0" smtClean="0"/>
              <a:t>	Introduction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>
                <a:solidFill>
                  <a:srgbClr val="C00000"/>
                </a:solidFill>
              </a:rPr>
              <a:t>2</a:t>
            </a:r>
            <a:r>
              <a:rPr lang="en-US" sz="2400" dirty="0" smtClean="0">
                <a:solidFill>
                  <a:srgbClr val="C00000"/>
                </a:solidFill>
              </a:rPr>
              <a:t>.2</a:t>
            </a:r>
            <a:r>
              <a:rPr lang="en-US" sz="2400" dirty="0" smtClean="0"/>
              <a:t>	API Documentation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400" dirty="0">
                <a:solidFill>
                  <a:srgbClr val="C00000"/>
                </a:solidFill>
              </a:rPr>
              <a:t>2</a:t>
            </a:r>
            <a:r>
              <a:rPr lang="en-US" sz="2400" dirty="0" smtClean="0">
                <a:solidFill>
                  <a:srgbClr val="C00000"/>
                </a:solidFill>
              </a:rPr>
              <a:t>.3</a:t>
            </a:r>
            <a:r>
              <a:rPr lang="en-US" sz="2400" dirty="0" smtClean="0"/>
              <a:t>	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</a:t>
            </a:fld>
            <a:endParaRPr lang="en-US" sz="16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Drawback of Arrays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</a:t>
            </a:fld>
            <a:endParaRPr lang="en-US" sz="1600" dirty="0"/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685802" y="990600"/>
            <a:ext cx="8000997" cy="5410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Array, as discussed in week 2, has a major drawback: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Once initialized, the array size is </a:t>
            </a:r>
            <a:r>
              <a:rPr lang="en-US" sz="2400" dirty="0" smtClean="0">
                <a:solidFill>
                  <a:srgbClr val="C00000"/>
                </a:solidFill>
              </a:rPr>
              <a:t>fixed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Reconstruction is required if the array size changes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To overcome such limitation, we can use some classes related to array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Java has an </a:t>
            </a:r>
            <a:r>
              <a:rPr lang="en-US" sz="2800" b="1" dirty="0" smtClean="0">
                <a:solidFill>
                  <a:srgbClr val="0000FF"/>
                </a:solidFill>
              </a:rPr>
              <a:t>Array</a:t>
            </a:r>
            <a:r>
              <a:rPr lang="en-US" sz="2800" dirty="0" smtClean="0"/>
              <a:t> class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Check API documentation and explore it yourself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dirty="0" smtClean="0"/>
              <a:t>However, we will not be using this </a:t>
            </a:r>
            <a:r>
              <a:rPr lang="en-US" sz="2800" b="1" dirty="0" smtClean="0">
                <a:solidFill>
                  <a:srgbClr val="0000FF"/>
                </a:solidFill>
              </a:rPr>
              <a:t>Array</a:t>
            </a:r>
            <a:r>
              <a:rPr lang="en-US" sz="2800" dirty="0" smtClean="0"/>
              <a:t> class much; we will be using other classes such as </a:t>
            </a:r>
            <a:r>
              <a:rPr lang="en-US" sz="2800" b="1" dirty="0" smtClean="0">
                <a:solidFill>
                  <a:srgbClr val="0000FF"/>
                </a:solidFill>
              </a:rPr>
              <a:t>Vector</a:t>
            </a:r>
            <a:r>
              <a:rPr lang="en-US" sz="2800" dirty="0" smtClean="0"/>
              <a:t> and </a:t>
            </a:r>
            <a:r>
              <a:rPr lang="en-US" sz="2800" b="1" dirty="0" err="1" smtClean="0">
                <a:solidFill>
                  <a:srgbClr val="0000FF"/>
                </a:solidFill>
              </a:rPr>
              <a:t>ArrayList</a:t>
            </a:r>
            <a:endParaRPr 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1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Vector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b="1" dirty="0" smtClean="0">
                <a:latin typeface="+mn-lt"/>
              </a:rPr>
              <a:t>and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3600" dirty="0" err="1" smtClean="0">
                <a:latin typeface="Britannic Bold" panose="020B0903060703020204" pitchFamily="34" charset="0"/>
              </a:rPr>
              <a:t>ArrayList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6</a:t>
            </a:fld>
            <a:endParaRPr lang="en-US" sz="1600" dirty="0"/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685802" y="990600"/>
            <a:ext cx="8000997" cy="5410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dirty="0" smtClean="0"/>
              <a:t>Both provide re-sizable array, i.e. array that is </a:t>
            </a:r>
            <a:r>
              <a:rPr lang="en-US" sz="2800" dirty="0" err="1" smtClean="0"/>
              <a:t>growable</a:t>
            </a:r>
            <a:endParaRPr lang="en-US" sz="2800" dirty="0" smtClean="0"/>
          </a:p>
          <a:p>
            <a:pPr>
              <a:spcBef>
                <a:spcPts val="1200"/>
              </a:spcBef>
            </a:pPr>
            <a:r>
              <a:rPr lang="en-US" sz="2800" dirty="0" smtClean="0"/>
              <a:t>Both are implementations of the </a:t>
            </a:r>
            <a:r>
              <a:rPr lang="en-US" sz="2800" b="1" dirty="0" smtClean="0">
                <a:solidFill>
                  <a:srgbClr val="0033CC"/>
                </a:solidFill>
              </a:rPr>
              <a:t>List</a:t>
            </a:r>
            <a:r>
              <a:rPr lang="en-US" sz="2800" dirty="0" smtClean="0"/>
              <a:t> interface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We will cover interface later, under Abstract Data Types (ADTs)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Differences </a:t>
            </a:r>
            <a:r>
              <a:rPr lang="en-US" sz="2800" dirty="0"/>
              <a:t>between </a:t>
            </a:r>
            <a:r>
              <a:rPr lang="en-US" sz="2800" dirty="0">
                <a:solidFill>
                  <a:srgbClr val="0000FF"/>
                </a:solidFill>
              </a:rPr>
              <a:t>Vector</a:t>
            </a:r>
            <a:r>
              <a:rPr lang="en-US" sz="2800" dirty="0"/>
              <a:t> and </a:t>
            </a:r>
            <a:r>
              <a:rPr lang="en-US" sz="2800" dirty="0" err="1">
                <a:solidFill>
                  <a:srgbClr val="0000FF"/>
                </a:solidFill>
              </a:rPr>
              <a:t>ArrayList</a:t>
            </a:r>
            <a:r>
              <a:rPr lang="en-US" sz="2800" dirty="0"/>
              <a:t> are in </a:t>
            </a:r>
            <a:r>
              <a:rPr lang="en-US" sz="2800" dirty="0">
                <a:solidFill>
                  <a:srgbClr val="C00000"/>
                </a:solidFill>
              </a:rPr>
              <a:t>slide </a:t>
            </a:r>
            <a:r>
              <a:rPr lang="en-US" sz="2800" dirty="0" smtClean="0">
                <a:solidFill>
                  <a:srgbClr val="C00000"/>
                </a:solidFill>
              </a:rPr>
              <a:t>15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24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4400" dirty="0" smtClean="0">
                <a:latin typeface="Britannic Bold" panose="020B0903060703020204" pitchFamily="34" charset="0"/>
              </a:rPr>
              <a:t> Vector class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sz="3200" dirty="0" smtClean="0">
                <a:latin typeface="Calibri" pitchFamily="34" charset="0"/>
              </a:rPr>
              <a:t>Class for dynamic-size arrays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0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Motivation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8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72809" y="822589"/>
            <a:ext cx="17940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Vector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001000" cy="49530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800" dirty="0" smtClean="0"/>
              <a:t>Java offers a </a:t>
            </a:r>
            <a:r>
              <a:rPr lang="en-US" sz="2800" dirty="0" smtClean="0">
                <a:solidFill>
                  <a:srgbClr val="0000FF"/>
                </a:solidFill>
              </a:rPr>
              <a:t>Vector</a:t>
            </a:r>
            <a:r>
              <a:rPr lang="en-US" sz="2800" b="1" dirty="0" smtClean="0"/>
              <a:t> </a:t>
            </a:r>
            <a:r>
              <a:rPr lang="en-US" sz="2800" dirty="0" smtClean="0"/>
              <a:t>class to provide: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Dynamic size </a:t>
            </a:r>
          </a:p>
          <a:p>
            <a:pPr lvl="2">
              <a:spcBef>
                <a:spcPts val="0"/>
              </a:spcBef>
            </a:pPr>
            <a:r>
              <a:rPr lang="en-US" sz="2000" dirty="0" smtClean="0"/>
              <a:t>expands or shrinks automatically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Generic </a:t>
            </a:r>
          </a:p>
          <a:p>
            <a:pPr lvl="2">
              <a:spcBef>
                <a:spcPts val="0"/>
              </a:spcBef>
            </a:pPr>
            <a:r>
              <a:rPr lang="en-US" sz="2000" dirty="0" smtClean="0"/>
              <a:t>allows any reference data types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Useful predefined methods 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Use array if the size is fixed; use </a:t>
            </a:r>
            <a:r>
              <a:rPr lang="en-US" sz="2800" dirty="0" smtClean="0">
                <a:solidFill>
                  <a:srgbClr val="0000FF"/>
                </a:solidFill>
              </a:rPr>
              <a:t>Vector</a:t>
            </a:r>
            <a:r>
              <a:rPr lang="en-US" sz="2800" dirty="0" smtClean="0"/>
              <a:t> if the size may change.</a:t>
            </a:r>
            <a:endParaRPr lang="en-US" sz="2400" dirty="0" smtClean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API documentation (1/3)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9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72809" y="822589"/>
            <a:ext cx="17940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Vector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r="29268"/>
          <a:stretch>
            <a:fillRect/>
          </a:stretch>
        </p:blipFill>
        <p:spPr bwMode="auto">
          <a:xfrm>
            <a:off x="162581" y="1113817"/>
            <a:ext cx="8839199" cy="4475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772391" y="4298373"/>
            <a:ext cx="1143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6: Vector and ArrayList]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L0 - Course Admin</Template>
  <TotalTime>4457</TotalTime>
  <Words>1329</Words>
  <Application>Microsoft Office PowerPoint</Application>
  <PresentationFormat>On-screen Show (4:3)</PresentationFormat>
  <Paragraphs>393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L1 - Basic of C++</vt:lpstr>
      <vt:lpstr>CS1020 Data Structures and Algorithms I Lecture Note #6</vt:lpstr>
      <vt:lpstr>Objectives</vt:lpstr>
      <vt:lpstr>References</vt:lpstr>
      <vt:lpstr>Outline </vt:lpstr>
      <vt:lpstr>Drawback of Arrays</vt:lpstr>
      <vt:lpstr>Vector and ArrayList</vt:lpstr>
      <vt:lpstr>1 Vector class</vt:lpstr>
      <vt:lpstr>Motivation</vt:lpstr>
      <vt:lpstr>API documentation (1/3)</vt:lpstr>
      <vt:lpstr>API documentation (2/3)</vt:lpstr>
      <vt:lpstr>API documentation (3/3)</vt:lpstr>
      <vt:lpstr>Example</vt:lpstr>
      <vt:lpstr>2 ArrayList class</vt:lpstr>
      <vt:lpstr>Introduction (1/2)</vt:lpstr>
      <vt:lpstr>Introduction (2/2)</vt:lpstr>
      <vt:lpstr>API documentation (1/3)</vt:lpstr>
      <vt:lpstr>API documentation (2/3)</vt:lpstr>
      <vt:lpstr>API documentation (3/3)</vt:lpstr>
      <vt:lpstr>Example</vt:lpstr>
      <vt:lpstr>Practice Exercises</vt:lpstr>
      <vt:lpstr>Practice Exercises</vt:lpstr>
      <vt:lpstr>Detecting Duplicates (1/4)</vt:lpstr>
      <vt:lpstr>Detecting Duplicates (2/4)</vt:lpstr>
      <vt:lpstr>Detecting Duplicates (3/4)</vt:lpstr>
      <vt:lpstr>Detecting Duplicates (4/4)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</dc:title>
  <dc:creator>Aaron Tan</dc:creator>
  <cp:lastModifiedBy>Tan Tuck Choy</cp:lastModifiedBy>
  <cp:revision>608</cp:revision>
  <dcterms:created xsi:type="dcterms:W3CDTF">2010-12-15T06:17:08Z</dcterms:created>
  <dcterms:modified xsi:type="dcterms:W3CDTF">2016-01-15T03:31:49Z</dcterms:modified>
</cp:coreProperties>
</file>