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36"/>
  </p:notesMasterIdLst>
  <p:handoutMasterIdLst>
    <p:handoutMasterId r:id="rId37"/>
  </p:handoutMasterIdLst>
  <p:sldIdLst>
    <p:sldId id="256" r:id="rId2"/>
    <p:sldId id="773" r:id="rId3"/>
    <p:sldId id="772" r:id="rId4"/>
    <p:sldId id="774" r:id="rId5"/>
    <p:sldId id="842" r:id="rId6"/>
    <p:sldId id="923" r:id="rId7"/>
    <p:sldId id="905" r:id="rId8"/>
    <p:sldId id="906" r:id="rId9"/>
    <p:sldId id="907" r:id="rId10"/>
    <p:sldId id="908" r:id="rId11"/>
    <p:sldId id="909" r:id="rId12"/>
    <p:sldId id="910" r:id="rId13"/>
    <p:sldId id="928" r:id="rId14"/>
    <p:sldId id="911" r:id="rId15"/>
    <p:sldId id="912" r:id="rId16"/>
    <p:sldId id="913" r:id="rId17"/>
    <p:sldId id="914" r:id="rId18"/>
    <p:sldId id="915" r:id="rId19"/>
    <p:sldId id="916" r:id="rId20"/>
    <p:sldId id="917" r:id="rId21"/>
    <p:sldId id="918" r:id="rId22"/>
    <p:sldId id="919" r:id="rId23"/>
    <p:sldId id="920" r:id="rId24"/>
    <p:sldId id="921" r:id="rId25"/>
    <p:sldId id="922" r:id="rId26"/>
    <p:sldId id="924" r:id="rId27"/>
    <p:sldId id="925" r:id="rId28"/>
    <p:sldId id="926" r:id="rId29"/>
    <p:sldId id="927" r:id="rId30"/>
    <p:sldId id="929" r:id="rId31"/>
    <p:sldId id="930" r:id="rId32"/>
    <p:sldId id="835" r:id="rId33"/>
    <p:sldId id="897" r:id="rId34"/>
    <p:sldId id="685" r:id="rId3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99FF"/>
    <a:srgbClr val="CCFFCC"/>
    <a:srgbClr val="336600"/>
    <a:srgbClr val="996633"/>
    <a:srgbClr val="CC9900"/>
    <a:srgbClr val="663300"/>
    <a:srgbClr val="FFFFCC"/>
    <a:srgbClr val="FF1919"/>
    <a:srgbClr val="FFB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3" autoAdjust="0"/>
    <p:restoredTop sz="90023" autoAdjust="0"/>
  </p:normalViewPr>
  <p:slideViewPr>
    <p:cSldViewPr>
      <p:cViewPr varScale="1">
        <p:scale>
          <a:sx n="75" d="100"/>
          <a:sy n="75" d="100"/>
        </p:scale>
        <p:origin x="199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notesViewPr>
    <p:cSldViewPr>
      <p:cViewPr varScale="1">
        <p:scale>
          <a:sx n="73" d="100"/>
          <a:sy n="73" d="100"/>
        </p:scale>
        <p:origin x="-870" y="-108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hyperlink" Target="http://www.comp.nus.edu.sg/~cs1020/2_resources/lectures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dirty="0" smtClean="0">
              <a:solidFill>
                <a:schemeClr val="tx1"/>
              </a:solidFill>
            </a:rPr>
            <a:t>Textbook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000" dirty="0" smtClean="0">
              <a:solidFill>
                <a:schemeClr val="tx1"/>
              </a:solidFill>
            </a:rPr>
            <a:t>Chapter 1: Section 1.4 (pg 54 – 56)</a:t>
          </a:r>
          <a:endParaRPr lang="en-US" sz="20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AA1167FB-BDE8-40BB-A280-934C76E36D85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000" dirty="0" smtClean="0">
              <a:solidFill>
                <a:schemeClr val="tx1"/>
              </a:solidFill>
            </a:rPr>
            <a:t>Chapter 9: Section 29.1 (pg 480 – 490)</a:t>
          </a:r>
          <a:endParaRPr lang="en-US" sz="2000" baseline="0" dirty="0">
            <a:solidFill>
              <a:schemeClr val="tx1"/>
            </a:solidFill>
            <a:latin typeface="+mn-lt"/>
          </a:endParaRPr>
        </a:p>
      </dgm:t>
    </dgm:pt>
    <dgm:pt modelId="{0A2A41B0-79D7-4BC9-9A3C-0AA9A2EC0CB6}" type="parTrans" cxnId="{8AB5AC26-152D-4287-B8E2-BE4A5E2CFA2B}">
      <dgm:prSet/>
      <dgm:spPr/>
      <dgm:t>
        <a:bodyPr/>
        <a:lstStyle/>
        <a:p>
          <a:endParaRPr lang="en-US"/>
        </a:p>
      </dgm:t>
    </dgm:pt>
    <dgm:pt modelId="{5CE8FEA2-2459-4FAC-AEC6-1F915017081B}" type="sibTrans" cxnId="{8AB5AC26-152D-4287-B8E2-BE4A5E2CFA2B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20601" custScaleY="728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0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672A8C-471D-4B9C-AC67-3BF273A54277}" type="presOf" srcId="{C5CEBEED-CFB9-42A5-B5AD-5846D62AC459}" destId="{691D3C5E-B9A5-48E5-96D2-C74E4BC7C021}" srcOrd="0" destOrd="1" presId="urn:microsoft.com/office/officeart/2005/8/layout/vList3#1"/>
    <dgm:cxn modelId="{F978FBCF-BB41-4587-AAC3-55D7A0A7AA34}" type="presOf" srcId="{0FE90267-9BC7-4679-8942-5FF3A3AB06ED}" destId="{691D3C5E-B9A5-48E5-96D2-C74E4BC7C021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DCDF29C3-5E3E-4F03-93F5-7D2F41710B5E}" type="presOf" srcId="{6D3F791B-D2DD-426C-ACEF-4A7F889FA29F}" destId="{1CF88B78-4801-4BFE-9764-C472D8A97954}" srcOrd="0" destOrd="1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51DB108D-B944-4B6A-A5E0-3436548C2666}" type="presOf" srcId="{15A46DDB-42AA-4BBF-AE75-5C9F19A8EE95}" destId="{1CF88B78-4801-4BFE-9764-C472D8A97954}" srcOrd="0" destOrd="0" presId="urn:microsoft.com/office/officeart/2005/8/layout/vList3#1"/>
    <dgm:cxn modelId="{AD05AE40-ECB6-40B1-A36A-82AC7FD0FE92}" type="presOf" srcId="{C862E928-676D-428E-8E83-FEAED208C0F7}" destId="{92EE76E5-3762-43F0-B701-FDC1B9155319}" srcOrd="0" destOrd="0" presId="urn:microsoft.com/office/officeart/2005/8/layout/vList3#1"/>
    <dgm:cxn modelId="{8AB5AC26-152D-4287-B8E2-BE4A5E2CFA2B}" srcId="{0FE90267-9BC7-4679-8942-5FF3A3AB06ED}" destId="{AA1167FB-BDE8-40BB-A280-934C76E36D85}" srcOrd="1" destOrd="0" parTransId="{0A2A41B0-79D7-4BC9-9A3C-0AA9A2EC0CB6}" sibTransId="{5CE8FEA2-2459-4FAC-AEC6-1F915017081B}"/>
    <dgm:cxn modelId="{39F72146-0962-4C44-8CB2-7823FBA9A4F2}" type="presOf" srcId="{AA1167FB-BDE8-40BB-A280-934C76E36D85}" destId="{691D3C5E-B9A5-48E5-96D2-C74E4BC7C021}" srcOrd="0" destOrd="2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947300D4-03A4-4ECC-9930-CC8C32AED8EA}" type="presParOf" srcId="{92EE76E5-3762-43F0-B701-FDC1B9155319}" destId="{BB6723CE-ADD8-4F40-BBA2-A73E76036D91}" srcOrd="0" destOrd="0" presId="urn:microsoft.com/office/officeart/2005/8/layout/vList3#1"/>
    <dgm:cxn modelId="{A2D32A99-B698-4D8D-8E75-84E8D1BB34A8}" type="presParOf" srcId="{BB6723CE-ADD8-4F40-BBA2-A73E76036D91}" destId="{E9C254D0-7C86-4675-AC1B-555179EDDE6F}" srcOrd="0" destOrd="0" presId="urn:microsoft.com/office/officeart/2005/8/layout/vList3#1"/>
    <dgm:cxn modelId="{1838DB56-0C74-49CF-8CFE-F259416B3339}" type="presParOf" srcId="{BB6723CE-ADD8-4F40-BBA2-A73E76036D91}" destId="{691D3C5E-B9A5-48E5-96D2-C74E4BC7C021}" srcOrd="1" destOrd="0" presId="urn:microsoft.com/office/officeart/2005/8/layout/vList3#1"/>
    <dgm:cxn modelId="{A631E30E-4548-4D4B-B061-632FAF747885}" type="presParOf" srcId="{92EE76E5-3762-43F0-B701-FDC1B9155319}" destId="{13220A11-ED16-4A41-B09D-38EEF3B5F949}" srcOrd="1" destOrd="0" presId="urn:microsoft.com/office/officeart/2005/8/layout/vList3#1"/>
    <dgm:cxn modelId="{05D5A87A-0465-4597-BFEE-F60489B979EE}" type="presParOf" srcId="{92EE76E5-3762-43F0-B701-FDC1B9155319}" destId="{432ED7D5-1CA3-470E-B9D4-49E90AF170FE}" srcOrd="2" destOrd="0" presId="urn:microsoft.com/office/officeart/2005/8/layout/vList3#1"/>
    <dgm:cxn modelId="{A5F709F4-2CE2-43E1-9DDD-BBDC6B76ECC5}" type="presParOf" srcId="{432ED7D5-1CA3-470E-B9D4-49E90AF170FE}" destId="{71E86C86-047A-4D09-AAD2-F51B4E8AD96C}" srcOrd="0" destOrd="0" presId="urn:microsoft.com/office/officeart/2005/8/layout/vList3#1"/>
    <dgm:cxn modelId="{08EB18F7-411E-4723-8446-0A738351AB71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1015464" y="275405"/>
          <a:ext cx="6355663" cy="1462958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025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kern="1200" dirty="0" smtClean="0">
              <a:solidFill>
                <a:schemeClr val="tx1"/>
              </a:solidFill>
            </a:rPr>
            <a:t>Textbook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Chapter 1: Section 1.4 (pg 54 – 56)</a:t>
          </a:r>
          <a:endParaRPr lang="en-US" sz="20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8890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000" kern="1200" dirty="0" smtClean="0">
              <a:solidFill>
                <a:schemeClr val="tx1"/>
              </a:solidFill>
            </a:rPr>
            <a:t>Chapter 9: Section 29.1 (pg 480 – 490)</a:t>
          </a:r>
          <a:endParaRPr lang="en-US" sz="20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381203" y="275405"/>
        <a:ext cx="5989924" cy="1462958"/>
      </dsp:txXfrm>
    </dsp:sp>
    <dsp:sp modelId="{E9C254D0-7C86-4675-AC1B-555179EDDE6F}">
      <dsp:nvSpPr>
        <dsp:cNvPr id="0" name=""/>
        <dsp:cNvSpPr/>
      </dsp:nvSpPr>
      <dsp:spPr>
        <a:xfrm>
          <a:off x="206051" y="2257"/>
          <a:ext cx="2009254" cy="20092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1015464" y="2611288"/>
          <a:ext cx="6355663" cy="2009254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6025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517777" y="2611288"/>
        <a:ext cx="5853350" cy="2009254"/>
      </dsp:txXfrm>
    </dsp:sp>
    <dsp:sp modelId="{71E86C86-047A-4D09-AAD2-F51B4E8AD96C}">
      <dsp:nvSpPr>
        <dsp:cNvPr id="0" name=""/>
        <dsp:cNvSpPr/>
      </dsp:nvSpPr>
      <dsp:spPr>
        <a:xfrm>
          <a:off x="206051" y="2611288"/>
          <a:ext cx="2009254" cy="200925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793"/>
          </a:xfrm>
          <a:prstGeom prst="rect">
            <a:avLst/>
          </a:prstGeom>
        </p:spPr>
        <p:txBody>
          <a:bodyPr vert="horz" lIns="88213" tIns="44107" rIns="88213" bIns="4410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793"/>
          </a:xfrm>
          <a:prstGeom prst="rect">
            <a:avLst/>
          </a:prstGeom>
        </p:spPr>
        <p:txBody>
          <a:bodyPr vert="horz" lIns="88213" tIns="44107" rIns="88213" bIns="44107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6"/>
            <a:ext cx="2945862" cy="495793"/>
          </a:xfrm>
          <a:prstGeom prst="rect">
            <a:avLst/>
          </a:prstGeom>
        </p:spPr>
        <p:txBody>
          <a:bodyPr vert="horz" lIns="88213" tIns="44107" rIns="88213" bIns="4410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6"/>
            <a:ext cx="2945862" cy="495793"/>
          </a:xfrm>
          <a:prstGeom prst="rect">
            <a:avLst/>
          </a:prstGeom>
        </p:spPr>
        <p:txBody>
          <a:bodyPr vert="horz" lIns="88213" tIns="44107" rIns="88213" bIns="44107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61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3" tIns="48691" rIns="97383" bIns="48691" numCol="1" anchor="t" anchorCtr="0" compatLnSpc="1">
            <a:prstTxWarp prst="textNoShape">
              <a:avLst/>
            </a:prstTxWarp>
          </a:bodyPr>
          <a:lstStyle>
            <a:lvl1pPr defTabSz="974024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774" y="2"/>
            <a:ext cx="294738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3" tIns="48691" rIns="97383" bIns="48691" numCol="1" anchor="t" anchorCtr="0" compatLnSpc="1">
            <a:prstTxWarp prst="textNoShape">
              <a:avLst/>
            </a:prstTxWarp>
          </a:bodyPr>
          <a:lstStyle>
            <a:lvl1pPr algn="r" defTabSz="974024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944" y="4713113"/>
            <a:ext cx="5441788" cy="4468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3" tIns="48691" rIns="97383" bIns="48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6"/>
            <a:ext cx="294586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3" tIns="48691" rIns="97383" bIns="48691" numCol="1" anchor="b" anchorCtr="0" compatLnSpc="1">
            <a:prstTxWarp prst="textNoShape">
              <a:avLst/>
            </a:prstTxWarp>
          </a:bodyPr>
          <a:lstStyle>
            <a:lvl1pPr defTabSz="974024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774" y="9429306"/>
            <a:ext cx="2947382" cy="4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83" tIns="48691" rIns="97383" bIns="48691" numCol="1" anchor="b" anchorCtr="0" compatLnSpc="1">
            <a:prstTxWarp prst="textNoShape">
              <a:avLst/>
            </a:prstTxWarp>
          </a:bodyPr>
          <a:lstStyle>
            <a:lvl1pPr algn="r" defTabSz="974024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34" indent="-231734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34" indent="-231734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---</a:t>
            </a:r>
            <a:br>
              <a:rPr lang="en-US" dirty="0" smtClean="0"/>
            </a:br>
            <a:r>
              <a:rPr lang="en-US" dirty="0" smtClean="0"/>
              <a:t>123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812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[CS1020 Lecture 5: Inheritance]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96200" cy="2286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006600"/>
                </a:solidFill>
              </a:rPr>
              <a:t>CS1020 Lecture Note #7: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/>
              <a:t>Object Oriented Programming Inheritance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i="1" dirty="0" smtClean="0">
                <a:latin typeface="Calibri" pitchFamily="34" charset="0"/>
              </a:rPr>
              <a:t>Like father, like son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4000" dirty="0" smtClean="0">
                <a:latin typeface="Britannic Bold" panose="020B0903060703020204" pitchFamily="34" charset="0"/>
              </a:rPr>
              <a:t>Creating a Subclass (3/6)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Let’s define a </a:t>
            </a:r>
            <a:r>
              <a:rPr lang="en-US" sz="2400" dirty="0" smtClean="0">
                <a:solidFill>
                  <a:srgbClr val="0000FF"/>
                </a:solidFill>
              </a:rPr>
              <a:t>SavingAcct</a:t>
            </a:r>
            <a:r>
              <a:rPr lang="en-US" sz="2400" dirty="0" smtClean="0"/>
              <a:t> class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Basic information: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Account number, balance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Interest rate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Basic functionality: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Withdraw, deposit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Pay interest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Compare with the basic bank account: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Differences are highlighted above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SavingAcct shares more than 50% of the code with BankAcct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So, should we just cut and paste the code from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  <a:r>
              <a:rPr lang="en-US" sz="2400" dirty="0" smtClean="0"/>
              <a:t> to create </a:t>
            </a:r>
            <a:r>
              <a:rPr lang="en-US" sz="2400" dirty="0" smtClean="0">
                <a:solidFill>
                  <a:srgbClr val="0000FF"/>
                </a:solidFill>
              </a:rPr>
              <a:t>SavingAcc</a:t>
            </a:r>
            <a:r>
              <a:rPr lang="en-US" sz="2400" dirty="0" smtClean="0"/>
              <a:t>t?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19400" y="2743200"/>
            <a:ext cx="5410200" cy="1295400"/>
            <a:chOff x="2819400" y="2743200"/>
            <a:chExt cx="5410200" cy="1295400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2819400" y="2743200"/>
              <a:ext cx="2286000" cy="228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2819400" y="3124200"/>
              <a:ext cx="2286000" cy="914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105400" y="2743200"/>
              <a:ext cx="312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New requirements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728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4000" dirty="0" smtClean="0">
                <a:latin typeface="Britannic Bold" panose="020B0903060703020204" pitchFamily="34" charset="0"/>
              </a:rPr>
              <a:t>Creating a Subclass (4/6)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Duplicating code is </a:t>
            </a:r>
            <a:r>
              <a:rPr lang="en-US" sz="2800" b="1" dirty="0" smtClean="0"/>
              <a:t>undesirable</a:t>
            </a:r>
            <a:r>
              <a:rPr lang="en-US" sz="2800" dirty="0" smtClean="0"/>
              <a:t> as it is hard to maintain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Need to correct all copies if errors are found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Need to update all copies if modifications are required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Since the classes are logically unrelated if the codes are separated: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Code that works on one class cannot work on the other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Compilation errors due to incompatible data types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Hence, we should create </a:t>
            </a:r>
            <a:r>
              <a:rPr lang="en-US" sz="2800" dirty="0" smtClean="0">
                <a:solidFill>
                  <a:srgbClr val="0000FF"/>
                </a:solidFill>
              </a:rPr>
              <a:t>SavingAcct</a:t>
            </a:r>
            <a:r>
              <a:rPr lang="en-US" sz="2800" dirty="0" smtClean="0"/>
              <a:t> as a subclass of </a:t>
            </a:r>
            <a:r>
              <a:rPr lang="en-US" sz="2800" dirty="0" smtClean="0">
                <a:solidFill>
                  <a:srgbClr val="0000FF"/>
                </a:solidFill>
              </a:rPr>
              <a:t>BankAcct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5115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4000" dirty="0" smtClean="0">
                <a:latin typeface="Britannic Bold" panose="020B0903060703020204" pitchFamily="34" charset="0"/>
              </a:rPr>
              <a:t>Creating a Subclass (5/6)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077200" cy="2246769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sz="2000" b="1" dirty="0">
                <a:latin typeface="Courier New" pitchFamily="49" charset="0"/>
              </a:rPr>
              <a:t> BankAcct {</a:t>
            </a:r>
          </a:p>
          <a:p>
            <a:pPr eaLnBrk="0" hangingPunct="0"/>
            <a:r>
              <a:rPr lang="en-US" sz="2000" b="1" dirty="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protected int </a:t>
            </a:r>
            <a:r>
              <a:rPr lang="en-US" sz="2000" b="1" dirty="0" smtClean="0">
                <a:latin typeface="Courier New" pitchFamily="49" charset="0"/>
              </a:rPr>
              <a:t>acctNum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2000" b="1" dirty="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protected double </a:t>
            </a:r>
            <a:r>
              <a:rPr lang="en-US" sz="2000" b="1" dirty="0" smtClean="0">
                <a:latin typeface="Courier New" pitchFamily="49" charset="0"/>
              </a:rPr>
              <a:t>balance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2000" b="1" dirty="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663300"/>
                </a:solidFill>
                <a:latin typeface="Courier New" pitchFamily="49" charset="0"/>
              </a:rPr>
              <a:t>//Constructors and methods not shown</a:t>
            </a: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33400" y="3604883"/>
            <a:ext cx="8077200" cy="2862322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SavingAcct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extends</a:t>
            </a:r>
            <a:r>
              <a:rPr lang="en-US" sz="2000" b="1" dirty="0" smtClean="0">
                <a:latin typeface="Courier New" pitchFamily="49" charset="0"/>
              </a:rPr>
              <a:t> BankAcct {</a:t>
            </a: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protected double </a:t>
            </a:r>
            <a:r>
              <a:rPr lang="en-US" sz="2000" b="1" dirty="0" smtClean="0">
                <a:latin typeface="Courier New" pitchFamily="49" charset="0"/>
              </a:rPr>
              <a:t>rate</a:t>
            </a:r>
            <a:r>
              <a:rPr lang="en-US" sz="2000" b="1" dirty="0">
                <a:latin typeface="Courier New" pitchFamily="49" charset="0"/>
              </a:rPr>
              <a:t>;    </a:t>
            </a:r>
            <a:r>
              <a:rPr lang="en-US" sz="2000" b="1" dirty="0" smtClean="0">
                <a:solidFill>
                  <a:srgbClr val="663300"/>
                </a:solidFill>
                <a:latin typeface="Courier New" pitchFamily="49" charset="0"/>
              </a:rPr>
              <a:t>// interest </a:t>
            </a:r>
            <a:r>
              <a:rPr lang="en-US" sz="2000" b="1" dirty="0">
                <a:solidFill>
                  <a:srgbClr val="663300"/>
                </a:solidFill>
                <a:latin typeface="Courier New" pitchFamily="49" charset="0"/>
              </a:rPr>
              <a:t>rate</a:t>
            </a: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solidFill>
                  <a:srgbClr val="800080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public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payInterest</a:t>
            </a:r>
            <a:r>
              <a:rPr lang="en-US" sz="2000" b="1" dirty="0" smtClean="0">
                <a:latin typeface="Courier New" pitchFamily="49" charset="0"/>
              </a:rPr>
              <a:t>() {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</a:rPr>
              <a:t>balance </a:t>
            </a:r>
            <a:r>
              <a:rPr lang="en-US" sz="2000" b="1" dirty="0">
                <a:latin typeface="Courier New" pitchFamily="49" charset="0"/>
              </a:rPr>
              <a:t>+= </a:t>
            </a:r>
            <a:r>
              <a:rPr lang="en-US" sz="2000" b="1" dirty="0" smtClean="0">
                <a:latin typeface="Courier New" pitchFamily="49" charset="0"/>
              </a:rPr>
              <a:t>balance </a:t>
            </a:r>
            <a:r>
              <a:rPr lang="en-US" sz="2000" b="1" dirty="0">
                <a:latin typeface="Courier New" pitchFamily="49" charset="0"/>
              </a:rPr>
              <a:t>* </a:t>
            </a:r>
            <a:r>
              <a:rPr lang="en-US" sz="2000" b="1" dirty="0" smtClean="0">
                <a:latin typeface="Courier New" pitchFamily="49" charset="0"/>
              </a:rPr>
              <a:t>rate</a:t>
            </a:r>
            <a:r>
              <a:rPr lang="en-US" sz="2000" b="1" dirty="0">
                <a:latin typeface="Courier New" pitchFamily="49" charset="0"/>
              </a:rPr>
              <a:t>;  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5871" y="3276600"/>
            <a:ext cx="2149929" cy="9906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 smtClean="0">
                <a:latin typeface="Calibri" panose="020F0502020204030204" pitchFamily="34" charset="0"/>
              </a:rPr>
              <a:t>The “</a:t>
            </a:r>
            <a:r>
              <a:rPr lang="en-US" sz="2000" dirty="0" smtClean="0">
                <a:solidFill>
                  <a:srgbClr val="660066"/>
                </a:solidFill>
                <a:latin typeface="Calibri" panose="020F0502020204030204" pitchFamily="34" charset="0"/>
                <a:cs typeface="Courier New" pitchFamily="49" charset="0"/>
              </a:rPr>
              <a:t>extends</a:t>
            </a:r>
            <a:r>
              <a:rPr lang="en-US" sz="2000" dirty="0" smtClean="0">
                <a:latin typeface="Calibri" panose="020F0502020204030204" pitchFamily="34" charset="0"/>
              </a:rPr>
              <a:t>” keyword indicates inheritance</a:t>
            </a:r>
            <a:endParaRPr lang="en-US" sz="2000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97216" y="6193507"/>
            <a:ext cx="206051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SavingAcct.java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1999" y="1523999"/>
            <a:ext cx="1626637" cy="6386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124200" y="3581400"/>
            <a:ext cx="1219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97216" y="1028700"/>
            <a:ext cx="206051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BankAcct.java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93736" y="1309913"/>
            <a:ext cx="2933700" cy="1066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 smtClean="0">
                <a:latin typeface="Calibri" panose="020F0502020204030204" pitchFamily="34" charset="0"/>
              </a:rPr>
              <a:t>The “</a:t>
            </a:r>
            <a:r>
              <a:rPr lang="en-US" sz="2000" dirty="0" smtClean="0">
                <a:solidFill>
                  <a:srgbClr val="0000FF"/>
                </a:solidFill>
                <a:latin typeface="Calibri" panose="020F0502020204030204" pitchFamily="34" charset="0"/>
                <a:cs typeface="Courier New" pitchFamily="49" charset="0"/>
              </a:rPr>
              <a:t>protected</a:t>
            </a:r>
            <a:r>
              <a:rPr lang="en-US" sz="2000" dirty="0" smtClean="0">
                <a:latin typeface="Calibri" panose="020F0502020204030204" pitchFamily="34" charset="0"/>
              </a:rPr>
              <a:t>” keyword allows subclass to access the attributes directly</a:t>
            </a:r>
            <a:endParaRPr lang="en-US" sz="2000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28810" y="4648200"/>
            <a:ext cx="3990780" cy="1930508"/>
            <a:chOff x="1128810" y="4648200"/>
            <a:chExt cx="3990780" cy="1930508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371600" y="4648200"/>
              <a:ext cx="0" cy="1143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128810" y="5588108"/>
              <a:ext cx="3990780" cy="99060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>
                  <a:latin typeface="Calibri" panose="020F0502020204030204" pitchFamily="34" charset="0"/>
                </a:rPr>
                <a:t>This allows subclass of </a:t>
              </a:r>
              <a:r>
                <a:rPr lang="en-US" sz="2000" dirty="0" smtClean="0">
                  <a:solidFill>
                    <a:srgbClr val="0000FF"/>
                  </a:solidFill>
                  <a:latin typeface="Calibri" panose="020F0502020204030204" pitchFamily="34" charset="0"/>
                </a:rPr>
                <a:t>SavingAcct</a:t>
              </a:r>
              <a:r>
                <a:rPr lang="en-US" sz="2000" dirty="0" smtClean="0">
                  <a:latin typeface="Calibri" panose="020F0502020204030204" pitchFamily="34" charset="0"/>
                </a:rPr>
                <a:t> to access rate. If this is not intended, you may change it to “private”.</a:t>
              </a:r>
              <a:endParaRPr lang="en-US" sz="2000" dirty="0" smtClean="0">
                <a:latin typeface="Calibri" panose="020F0502020204030204" pitchFamily="34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810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1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4000" dirty="0" smtClean="0">
                <a:latin typeface="Britannic Bold" panose="020B0903060703020204" pitchFamily="34" charset="0"/>
              </a:rPr>
              <a:t>Creating a Subclass (6/6)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0010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The subclass-superclass relationship is known as an “</a:t>
            </a:r>
            <a:r>
              <a:rPr lang="en-US" sz="2400" dirty="0" smtClean="0">
                <a:solidFill>
                  <a:srgbClr val="C00000"/>
                </a:solidFill>
              </a:rPr>
              <a:t>is-a</a:t>
            </a:r>
            <a:r>
              <a:rPr lang="en-US" sz="2400" dirty="0" smtClean="0"/>
              <a:t>” relationship, i.e. </a:t>
            </a:r>
            <a:r>
              <a:rPr lang="en-US" sz="2400" dirty="0" smtClean="0">
                <a:solidFill>
                  <a:srgbClr val="0000FF"/>
                </a:solidFill>
              </a:rPr>
              <a:t>SavingAcct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is-a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In the UML diagram, a </a:t>
            </a:r>
            <a:r>
              <a:rPr lang="en-US" sz="2400" smtClean="0"/>
              <a:t>solid line with a closed unfilled arrowhead </a:t>
            </a:r>
            <a:r>
              <a:rPr lang="en-US" sz="2400" dirty="0" smtClean="0"/>
              <a:t>is drawn from </a:t>
            </a:r>
            <a:r>
              <a:rPr lang="en-US" sz="2400" dirty="0" smtClean="0">
                <a:solidFill>
                  <a:srgbClr val="0000FF"/>
                </a:solidFill>
              </a:rPr>
              <a:t>SavingAcct</a:t>
            </a:r>
            <a:r>
              <a:rPr lang="en-US" sz="2400" dirty="0" smtClean="0"/>
              <a:t> to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symbol </a:t>
            </a:r>
            <a:r>
              <a:rPr lang="en-US" sz="2400" dirty="0" smtClean="0">
                <a:solidFill>
                  <a:srgbClr val="C00000"/>
                </a:solidFill>
              </a:rPr>
              <a:t>#</a:t>
            </a:r>
            <a:r>
              <a:rPr lang="en-US" sz="2400" dirty="0" smtClean="0"/>
              <a:t> is used to denoted protected member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033281" y="3530336"/>
            <a:ext cx="4674035" cy="2300926"/>
            <a:chOff x="2033281" y="3530336"/>
            <a:chExt cx="4674035" cy="2300926"/>
          </a:xfrm>
        </p:grpSpPr>
        <p:grpSp>
          <p:nvGrpSpPr>
            <p:cNvPr id="31" name="Group 30"/>
            <p:cNvGrpSpPr/>
            <p:nvPr/>
          </p:nvGrpSpPr>
          <p:grpSpPr>
            <a:xfrm>
              <a:off x="2033281" y="3530336"/>
              <a:ext cx="1473635" cy="2300926"/>
              <a:chOff x="1141412" y="3414074"/>
              <a:chExt cx="1473635" cy="2300926"/>
            </a:xfrm>
          </p:grpSpPr>
          <p:sp>
            <p:nvSpPr>
              <p:cNvPr id="15" name="AutoShape 5"/>
              <p:cNvSpPr>
                <a:spLocks noChangeArrowheads="1"/>
              </p:cNvSpPr>
              <p:nvPr/>
            </p:nvSpPr>
            <p:spPr bwMode="auto">
              <a:xfrm>
                <a:off x="1141413" y="3414074"/>
                <a:ext cx="1473634" cy="2300926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1228052" y="3472205"/>
                <a:ext cx="13003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SavingAcct</a:t>
                </a:r>
                <a:endParaRPr lang="en-US" altLang="ja-JP" sz="16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3" name="Straight Connector 2"/>
              <p:cNvCxnSpPr/>
              <p:nvPr/>
            </p:nvCxnSpPr>
            <p:spPr>
              <a:xfrm>
                <a:off x="1141413" y="3828828"/>
                <a:ext cx="14736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141412" y="4352048"/>
                <a:ext cx="14736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1228052" y="3953130"/>
                <a:ext cx="64152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# rate</a:t>
                </a:r>
                <a:endParaRPr lang="en-US" altLang="ja-JP" sz="1400" dirty="0">
                  <a:ea typeface="ＭＳ Ｐゴシック" pitchFamily="34" charset="-128"/>
                </a:endParaRPr>
              </a:p>
            </p:txBody>
          </p:sp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1228052" y="4453611"/>
                <a:ext cx="1342034" cy="7386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+ getRate()</a:t>
                </a:r>
              </a:p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+ payInterest()</a:t>
                </a:r>
              </a:p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+ print()</a:t>
                </a:r>
                <a:endParaRPr lang="en-US" altLang="ja-JP" sz="1400" dirty="0">
                  <a:ea typeface="ＭＳ Ｐゴシック" pitchFamily="34" charset="-128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33681" y="3530336"/>
              <a:ext cx="1473635" cy="2300926"/>
              <a:chOff x="6440581" y="3584543"/>
              <a:chExt cx="1473635" cy="2300926"/>
            </a:xfrm>
          </p:grpSpPr>
          <p:sp>
            <p:nvSpPr>
              <p:cNvPr id="22" name="AutoShape 5"/>
              <p:cNvSpPr>
                <a:spLocks noChangeArrowheads="1"/>
              </p:cNvSpPr>
              <p:nvPr/>
            </p:nvSpPr>
            <p:spPr bwMode="auto">
              <a:xfrm>
                <a:off x="6440582" y="3584543"/>
                <a:ext cx="1473634" cy="2300926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3" name="Text Box 6"/>
              <p:cNvSpPr txBox="1">
                <a:spLocks noChangeArrowheads="1"/>
              </p:cNvSpPr>
              <p:nvPr/>
            </p:nvSpPr>
            <p:spPr bwMode="auto">
              <a:xfrm>
                <a:off x="6612982" y="3642674"/>
                <a:ext cx="112883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BankAcct</a:t>
                </a:r>
                <a:endParaRPr lang="en-US" altLang="ja-JP" sz="1600" b="1" dirty="0">
                  <a:ea typeface="ＭＳ Ｐゴシック" pitchFamily="34" charset="-128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440582" y="3999297"/>
                <a:ext cx="14736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440581" y="4522517"/>
                <a:ext cx="14736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Box 6"/>
              <p:cNvSpPr txBox="1">
                <a:spLocks noChangeArrowheads="1"/>
              </p:cNvSpPr>
              <p:nvPr/>
            </p:nvSpPr>
            <p:spPr bwMode="auto">
              <a:xfrm>
                <a:off x="6480810" y="3999297"/>
                <a:ext cx="10406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# acctNum</a:t>
                </a:r>
              </a:p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# balance</a:t>
                </a:r>
                <a:endParaRPr lang="en-US" altLang="ja-JP" sz="1400" dirty="0">
                  <a:ea typeface="ＭＳ Ｐゴシック" pitchFamily="34" charset="-128"/>
                </a:endParaRPr>
              </a:p>
            </p:txBody>
          </p:sp>
          <p:sp>
            <p:nvSpPr>
              <p:cNvPr id="27" name="Text Box 6"/>
              <p:cNvSpPr txBox="1">
                <a:spLocks noChangeArrowheads="1"/>
              </p:cNvSpPr>
              <p:nvPr/>
            </p:nvSpPr>
            <p:spPr bwMode="auto">
              <a:xfrm>
                <a:off x="6480810" y="4624080"/>
                <a:ext cx="1433406" cy="1169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+ getAcctNum()</a:t>
                </a:r>
              </a:p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+ getBalance()</a:t>
                </a:r>
              </a:p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+ withdraw()</a:t>
                </a:r>
              </a:p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+ deposit()</a:t>
                </a:r>
              </a:p>
              <a:p>
                <a:r>
                  <a:rPr lang="en-US" altLang="ja-JP" sz="1400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+ print()</a:t>
                </a:r>
                <a:endParaRPr lang="en-US" altLang="ja-JP" sz="1400" dirty="0">
                  <a:ea typeface="ＭＳ Ｐゴシック" pitchFamily="34" charset="-128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884710" y="4185927"/>
              <a:ext cx="1049041" cy="191244"/>
              <a:chOff x="3884710" y="4185927"/>
              <a:chExt cx="1049041" cy="191244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Isosceles Triangle 1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925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2.1 </a:t>
            </a:r>
            <a:r>
              <a:rPr lang="en-US" sz="4000" dirty="0" smtClean="0">
                <a:latin typeface="Britannic Bold" panose="020B0903060703020204" pitchFamily="34" charset="0"/>
              </a:rPr>
              <a:t>Observations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Inheritance greatly reduces the amount of redundant </a:t>
            </a:r>
            <a:r>
              <a:rPr lang="en-US" sz="2800" dirty="0" smtClean="0"/>
              <a:t>coding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In </a:t>
            </a:r>
            <a:r>
              <a:rPr lang="en-US" sz="2800" dirty="0" smtClean="0">
                <a:solidFill>
                  <a:srgbClr val="0000FF"/>
                </a:solidFill>
              </a:rPr>
              <a:t>SavingAcct</a:t>
            </a:r>
            <a:r>
              <a:rPr lang="en-US" sz="2800" dirty="0" smtClean="0"/>
              <a:t> class,</a:t>
            </a:r>
            <a:endParaRPr lang="en-US" sz="28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No definition of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acctNum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balance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400" dirty="0"/>
              <a:t>No definition of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withdraw()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deposit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()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 smtClean="0"/>
              <a:t>Improve maintainability: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Eg: If a method is modified in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  <a:r>
              <a:rPr lang="en-US" sz="2400" dirty="0" smtClean="0"/>
              <a:t> class, no changes are needed in </a:t>
            </a:r>
            <a:r>
              <a:rPr lang="en-US" sz="2400" dirty="0" smtClean="0">
                <a:solidFill>
                  <a:srgbClr val="0000FF"/>
                </a:solidFill>
              </a:rPr>
              <a:t>SavingAcc</a:t>
            </a:r>
            <a:r>
              <a:rPr lang="en-US" sz="2400" dirty="0" smtClean="0"/>
              <a:t>t class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The code in </a:t>
            </a:r>
            <a:r>
              <a:rPr lang="en-US" sz="2800" dirty="0" smtClean="0">
                <a:solidFill>
                  <a:srgbClr val="0000FF"/>
                </a:solidFill>
              </a:rPr>
              <a:t>BankAcct</a:t>
            </a:r>
            <a:r>
              <a:rPr lang="en-US" sz="2800" dirty="0" smtClean="0"/>
              <a:t> remains untouched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Other programs that depend on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  <a:r>
              <a:rPr lang="en-US" sz="2400" dirty="0" smtClean="0"/>
              <a:t> are unaffected </a:t>
            </a:r>
            <a:r>
              <a:rPr lang="en-US" sz="2400" dirty="0" smtClean="0">
                <a:sym typeface="Wingdings" panose="05000000000000000000" pitchFamily="2" charset="2"/>
              </a:rPr>
              <a:t> very important!</a:t>
            </a:r>
            <a:endParaRPr lang="en-US" sz="2400" dirty="0" smtClean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7409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2.2 </a:t>
            </a:r>
            <a:r>
              <a:rPr lang="en-US" sz="4000" dirty="0" smtClean="0">
                <a:latin typeface="Britannic Bold" panose="020B0903060703020204" pitchFamily="34" charset="0"/>
              </a:rPr>
              <a:t>Constructors in Subclass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160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Unlike normal methods, constructors are NOT inherited</a:t>
            </a:r>
            <a:endParaRPr lang="en-US" sz="2800" dirty="0"/>
          </a:p>
          <a:p>
            <a:pPr lvl="1">
              <a:spcBef>
                <a:spcPts val="0"/>
              </a:spcBef>
            </a:pPr>
            <a:r>
              <a:rPr lang="en-US" sz="2400" dirty="0"/>
              <a:t>Y</a:t>
            </a:r>
            <a:r>
              <a:rPr lang="en-US" sz="2400" dirty="0" smtClean="0"/>
              <a:t>ou need to define constructor(s) for the subclass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28600" y="2514600"/>
            <a:ext cx="8686800" cy="3477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2000" b="1" dirty="0">
                <a:latin typeface="Courier New" pitchFamily="49" charset="0"/>
              </a:rPr>
              <a:t>SavingAcct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extends</a:t>
            </a:r>
            <a:r>
              <a:rPr lang="en-US" sz="2000" b="1" dirty="0" smtClean="0">
                <a:latin typeface="Courier New" pitchFamily="49" charset="0"/>
              </a:rPr>
              <a:t> BankAcct {</a:t>
            </a:r>
          </a:p>
          <a:p>
            <a:pPr eaLnBrk="0" hangingPunct="0"/>
            <a:endParaRPr lang="en-US" sz="10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 protected double </a:t>
            </a:r>
            <a:r>
              <a:rPr lang="en-US" sz="2000" b="1" dirty="0" smtClean="0">
                <a:latin typeface="Courier New" pitchFamily="49" charset="0"/>
              </a:rPr>
              <a:t>rate</a:t>
            </a:r>
            <a:r>
              <a:rPr lang="en-US" sz="2000" b="1" dirty="0">
                <a:latin typeface="Courier New" pitchFamily="49" charset="0"/>
              </a:rPr>
              <a:t>;    </a:t>
            </a:r>
            <a:r>
              <a:rPr lang="en-US" sz="2000" b="1" dirty="0" smtClean="0">
                <a:solidFill>
                  <a:srgbClr val="663300"/>
                </a:solidFill>
                <a:latin typeface="Courier New" pitchFamily="49" charset="0"/>
              </a:rPr>
              <a:t>// interest </a:t>
            </a:r>
            <a:r>
              <a:rPr lang="en-US" sz="2000" b="1" dirty="0">
                <a:solidFill>
                  <a:srgbClr val="663300"/>
                </a:solidFill>
                <a:latin typeface="Courier New" pitchFamily="49" charset="0"/>
              </a:rPr>
              <a:t>rate</a:t>
            </a:r>
          </a:p>
          <a:p>
            <a:pPr eaLnBrk="0" hangingPunct="0"/>
            <a:endParaRPr lang="en-US" sz="1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public </a:t>
            </a:r>
            <a:r>
              <a:rPr lang="en-US" sz="2000" b="1" dirty="0" smtClean="0">
                <a:latin typeface="Courier New" pitchFamily="49" charset="0"/>
              </a:rPr>
              <a:t>SavingAcct(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sz="2000" b="1" dirty="0" smtClean="0">
                <a:latin typeface="Courier New" pitchFamily="49" charset="0"/>
              </a:rPr>
              <a:t>aNum,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</a:rPr>
              <a:t> bal,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</a:rPr>
              <a:t> rate){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</a:rPr>
              <a:t>acctNum = aNum;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    balance = bal;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this</a:t>
            </a:r>
            <a:r>
              <a:rPr lang="en-US" sz="2000" b="1" dirty="0" smtClean="0">
                <a:latin typeface="Courier New" pitchFamily="49" charset="0"/>
              </a:rPr>
              <a:t>.rate = rate;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0" hangingPunct="0"/>
            <a:endParaRPr lang="en-US" sz="20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solidFill>
                  <a:srgbClr val="663300"/>
                </a:solidFill>
                <a:latin typeface="Courier New" pitchFamily="49" charset="0"/>
              </a:rPr>
              <a:t>  //......payInterest() method not shown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600" y="5801975"/>
            <a:ext cx="206051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SavingAcct.java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286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2.3 </a:t>
            </a:r>
            <a:r>
              <a:rPr lang="en-US" sz="4000" dirty="0" smtClean="0">
                <a:latin typeface="Britannic Bold" panose="020B0903060703020204" pitchFamily="34" charset="0"/>
              </a:rPr>
              <a:t>The “super” Keyword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160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 “</a:t>
            </a:r>
            <a:r>
              <a:rPr lang="en-US" sz="2400" dirty="0" smtClean="0">
                <a:solidFill>
                  <a:srgbClr val="C00000"/>
                </a:solidFill>
              </a:rPr>
              <a:t>super</a:t>
            </a:r>
            <a:r>
              <a:rPr lang="en-US" sz="2400" dirty="0" smtClean="0"/>
              <a:t>” keyword allows us to use the methods (including constructors) in the superclass directly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If you make use of superclass’ constructor, it must be the </a:t>
            </a:r>
            <a:r>
              <a:rPr lang="en-US" sz="2400" b="1" dirty="0" smtClean="0"/>
              <a:t>first statement </a:t>
            </a:r>
            <a:r>
              <a:rPr lang="en-US" sz="2400" dirty="0" smtClean="0"/>
              <a:t>in the method body</a:t>
            </a:r>
            <a:endParaRPr lang="en-US" sz="2400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28600" y="2895600"/>
            <a:ext cx="8686800" cy="3323987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2000" b="1" dirty="0">
                <a:latin typeface="Courier New" pitchFamily="49" charset="0"/>
              </a:rPr>
              <a:t>SavingAcct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extends</a:t>
            </a:r>
            <a:r>
              <a:rPr lang="en-US" sz="2000" b="1" dirty="0" smtClean="0">
                <a:latin typeface="Courier New" pitchFamily="49" charset="0"/>
              </a:rPr>
              <a:t> BankAcct {</a:t>
            </a:r>
          </a:p>
          <a:p>
            <a:pPr eaLnBrk="0" hangingPunct="0"/>
            <a:endParaRPr lang="en-US" sz="10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 protected double </a:t>
            </a:r>
            <a:r>
              <a:rPr lang="en-US" sz="2000" b="1" dirty="0" smtClean="0">
                <a:latin typeface="Courier New" pitchFamily="49" charset="0"/>
              </a:rPr>
              <a:t>rate</a:t>
            </a:r>
            <a:r>
              <a:rPr lang="en-US" sz="2000" b="1" dirty="0">
                <a:latin typeface="Courier New" pitchFamily="49" charset="0"/>
              </a:rPr>
              <a:t>;    </a:t>
            </a:r>
            <a:r>
              <a:rPr lang="en-US" sz="2000" b="1" dirty="0" smtClean="0">
                <a:solidFill>
                  <a:srgbClr val="663300"/>
                </a:solidFill>
                <a:latin typeface="Courier New" pitchFamily="49" charset="0"/>
              </a:rPr>
              <a:t>// interest </a:t>
            </a:r>
            <a:r>
              <a:rPr lang="en-US" sz="2000" b="1" dirty="0">
                <a:solidFill>
                  <a:srgbClr val="663300"/>
                </a:solidFill>
                <a:latin typeface="Courier New" pitchFamily="49" charset="0"/>
              </a:rPr>
              <a:t>rate</a:t>
            </a:r>
          </a:p>
          <a:p>
            <a:pPr eaLnBrk="0" hangingPunct="0"/>
            <a:endParaRPr lang="en-US" sz="1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public </a:t>
            </a:r>
            <a:r>
              <a:rPr lang="en-US" sz="2000" b="1" dirty="0" smtClean="0">
                <a:latin typeface="Courier New" pitchFamily="49" charset="0"/>
              </a:rPr>
              <a:t>SavingAcct(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sz="2000" b="1" dirty="0" smtClean="0">
                <a:latin typeface="Courier New" pitchFamily="49" charset="0"/>
              </a:rPr>
              <a:t>aNum,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</a:rPr>
              <a:t> bal,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</a:rPr>
              <a:t> rate){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</a:rPr>
              <a:t>super(aNum, bal);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this</a:t>
            </a:r>
            <a:r>
              <a:rPr lang="en-US" sz="2000" b="1" dirty="0" smtClean="0">
                <a:latin typeface="Courier New" pitchFamily="49" charset="0"/>
              </a:rPr>
              <a:t>.rate = rate;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0" hangingPunct="0"/>
            <a:endParaRPr lang="en-US" sz="20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solidFill>
                  <a:srgbClr val="663300"/>
                </a:solidFill>
                <a:latin typeface="Courier New" pitchFamily="49" charset="0"/>
              </a:rPr>
              <a:t>  //......payInterest() method not shown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6025290"/>
            <a:ext cx="206051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SavingAcct.java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4267200"/>
            <a:ext cx="3048000" cy="7620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 smtClean="0">
                <a:latin typeface="Calibri" panose="020F0502020204030204" pitchFamily="34" charset="0"/>
              </a:rPr>
              <a:t>Using the constructor in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BankAcct</a:t>
            </a:r>
            <a:r>
              <a:rPr lang="en-US" sz="2400" dirty="0" smtClean="0">
                <a:latin typeface="Calibri" panose="020F0502020204030204" pitchFamily="34" charset="0"/>
              </a:rPr>
              <a:t> class</a:t>
            </a:r>
            <a:endParaRPr lang="en-US" sz="2400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4198657"/>
            <a:ext cx="2743200" cy="3962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5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2.4 </a:t>
            </a:r>
            <a:r>
              <a:rPr lang="en-US" sz="4000" dirty="0" smtClean="0">
                <a:latin typeface="Britannic Bold" panose="020B0903060703020204" pitchFamily="34" charset="0"/>
              </a:rPr>
              <a:t>Using SavingAcct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95943" y="1075909"/>
            <a:ext cx="8686800" cy="4247317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public class</a:t>
            </a:r>
            <a:r>
              <a:rPr lang="en-US" sz="2000" b="1" dirty="0" smtClean="0">
                <a:latin typeface="Courier New" pitchFamily="49" charset="0"/>
              </a:rPr>
              <a:t> TestSavingAcct </a:t>
            </a: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2000" b="1" dirty="0">
                <a:latin typeface="Courier New" pitchFamily="49" charset="0"/>
              </a:rPr>
              <a:t>main(String[] args) {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  SavingAcct sa1 =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000" b="1" dirty="0">
                <a:latin typeface="Courier New" pitchFamily="49" charset="0"/>
              </a:rPr>
              <a:t> SavingAcct(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1000.0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0.03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>
              <a:spcBef>
                <a:spcPts val="300"/>
              </a:spcBef>
            </a:pPr>
            <a:r>
              <a:rPr lang="en-US" sz="2000" b="1" dirty="0">
                <a:latin typeface="Courier New" pitchFamily="49" charset="0"/>
              </a:rPr>
              <a:t>     sa1.print();</a:t>
            </a:r>
          </a:p>
          <a:p>
            <a:pPr eaLnBrk="0" hangingPunct="0">
              <a:spcBef>
                <a:spcPts val="300"/>
              </a:spcBef>
            </a:pPr>
            <a:r>
              <a:rPr lang="en-US" sz="2000" b="1" dirty="0">
                <a:latin typeface="Courier New" pitchFamily="49" charset="0"/>
              </a:rPr>
              <a:t>     sa1.withdraw(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50.0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0" hangingPunct="0"/>
            <a:endParaRPr lang="en-US" sz="2000" b="1" dirty="0">
              <a:latin typeface="Courier New" pitchFamily="49" charset="0"/>
            </a:endParaRPr>
          </a:p>
          <a:p>
            <a:pPr eaLnBrk="0" hangingPunct="0">
              <a:spcBef>
                <a:spcPts val="300"/>
              </a:spcBef>
            </a:pPr>
            <a:r>
              <a:rPr lang="en-US" sz="2000" b="1" dirty="0">
                <a:latin typeface="Courier New" pitchFamily="49" charset="0"/>
              </a:rPr>
              <a:t>     sa1.payInterest();</a:t>
            </a:r>
          </a:p>
          <a:p>
            <a:pPr eaLnBrk="0" hangingPunct="0">
              <a:spcBef>
                <a:spcPts val="300"/>
              </a:spcBef>
            </a:pPr>
            <a:r>
              <a:rPr lang="en-US" sz="2000" b="1" dirty="0">
                <a:latin typeface="Courier New" pitchFamily="49" charset="0"/>
              </a:rPr>
              <a:t>     sa1.print();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8008" y="885409"/>
            <a:ext cx="259391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TestSavingAcct.java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3107234"/>
            <a:ext cx="4318518" cy="5334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 smtClean="0">
                <a:latin typeface="Calibri" panose="020F0502020204030204" pitchFamily="34" charset="0"/>
              </a:rPr>
              <a:t>Inherited method from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BankAcct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16825" y="3344129"/>
            <a:ext cx="2133600" cy="31991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23049" y="3840471"/>
            <a:ext cx="4318518" cy="5334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>
                <a:latin typeface="Calibri" panose="020F0502020204030204" pitchFamily="34" charset="0"/>
              </a:rPr>
              <a:t>M</a:t>
            </a:r>
            <a:r>
              <a:rPr lang="en-US" sz="2400" dirty="0" smtClean="0">
                <a:latin typeface="Calibri" panose="020F0502020204030204" pitchFamily="34" charset="0"/>
              </a:rPr>
              <a:t>ethod in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SavingAcct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8429" y="3956850"/>
            <a:ext cx="2133600" cy="3396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1800" y="4953000"/>
            <a:ext cx="49530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66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How about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print()</a:t>
            </a:r>
            <a:r>
              <a:rPr lang="en-US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?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Should it be the one in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BankAcct </a:t>
            </a:r>
            <a:r>
              <a:rPr lang="en-US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class, or should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SavingAcct </a:t>
            </a:r>
            <a:r>
              <a:rPr lang="en-US" sz="24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class override it?</a:t>
            </a:r>
            <a:endParaRPr lang="en-U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583575" y="2926079"/>
            <a:ext cx="1109749" cy="350586"/>
          </a:xfrm>
          <a:prstGeom prst="roundRect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583575" y="4312085"/>
            <a:ext cx="1109749" cy="350586"/>
          </a:xfrm>
          <a:prstGeom prst="roundRect">
            <a:avLst/>
          </a:prstGeom>
          <a:noFill/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32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3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2.5 </a:t>
            </a:r>
            <a:r>
              <a:rPr lang="en-US" sz="4000" dirty="0" smtClean="0">
                <a:latin typeface="Britannic Bold" panose="020B0903060703020204" pitchFamily="34" charset="0"/>
              </a:rPr>
              <a:t>Method Overriding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/>
              <a:t>Sometimes we need to modify the inherited method: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To </a:t>
            </a:r>
            <a:r>
              <a:rPr lang="en-US" sz="2400" dirty="0" smtClean="0"/>
              <a:t>change/extend </a:t>
            </a:r>
            <a:r>
              <a:rPr lang="en-US" sz="2400" dirty="0"/>
              <a:t>the functionality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As you already know, this is called </a:t>
            </a:r>
            <a:r>
              <a:rPr lang="en-US" sz="2400" b="1" dirty="0" smtClean="0">
                <a:solidFill>
                  <a:srgbClr val="C00000"/>
                </a:solidFill>
              </a:rPr>
              <a:t>method </a:t>
            </a:r>
            <a:r>
              <a:rPr lang="en-US" sz="2400" b="1" dirty="0">
                <a:solidFill>
                  <a:srgbClr val="C00000"/>
                </a:solidFill>
              </a:rPr>
              <a:t>overriding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600" dirty="0"/>
              <a:t>In the </a:t>
            </a:r>
            <a:r>
              <a:rPr lang="en-US" sz="2600" dirty="0">
                <a:solidFill>
                  <a:srgbClr val="0000FF"/>
                </a:solidFill>
                <a:cs typeface="Courier New" pitchFamily="49" charset="0"/>
              </a:rPr>
              <a:t>SavingAcct</a:t>
            </a:r>
            <a:r>
              <a:rPr lang="en-US" sz="2600" dirty="0"/>
              <a:t> </a:t>
            </a:r>
            <a:r>
              <a:rPr lang="en-US" sz="2600" dirty="0" smtClean="0"/>
              <a:t>class:</a:t>
            </a:r>
            <a:endParaRPr lang="en-US" sz="26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  <a:cs typeface="Courier New" pitchFamily="49" charset="0"/>
              </a:rPr>
              <a:t>print()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method </a:t>
            </a:r>
            <a:r>
              <a:rPr lang="en-US" sz="2400" dirty="0" smtClean="0"/>
              <a:t>inherited from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  <a:r>
              <a:rPr lang="en-US" sz="2400" dirty="0" smtClean="0"/>
              <a:t> should </a:t>
            </a:r>
            <a:r>
              <a:rPr lang="en-US" sz="2400" dirty="0"/>
              <a:t>be modified to include the interest rate in output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To override an inherited method: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Simply recode the method in the subclass using the </a:t>
            </a:r>
            <a:r>
              <a:rPr lang="en-US" sz="2400" u="sng" dirty="0"/>
              <a:t>same method header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Method header refers to the name and parameters type of the method (also known as </a:t>
            </a:r>
            <a:r>
              <a:rPr lang="en-US" sz="2400" b="1" dirty="0" smtClean="0"/>
              <a:t>method signature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9022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2.5 </a:t>
            </a:r>
            <a:r>
              <a:rPr lang="en-US" sz="4000" dirty="0" smtClean="0">
                <a:latin typeface="Britannic Bold" panose="020B0903060703020204" pitchFamily="34" charset="0"/>
              </a:rPr>
              <a:t>Method Overriding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4944784"/>
            <a:ext cx="8458200" cy="145601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 smtClean="0"/>
              <a:t>The first two lines of code in </a:t>
            </a:r>
            <a:r>
              <a:rPr lang="en-US" sz="2600" dirty="0" smtClean="0">
                <a:solidFill>
                  <a:srgbClr val="0000FF"/>
                </a:solidFill>
              </a:rPr>
              <a:t>print() </a:t>
            </a:r>
            <a:r>
              <a:rPr lang="en-US" sz="2600" dirty="0" smtClean="0"/>
              <a:t>are exactly the same as </a:t>
            </a:r>
            <a:r>
              <a:rPr lang="en-US" sz="2600" dirty="0" smtClean="0">
                <a:solidFill>
                  <a:srgbClr val="0000FF"/>
                </a:solidFill>
              </a:rPr>
              <a:t>print() </a:t>
            </a:r>
            <a:r>
              <a:rPr lang="en-US" sz="2600" dirty="0" smtClean="0"/>
              <a:t>of </a:t>
            </a:r>
            <a:r>
              <a:rPr lang="en-US" sz="2600" dirty="0" smtClean="0">
                <a:solidFill>
                  <a:srgbClr val="0000FF"/>
                </a:solidFill>
              </a:rPr>
              <a:t>BankAcct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Can we reuse </a:t>
            </a:r>
            <a:r>
              <a:rPr lang="en-US" sz="2200" dirty="0" smtClean="0">
                <a:solidFill>
                  <a:srgbClr val="0000FF"/>
                </a:solidFill>
              </a:rPr>
              <a:t>BankAcct</a:t>
            </a:r>
            <a:r>
              <a:rPr lang="en-US" sz="2200" dirty="0" smtClean="0"/>
              <a:t>’s </a:t>
            </a:r>
            <a:r>
              <a:rPr lang="en-US" sz="2200" dirty="0" smtClean="0">
                <a:solidFill>
                  <a:srgbClr val="0000FF"/>
                </a:solidFill>
              </a:rPr>
              <a:t>print() </a:t>
            </a:r>
            <a:r>
              <a:rPr lang="en-US" sz="2200" dirty="0" smtClean="0"/>
              <a:t>instead of recoding?</a:t>
            </a:r>
            <a:endParaRPr lang="en-US" sz="2200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381000" y="1066800"/>
            <a:ext cx="8382000" cy="387798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2000" b="1" dirty="0">
                <a:latin typeface="Courier New" pitchFamily="49" charset="0"/>
              </a:rPr>
              <a:t>SavingAcct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extends</a:t>
            </a:r>
            <a:r>
              <a:rPr lang="en-US" sz="2000" b="1" dirty="0" smtClean="0">
                <a:latin typeface="Courier New" pitchFamily="49" charset="0"/>
              </a:rPr>
              <a:t> BankAcct {</a:t>
            </a:r>
          </a:p>
          <a:p>
            <a:pPr eaLnBrk="0" hangingPunct="0"/>
            <a:endParaRPr lang="en-US" sz="12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protected double </a:t>
            </a:r>
            <a:r>
              <a:rPr lang="en-US" sz="2000" b="1" dirty="0" smtClean="0">
                <a:latin typeface="Courier New" pitchFamily="49" charset="0"/>
              </a:rPr>
              <a:t>rate</a:t>
            </a:r>
            <a:r>
              <a:rPr lang="en-US" sz="2000" b="1" dirty="0">
                <a:latin typeface="Courier New" pitchFamily="49" charset="0"/>
              </a:rPr>
              <a:t>;    </a:t>
            </a:r>
            <a:r>
              <a:rPr lang="en-US" sz="2000" b="1" dirty="0" smtClean="0">
                <a:solidFill>
                  <a:srgbClr val="663300"/>
                </a:solidFill>
                <a:latin typeface="Courier New" pitchFamily="49" charset="0"/>
              </a:rPr>
              <a:t>// interest rate</a:t>
            </a:r>
          </a:p>
          <a:p>
            <a:pPr eaLnBrk="0" hangingPunct="0"/>
            <a:endParaRPr lang="en-US" sz="1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public double </a:t>
            </a:r>
            <a:r>
              <a:rPr lang="en-US" sz="2000" b="1" dirty="0" smtClean="0">
                <a:latin typeface="Courier New" pitchFamily="49" charset="0"/>
              </a:rPr>
              <a:t>getRate() {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</a:rPr>
              <a:t> rate; }</a:t>
            </a:r>
          </a:p>
          <a:p>
            <a:pPr eaLnBrk="0" hangingPunct="0"/>
            <a:endParaRPr lang="en-US" sz="1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public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payInterest</a:t>
            </a:r>
            <a:r>
              <a:rPr lang="en-US" sz="2000" b="1" dirty="0" smtClean="0">
                <a:latin typeface="Courier New" pitchFamily="49" charset="0"/>
              </a:rPr>
              <a:t>() { ... }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1200" b="1" dirty="0">
                <a:latin typeface="Courier New" pitchFamily="49" charset="0"/>
              </a:rPr>
              <a:t> </a:t>
            </a:r>
            <a:endParaRPr lang="en-US" sz="1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public void </a:t>
            </a:r>
            <a:r>
              <a:rPr lang="en-US" sz="2000" b="1" dirty="0" smtClean="0">
                <a:latin typeface="Courier New" pitchFamily="49" charset="0"/>
              </a:rPr>
              <a:t>print() {</a:t>
            </a:r>
          </a:p>
          <a:p>
            <a:pPr eaLnBrk="0" hangingPunct="0"/>
            <a:r>
              <a:rPr lang="en-US" b="1" dirty="0" smtClean="0">
                <a:latin typeface="Courier New" pitchFamily="49" charset="0"/>
              </a:rPr>
              <a:t>    System.out.println(</a:t>
            </a:r>
            <a:r>
              <a:rPr lang="en-US" b="1" dirty="0" smtClean="0">
                <a:solidFill>
                  <a:srgbClr val="336600"/>
                </a:solidFill>
                <a:latin typeface="Courier New" pitchFamily="49" charset="0"/>
              </a:rPr>
              <a:t>"Account Number: " </a:t>
            </a:r>
            <a:r>
              <a:rPr lang="en-US" b="1" dirty="0" smtClean="0">
                <a:latin typeface="Courier New" pitchFamily="49" charset="0"/>
              </a:rPr>
              <a:t>+ getAcctNum());</a:t>
            </a:r>
          </a:p>
          <a:p>
            <a:pPr eaLnBrk="0" hangingPunct="0"/>
            <a:r>
              <a:rPr lang="en-US" b="1" dirty="0" smtClean="0">
                <a:latin typeface="Courier New" pitchFamily="49" charset="0"/>
              </a:rPr>
              <a:t>    System.out.printf(</a:t>
            </a:r>
            <a:r>
              <a:rPr lang="en-US" b="1" dirty="0" smtClean="0">
                <a:solidFill>
                  <a:srgbClr val="336600"/>
                </a:solidFill>
                <a:latin typeface="Courier New" pitchFamily="49" charset="0"/>
              </a:rPr>
              <a:t>"Balance: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336600"/>
                </a:solidFill>
                <a:latin typeface="Courier New" pitchFamily="49" charset="0"/>
              </a:rPr>
              <a:t>$%.2f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dirty="0" smtClean="0">
                <a:solidFill>
                  <a:srgbClr val="336600"/>
                </a:solidFill>
                <a:latin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</a:rPr>
              <a:t>, getBalance());</a:t>
            </a:r>
          </a:p>
          <a:p>
            <a:pPr eaLnBrk="0" hangingPunct="0"/>
            <a:r>
              <a:rPr lang="en-US" b="1" dirty="0" smtClean="0">
                <a:latin typeface="Courier New" pitchFamily="49" charset="0"/>
              </a:rPr>
              <a:t>    System.out.printf("</a:t>
            </a:r>
            <a:r>
              <a:rPr lang="en-US" b="1" dirty="0" smtClean="0">
                <a:solidFill>
                  <a:srgbClr val="336600"/>
                </a:solidFill>
                <a:latin typeface="Courier New" pitchFamily="49" charset="0"/>
              </a:rPr>
              <a:t>Interest: %.2f%%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b="1" dirty="0" smtClean="0">
                <a:solidFill>
                  <a:srgbClr val="336600"/>
                </a:solidFill>
                <a:latin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</a:rPr>
              <a:t>, getRate());</a:t>
            </a:r>
          </a:p>
          <a:p>
            <a:pPr eaLnBrk="0" hangingPunct="0"/>
            <a:r>
              <a:rPr lang="en-US" b="1" dirty="0" smtClean="0">
                <a:latin typeface="Courier New" pitchFamily="49" charset="0"/>
              </a:rPr>
              <a:t>  }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876300"/>
            <a:ext cx="206051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SavingAcct.java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990600" y="3381829"/>
            <a:ext cx="7391400" cy="5207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454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7010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/>
              <a:t>Introducing inheritance through creating subclasses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Improve code reusability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 smtClean="0"/>
              <a:t>Allowing overriding to replace the implementation of an inherited method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2.6 </a:t>
            </a:r>
            <a:r>
              <a:rPr lang="en-US" sz="4000" dirty="0" smtClean="0">
                <a:latin typeface="Britannic Bold" panose="020B0903060703020204" pitchFamily="34" charset="0"/>
              </a:rPr>
              <a:t>Using “super” Again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34785"/>
            <a:ext cx="8458200" cy="145601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 smtClean="0"/>
              <a:t>The </a:t>
            </a:r>
            <a:r>
              <a:rPr lang="en-US" sz="2600" dirty="0" smtClean="0">
                <a:solidFill>
                  <a:srgbClr val="0000FF"/>
                </a:solidFill>
              </a:rPr>
              <a:t>super</a:t>
            </a:r>
            <a:r>
              <a:rPr lang="en-US" sz="2600" dirty="0" smtClean="0"/>
              <a:t> keyword can be used to invoke superclass’ method</a:t>
            </a:r>
            <a:endParaRPr lang="en-US" sz="2600" dirty="0" smtClean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Useful when the inherited method is overridden</a:t>
            </a:r>
            <a:endParaRPr lang="en-US" sz="2200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28600" y="2857500"/>
            <a:ext cx="8689910" cy="2739211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class </a:t>
            </a:r>
            <a:r>
              <a:rPr lang="en-US" sz="2000" b="1" dirty="0">
                <a:latin typeface="Courier New" pitchFamily="49" charset="0"/>
              </a:rPr>
              <a:t>SavingAcct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extends</a:t>
            </a:r>
            <a:r>
              <a:rPr lang="en-US" sz="2000" b="1" dirty="0" smtClean="0">
                <a:latin typeface="Courier New" pitchFamily="49" charset="0"/>
              </a:rPr>
              <a:t> BankAcct {</a:t>
            </a:r>
          </a:p>
          <a:p>
            <a:pPr eaLnBrk="0" hangingPunct="0"/>
            <a:endParaRPr lang="en-US" sz="1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. . .</a:t>
            </a:r>
          </a:p>
          <a:p>
            <a:pPr eaLnBrk="0" hangingPunct="0"/>
            <a:endParaRPr lang="en-US" sz="20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public void </a:t>
            </a:r>
            <a:r>
              <a:rPr lang="en-US" sz="2000" b="1" dirty="0" smtClean="0">
                <a:latin typeface="Courier New" pitchFamily="49" charset="0"/>
              </a:rPr>
              <a:t>print() {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super</a:t>
            </a:r>
            <a:r>
              <a:rPr lang="en-US" sz="2000" b="1" dirty="0" smtClean="0">
                <a:latin typeface="Courier New" pitchFamily="49" charset="0"/>
              </a:rPr>
              <a:t>.print();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  System.out.printf("</a:t>
            </a:r>
            <a:r>
              <a:rPr lang="en-US" sz="2000" b="1" dirty="0" smtClean="0">
                <a:solidFill>
                  <a:srgbClr val="336600"/>
                </a:solidFill>
                <a:latin typeface="Courier New" pitchFamily="49" charset="0"/>
              </a:rPr>
              <a:t>Interest: %.2f%%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sz="2000" b="1" dirty="0" smtClean="0">
                <a:solidFill>
                  <a:srgbClr val="336600"/>
                </a:solidFill>
                <a:latin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</a:rPr>
              <a:t>, getRate());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}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64693" y="2667000"/>
            <a:ext cx="206051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SavingAcct.java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3619500"/>
            <a:ext cx="3276600" cy="878295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 smtClean="0">
                <a:latin typeface="Calibri" panose="020F0502020204030204" pitchFamily="34" charset="0"/>
              </a:rPr>
              <a:t>To use the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print() </a:t>
            </a:r>
            <a:r>
              <a:rPr lang="en-US" sz="2400" dirty="0" smtClean="0">
                <a:latin typeface="Calibri" panose="020F0502020204030204" pitchFamily="34" charset="0"/>
              </a:rPr>
              <a:t>method from 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BankAcct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endParaRPr lang="en-US" sz="2400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5543" y="4294293"/>
            <a:ext cx="2133600" cy="31991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58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4000" dirty="0" smtClean="0">
                <a:latin typeface="Britannic Bold" panose="020B0903060703020204" pitchFamily="34" charset="0"/>
              </a:rPr>
              <a:t>Subclass Substitutability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An added advantage for inheritance is that: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Whenever a super class object is expected, a sub class object </a:t>
            </a:r>
            <a:r>
              <a:rPr lang="en-US" b="1" dirty="0"/>
              <a:t>is acceptable as substitution!</a:t>
            </a:r>
          </a:p>
          <a:p>
            <a:pPr lvl="2">
              <a:spcBef>
                <a:spcPts val="600"/>
              </a:spcBef>
            </a:pPr>
            <a:r>
              <a:rPr lang="en-US" b="1" dirty="0">
                <a:solidFill>
                  <a:srgbClr val="C00000"/>
                </a:solidFill>
              </a:rPr>
              <a:t>Caution:</a:t>
            </a:r>
            <a:r>
              <a:rPr lang="en-US" dirty="0"/>
              <a:t> the </a:t>
            </a:r>
            <a:r>
              <a:rPr lang="en-US" b="1" dirty="0"/>
              <a:t>reverse is NOT </a:t>
            </a:r>
            <a:r>
              <a:rPr lang="en-US" b="1" dirty="0" smtClean="0"/>
              <a:t>true </a:t>
            </a:r>
            <a:r>
              <a:rPr lang="en-US" dirty="0" smtClean="0"/>
              <a:t>(Eg: A cat is an animal; but an animal may not be a cat.)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Hence, all existing functions that works with the super class objects will work on </a:t>
            </a:r>
            <a:r>
              <a:rPr lang="en-US" dirty="0" smtClean="0"/>
              <a:t>subclass </a:t>
            </a:r>
            <a:r>
              <a:rPr lang="en-US" dirty="0"/>
              <a:t>objects with </a:t>
            </a:r>
            <a:r>
              <a:rPr lang="en-US" b="1" dirty="0"/>
              <a:t>no modification</a:t>
            </a:r>
            <a:r>
              <a:rPr lang="en-US" dirty="0"/>
              <a:t>!</a:t>
            </a:r>
          </a:p>
          <a:p>
            <a:pPr>
              <a:spcBef>
                <a:spcPts val="1200"/>
              </a:spcBef>
            </a:pPr>
            <a:r>
              <a:rPr lang="en-US" dirty="0"/>
              <a:t>Analogy: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We can drive a car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Honda is a car (Honda is a subclass of car)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We can drive a </a:t>
            </a:r>
            <a:r>
              <a:rPr lang="en-US" dirty="0" smtClean="0"/>
              <a:t>Honda</a:t>
            </a: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26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4000" dirty="0" smtClean="0">
                <a:latin typeface="Britannic Bold" panose="020B0903060703020204" pitchFamily="34" charset="0"/>
              </a:rPr>
              <a:t>Subclass Substitutability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95943" y="1075909"/>
            <a:ext cx="8686800" cy="544764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public class</a:t>
            </a:r>
            <a:r>
              <a:rPr lang="en-US" sz="2000" b="1" dirty="0" smtClean="0">
                <a:latin typeface="Courier New" pitchFamily="49" charset="0"/>
              </a:rPr>
              <a:t> TestAcctSubclass </a:t>
            </a: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eaLnBrk="0" hangingPunct="0"/>
            <a:endParaRPr lang="en-US" sz="1200" b="1" dirty="0" smtClean="0">
              <a:latin typeface="Courier New" pitchFamily="49" charset="0"/>
            </a:endParaRP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2000" b="1" dirty="0" smtClean="0">
                <a:latin typeface="Courier New" pitchFamily="49" charset="0"/>
              </a:rPr>
              <a:t>transfer(BankAcct fromAcct,</a:t>
            </a:r>
          </a:p>
          <a:p>
            <a:pPr eaLnBrk="0" hangingPunct="0"/>
            <a:r>
              <a:rPr lang="en-US" sz="2000" b="1" dirty="0" smtClean="0">
                <a:latin typeface="Courier New" pitchFamily="49" charset="0"/>
              </a:rPr>
              <a:t>                        BankAcct toAcct,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 dirty="0" smtClean="0">
                <a:latin typeface="Courier New" pitchFamily="49" charset="0"/>
              </a:rPr>
              <a:t> amt) { 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  fromAcct.withdraw(amt);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  toAcct.deposit(amt);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};</a:t>
            </a:r>
          </a:p>
          <a:p>
            <a:pPr eaLnBrk="0" hangingPunct="0"/>
            <a:endParaRPr lang="en-US" sz="12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2000" b="1" dirty="0">
                <a:latin typeface="Courier New" pitchFamily="49" charset="0"/>
              </a:rPr>
              <a:t>main(String[] args) {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  BankAcct </a:t>
            </a:r>
            <a:r>
              <a:rPr lang="en-US" sz="2000" b="1" dirty="0">
                <a:latin typeface="Courier New" pitchFamily="49" charset="0"/>
              </a:rPr>
              <a:t>ba =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000" b="1" dirty="0">
                <a:latin typeface="Courier New" pitchFamily="49" charset="0"/>
              </a:rPr>
              <a:t> BankAcct(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234.56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  SavingAcct sa =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000" b="1" dirty="0">
                <a:latin typeface="Courier New" pitchFamily="49" charset="0"/>
              </a:rPr>
              <a:t> SavingAcct(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1000.0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336600"/>
                </a:solidFill>
                <a:latin typeface="Courier New" pitchFamily="49" charset="0"/>
              </a:rPr>
              <a:t>0.03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0" hangingPunct="0"/>
            <a:endParaRPr lang="en-US" sz="12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  transfer(ba, sa, </a:t>
            </a:r>
            <a:r>
              <a:rPr lang="en-US" sz="2000" b="1" dirty="0" smtClean="0">
                <a:solidFill>
                  <a:srgbClr val="336600"/>
                </a:solidFill>
                <a:latin typeface="Courier New" pitchFamily="49" charset="0"/>
              </a:rPr>
              <a:t>123.45</a:t>
            </a:r>
            <a:r>
              <a:rPr lang="en-US" sz="2000" b="1" dirty="0" smtClean="0">
                <a:latin typeface="Courier New" pitchFamily="49" charset="0"/>
              </a:rPr>
              <a:t>); 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endParaRPr lang="en-US" sz="12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  ba.print();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   sa.print();</a:t>
            </a:r>
            <a:r>
              <a:rPr lang="en-US" sz="2000" b="1" dirty="0" smtClean="0">
                <a:latin typeface="Courier New" pitchFamily="49" charset="0"/>
              </a:rPr>
              <a:t>  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}</a:t>
            </a:r>
            <a:endParaRPr lang="en-US" sz="2000" b="1" dirty="0">
              <a:latin typeface="Courier New" pitchFamily="49" charset="0"/>
            </a:endParaRP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926333"/>
            <a:ext cx="2286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TestAcctSubclass.java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5239737"/>
            <a:ext cx="3771900" cy="878295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transfer() </a:t>
            </a:r>
            <a:r>
              <a:rPr lang="en-US" sz="2400" dirty="0" smtClean="0">
                <a:latin typeface="Calibri" panose="020F0502020204030204" pitchFamily="34" charset="0"/>
              </a:rPr>
              <a:t>method can work on the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 SavingAcct </a:t>
            </a:r>
            <a:r>
              <a:rPr lang="en-US" sz="2400" dirty="0" smtClean="0">
                <a:latin typeface="Calibri" panose="020F0502020204030204" pitchFamily="34" charset="0"/>
              </a:rPr>
              <a:t>object sa!</a:t>
            </a:r>
            <a:endParaRPr lang="en-US" sz="2400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71800" y="4724400"/>
            <a:ext cx="541421" cy="2646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2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4000" dirty="0" smtClean="0">
                <a:latin typeface="Britannic Bold" panose="020B0903060703020204" pitchFamily="34" charset="0"/>
              </a:rPr>
              <a:t>The “Object” Class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In Java, all classes are </a:t>
            </a:r>
            <a:r>
              <a:rPr lang="en-US" sz="2800" dirty="0" smtClean="0"/>
              <a:t>descendants </a:t>
            </a:r>
            <a:r>
              <a:rPr lang="en-US" sz="2800" dirty="0"/>
              <a:t>of a predefined class called 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</a:t>
            </a:r>
            <a:endParaRPr lang="en-US" sz="2800" dirty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dirty="0"/>
              <a:t> class specifies some basic behaviors common to </a:t>
            </a:r>
            <a:r>
              <a:rPr lang="en-US" sz="2400" u="sng" dirty="0"/>
              <a:t>all</a:t>
            </a:r>
            <a:r>
              <a:rPr lang="en-US" sz="2400" dirty="0"/>
              <a:t> objects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Any methods that works with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dirty="0"/>
              <a:t> reference will work on </a:t>
            </a:r>
            <a:r>
              <a:rPr lang="en-US" sz="2400" b="1" dirty="0"/>
              <a:t>object of any class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Methods defined in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dirty="0"/>
              <a:t> class are inherited in all classes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Two inherited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dirty="0"/>
              <a:t> methods are</a:t>
            </a:r>
          </a:p>
          <a:p>
            <a:pPr lvl="2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toString()</a:t>
            </a:r>
            <a:r>
              <a:rPr lang="en-US" sz="2000" dirty="0"/>
              <a:t> method</a:t>
            </a:r>
          </a:p>
          <a:p>
            <a:pPr lvl="2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sz="2000" dirty="0"/>
              <a:t> method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However, these inherited methods usually </a:t>
            </a:r>
            <a:r>
              <a:rPr lang="en-US" sz="2400" u="sng" dirty="0"/>
              <a:t>don’t </a:t>
            </a:r>
            <a:r>
              <a:rPr lang="en-US" sz="2400" u="sng" dirty="0" smtClean="0"/>
              <a:t>work</a:t>
            </a:r>
            <a:r>
              <a:rPr lang="en-US" sz="2400" dirty="0" smtClean="0"/>
              <a:t> </a:t>
            </a:r>
            <a:r>
              <a:rPr lang="en-US" sz="2400" dirty="0"/>
              <a:t>because they are not customised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1915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5. </a:t>
            </a:r>
            <a:r>
              <a:rPr lang="en-US" sz="4000" dirty="0" smtClean="0">
                <a:latin typeface="Britannic Bold" panose="020B0903060703020204" pitchFamily="34" charset="0"/>
              </a:rPr>
              <a:t>“is-a” versus “has-a”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Words of caution: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Do not overuse inheritance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Do not overuse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protected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Make sure it is something inherent for future </a:t>
            </a:r>
            <a:r>
              <a:rPr lang="en-US" dirty="0" smtClean="0"/>
              <a:t>subclass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To determine whether it is correct to inherit: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Use the “</a:t>
            </a:r>
            <a:r>
              <a:rPr lang="en-US" b="1" dirty="0">
                <a:solidFill>
                  <a:srgbClr val="0000FF"/>
                </a:solidFill>
              </a:rPr>
              <a:t>is-a</a:t>
            </a:r>
            <a:r>
              <a:rPr lang="en-US" dirty="0"/>
              <a:t>” rules of thumb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If “B is-a A” sounds right, then </a:t>
            </a:r>
            <a:r>
              <a:rPr lang="en-US" b="1" i="1" dirty="0"/>
              <a:t>B is a subclass of A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Frequently confused with the “</a:t>
            </a:r>
            <a:r>
              <a:rPr lang="en-US" b="1" dirty="0">
                <a:solidFill>
                  <a:srgbClr val="0000FF"/>
                </a:solidFill>
              </a:rPr>
              <a:t>has-a</a:t>
            </a:r>
            <a:r>
              <a:rPr lang="en-US" dirty="0"/>
              <a:t>” rule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If “B has-a A” sounds right, then </a:t>
            </a:r>
            <a:r>
              <a:rPr lang="en-US" b="1" i="1" dirty="0"/>
              <a:t>B should have an A attribute </a:t>
            </a:r>
            <a:r>
              <a:rPr lang="en-US" dirty="0"/>
              <a:t>(hence B depends on A)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4017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4000" dirty="0" smtClean="0">
                <a:latin typeface="Britannic Bold" panose="020B0903060703020204" pitchFamily="34" charset="0"/>
              </a:rPr>
              <a:t>“is-a” versus “has-a”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UML diagrams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10750" y="1538287"/>
            <a:ext cx="5106194" cy="2367023"/>
            <a:chOff x="609599" y="1143000"/>
            <a:chExt cx="5106194" cy="2367023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09599" y="1143000"/>
              <a:ext cx="5106194" cy="190821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latin typeface="Courier New" pitchFamily="49" charset="0"/>
                </a:rPr>
                <a:t> BankAcct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dirty="0" smtClean="0">
                  <a:latin typeface="Courier New" pitchFamily="49" charset="0"/>
                </a:rPr>
                <a:t>...</a:t>
              </a:r>
              <a:endParaRPr lang="en-US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 smtClean="0">
                  <a:latin typeface="Courier New" pitchFamily="49" charset="0"/>
                </a:rPr>
                <a:t>}</a:t>
              </a:r>
              <a:endParaRPr lang="en-US" b="1" dirty="0">
                <a:latin typeface="Courier New" pitchFamily="49" charset="0"/>
              </a:endParaRPr>
            </a:p>
            <a:p>
              <a:pPr eaLnBrk="0" hangingPunct="0"/>
              <a:endParaRPr lang="en-US" sz="1000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latin typeface="Courier New" pitchFamily="49" charset="0"/>
                </a:rPr>
                <a:t> SavingAcct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extends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</a:rPr>
                <a:t>BankAcct {</a:t>
              </a:r>
            </a:p>
            <a:p>
              <a:pPr eaLnBrk="0" hangingPunct="0"/>
              <a:r>
                <a:rPr lang="en-US" dirty="0">
                  <a:latin typeface="Courier New" pitchFamily="49" charset="0"/>
                </a:rPr>
                <a:t>     </a:t>
              </a:r>
              <a:r>
                <a:rPr lang="en-US" dirty="0" smtClean="0">
                  <a:latin typeface="Courier New" pitchFamily="49" charset="0"/>
                </a:rPr>
                <a:t>...</a:t>
              </a:r>
              <a:endParaRPr lang="en-US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 smtClean="0">
                  <a:latin typeface="Courier New" pitchFamily="49" charset="0"/>
                </a:rPr>
                <a:t>}</a:t>
              </a:r>
              <a:endParaRPr lang="en-US" b="1" dirty="0">
                <a:latin typeface="Courier New" pitchFamily="49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09599" y="3109913"/>
              <a:ext cx="51061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Inheritance: </a:t>
              </a:r>
              <a:r>
                <a:rPr lang="en-US" sz="2000" dirty="0" smtClean="0">
                  <a:latin typeface="+mn-lt"/>
                </a:rPr>
                <a:t>SavingAcct </a:t>
              </a:r>
              <a:r>
                <a:rPr lang="en-US" sz="2000" dirty="0">
                  <a:solidFill>
                    <a:srgbClr val="C00000"/>
                  </a:solidFill>
                  <a:latin typeface="+mn-lt"/>
                </a:rPr>
                <a:t>IS-A</a:t>
              </a:r>
              <a:r>
                <a:rPr lang="en-US" sz="2000" dirty="0">
                  <a:latin typeface="+mn-lt"/>
                </a:rPr>
                <a:t> </a:t>
              </a:r>
              <a:r>
                <a:rPr lang="en-US" sz="2000" dirty="0" smtClean="0">
                  <a:latin typeface="+mn-lt"/>
                </a:rPr>
                <a:t>BankAcct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199" y="4278272"/>
            <a:ext cx="4816152" cy="2308325"/>
            <a:chOff x="594048" y="3882985"/>
            <a:chExt cx="4816152" cy="2308325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594048" y="3882985"/>
              <a:ext cx="4800601" cy="190821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latin typeface="Courier New" pitchFamily="49" charset="0"/>
                </a:rPr>
                <a:t> BankAcct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dirty="0" smtClean="0">
                  <a:latin typeface="Courier New" pitchFamily="49" charset="0"/>
                </a:rPr>
                <a:t>...</a:t>
              </a:r>
              <a:endParaRPr lang="en-US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};</a:t>
              </a:r>
            </a:p>
            <a:p>
              <a:pPr eaLnBrk="0" hangingPunct="0"/>
              <a:endParaRPr lang="en-US" sz="1000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latin typeface="Courier New" pitchFamily="49" charset="0"/>
                </a:rPr>
                <a:t> Person </a:t>
              </a:r>
              <a:r>
                <a:rPr lang="en-US" b="1" dirty="0" smtClean="0">
                  <a:latin typeface="Courier New" pitchFamily="49" charset="0"/>
                </a:rPr>
                <a:t>{</a:t>
              </a:r>
              <a:endParaRPr lang="en-US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private </a:t>
              </a:r>
              <a:r>
                <a:rPr lang="en-US" b="1" dirty="0" smtClean="0">
                  <a:latin typeface="Courier New" pitchFamily="49" charset="0"/>
                </a:rPr>
                <a:t>BankAcct myAcct</a:t>
              </a:r>
              <a:r>
                <a:rPr lang="en-US" b="1" dirty="0">
                  <a:latin typeface="Courier New" pitchFamily="49" charset="0"/>
                </a:rPr>
                <a:t>;  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};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09599" y="5791200"/>
              <a:ext cx="480060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Attribute: Person </a:t>
              </a:r>
              <a:r>
                <a:rPr lang="en-US" sz="2000" dirty="0">
                  <a:solidFill>
                    <a:srgbClr val="C00000"/>
                  </a:solidFill>
                  <a:latin typeface="+mn-lt"/>
                </a:rPr>
                <a:t>HAS-A</a:t>
              </a:r>
              <a:r>
                <a:rPr lang="en-US" sz="2000" dirty="0">
                  <a:latin typeface="+mn-lt"/>
                </a:rPr>
                <a:t> </a:t>
              </a:r>
              <a:r>
                <a:rPr lang="en-US" sz="2000" dirty="0" smtClean="0">
                  <a:latin typeface="+mn-lt"/>
                </a:rPr>
                <a:t>BankAcct</a:t>
              </a:r>
              <a:endParaRPr lang="en-US" sz="2000" dirty="0">
                <a:latin typeface="+mn-lt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304800" y="4038600"/>
            <a:ext cx="851333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539951" y="2224087"/>
            <a:ext cx="3278187" cy="1314510"/>
            <a:chOff x="5539951" y="2224087"/>
            <a:chExt cx="3278187" cy="1314510"/>
          </a:xfrm>
        </p:grpSpPr>
        <p:grpSp>
          <p:nvGrpSpPr>
            <p:cNvPr id="33" name="Group 32"/>
            <p:cNvGrpSpPr/>
            <p:nvPr/>
          </p:nvGrpSpPr>
          <p:grpSpPr>
            <a:xfrm>
              <a:off x="6862714" y="2590833"/>
              <a:ext cx="572712" cy="96015"/>
              <a:chOff x="3884710" y="4185927"/>
              <a:chExt cx="1049041" cy="191244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Isosceles Triangle 41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24"/>
            <p:cNvGrpSpPr/>
            <p:nvPr/>
          </p:nvGrpSpPr>
          <p:grpSpPr>
            <a:xfrm>
              <a:off x="5539951" y="2224087"/>
              <a:ext cx="1373187" cy="762000"/>
              <a:chOff x="4495800" y="1828800"/>
              <a:chExt cx="1373187" cy="762000"/>
            </a:xfrm>
          </p:grpSpPr>
          <p:sp>
            <p:nvSpPr>
              <p:cNvPr id="39" name="AutoShape 5"/>
              <p:cNvSpPr>
                <a:spLocks noChangeArrowheads="1"/>
              </p:cNvSpPr>
              <p:nvPr/>
            </p:nvSpPr>
            <p:spPr bwMode="auto">
              <a:xfrm>
                <a:off x="4495800" y="18288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0" name="Text Box 6"/>
              <p:cNvSpPr txBox="1">
                <a:spLocks noChangeArrowheads="1"/>
              </p:cNvSpPr>
              <p:nvPr/>
            </p:nvSpPr>
            <p:spPr bwMode="auto">
              <a:xfrm>
                <a:off x="4532218" y="1905000"/>
                <a:ext cx="13003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SavingAcct</a:t>
                </a:r>
                <a:endParaRPr lang="en-US" altLang="ja-JP" sz="1600" b="1" dirty="0">
                  <a:ea typeface="ＭＳ Ｐゴシック" pitchFamily="34" charset="-128"/>
                </a:endParaRPr>
              </a:p>
            </p:txBody>
          </p:sp>
        </p:grpSp>
        <p:grpSp>
          <p:nvGrpSpPr>
            <p:cNvPr id="35" name="Group 25"/>
            <p:cNvGrpSpPr/>
            <p:nvPr/>
          </p:nvGrpSpPr>
          <p:grpSpPr>
            <a:xfrm>
              <a:off x="7444951" y="2224087"/>
              <a:ext cx="1373187" cy="762000"/>
              <a:chOff x="4495800" y="3124200"/>
              <a:chExt cx="1373187" cy="762000"/>
            </a:xfrm>
          </p:grpSpPr>
          <p:sp>
            <p:nvSpPr>
              <p:cNvPr id="37" name="AutoShape 5"/>
              <p:cNvSpPr>
                <a:spLocks noChangeArrowheads="1"/>
              </p:cNvSpPr>
              <p:nvPr/>
            </p:nvSpPr>
            <p:spPr bwMode="auto">
              <a:xfrm>
                <a:off x="4495800" y="31242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8" name="Text Box 6"/>
              <p:cNvSpPr txBox="1">
                <a:spLocks noChangeArrowheads="1"/>
              </p:cNvSpPr>
              <p:nvPr/>
            </p:nvSpPr>
            <p:spPr bwMode="auto">
              <a:xfrm>
                <a:off x="4617976" y="3200400"/>
                <a:ext cx="112883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BankAcct</a:t>
                </a:r>
                <a:endParaRPr lang="en-US" altLang="ja-JP" sz="1600" b="1" dirty="0">
                  <a:ea typeface="ＭＳ Ｐゴシック" pitchFamily="34" charset="-128"/>
                </a:endParaRPr>
              </a:p>
            </p:txBody>
          </p:sp>
        </p:grp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6226547" y="3138487"/>
              <a:ext cx="182800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latin typeface="+mn-lt"/>
                </a:rPr>
                <a:t>Solid arrow</a:t>
              </a:r>
              <a:endParaRPr lang="en-US" sz="2000" dirty="0">
                <a:latin typeface="+mn-lt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39951" y="4814887"/>
            <a:ext cx="3278187" cy="1314510"/>
            <a:chOff x="5638800" y="4419600"/>
            <a:chExt cx="3278187" cy="1314510"/>
          </a:xfrm>
        </p:grpSpPr>
        <p:grpSp>
          <p:nvGrpSpPr>
            <p:cNvPr id="44" name="Group 23"/>
            <p:cNvGrpSpPr/>
            <p:nvPr/>
          </p:nvGrpSpPr>
          <p:grpSpPr>
            <a:xfrm>
              <a:off x="5638800" y="4419600"/>
              <a:ext cx="1373187" cy="762000"/>
              <a:chOff x="1371600" y="2209800"/>
              <a:chExt cx="1373187" cy="762000"/>
            </a:xfrm>
          </p:grpSpPr>
          <p:sp>
            <p:nvSpPr>
              <p:cNvPr id="50" name="AutoShape 5"/>
              <p:cNvSpPr>
                <a:spLocks noChangeArrowheads="1"/>
              </p:cNvSpPr>
              <p:nvPr/>
            </p:nvSpPr>
            <p:spPr bwMode="auto">
              <a:xfrm>
                <a:off x="1371600" y="22098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" name="Text Box 6"/>
              <p:cNvSpPr txBox="1">
                <a:spLocks noChangeArrowheads="1"/>
              </p:cNvSpPr>
              <p:nvPr/>
            </p:nvSpPr>
            <p:spPr bwMode="auto">
              <a:xfrm>
                <a:off x="1448593" y="2286001"/>
                <a:ext cx="1219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rgbClr val="000000"/>
                    </a:solidFill>
                    <a:ea typeface="ＭＳ Ｐゴシック" pitchFamily="34" charset="-128"/>
                  </a:rPr>
                  <a:t>Person</a:t>
                </a:r>
                <a:endParaRPr lang="en-US" altLang="ja-JP" sz="1600" b="1" dirty="0">
                  <a:ea typeface="ＭＳ Ｐゴシック" pitchFamily="34" charset="-128"/>
                </a:endParaRPr>
              </a:p>
            </p:txBody>
          </p:sp>
        </p:grpSp>
        <p:grpSp>
          <p:nvGrpSpPr>
            <p:cNvPr id="45" name="Group 25"/>
            <p:cNvGrpSpPr/>
            <p:nvPr/>
          </p:nvGrpSpPr>
          <p:grpSpPr>
            <a:xfrm>
              <a:off x="7543800" y="4419600"/>
              <a:ext cx="1373187" cy="762000"/>
              <a:chOff x="4495800" y="3124200"/>
              <a:chExt cx="1373187" cy="762000"/>
            </a:xfrm>
          </p:grpSpPr>
          <p:sp>
            <p:nvSpPr>
              <p:cNvPr id="48" name="AutoShape 5"/>
              <p:cNvSpPr>
                <a:spLocks noChangeArrowheads="1"/>
              </p:cNvSpPr>
              <p:nvPr/>
            </p:nvSpPr>
            <p:spPr bwMode="auto">
              <a:xfrm>
                <a:off x="4495800" y="3124200"/>
                <a:ext cx="1373187" cy="762000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9" name="Text Box 6"/>
              <p:cNvSpPr txBox="1">
                <a:spLocks noChangeArrowheads="1"/>
              </p:cNvSpPr>
              <p:nvPr/>
            </p:nvSpPr>
            <p:spPr bwMode="auto">
              <a:xfrm>
                <a:off x="4617976" y="3200400"/>
                <a:ext cx="112883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BankAcct</a:t>
                </a:r>
                <a:endParaRPr lang="en-US" altLang="ja-JP" sz="1600" b="1" dirty="0">
                  <a:ea typeface="ＭＳ Ｐゴシック" pitchFamily="34" charset="-128"/>
                </a:endParaRPr>
              </a:p>
            </p:txBody>
          </p:sp>
        </p:grpSp>
        <p:cxnSp>
          <p:nvCxnSpPr>
            <p:cNvPr id="46" name="Straight Arrow Connector 45"/>
            <p:cNvCxnSpPr>
              <a:stCxn id="50" idx="3"/>
              <a:endCxn id="48" idx="1"/>
            </p:cNvCxnSpPr>
            <p:nvPr/>
          </p:nvCxnSpPr>
          <p:spPr>
            <a:xfrm>
              <a:off x="7011987" y="4800600"/>
              <a:ext cx="5318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6325395" y="5334000"/>
              <a:ext cx="190499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 smtClean="0">
                  <a:latin typeface="+mn-lt"/>
                </a:rPr>
                <a:t>Dotted arrow</a:t>
              </a:r>
              <a:endParaRPr lang="en-US" sz="2000" dirty="0">
                <a:latin typeface="+mn-lt"/>
              </a:endParaRPr>
            </a:p>
          </p:txBody>
        </p:sp>
      </p:grpSp>
      <p:sp>
        <p:nvSpPr>
          <p:cNvPr id="52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10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6. </a:t>
            </a:r>
            <a:r>
              <a:rPr lang="en-US" sz="3600" dirty="0" smtClean="0">
                <a:latin typeface="Britannic Bold" panose="020B0903060703020204" pitchFamily="34" charset="0"/>
              </a:rPr>
              <a:t>Preventing Inheritance (“final”)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600" dirty="0" smtClean="0"/>
              <a:t>Sometimes, we want to prevent inheritance by another class </a:t>
            </a:r>
            <a:r>
              <a:rPr lang="en-US" sz="2200" dirty="0" smtClean="0"/>
              <a:t>(eg: to prevent a subclass from corrupting the behaviour of its superclass)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600" dirty="0" smtClean="0"/>
              <a:t>Use the </a:t>
            </a:r>
            <a:r>
              <a:rPr lang="en-US" sz="2600" dirty="0" smtClean="0">
                <a:solidFill>
                  <a:srgbClr val="C00000"/>
                </a:solidFill>
              </a:rPr>
              <a:t>final</a:t>
            </a:r>
            <a:r>
              <a:rPr lang="en-US" sz="2600" dirty="0" smtClean="0"/>
              <a:t> keyword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Eg: </a:t>
            </a:r>
            <a:r>
              <a:rPr lang="en-US" sz="2200" dirty="0" smtClean="0">
                <a:solidFill>
                  <a:srgbClr val="7030A0"/>
                </a:solidFill>
              </a:rPr>
              <a:t>final class SavingAcct </a:t>
            </a:r>
            <a:r>
              <a:rPr lang="en-US" sz="2200" dirty="0" smtClean="0"/>
              <a:t>will prevent a subclass to be created from SavingAcct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Sometimes, we want a class to be inheritable, but want to prevent some of its methods to be overridden by its subclass</a:t>
            </a:r>
            <a:endParaRPr lang="en-US" sz="2600" dirty="0"/>
          </a:p>
          <a:p>
            <a:pPr lvl="1">
              <a:spcBef>
                <a:spcPts val="600"/>
              </a:spcBef>
            </a:pPr>
            <a:r>
              <a:rPr lang="en-US" sz="2200" dirty="0"/>
              <a:t>Use </a:t>
            </a:r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C00000"/>
                </a:solidFill>
              </a:rPr>
              <a:t>final</a:t>
            </a:r>
            <a:r>
              <a:rPr lang="en-US" sz="2200" dirty="0" smtClean="0"/>
              <a:t> keyword on the particular method:</a:t>
            </a:r>
          </a:p>
          <a:p>
            <a:pPr marL="344487" lvl="1" indent="0">
              <a:spcBef>
                <a:spcPts val="60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>
                <a:solidFill>
                  <a:srgbClr val="7030A0"/>
                </a:solidFill>
              </a:rPr>
              <a:t>public final void payInterest() </a:t>
            </a:r>
            <a:r>
              <a:rPr lang="en-US" sz="2200" dirty="0" smtClean="0"/>
              <a:t>{ … }</a:t>
            </a:r>
          </a:p>
          <a:p>
            <a:pPr marL="692150" lvl="1" indent="-349250">
              <a:spcBef>
                <a:spcPts val="600"/>
              </a:spcBef>
              <a:buNone/>
              <a:tabLst>
                <a:tab pos="692150" algn="l"/>
              </a:tabLst>
            </a:pPr>
            <a:r>
              <a:rPr lang="en-US" sz="2200" dirty="0" smtClean="0"/>
              <a:t>   	will prevent the subclass of </a:t>
            </a:r>
            <a:r>
              <a:rPr lang="en-US" sz="2200" dirty="0" smtClean="0">
                <a:solidFill>
                  <a:srgbClr val="0000FF"/>
                </a:solidFill>
              </a:rPr>
              <a:t>SavingAcct</a:t>
            </a:r>
            <a:r>
              <a:rPr lang="en-US" sz="2200" dirty="0" smtClean="0"/>
              <a:t> from overriding </a:t>
            </a:r>
            <a:r>
              <a:rPr lang="en-US" sz="2200" dirty="0" smtClean="0">
                <a:solidFill>
                  <a:srgbClr val="0000FF"/>
                </a:solidFill>
              </a:rPr>
              <a:t>payInterest()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8221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7. </a:t>
            </a:r>
            <a:r>
              <a:rPr lang="en-US" sz="3600" dirty="0" smtClean="0">
                <a:latin typeface="Britannic Bold" panose="020B0903060703020204" pitchFamily="34" charset="0"/>
              </a:rPr>
              <a:t>Constraint of Inheritance in 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600" dirty="0" smtClean="0">
                <a:solidFill>
                  <a:srgbClr val="0000FF"/>
                </a:solidFill>
              </a:rPr>
              <a:t>Single inheritance</a:t>
            </a:r>
            <a:r>
              <a:rPr lang="en-US" sz="2600" dirty="0" smtClean="0"/>
              <a:t>: Subclass can only have a single superclass</a:t>
            </a:r>
          </a:p>
          <a:p>
            <a:pPr>
              <a:spcBef>
                <a:spcPts val="1200"/>
              </a:spcBef>
            </a:pPr>
            <a:r>
              <a:rPr lang="en-US" sz="2600" dirty="0" smtClean="0">
                <a:solidFill>
                  <a:srgbClr val="0000FF"/>
                </a:solidFill>
              </a:rPr>
              <a:t>Multiple inheritance</a:t>
            </a:r>
            <a:r>
              <a:rPr lang="en-US" sz="2600" dirty="0" smtClean="0"/>
              <a:t>: Subclass may have more than one superclass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600" dirty="0" smtClean="0"/>
              <a:t>In Java, </a:t>
            </a:r>
            <a:r>
              <a:rPr lang="en-US" sz="2600" dirty="0" smtClean="0">
                <a:solidFill>
                  <a:srgbClr val="C00000"/>
                </a:solidFill>
              </a:rPr>
              <a:t>only single inheritance is allowed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(Side note: Java’s alternative to multiple inheritance can be achieved through the use of interfaces – to be covered later. A Java class may implement multiple interfaces.)</a:t>
            </a:r>
            <a:endParaRPr lang="en-US" sz="18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183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8. </a:t>
            </a:r>
            <a:r>
              <a:rPr lang="en-US" sz="4000" dirty="0" smtClean="0">
                <a:latin typeface="Britannic Bold" panose="020B0903060703020204" pitchFamily="34" charset="0"/>
              </a:rPr>
              <a:t>Quick Quiz #1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96240" y="1143000"/>
            <a:ext cx="5791200" cy="2185214"/>
          </a:xfrm>
          <a:prstGeom prst="rect">
            <a:avLst/>
          </a:prstGeom>
          <a:noFill/>
          <a:ln w="19050"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ClassA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int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ClassA() {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ClassA(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value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val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 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"Class </a:t>
            </a:r>
            <a:r>
              <a:rPr lang="en-US" sz="1400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value = "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value);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" y="3480614"/>
            <a:ext cx="5791200" cy="3046988"/>
          </a:xfrm>
          <a:prstGeom prst="rect">
            <a:avLst/>
          </a:prstGeom>
          <a:noFill/>
          <a:ln w="19050"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ClassB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ClassA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int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ClassB()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ClassB(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.value = val – 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value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val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.print();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"Class </a:t>
            </a:r>
            <a:r>
              <a:rPr lang="en-US" sz="1400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"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value);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4648200" y="952500"/>
            <a:ext cx="1295400" cy="339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ourier New" pitchFamily="49" charset="0"/>
              </a:rPr>
              <a:t>ClassA.java</a:t>
            </a:r>
          </a:p>
        </p:txBody>
      </p:sp>
      <p:sp>
        <p:nvSpPr>
          <p:cNvPr id="11" name="Rectangle 6"/>
          <p:cNvSpPr/>
          <p:nvPr/>
        </p:nvSpPr>
        <p:spPr>
          <a:xfrm>
            <a:off x="4648200" y="6254750"/>
            <a:ext cx="1295400" cy="298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ourier New" pitchFamily="49" charset="0"/>
              </a:rPr>
              <a:t>ClassB.java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692520" y="1291798"/>
            <a:ext cx="1117817" cy="2387263"/>
            <a:chOff x="6692520" y="1291798"/>
            <a:chExt cx="1117817" cy="2387263"/>
          </a:xfrm>
        </p:grpSpPr>
        <p:grpSp>
          <p:nvGrpSpPr>
            <p:cNvPr id="33" name="Group 32"/>
            <p:cNvGrpSpPr/>
            <p:nvPr/>
          </p:nvGrpSpPr>
          <p:grpSpPr>
            <a:xfrm>
              <a:off x="6692520" y="1291798"/>
              <a:ext cx="1117817" cy="943809"/>
              <a:chOff x="7264183" y="2290346"/>
              <a:chExt cx="1117817" cy="943809"/>
            </a:xfrm>
          </p:grpSpPr>
          <p:sp>
            <p:nvSpPr>
              <p:cNvPr id="44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43808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264183" y="28956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ClassA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365891" y="25570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# value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365891" y="2895065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print()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 rot="16200000">
              <a:off x="6965071" y="2570165"/>
              <a:ext cx="572712" cy="96015"/>
              <a:chOff x="3884710" y="4185927"/>
              <a:chExt cx="1049041" cy="191244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692520" y="2735252"/>
              <a:ext cx="1117817" cy="943809"/>
              <a:chOff x="7264183" y="2290346"/>
              <a:chExt cx="1117817" cy="943809"/>
            </a:xfrm>
          </p:grpSpPr>
          <p:sp>
            <p:nvSpPr>
              <p:cNvPr id="36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43808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264183" y="28956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ClassB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365891" y="25570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# value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365891" y="2895065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print()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27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81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8. </a:t>
            </a:r>
            <a:r>
              <a:rPr lang="en-US" sz="4000" dirty="0" smtClean="0">
                <a:latin typeface="Britannic Bold" panose="020B0903060703020204" pitchFamily="34" charset="0"/>
              </a:rPr>
              <a:t>Quick Quiz #1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96240" y="1143000"/>
            <a:ext cx="5791200" cy="3046988"/>
          </a:xfrm>
          <a:prstGeom prst="rect">
            <a:avLst/>
          </a:prstGeom>
          <a:noFill/>
          <a:ln w="19050"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inal class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ClassC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ClassB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ClassC()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ClassC(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.value = val – 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value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val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.print();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"Class </a:t>
            </a:r>
            <a:r>
              <a:rPr lang="en-US" sz="1400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"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value);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975896"/>
            <a:ext cx="1295400" cy="302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ourier New" pitchFamily="49" charset="0"/>
              </a:rPr>
              <a:t>ClassC.java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" y="4318516"/>
            <a:ext cx="5791200" cy="2369880"/>
          </a:xfrm>
          <a:prstGeom prst="rect">
            <a:avLst/>
          </a:prstGeom>
          <a:noFill/>
          <a:ln w="19050"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TestSubclasses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ClassA objA =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ClassA(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ClassB objB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ClassB(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456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ClassC objC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ClassC(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789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objA.print(); System.out.println(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"---------"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objB.print();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"---------"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objC.print();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38600" y="6400800"/>
            <a:ext cx="1905000" cy="287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ourier New" pitchFamily="49" charset="0"/>
              </a:rPr>
              <a:t>TestSubclasses.java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4005322"/>
            <a:ext cx="2209800" cy="369332"/>
          </a:xfrm>
          <a:prstGeom prst="rect">
            <a:avLst/>
          </a:prstGeom>
          <a:solidFill>
            <a:srgbClr val="9999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829679" y="503991"/>
            <a:ext cx="1133057" cy="3814525"/>
            <a:chOff x="6829679" y="503991"/>
            <a:chExt cx="1133057" cy="3814525"/>
          </a:xfrm>
        </p:grpSpPr>
        <p:grpSp>
          <p:nvGrpSpPr>
            <p:cNvPr id="37" name="Group 34"/>
            <p:cNvGrpSpPr/>
            <p:nvPr/>
          </p:nvGrpSpPr>
          <p:grpSpPr>
            <a:xfrm rot="16200000">
              <a:off x="7116402" y="1785013"/>
              <a:ext cx="572712" cy="96015"/>
              <a:chOff x="3884710" y="4185927"/>
              <a:chExt cx="1049041" cy="191244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Isosceles Triangle 62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4"/>
            <p:cNvGrpSpPr/>
            <p:nvPr/>
          </p:nvGrpSpPr>
          <p:grpSpPr>
            <a:xfrm rot="16200000">
              <a:off x="7102230" y="3209620"/>
              <a:ext cx="572712" cy="96015"/>
              <a:chOff x="3884710" y="4185927"/>
              <a:chExt cx="1049041" cy="19124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Isosceles Triangle 60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19"/>
            <p:cNvGrpSpPr/>
            <p:nvPr/>
          </p:nvGrpSpPr>
          <p:grpSpPr>
            <a:xfrm>
              <a:off x="6829679" y="503991"/>
              <a:ext cx="1117817" cy="943809"/>
              <a:chOff x="7264183" y="2290346"/>
              <a:chExt cx="1117817" cy="943809"/>
            </a:xfrm>
          </p:grpSpPr>
          <p:sp>
            <p:nvSpPr>
              <p:cNvPr id="54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43808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264183" y="28956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ClassA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365891" y="25570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# value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365891" y="2895065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print()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0" name="Group 22"/>
            <p:cNvGrpSpPr/>
            <p:nvPr/>
          </p:nvGrpSpPr>
          <p:grpSpPr>
            <a:xfrm>
              <a:off x="6829679" y="1947445"/>
              <a:ext cx="1117817" cy="943809"/>
              <a:chOff x="7264183" y="2290346"/>
              <a:chExt cx="1117817" cy="943809"/>
            </a:xfrm>
          </p:grpSpPr>
          <p:sp>
            <p:nvSpPr>
              <p:cNvPr id="48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43808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7264183" y="28956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ClassB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65891" y="25570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# value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365891" y="2895065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print()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1" name="Group 22"/>
            <p:cNvGrpSpPr/>
            <p:nvPr/>
          </p:nvGrpSpPr>
          <p:grpSpPr>
            <a:xfrm>
              <a:off x="6844919" y="3374707"/>
              <a:ext cx="1117817" cy="943809"/>
              <a:chOff x="7264183" y="2290346"/>
              <a:chExt cx="1117817" cy="943809"/>
            </a:xfrm>
          </p:grpSpPr>
          <p:sp>
            <p:nvSpPr>
              <p:cNvPr id="42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43808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264183" y="28956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ClassC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365891" y="25570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libri" panose="020F0502020204030204" pitchFamily="34" charset="0"/>
                  </a:rPr>
                  <a:t>-</a:t>
                </a:r>
                <a:r>
                  <a:rPr lang="en-US" sz="1600" dirty="0" smtClean="0">
                    <a:latin typeface="Calibri" panose="020F0502020204030204" pitchFamily="34" charset="0"/>
                  </a:rPr>
                  <a:t> value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365891" y="2895065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print()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66760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25994743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8. </a:t>
            </a:r>
            <a:r>
              <a:rPr lang="en-US" sz="4000" dirty="0" smtClean="0">
                <a:latin typeface="Britannic Bold" panose="020B0903060703020204" pitchFamily="34" charset="0"/>
              </a:rPr>
              <a:t>Quick Quiz #2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37" name="Rectangle 7"/>
          <p:cNvSpPr>
            <a:spLocks noGrp="1" noChangeArrowheads="1"/>
          </p:cNvSpPr>
          <p:nvPr>
            <p:ph idx="1"/>
          </p:nvPr>
        </p:nvSpPr>
        <p:spPr>
          <a:xfrm>
            <a:off x="432017" y="1066800"/>
            <a:ext cx="6019800" cy="10499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 smtClean="0"/>
              <a:t>Assume all methods print out message of the form &lt;class name&gt;,&lt;method name&gt;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Eg: method m() in class A prints out “A.m”.</a:t>
            </a:r>
            <a:endParaRPr lang="en-US" sz="1400" dirty="0"/>
          </a:p>
        </p:txBody>
      </p:sp>
      <p:sp>
        <p:nvSpPr>
          <p:cNvPr id="58" name="Rectangle 7"/>
          <p:cNvSpPr txBox="1">
            <a:spLocks noChangeArrowheads="1"/>
          </p:cNvSpPr>
          <p:nvPr/>
        </p:nvSpPr>
        <p:spPr bwMode="auto">
          <a:xfrm>
            <a:off x="432017" y="2206527"/>
            <a:ext cx="5421631" cy="163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kern="0" dirty="0" smtClean="0"/>
              <a:t>If a class overrides an inherited method, the method’s name will appear in the class icon. Otherwise, the inherited method remains unchanged in the subclass.</a:t>
            </a:r>
            <a:endParaRPr lang="en-US" sz="1400" kern="0" dirty="0"/>
          </a:p>
        </p:txBody>
      </p:sp>
      <p:sp>
        <p:nvSpPr>
          <p:cNvPr id="59" name="Rectangle 7"/>
          <p:cNvSpPr txBox="1">
            <a:spLocks noChangeArrowheads="1"/>
          </p:cNvSpPr>
          <p:nvPr/>
        </p:nvSpPr>
        <p:spPr bwMode="auto">
          <a:xfrm>
            <a:off x="416777" y="3585540"/>
            <a:ext cx="7114432" cy="105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kern="0" dirty="0" smtClean="0">
                <a:solidFill>
                  <a:srgbClr val="0000FF"/>
                </a:solidFill>
              </a:rPr>
              <a:t>For each code fragment below, indicate whether:</a:t>
            </a:r>
          </a:p>
          <a:p>
            <a:pPr lvl="1">
              <a:spcBef>
                <a:spcPts val="0"/>
              </a:spcBef>
            </a:pPr>
            <a:r>
              <a:rPr lang="en-US" sz="1800" kern="0" dirty="0" smtClean="0"/>
              <a:t>The code will cause compilation error, and briefly explain; or</a:t>
            </a:r>
          </a:p>
          <a:p>
            <a:pPr lvl="1">
              <a:spcBef>
                <a:spcPts val="0"/>
              </a:spcBef>
            </a:pPr>
            <a:r>
              <a:rPr lang="en-US" sz="1800" kern="0" dirty="0" smtClean="0"/>
              <a:t>The code can compile and run. Supply the execution result.</a:t>
            </a:r>
            <a:endParaRPr lang="en-US" sz="1800" kern="0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68339"/>
              </p:ext>
            </p:extLst>
          </p:nvPr>
        </p:nvGraphicFramePr>
        <p:xfrm>
          <a:off x="548640" y="4610100"/>
          <a:ext cx="750189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Code fragment (example)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Compilation error? Why?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a = new A();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a.m();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a = new A();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a.k();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 k() not defined in class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5748129" y="427048"/>
            <a:ext cx="3154682" cy="4038482"/>
            <a:chOff x="5748129" y="427048"/>
            <a:chExt cx="3154682" cy="4038482"/>
          </a:xfrm>
        </p:grpSpPr>
        <p:grpSp>
          <p:nvGrpSpPr>
            <p:cNvPr id="61" name="Group 34"/>
            <p:cNvGrpSpPr/>
            <p:nvPr/>
          </p:nvGrpSpPr>
          <p:grpSpPr>
            <a:xfrm rot="16200000">
              <a:off x="8055458" y="3139241"/>
              <a:ext cx="572712" cy="96015"/>
              <a:chOff x="3884710" y="4185927"/>
              <a:chExt cx="1049041" cy="191244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Isosceles Triangle 92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19"/>
            <p:cNvGrpSpPr/>
            <p:nvPr/>
          </p:nvGrpSpPr>
          <p:grpSpPr>
            <a:xfrm>
              <a:off x="6806984" y="427048"/>
              <a:ext cx="1117818" cy="998993"/>
              <a:chOff x="7264182" y="2290346"/>
              <a:chExt cx="1117818" cy="998993"/>
            </a:xfrm>
          </p:grpSpPr>
          <p:sp>
            <p:nvSpPr>
              <p:cNvPr id="87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98992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7264182" y="273558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A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369701" y="2704564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m()</a:t>
                </a:r>
              </a:p>
              <a:p>
                <a:r>
                  <a:rPr lang="en-US" sz="1600" dirty="0" smtClean="0">
                    <a:latin typeface="Calibri" panose="020F0502020204030204" pitchFamily="34" charset="0"/>
                  </a:rPr>
                  <a:t>+ n()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3" name="Group 19"/>
            <p:cNvGrpSpPr/>
            <p:nvPr/>
          </p:nvGrpSpPr>
          <p:grpSpPr>
            <a:xfrm>
              <a:off x="5748129" y="1792310"/>
              <a:ext cx="1117818" cy="998993"/>
              <a:chOff x="7264182" y="2290346"/>
              <a:chExt cx="1117818" cy="998993"/>
            </a:xfrm>
          </p:grpSpPr>
          <p:sp>
            <p:nvSpPr>
              <p:cNvPr id="82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98992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264182" y="273558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B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7369701" y="2704564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n()</a:t>
                </a:r>
              </a:p>
              <a:p>
                <a:r>
                  <a:rPr lang="en-US" sz="1600" dirty="0" smtClean="0">
                    <a:latin typeface="Calibri" panose="020F0502020204030204" pitchFamily="34" charset="0"/>
                  </a:rPr>
                  <a:t>+ p()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4" name="Group 19"/>
            <p:cNvGrpSpPr/>
            <p:nvPr/>
          </p:nvGrpSpPr>
          <p:grpSpPr>
            <a:xfrm>
              <a:off x="7784993" y="1810136"/>
              <a:ext cx="1117818" cy="998993"/>
              <a:chOff x="7264182" y="2290346"/>
              <a:chExt cx="1117818" cy="998993"/>
            </a:xfrm>
          </p:grpSpPr>
          <p:sp>
            <p:nvSpPr>
              <p:cNvPr id="77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98992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7264182" y="273558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369701" y="2704564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m()</a:t>
                </a:r>
              </a:p>
            </p:txBody>
          </p:sp>
        </p:grpSp>
        <p:grpSp>
          <p:nvGrpSpPr>
            <p:cNvPr id="65" name="Group 19"/>
            <p:cNvGrpSpPr/>
            <p:nvPr/>
          </p:nvGrpSpPr>
          <p:grpSpPr>
            <a:xfrm>
              <a:off x="7784992" y="3220315"/>
              <a:ext cx="1117818" cy="1245215"/>
              <a:chOff x="7264182" y="2290346"/>
              <a:chExt cx="1117818" cy="1245215"/>
            </a:xfrm>
          </p:grpSpPr>
          <p:sp>
            <p:nvSpPr>
              <p:cNvPr id="72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1245214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7264182" y="273558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7403991" y="2290346"/>
                <a:ext cx="838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alibri" panose="020F0502020204030204" pitchFamily="34" charset="0"/>
                  </a:rPr>
                  <a:t>D</a:t>
                </a:r>
                <a:endParaRPr lang="en-US" sz="16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369701" y="2704564"/>
                <a:ext cx="914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libri" panose="020F0502020204030204" pitchFamily="34" charset="0"/>
                  </a:rPr>
                  <a:t>+ m()</a:t>
                </a:r>
              </a:p>
              <a:p>
                <a:r>
                  <a:rPr lang="en-US" sz="1600" dirty="0" smtClean="0">
                    <a:latin typeface="Calibri" panose="020F0502020204030204" pitchFamily="34" charset="0"/>
                  </a:rPr>
                  <a:t>+ n()</a:t>
                </a:r>
              </a:p>
              <a:p>
                <a:r>
                  <a:rPr lang="en-US" sz="1600" dirty="0" smtClean="0">
                    <a:latin typeface="Calibri" panose="020F0502020204030204" pitchFamily="34" charset="0"/>
                  </a:rPr>
                  <a:t>+ p()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6" name="Group 34"/>
            <p:cNvGrpSpPr/>
            <p:nvPr/>
          </p:nvGrpSpPr>
          <p:grpSpPr>
            <a:xfrm rot="19693949">
              <a:off x="6579591" y="1600200"/>
              <a:ext cx="572712" cy="96015"/>
              <a:chOff x="3884710" y="4185927"/>
              <a:chExt cx="1049041" cy="191244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Isosceles Triangle 70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34"/>
            <p:cNvGrpSpPr/>
            <p:nvPr/>
          </p:nvGrpSpPr>
          <p:grpSpPr>
            <a:xfrm rot="1906051" flipH="1">
              <a:off x="7638445" y="1600200"/>
              <a:ext cx="572712" cy="96015"/>
              <a:chOff x="3884710" y="4185927"/>
              <a:chExt cx="1049041" cy="191244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Isosceles Triangle 68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92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8. </a:t>
            </a:r>
            <a:r>
              <a:rPr lang="en-US" sz="4000" dirty="0" smtClean="0">
                <a:latin typeface="Britannic Bold" panose="020B0903060703020204" pitchFamily="34" charset="0"/>
              </a:rPr>
              <a:t>Quick Quiz #2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1214"/>
              </p:ext>
            </p:extLst>
          </p:nvPr>
        </p:nvGraphicFramePr>
        <p:xfrm>
          <a:off x="296943" y="1123182"/>
          <a:ext cx="7321503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4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618">
                <a:tc>
                  <a:txBody>
                    <a:bodyPr/>
                    <a:lstStyle/>
                    <a:p>
                      <a:r>
                        <a:rPr lang="en-US" dirty="0" smtClean="0"/>
                        <a:t>Code fragment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Compilation error?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a = new C();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a.m();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A();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b.n();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a = new B();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a.m();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a;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c = new D();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c;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a.n();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D();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b.p();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c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C();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c.n();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a = new D();</a:t>
                      </a: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a.p();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231871" y="355487"/>
            <a:ext cx="1728829" cy="2952757"/>
            <a:chOff x="7231871" y="355487"/>
            <a:chExt cx="1728829" cy="2952757"/>
          </a:xfrm>
        </p:grpSpPr>
        <p:grpSp>
          <p:nvGrpSpPr>
            <p:cNvPr id="36" name="Group 34"/>
            <p:cNvGrpSpPr/>
            <p:nvPr/>
          </p:nvGrpSpPr>
          <p:grpSpPr>
            <a:xfrm rot="16200000">
              <a:off x="8280993" y="2298630"/>
              <a:ext cx="572712" cy="96015"/>
              <a:chOff x="3884710" y="4185927"/>
              <a:chExt cx="1049041" cy="191244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Isosceles Triangle 88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19"/>
            <p:cNvGrpSpPr/>
            <p:nvPr/>
          </p:nvGrpSpPr>
          <p:grpSpPr>
            <a:xfrm>
              <a:off x="7746188" y="355487"/>
              <a:ext cx="773153" cy="748164"/>
              <a:chOff x="7264182" y="2290346"/>
              <a:chExt cx="1117818" cy="1081689"/>
            </a:xfrm>
          </p:grpSpPr>
          <p:sp>
            <p:nvSpPr>
              <p:cNvPr id="83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98992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264182" y="273558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7403991" y="2290346"/>
                <a:ext cx="838200" cy="40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Calibri" panose="020F0502020204030204" pitchFamily="34" charset="0"/>
                  </a:rPr>
                  <a:t>A</a:t>
                </a:r>
                <a:endParaRPr lang="en-US" sz="12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369702" y="2704564"/>
                <a:ext cx="914399" cy="66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Calibri" panose="020F0502020204030204" pitchFamily="34" charset="0"/>
                  </a:rPr>
                  <a:t>+ m()</a:t>
                </a:r>
              </a:p>
              <a:p>
                <a:r>
                  <a:rPr lang="en-US" sz="1200" dirty="0" smtClean="0">
                    <a:latin typeface="Calibri" panose="020F0502020204030204" pitchFamily="34" charset="0"/>
                  </a:rPr>
                  <a:t>+ n()</a:t>
                </a:r>
                <a:endParaRPr lang="en-US" sz="12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8" name="Group 19"/>
            <p:cNvGrpSpPr/>
            <p:nvPr/>
          </p:nvGrpSpPr>
          <p:grpSpPr>
            <a:xfrm>
              <a:off x="7231871" y="1312118"/>
              <a:ext cx="773153" cy="748164"/>
              <a:chOff x="7264182" y="2290346"/>
              <a:chExt cx="1117818" cy="1081689"/>
            </a:xfrm>
          </p:grpSpPr>
          <p:sp>
            <p:nvSpPr>
              <p:cNvPr id="78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98993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7264182" y="273558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7403991" y="2290346"/>
                <a:ext cx="838200" cy="40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Calibri" panose="020F0502020204030204" pitchFamily="34" charset="0"/>
                  </a:rPr>
                  <a:t>B</a:t>
                </a:r>
                <a:endParaRPr lang="en-US" sz="12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369702" y="2704564"/>
                <a:ext cx="914399" cy="66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Calibri" panose="020F0502020204030204" pitchFamily="34" charset="0"/>
                  </a:rPr>
                  <a:t>+ n()</a:t>
                </a:r>
              </a:p>
              <a:p>
                <a:r>
                  <a:rPr lang="en-US" sz="1200" dirty="0" smtClean="0">
                    <a:latin typeface="Calibri" panose="020F0502020204030204" pitchFamily="34" charset="0"/>
                  </a:rPr>
                  <a:t>+ p()</a:t>
                </a:r>
                <a:endParaRPr lang="en-US" sz="12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9" name="Group 19"/>
            <p:cNvGrpSpPr/>
            <p:nvPr/>
          </p:nvGrpSpPr>
          <p:grpSpPr>
            <a:xfrm>
              <a:off x="8180227" y="1312117"/>
              <a:ext cx="773153" cy="690966"/>
              <a:chOff x="7264182" y="2290346"/>
              <a:chExt cx="1117818" cy="998993"/>
            </a:xfrm>
          </p:grpSpPr>
          <p:sp>
            <p:nvSpPr>
              <p:cNvPr id="73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998992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264182" y="273558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03991" y="2290346"/>
                <a:ext cx="838200" cy="40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369702" y="2704564"/>
                <a:ext cx="914399" cy="40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Calibri" panose="020F0502020204030204" pitchFamily="34" charset="0"/>
                  </a:rPr>
                  <a:t>+ m()</a:t>
                </a:r>
              </a:p>
            </p:txBody>
          </p:sp>
        </p:grpSp>
        <p:grpSp>
          <p:nvGrpSpPr>
            <p:cNvPr id="61" name="Group 19"/>
            <p:cNvGrpSpPr/>
            <p:nvPr/>
          </p:nvGrpSpPr>
          <p:grpSpPr>
            <a:xfrm>
              <a:off x="8187547" y="2375414"/>
              <a:ext cx="773153" cy="932830"/>
              <a:chOff x="7264182" y="2290346"/>
              <a:chExt cx="1117818" cy="1348678"/>
            </a:xfrm>
          </p:grpSpPr>
          <p:sp>
            <p:nvSpPr>
              <p:cNvPr id="68" name="AutoShape 5"/>
              <p:cNvSpPr>
                <a:spLocks noChangeArrowheads="1"/>
              </p:cNvSpPr>
              <p:nvPr/>
            </p:nvSpPr>
            <p:spPr bwMode="auto">
              <a:xfrm>
                <a:off x="7264183" y="2290347"/>
                <a:ext cx="1117817" cy="1245214"/>
              </a:xfrm>
              <a:prstGeom prst="roundRect">
                <a:avLst>
                  <a:gd name="adj" fmla="val 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81320" dir="3080412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7264183" y="259080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264182" y="2735580"/>
                <a:ext cx="11178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7403991" y="2290346"/>
                <a:ext cx="838200" cy="40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Calibri" panose="020F0502020204030204" pitchFamily="34" charset="0"/>
                  </a:rPr>
                  <a:t>D</a:t>
                </a:r>
                <a:endParaRPr lang="en-US" sz="1200" b="1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369702" y="2704564"/>
                <a:ext cx="914399" cy="934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latin typeface="Calibri" panose="020F0502020204030204" pitchFamily="34" charset="0"/>
                  </a:rPr>
                  <a:t>+ m()</a:t>
                </a:r>
              </a:p>
              <a:p>
                <a:r>
                  <a:rPr lang="en-US" sz="1200" dirty="0" smtClean="0">
                    <a:latin typeface="Calibri" panose="020F0502020204030204" pitchFamily="34" charset="0"/>
                  </a:rPr>
                  <a:t>+ n()</a:t>
                </a:r>
              </a:p>
              <a:p>
                <a:r>
                  <a:rPr lang="en-US" sz="1200" dirty="0" smtClean="0">
                    <a:latin typeface="Calibri" panose="020F0502020204030204" pitchFamily="34" charset="0"/>
                  </a:rPr>
                  <a:t>+ p()</a:t>
                </a:r>
                <a:endParaRPr lang="en-US" sz="12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2" name="Group 34"/>
            <p:cNvGrpSpPr/>
            <p:nvPr/>
          </p:nvGrpSpPr>
          <p:grpSpPr>
            <a:xfrm rot="19693949">
              <a:off x="7672835" y="1149585"/>
              <a:ext cx="386527" cy="118038"/>
              <a:chOff x="3884710" y="4185927"/>
              <a:chExt cx="1049041" cy="191244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Isosceles Triangle 66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34"/>
            <p:cNvGrpSpPr/>
            <p:nvPr/>
          </p:nvGrpSpPr>
          <p:grpSpPr>
            <a:xfrm rot="1906051" flipH="1">
              <a:off x="8229377" y="1149585"/>
              <a:ext cx="386527" cy="118038"/>
              <a:chOff x="3884710" y="4185927"/>
              <a:chExt cx="1049041" cy="191244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884710" y="4281548"/>
                <a:ext cx="9436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Isosceles Triangle 64"/>
              <p:cNvSpPr/>
              <p:nvPr/>
            </p:nvSpPr>
            <p:spPr>
              <a:xfrm rot="5400000">
                <a:off x="4761185" y="4204604"/>
                <a:ext cx="191244" cy="153889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56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 dirty="0" smtClean="0">
                <a:latin typeface="Britannic Bold" panose="020B0903060703020204" pitchFamily="34" charset="0"/>
              </a:rPr>
              <a:t>Summary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153400" cy="5105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3200" dirty="0" smtClean="0"/>
              <a:t>Inheritance: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Creating subclasses 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Overriding methods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Using “super” keyword</a:t>
            </a:r>
          </a:p>
          <a:p>
            <a:pPr lvl="1">
              <a:spcBef>
                <a:spcPts val="600"/>
              </a:spcBef>
            </a:pPr>
            <a:r>
              <a:rPr lang="en-US" sz="2800" dirty="0" smtClean="0"/>
              <a:t>The “Object” class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2524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Practice Exercise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Practice </a:t>
            </a:r>
            <a:r>
              <a:rPr lang="en-US" sz="2800" dirty="0" smtClean="0"/>
              <a:t>Exercises 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#22: Create a subclass </a:t>
            </a:r>
            <a:r>
              <a:rPr lang="en-US" sz="2400" dirty="0" err="1" smtClean="0">
                <a:solidFill>
                  <a:srgbClr val="0000FF"/>
                </a:solidFill>
              </a:rPr>
              <a:t>CentredCircle</a:t>
            </a:r>
            <a:r>
              <a:rPr lang="en-US" sz="2400" dirty="0" smtClean="0"/>
              <a:t> from a given class </a:t>
            </a:r>
            <a:r>
              <a:rPr lang="en-US" sz="2400" dirty="0" smtClean="0">
                <a:solidFill>
                  <a:srgbClr val="0000FF"/>
                </a:solidFill>
              </a:rPr>
              <a:t>Circle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#</a:t>
            </a:r>
            <a:r>
              <a:rPr lang="en-US" sz="2400" dirty="0"/>
              <a:t>23: Manage animals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510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1089025" algn="l"/>
              </a:tabLst>
            </a:pPr>
            <a:r>
              <a:rPr lang="en-US" sz="2400" dirty="0"/>
              <a:t>Overriding </a:t>
            </a:r>
            <a:r>
              <a:rPr lang="en-US" sz="2400" dirty="0" smtClean="0"/>
              <a:t>Methods </a:t>
            </a:r>
            <a:r>
              <a:rPr lang="en-US" sz="2400" dirty="0"/>
              <a:t>(revisit)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  <a:tabLst>
                <a:tab pos="1089025" algn="l"/>
              </a:tabLst>
            </a:pPr>
            <a:r>
              <a:rPr lang="en-US" sz="2400" dirty="0" smtClean="0"/>
              <a:t>Creating a Subclass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2</a:t>
            </a:r>
            <a:r>
              <a:rPr lang="en-US" sz="2000" dirty="0" smtClean="0">
                <a:solidFill>
                  <a:srgbClr val="C00000"/>
                </a:solidFill>
              </a:rPr>
              <a:t>.1</a:t>
            </a:r>
            <a:r>
              <a:rPr lang="en-US" sz="2000" dirty="0"/>
              <a:t>	</a:t>
            </a:r>
            <a:r>
              <a:rPr lang="en-US" sz="2000" dirty="0" smtClean="0"/>
              <a:t>Observations</a:t>
            </a:r>
            <a:endParaRPr lang="en-US" sz="2000" dirty="0"/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2.2</a:t>
            </a:r>
            <a:r>
              <a:rPr lang="en-US" sz="2000" dirty="0"/>
              <a:t>	</a:t>
            </a:r>
            <a:r>
              <a:rPr lang="en-US" sz="2000" dirty="0" smtClean="0"/>
              <a:t>Constructors in Subclass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2.3	</a:t>
            </a:r>
            <a:r>
              <a:rPr lang="en-US" sz="2000" dirty="0" smtClean="0"/>
              <a:t>The “super” Keyword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2.4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/>
              <a:t>Using SavingAcct</a:t>
            </a:r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2.5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/>
              <a:t>Method Overriding</a:t>
            </a:r>
            <a:endParaRPr lang="en-US" sz="2000" dirty="0"/>
          </a:p>
          <a:p>
            <a:pPr marL="514350" indent="-514350">
              <a:spcBef>
                <a:spcPts val="0"/>
              </a:spcBef>
              <a:buClr>
                <a:srgbClr val="C00000"/>
              </a:buClr>
              <a:buSzPct val="100000"/>
              <a:buNone/>
              <a:tabLst>
                <a:tab pos="1089025" algn="l"/>
              </a:tabLst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2.6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/>
              <a:t>Using “super” Again</a:t>
            </a:r>
            <a:endParaRPr lang="en-US" sz="2000" dirty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 startAt="3"/>
              <a:tabLst>
                <a:tab pos="1089025" algn="l"/>
              </a:tabLst>
            </a:pPr>
            <a:r>
              <a:rPr lang="en-US" sz="2400" dirty="0" smtClean="0"/>
              <a:t>Subclass Substitutability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 startAt="3"/>
              <a:tabLst>
                <a:tab pos="1089025" algn="l"/>
              </a:tabLst>
            </a:pPr>
            <a:r>
              <a:rPr lang="en-US" sz="2400" dirty="0" smtClean="0"/>
              <a:t>The “Object” Class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 startAt="3"/>
              <a:tabLst>
                <a:tab pos="1089025" algn="l"/>
              </a:tabLst>
            </a:pPr>
            <a:r>
              <a:rPr lang="en-US" sz="2400" dirty="0" smtClean="0"/>
              <a:t>“is-a” versus “has-a”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 startAt="3"/>
              <a:tabLst>
                <a:tab pos="1089025" algn="l"/>
              </a:tabLst>
            </a:pPr>
            <a:r>
              <a:rPr lang="en-US" sz="2400" dirty="0" smtClean="0"/>
              <a:t>Preventing Inheritance (“final”)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 startAt="3"/>
              <a:tabLst>
                <a:tab pos="1089025" algn="l"/>
              </a:tabLst>
            </a:pPr>
            <a:r>
              <a:rPr lang="en-US" sz="2400" dirty="0" smtClean="0"/>
              <a:t>Constraint of Inheritance in Java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 startAt="3"/>
              <a:tabLst>
                <a:tab pos="1089025" algn="l"/>
              </a:tabLst>
            </a:pPr>
            <a:r>
              <a:rPr lang="en-US" sz="2400" dirty="0" smtClean="0"/>
              <a:t>Quick Quizzes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Britannic Bold" panose="020B0903060703020204" pitchFamily="34" charset="0"/>
              </a:rPr>
              <a:t>0</a:t>
            </a:r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. </a:t>
            </a:r>
            <a:r>
              <a:rPr lang="en-US" sz="4000" dirty="0" smtClean="0">
                <a:latin typeface="Britannic Bold" panose="020B0903060703020204" pitchFamily="34" charset="0"/>
              </a:rPr>
              <a:t>Object-Oriented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Four fundamental concepts of OOP: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Encapsulation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Abstraction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Inheritance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Polymorphism</a:t>
            </a:r>
          </a:p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Inheritance </a:t>
            </a:r>
            <a:r>
              <a:rPr lang="en-US" sz="2800" dirty="0" smtClean="0"/>
              <a:t>allows new classes to inherit properties of existing classes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800" dirty="0" smtClean="0"/>
              <a:t>Main concepts in inheritance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Subclassing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Overriding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937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Overriding Methods (revisit)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Recall in lecture </a:t>
            </a:r>
            <a:r>
              <a:rPr lang="en-US" sz="2800" dirty="0" smtClean="0"/>
              <a:t>#4 </a:t>
            </a:r>
            <a:r>
              <a:rPr lang="en-US" sz="2800" dirty="0" smtClean="0"/>
              <a:t>that a user-defined class automatically inherits some methods –</a:t>
            </a:r>
            <a:r>
              <a:rPr lang="en-US" sz="2400" dirty="0" smtClean="0"/>
              <a:t> such as </a:t>
            </a:r>
            <a:r>
              <a:rPr lang="en-US" sz="2400" dirty="0" smtClean="0">
                <a:solidFill>
                  <a:srgbClr val="0000FF"/>
                </a:solidFill>
              </a:rPr>
              <a:t>toString()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equals()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– from the </a:t>
            </a:r>
            <a:r>
              <a:rPr lang="en-US" sz="2800" dirty="0">
                <a:solidFill>
                  <a:srgbClr val="0000FF"/>
                </a:solidFill>
              </a:rPr>
              <a:t>Object</a:t>
            </a:r>
            <a:r>
              <a:rPr lang="en-US" sz="2800" dirty="0"/>
              <a:t> </a:t>
            </a:r>
            <a:r>
              <a:rPr lang="en-US" sz="2800" dirty="0" smtClean="0"/>
              <a:t>class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00FF"/>
                </a:solidFill>
              </a:rPr>
              <a:t>Object</a:t>
            </a:r>
            <a:r>
              <a:rPr lang="en-US" sz="2800" dirty="0" smtClean="0"/>
              <a:t> class is known as the </a:t>
            </a:r>
            <a:r>
              <a:rPr lang="en-US" sz="2800" dirty="0" smtClean="0">
                <a:solidFill>
                  <a:srgbClr val="0000FF"/>
                </a:solidFill>
              </a:rPr>
              <a:t>parent class</a:t>
            </a:r>
            <a:r>
              <a:rPr lang="en-US" sz="2800" dirty="0" smtClean="0"/>
              <a:t> (or </a:t>
            </a:r>
            <a:r>
              <a:rPr lang="en-US" sz="2800" dirty="0" smtClean="0">
                <a:solidFill>
                  <a:srgbClr val="0000FF"/>
                </a:solidFill>
              </a:rPr>
              <a:t>superclass</a:t>
            </a:r>
            <a:r>
              <a:rPr lang="en-US" sz="2800" dirty="0" smtClean="0"/>
              <a:t>); it specifies some basic behaviours common to all kinds of objects, and hence these behaviours are inherited by all its </a:t>
            </a:r>
            <a:r>
              <a:rPr lang="en-US" sz="2800" dirty="0" smtClean="0">
                <a:solidFill>
                  <a:srgbClr val="0000FF"/>
                </a:solidFill>
              </a:rPr>
              <a:t>subclasses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0000FF"/>
                </a:solidFill>
              </a:rPr>
              <a:t>derived classes</a:t>
            </a:r>
            <a:r>
              <a:rPr lang="en-US" sz="28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However, these inherited methods usually </a:t>
            </a:r>
            <a:r>
              <a:rPr lang="en-US" sz="2800" u="sng" dirty="0" smtClean="0"/>
              <a:t>don’t work</a:t>
            </a:r>
            <a:r>
              <a:rPr lang="en-US" sz="2800" dirty="0" smtClean="0"/>
              <a:t> in the subclass as they are not customised</a:t>
            </a:r>
            <a:endParaRPr lang="en-US" sz="28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098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Overriding Methods (revisit)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106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Hence, to make them work, we customised these inherited methods – this is called </a:t>
            </a:r>
            <a:r>
              <a:rPr lang="en-US" sz="2800" dirty="0" smtClean="0">
                <a:solidFill>
                  <a:srgbClr val="C00000"/>
                </a:solidFill>
              </a:rPr>
              <a:t>overriding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5152" y="2203754"/>
            <a:ext cx="7620000" cy="4308872"/>
          </a:xfrm>
          <a:prstGeom prst="rect">
            <a:avLst/>
          </a:prstGeom>
          <a:solidFill>
            <a:srgbClr val="FFE7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/***************** Overriding methods ******************/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Overriding toString() method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 toString()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6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"["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+ getColour() + </a:t>
            </a:r>
            <a:r>
              <a:rPr lang="en-US" sz="16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+ getRadius() + </a:t>
            </a:r>
            <a:r>
              <a:rPr lang="en-US" sz="16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"]"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Overriding equals() method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boolean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equals(Object obj)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(obj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MyBall) {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MyBall ball = (MyBall) obj;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this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.getColour().equals(ball.getColour()) &amp;&amp;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.getRadius() == ball.getRadius();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en-US" sz="1600" b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2053715"/>
            <a:ext cx="3197352" cy="395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Lecture </a:t>
            </a:r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#4: </a:t>
            </a:r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MyBall/MyBall.java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896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4000" dirty="0">
                <a:latin typeface="Britannic Bold" panose="020B0903060703020204" pitchFamily="34" charset="0"/>
              </a:rPr>
              <a:t>Creating a Subclass </a:t>
            </a:r>
            <a:r>
              <a:rPr lang="en-US" sz="4000" dirty="0" smtClean="0">
                <a:latin typeface="Britannic Bold" panose="020B0903060703020204" pitchFamily="34" charset="0"/>
              </a:rPr>
              <a:t>(1/6)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Object-oriented languages allow </a:t>
            </a:r>
            <a:r>
              <a:rPr lang="en-US" sz="2800" dirty="0" smtClean="0">
                <a:solidFill>
                  <a:srgbClr val="C00000"/>
                </a:solidFill>
              </a:rPr>
              <a:t>inheritance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Declare a new class based on an existing class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So that the new class may inherit all of the attributes and methods from the other class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Terminology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If class </a:t>
            </a:r>
            <a:r>
              <a:rPr lang="en-US" sz="2400" i="1" dirty="0" smtClean="0"/>
              <a:t>B</a:t>
            </a:r>
            <a:r>
              <a:rPr lang="en-US" sz="2400" dirty="0" smtClean="0"/>
              <a:t> is derived from class </a:t>
            </a:r>
            <a:r>
              <a:rPr lang="en-US" sz="2400" i="1" dirty="0" smtClean="0"/>
              <a:t>A</a:t>
            </a:r>
            <a:r>
              <a:rPr lang="en-US" sz="2400" dirty="0" smtClean="0"/>
              <a:t>, then class </a:t>
            </a:r>
            <a:r>
              <a:rPr lang="en-US" sz="2400" i="1" dirty="0" smtClean="0"/>
              <a:t>B</a:t>
            </a:r>
            <a:r>
              <a:rPr lang="en-US" sz="2400" dirty="0" smtClean="0"/>
              <a:t> is called a </a:t>
            </a:r>
            <a:r>
              <a:rPr lang="en-US" sz="2400" b="1" dirty="0" smtClean="0">
                <a:solidFill>
                  <a:srgbClr val="C00000"/>
                </a:solidFill>
              </a:rPr>
              <a:t>child</a:t>
            </a:r>
            <a:r>
              <a:rPr lang="en-US" sz="2400" dirty="0" smtClean="0"/>
              <a:t> (or </a:t>
            </a:r>
            <a:r>
              <a:rPr lang="en-US" sz="2400" b="1" dirty="0" smtClean="0">
                <a:solidFill>
                  <a:srgbClr val="C00000"/>
                </a:solidFill>
              </a:rPr>
              <a:t>subclass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derived class</a:t>
            </a:r>
            <a:r>
              <a:rPr lang="en-US" sz="2400" dirty="0" smtClean="0"/>
              <a:t>) of class </a:t>
            </a:r>
            <a:r>
              <a:rPr lang="en-US" sz="2400" i="1" dirty="0" smtClean="0"/>
              <a:t>A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Class </a:t>
            </a:r>
            <a:r>
              <a:rPr lang="en-US" sz="2400" i="1" dirty="0" smtClean="0"/>
              <a:t>A</a:t>
            </a:r>
            <a:r>
              <a:rPr lang="en-US" sz="2400" dirty="0" smtClean="0"/>
              <a:t> is called a </a:t>
            </a:r>
            <a:r>
              <a:rPr lang="en-US" sz="2400" b="1" dirty="0" smtClean="0">
                <a:solidFill>
                  <a:srgbClr val="C00000"/>
                </a:solidFill>
              </a:rPr>
              <a:t>parent</a:t>
            </a:r>
            <a:r>
              <a:rPr lang="en-US" sz="2400" dirty="0" smtClean="0"/>
              <a:t> (or </a:t>
            </a:r>
            <a:r>
              <a:rPr lang="en-US" sz="2400" b="1" dirty="0" smtClean="0">
                <a:solidFill>
                  <a:srgbClr val="C00000"/>
                </a:solidFill>
              </a:rPr>
              <a:t>superclass</a:t>
            </a:r>
            <a:r>
              <a:rPr lang="en-US" sz="2400" dirty="0" smtClean="0"/>
              <a:t>) of class </a:t>
            </a:r>
            <a:r>
              <a:rPr lang="en-US" sz="2400" i="1" dirty="0" smtClean="0"/>
              <a:t>B</a:t>
            </a:r>
          </a:p>
          <a:p>
            <a:pPr lvl="1"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380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4000" dirty="0" smtClean="0">
                <a:latin typeface="Britannic Bold" panose="020B0903060703020204" pitchFamily="34" charset="0"/>
              </a:rPr>
              <a:t>Creating a Subclass (2/6)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33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Recall the </a:t>
            </a:r>
            <a:r>
              <a:rPr lang="en-US" sz="2400" dirty="0" smtClean="0">
                <a:solidFill>
                  <a:srgbClr val="0000FF"/>
                </a:solidFill>
              </a:rPr>
              <a:t>BankAcct</a:t>
            </a:r>
            <a:r>
              <a:rPr lang="en-US" sz="2400" dirty="0" smtClean="0"/>
              <a:t> class in lecture #4</a:t>
            </a:r>
            <a:endParaRPr lang="en-US" sz="24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14400" y="1723292"/>
            <a:ext cx="8001000" cy="477053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1" dirty="0" smtClean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BankAcct 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acctNum;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BankAcct() { 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BankAcct(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aNum,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bal) { ...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getAcctNum()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getBalance()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{...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boolean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withdraw(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deposit(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amount)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... 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1541584"/>
            <a:ext cx="2286001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ourier New" pitchFamily="49" charset="0"/>
              </a:rPr>
              <a:t>l</a:t>
            </a:r>
            <a:r>
              <a:rPr lang="en-US" b="1" smtClean="0">
                <a:latin typeface="Calibri" panose="020F0502020204030204" pitchFamily="34" charset="0"/>
                <a:cs typeface="Courier New" pitchFamily="49" charset="0"/>
              </a:rPr>
              <a:t>ect4/BankAcct.java</a:t>
            </a:r>
            <a:endParaRPr lang="en-US" b="1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81200" cy="165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7</a:t>
            </a:r>
            <a:r>
              <a:rPr lang="en-SG" dirty="0" smtClean="0"/>
              <a:t>: Inheritance]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385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L1 - Basic of C++">
  <a:themeElements>
    <a:clrScheme name="Custom 5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002672"/>
      </a:hlink>
      <a:folHlink>
        <a:srgbClr val="2870FE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25471</TotalTime>
  <Words>2485</Words>
  <Application>Microsoft Office PowerPoint</Application>
  <PresentationFormat>On-screen Show (4:3)</PresentationFormat>
  <Paragraphs>583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Black</vt:lpstr>
      <vt:lpstr>Britannic Bold</vt:lpstr>
      <vt:lpstr>Calibri</vt:lpstr>
      <vt:lpstr>Courier New</vt:lpstr>
      <vt:lpstr>Garamond</vt:lpstr>
      <vt:lpstr>ＭＳ Ｐゴシック</vt:lpstr>
      <vt:lpstr>Wingdings</vt:lpstr>
      <vt:lpstr>Wingdings 2</vt:lpstr>
      <vt:lpstr>1_L1 - Basic of C++</vt:lpstr>
      <vt:lpstr>CS1020 Lecture Note #7: Object Oriented Programming Inheritance</vt:lpstr>
      <vt:lpstr>Objectives</vt:lpstr>
      <vt:lpstr>References</vt:lpstr>
      <vt:lpstr>Outline</vt:lpstr>
      <vt:lpstr>0. Object-Oriented Programming</vt:lpstr>
      <vt:lpstr>1. Overriding Methods (revisit) (1/2)</vt:lpstr>
      <vt:lpstr>1. Overriding Methods (revisit) (2/2)</vt:lpstr>
      <vt:lpstr>2. Creating a Subclass (1/6)</vt:lpstr>
      <vt:lpstr>2. Creating a Subclass (2/6)</vt:lpstr>
      <vt:lpstr>2. Creating a Subclass (3/6)</vt:lpstr>
      <vt:lpstr>2. Creating a Subclass (4/6)</vt:lpstr>
      <vt:lpstr>2. Creating a Subclass (5/6)</vt:lpstr>
      <vt:lpstr>2. Creating a Subclass (6/6)</vt:lpstr>
      <vt:lpstr>2.1 Observations</vt:lpstr>
      <vt:lpstr>2.2 Constructors in Subclass</vt:lpstr>
      <vt:lpstr>2.3 The “super” Keyword</vt:lpstr>
      <vt:lpstr>2.4 Using SavingAcct</vt:lpstr>
      <vt:lpstr>2.5 Method Overriding (1/2)</vt:lpstr>
      <vt:lpstr>2.5 Method Overriding (2/2)</vt:lpstr>
      <vt:lpstr>2.6 Using “super” Again </vt:lpstr>
      <vt:lpstr>3. Subclass Substitutability (1/2)</vt:lpstr>
      <vt:lpstr>3. Subclass Substitutability (2/2)</vt:lpstr>
      <vt:lpstr>4. The “Object” Class</vt:lpstr>
      <vt:lpstr>5. “is-a” versus “has-a” (1/2)</vt:lpstr>
      <vt:lpstr>5. “is-a” versus “has-a” (2/2)</vt:lpstr>
      <vt:lpstr>6. Preventing Inheritance (“final”)</vt:lpstr>
      <vt:lpstr>7. Constraint of Inheritance in Java</vt:lpstr>
      <vt:lpstr>8. Quick Quiz #1 (1/2)</vt:lpstr>
      <vt:lpstr>8. Quick Quiz #1 (2/2)</vt:lpstr>
      <vt:lpstr>8. Quick Quiz #2 (1/2)</vt:lpstr>
      <vt:lpstr>8. Quick Quiz #2 (2/2)</vt:lpstr>
      <vt:lpstr>Summary</vt:lpstr>
      <vt:lpstr>Practice Exercise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Tuck-Choy Aaron TAN</cp:lastModifiedBy>
  <cp:revision>2040</cp:revision>
  <cp:lastPrinted>2014-12-26T04:00:14Z</cp:lastPrinted>
  <dcterms:created xsi:type="dcterms:W3CDTF">2005-08-26T05:24:28Z</dcterms:created>
  <dcterms:modified xsi:type="dcterms:W3CDTF">2016-02-09T14:29:32Z</dcterms:modified>
</cp:coreProperties>
</file>