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3" r:id="rId3"/>
    <p:sldId id="320" r:id="rId4"/>
    <p:sldId id="294" r:id="rId5"/>
    <p:sldId id="328" r:id="rId6"/>
    <p:sldId id="321" r:id="rId7"/>
    <p:sldId id="374" r:id="rId8"/>
    <p:sldId id="375" r:id="rId9"/>
    <p:sldId id="376" r:id="rId10"/>
    <p:sldId id="377" r:id="rId11"/>
    <p:sldId id="378" r:id="rId12"/>
    <p:sldId id="335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6" r:id="rId49"/>
    <p:sldId id="299" r:id="rId5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99"/>
    <a:srgbClr val="0000FF"/>
    <a:srgbClr val="FFCCFF"/>
    <a:srgbClr val="993300"/>
    <a:srgbClr val="006600"/>
    <a:srgbClr val="CCECFF"/>
    <a:srgbClr val="CC9900"/>
    <a:srgbClr val="FFFF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3648" autoAdjust="0"/>
  </p:normalViewPr>
  <p:slideViewPr>
    <p:cSldViewPr>
      <p:cViewPr varScale="1">
        <p:scale>
          <a:sx n="82" d="100"/>
          <a:sy n="82" d="100"/>
        </p:scale>
        <p:origin x="18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AD7EB-DF34-4B09-B8CC-F44C36C564F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618724-B273-4820-897B-C8E0687AF7B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17FBAEF-EDF1-446A-B74B-2405B48CE061}" type="parTrans" cxnId="{FFF771F1-9F21-455A-A8BD-A32AF8E72524}">
      <dgm:prSet/>
      <dgm:spPr/>
      <dgm:t>
        <a:bodyPr/>
        <a:lstStyle/>
        <a:p>
          <a:endParaRPr lang="en-US"/>
        </a:p>
      </dgm:t>
    </dgm:pt>
    <dgm:pt modelId="{B9DEBA0F-A9AA-4882-8FD6-1150A04C1159}" type="sibTrans" cxnId="{FFF771F1-9F21-455A-A8BD-A32AF8E72524}">
      <dgm:prSet/>
      <dgm:spPr/>
      <dgm:t>
        <a:bodyPr/>
        <a:lstStyle/>
        <a:p>
          <a:endParaRPr lang="en-US"/>
        </a:p>
      </dgm:t>
    </dgm:pt>
    <dgm:pt modelId="{2BE8CA06-2D9B-4107-BA3A-F8A8812BCC57}">
      <dgm:prSet phldrT="[Text]" custT="1"/>
      <dgm:spPr/>
      <dgm:t>
        <a:bodyPr/>
        <a:lstStyle/>
        <a:p>
          <a:r>
            <a:rPr lang="en-US" sz="2400" dirty="0" smtClean="0"/>
            <a:t>Understanding data abstraction</a:t>
          </a:r>
          <a:endParaRPr lang="en-US" sz="2400" b="1" dirty="0"/>
        </a:p>
      </dgm:t>
    </dgm:pt>
    <dgm:pt modelId="{4E89B956-9311-4B2D-82E5-D5558D484EEC}" type="parTrans" cxnId="{EAB7894D-CF13-4279-9852-7923A32BF943}">
      <dgm:prSet/>
      <dgm:spPr/>
      <dgm:t>
        <a:bodyPr/>
        <a:lstStyle/>
        <a:p>
          <a:endParaRPr lang="en-US"/>
        </a:p>
      </dgm:t>
    </dgm:pt>
    <dgm:pt modelId="{B5348617-FAC1-4210-86A2-70F55EC96764}" type="sibTrans" cxnId="{EAB7894D-CF13-4279-9852-7923A32BF943}">
      <dgm:prSet/>
      <dgm:spPr/>
      <dgm:t>
        <a:bodyPr/>
        <a:lstStyle/>
        <a:p>
          <a:endParaRPr lang="en-US"/>
        </a:p>
      </dgm:t>
    </dgm:pt>
    <dgm:pt modelId="{1E41369F-1CBA-46E0-8D68-43D56788391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91E5A26-B8A4-4B41-8556-474B3ED4DDFB}" type="parTrans" cxnId="{117A2ACF-3D80-4CDA-B4A6-9FBE518433D2}">
      <dgm:prSet/>
      <dgm:spPr/>
      <dgm:t>
        <a:bodyPr/>
        <a:lstStyle/>
        <a:p>
          <a:endParaRPr lang="en-US"/>
        </a:p>
      </dgm:t>
    </dgm:pt>
    <dgm:pt modelId="{5F5BE69E-4FD5-48A9-8581-D764C71FB83E}" type="sibTrans" cxnId="{117A2ACF-3D80-4CDA-B4A6-9FBE518433D2}">
      <dgm:prSet/>
      <dgm:spPr/>
      <dgm:t>
        <a:bodyPr/>
        <a:lstStyle/>
        <a:p>
          <a:endParaRPr lang="en-US"/>
        </a:p>
      </dgm:t>
    </dgm:pt>
    <dgm:pt modelId="{40CF72BE-3A27-4418-A8B9-AC0026DA1C67}">
      <dgm:prSet phldrT="[Text]" custT="1"/>
      <dgm:spPr/>
      <dgm:t>
        <a:bodyPr/>
        <a:lstStyle/>
        <a:p>
          <a:r>
            <a:rPr lang="en-US" sz="2400" dirty="0" smtClean="0"/>
            <a:t>Defining ADT with Java Interface</a:t>
          </a:r>
          <a:endParaRPr lang="en-US" sz="2400" dirty="0"/>
        </a:p>
      </dgm:t>
    </dgm:pt>
    <dgm:pt modelId="{62212B50-2842-40B2-89E6-222A62FEA24A}" type="parTrans" cxnId="{5F30C32D-88AB-4814-AD10-5767386935BC}">
      <dgm:prSet/>
      <dgm:spPr/>
      <dgm:t>
        <a:bodyPr/>
        <a:lstStyle/>
        <a:p>
          <a:endParaRPr lang="en-US"/>
        </a:p>
      </dgm:t>
    </dgm:pt>
    <dgm:pt modelId="{AB7E37C8-62C3-4473-9E8D-9D312C8C2F56}" type="sibTrans" cxnId="{5F30C32D-88AB-4814-AD10-5767386935BC}">
      <dgm:prSet/>
      <dgm:spPr/>
      <dgm:t>
        <a:bodyPr/>
        <a:lstStyle/>
        <a:p>
          <a:endParaRPr lang="en-US"/>
        </a:p>
      </dgm:t>
    </dgm:pt>
    <dgm:pt modelId="{4B423578-285F-487F-971B-EBDC5588AB8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3F31CF4-EB64-4948-8589-B3ABBFFD02FA}" type="parTrans" cxnId="{4D215009-6D19-4144-8EF3-130192340766}">
      <dgm:prSet/>
      <dgm:spPr/>
      <dgm:t>
        <a:bodyPr/>
        <a:lstStyle/>
        <a:p>
          <a:endParaRPr lang="en-US"/>
        </a:p>
      </dgm:t>
    </dgm:pt>
    <dgm:pt modelId="{C327568C-AE90-47F2-B6A5-21E6F5C5F2BF}" type="sibTrans" cxnId="{4D215009-6D19-4144-8EF3-130192340766}">
      <dgm:prSet/>
      <dgm:spPr/>
      <dgm:t>
        <a:bodyPr/>
        <a:lstStyle/>
        <a:p>
          <a:endParaRPr lang="en-US"/>
        </a:p>
      </dgm:t>
    </dgm:pt>
    <dgm:pt modelId="{ADF24CDC-CEC9-4D14-B74D-774B30DA5964}">
      <dgm:prSet phldrT="[Text]" custT="1"/>
      <dgm:spPr/>
      <dgm:t>
        <a:bodyPr/>
        <a:lstStyle/>
        <a:p>
          <a:r>
            <a:rPr lang="en-US" sz="2400" dirty="0" smtClean="0"/>
            <a:t>Implementing data structure given a Java Interface</a:t>
          </a:r>
          <a:endParaRPr lang="en-US" sz="2400" b="1" dirty="0"/>
        </a:p>
      </dgm:t>
    </dgm:pt>
    <dgm:pt modelId="{E0EE437B-B61B-4EA8-AC81-A9608AF9EF5E}" type="parTrans" cxnId="{89E3931D-631B-4089-8D01-BF15050A7547}">
      <dgm:prSet/>
      <dgm:spPr/>
      <dgm:t>
        <a:bodyPr/>
        <a:lstStyle/>
        <a:p>
          <a:endParaRPr lang="en-US"/>
        </a:p>
      </dgm:t>
    </dgm:pt>
    <dgm:pt modelId="{E724A45A-35D5-4B21-9E77-358515E27F54}" type="sibTrans" cxnId="{89E3931D-631B-4089-8D01-BF15050A7547}">
      <dgm:prSet/>
      <dgm:spPr/>
      <dgm:t>
        <a:bodyPr/>
        <a:lstStyle/>
        <a:p>
          <a:endParaRPr lang="en-US"/>
        </a:p>
      </dgm:t>
    </dgm:pt>
    <dgm:pt modelId="{1E4EAA3A-6448-4D3A-9C21-DFB4E60B42CD}" type="pres">
      <dgm:prSet presAssocID="{8F3AD7EB-DF34-4B09-B8CC-F44C36C564F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95A69E7-A40F-423F-8A7E-061B7BCF1081}" type="pres">
      <dgm:prSet presAssocID="{EB618724-B273-4820-897B-C8E0687AF7B9}" presName="parenttextcomposite" presStyleCnt="0"/>
      <dgm:spPr/>
    </dgm:pt>
    <dgm:pt modelId="{81054B23-E644-4D6D-9B61-0659D6AEF539}" type="pres">
      <dgm:prSet presAssocID="{EB618724-B273-4820-897B-C8E0687AF7B9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DAB4F-2A66-4E31-931A-FC5EBE3E2D63}" type="pres">
      <dgm:prSet presAssocID="{EB618724-B273-4820-897B-C8E0687AF7B9}" presName="composite" presStyleCnt="0"/>
      <dgm:spPr/>
    </dgm:pt>
    <dgm:pt modelId="{73D96734-3191-478A-AAB0-519C30689A07}" type="pres">
      <dgm:prSet presAssocID="{EB618724-B273-4820-897B-C8E0687AF7B9}" presName="chevron1" presStyleLbl="alignNode1" presStyleIdx="0" presStyleCnt="21"/>
      <dgm:spPr/>
    </dgm:pt>
    <dgm:pt modelId="{AAA58881-E97D-426F-AAE7-FA64573A200F}" type="pres">
      <dgm:prSet presAssocID="{EB618724-B273-4820-897B-C8E0687AF7B9}" presName="chevron2" presStyleLbl="alignNode1" presStyleIdx="1" presStyleCnt="21"/>
      <dgm:spPr/>
    </dgm:pt>
    <dgm:pt modelId="{3E34A938-296B-4D59-8DB5-F59C859CF605}" type="pres">
      <dgm:prSet presAssocID="{EB618724-B273-4820-897B-C8E0687AF7B9}" presName="chevron3" presStyleLbl="alignNode1" presStyleIdx="2" presStyleCnt="21"/>
      <dgm:spPr/>
    </dgm:pt>
    <dgm:pt modelId="{13E77921-207F-4CB1-BDC8-61E7F7E2F6DA}" type="pres">
      <dgm:prSet presAssocID="{EB618724-B273-4820-897B-C8E0687AF7B9}" presName="chevron4" presStyleLbl="alignNode1" presStyleIdx="3" presStyleCnt="21"/>
      <dgm:spPr/>
    </dgm:pt>
    <dgm:pt modelId="{5A0DFE2A-8D87-4219-AB2A-BDCD77116298}" type="pres">
      <dgm:prSet presAssocID="{EB618724-B273-4820-897B-C8E0687AF7B9}" presName="chevron5" presStyleLbl="alignNode1" presStyleIdx="4" presStyleCnt="21"/>
      <dgm:spPr/>
    </dgm:pt>
    <dgm:pt modelId="{36485096-999D-49C1-ACAC-5A1851EF8929}" type="pres">
      <dgm:prSet presAssocID="{EB618724-B273-4820-897B-C8E0687AF7B9}" presName="chevron6" presStyleLbl="alignNode1" presStyleIdx="5" presStyleCnt="21"/>
      <dgm:spPr/>
    </dgm:pt>
    <dgm:pt modelId="{A9620713-F3D6-4E23-981F-A7087FC33F2A}" type="pres">
      <dgm:prSet presAssocID="{EB618724-B273-4820-897B-C8E0687AF7B9}" presName="chevron7" presStyleLbl="alignNode1" presStyleIdx="6" presStyleCnt="21"/>
      <dgm:spPr/>
    </dgm:pt>
    <dgm:pt modelId="{1006806C-86D9-4BE8-A91A-3F06E90379A0}" type="pres">
      <dgm:prSet presAssocID="{EB618724-B273-4820-897B-C8E0687AF7B9}" presName="childtext" presStyleLbl="solidFgAcc1" presStyleIdx="0" presStyleCnt="3" custScaleX="10876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F786-1EE9-4F34-9CBD-A632190FA2A5}" type="pres">
      <dgm:prSet presAssocID="{B9DEBA0F-A9AA-4882-8FD6-1150A04C1159}" presName="sibTrans" presStyleCnt="0"/>
      <dgm:spPr/>
    </dgm:pt>
    <dgm:pt modelId="{C00D7F10-3A5B-413C-9DB7-10053439FE7A}" type="pres">
      <dgm:prSet presAssocID="{1E41369F-1CBA-46E0-8D68-43D567883914}" presName="parenttextcomposite" presStyleCnt="0"/>
      <dgm:spPr/>
    </dgm:pt>
    <dgm:pt modelId="{8202DD9F-90F2-4DA4-9707-07DE12663FAA}" type="pres">
      <dgm:prSet presAssocID="{1E41369F-1CBA-46E0-8D68-43D567883914}" presName="parenttext" presStyleLbl="revTx" presStyleIdx="1" presStyleCnt="3" custLinFactNeighborY="2615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422509-ED65-4E17-BF96-AD2CDE56AD0F}" type="pres">
      <dgm:prSet presAssocID="{1E41369F-1CBA-46E0-8D68-43D567883914}" presName="composite" presStyleCnt="0"/>
      <dgm:spPr/>
    </dgm:pt>
    <dgm:pt modelId="{851E5F01-4C6D-4F5C-9BFC-BD90914482ED}" type="pres">
      <dgm:prSet presAssocID="{1E41369F-1CBA-46E0-8D68-43D567883914}" presName="chevron1" presStyleLbl="alignNode1" presStyleIdx="7" presStyleCnt="21" custLinFactNeighborY="-8993"/>
      <dgm:spPr/>
    </dgm:pt>
    <dgm:pt modelId="{72D4CE8F-8797-4A4D-82FE-3F9521AF56CF}" type="pres">
      <dgm:prSet presAssocID="{1E41369F-1CBA-46E0-8D68-43D567883914}" presName="chevron2" presStyleLbl="alignNode1" presStyleIdx="8" presStyleCnt="21" custLinFactNeighborY="-8993"/>
      <dgm:spPr/>
    </dgm:pt>
    <dgm:pt modelId="{770327F8-09B1-45BF-AACA-B5BD9E4A9FE0}" type="pres">
      <dgm:prSet presAssocID="{1E41369F-1CBA-46E0-8D68-43D567883914}" presName="chevron3" presStyleLbl="alignNode1" presStyleIdx="9" presStyleCnt="21" custLinFactNeighborY="-8993"/>
      <dgm:spPr/>
    </dgm:pt>
    <dgm:pt modelId="{29584AEC-9F90-4FF7-A9A6-2C65DC640AA0}" type="pres">
      <dgm:prSet presAssocID="{1E41369F-1CBA-46E0-8D68-43D567883914}" presName="chevron4" presStyleLbl="alignNode1" presStyleIdx="10" presStyleCnt="21" custLinFactNeighborY="-8993"/>
      <dgm:spPr/>
    </dgm:pt>
    <dgm:pt modelId="{618E9D58-D6CA-48A8-AD2C-D1841C00CA25}" type="pres">
      <dgm:prSet presAssocID="{1E41369F-1CBA-46E0-8D68-43D567883914}" presName="chevron5" presStyleLbl="alignNode1" presStyleIdx="11" presStyleCnt="21" custLinFactNeighborY="-8993"/>
      <dgm:spPr/>
    </dgm:pt>
    <dgm:pt modelId="{A8774AA8-2D1B-48C6-BAED-C583FC3BA565}" type="pres">
      <dgm:prSet presAssocID="{1E41369F-1CBA-46E0-8D68-43D567883914}" presName="chevron6" presStyleLbl="alignNode1" presStyleIdx="12" presStyleCnt="21" custLinFactNeighborY="-8993"/>
      <dgm:spPr/>
    </dgm:pt>
    <dgm:pt modelId="{7BA61D21-7D66-4BEA-9F1A-36904DFCF2EC}" type="pres">
      <dgm:prSet presAssocID="{1E41369F-1CBA-46E0-8D68-43D567883914}" presName="chevron7" presStyleLbl="alignNode1" presStyleIdx="13" presStyleCnt="21" custLinFactNeighborY="-8993"/>
      <dgm:spPr/>
    </dgm:pt>
    <dgm:pt modelId="{AF48569A-05D8-4836-8CA5-B67FA795D604}" type="pres">
      <dgm:prSet presAssocID="{1E41369F-1CBA-46E0-8D68-43D567883914}" presName="childtext" presStyleLbl="solidFgAcc1" presStyleIdx="1" presStyleCnt="3" custScaleX="108252" custLinFactNeighborY="-7590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25F22-D8A8-4B43-8DEA-E6737C413961}" type="pres">
      <dgm:prSet presAssocID="{5F5BE69E-4FD5-48A9-8581-D764C71FB83E}" presName="sibTrans" presStyleCnt="0"/>
      <dgm:spPr/>
    </dgm:pt>
    <dgm:pt modelId="{E502B533-4770-4592-9733-DCF5E8A7BBB9}" type="pres">
      <dgm:prSet presAssocID="{4B423578-285F-487F-971B-EBDC5588AB81}" presName="parenttextcomposite" presStyleCnt="0"/>
      <dgm:spPr/>
    </dgm:pt>
    <dgm:pt modelId="{B4DA70C2-541B-4219-A27D-61320F2ED5AE}" type="pres">
      <dgm:prSet presAssocID="{4B423578-285F-487F-971B-EBDC5588AB81}" presName="parenttext" presStyleLbl="revTx" presStyleIdx="2" presStyleCnt="3" custLinFactNeighborY="-3245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E8256-5C28-4847-982A-DB4D59F0A238}" type="pres">
      <dgm:prSet presAssocID="{4B423578-285F-487F-971B-EBDC5588AB81}" presName="composite" presStyleCnt="0"/>
      <dgm:spPr/>
    </dgm:pt>
    <dgm:pt modelId="{9AD4E71F-0DFB-441E-A618-296DF70867EC}" type="pres">
      <dgm:prSet presAssocID="{4B423578-285F-487F-971B-EBDC5588AB81}" presName="chevron1" presStyleLbl="alignNode1" presStyleIdx="14" presStyleCnt="21" custScaleX="114303" custScaleY="128437" custLinFactNeighborY="-15933"/>
      <dgm:spPr/>
    </dgm:pt>
    <dgm:pt modelId="{A6155DA1-9FC2-4590-B008-36B1898265BB}" type="pres">
      <dgm:prSet presAssocID="{4B423578-285F-487F-971B-EBDC5588AB81}" presName="chevron2" presStyleLbl="alignNode1" presStyleIdx="15" presStyleCnt="21" custScaleX="104313" custScaleY="128437" custLinFactNeighborY="-15933"/>
      <dgm:spPr/>
    </dgm:pt>
    <dgm:pt modelId="{FF71AC0F-46B4-413E-9230-B0A6DA41DC84}" type="pres">
      <dgm:prSet presAssocID="{4B423578-285F-487F-971B-EBDC5588AB81}" presName="chevron3" presStyleLbl="alignNode1" presStyleIdx="16" presStyleCnt="21" custScaleX="121521" custScaleY="128437" custLinFactNeighborY="-15933"/>
      <dgm:spPr/>
    </dgm:pt>
    <dgm:pt modelId="{A292E3D7-94D1-4DE1-9EA6-1773EAF9F975}" type="pres">
      <dgm:prSet presAssocID="{4B423578-285F-487F-971B-EBDC5588AB81}" presName="chevron4" presStyleLbl="alignNode1" presStyleIdx="17" presStyleCnt="21" custScaleX="115918" custScaleY="128437" custLinFactNeighborY="-15933"/>
      <dgm:spPr/>
    </dgm:pt>
    <dgm:pt modelId="{03009445-5791-471E-8AA3-536F656AC02D}" type="pres">
      <dgm:prSet presAssocID="{4B423578-285F-487F-971B-EBDC5588AB81}" presName="chevron5" presStyleLbl="alignNode1" presStyleIdx="18" presStyleCnt="21" custScaleX="110220" custScaleY="128437" custLinFactNeighborY="-15933"/>
      <dgm:spPr/>
    </dgm:pt>
    <dgm:pt modelId="{D4E79E52-BBA6-456C-84F7-EE596C13D856}" type="pres">
      <dgm:prSet presAssocID="{4B423578-285F-487F-971B-EBDC5588AB81}" presName="chevron6" presStyleLbl="alignNode1" presStyleIdx="19" presStyleCnt="21" custScaleX="104616" custScaleY="128437" custLinFactNeighborY="-15933"/>
      <dgm:spPr/>
    </dgm:pt>
    <dgm:pt modelId="{25932F7C-D65A-449D-B1C9-B93E1A7B1B61}" type="pres">
      <dgm:prSet presAssocID="{4B423578-285F-487F-971B-EBDC5588AB81}" presName="chevron7" presStyleLbl="alignNode1" presStyleIdx="20" presStyleCnt="21" custScaleX="87465" custScaleY="128437" custLinFactNeighborY="-15933"/>
      <dgm:spPr/>
    </dgm:pt>
    <dgm:pt modelId="{BDDEED34-67E1-4DB2-88F7-625890110AE7}" type="pres">
      <dgm:prSet presAssocID="{4B423578-285F-487F-971B-EBDC5588AB81}" presName="childtext" presStyleLbl="solidFgAcc1" presStyleIdx="2" presStyleCnt="3" custScaleX="106770" custScaleY="124366" custLinFactNeighborY="-1991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0C19E8-BE29-4847-8BE3-ED4F5FCA3C18}" type="presOf" srcId="{ADF24CDC-CEC9-4D14-B74D-774B30DA5964}" destId="{BDDEED34-67E1-4DB2-88F7-625890110AE7}" srcOrd="0" destOrd="0" presId="urn:microsoft.com/office/officeart/2008/layout/VerticalAccentList"/>
    <dgm:cxn modelId="{AA26C8FE-3185-4085-AA1B-D202830D2CAC}" type="presOf" srcId="{40CF72BE-3A27-4418-A8B9-AC0026DA1C67}" destId="{AF48569A-05D8-4836-8CA5-B67FA795D604}" srcOrd="0" destOrd="0" presId="urn:microsoft.com/office/officeart/2008/layout/VerticalAccentList"/>
    <dgm:cxn modelId="{5F30C32D-88AB-4814-AD10-5767386935BC}" srcId="{1E41369F-1CBA-46E0-8D68-43D567883914}" destId="{40CF72BE-3A27-4418-A8B9-AC0026DA1C67}" srcOrd="0" destOrd="0" parTransId="{62212B50-2842-40B2-89E6-222A62FEA24A}" sibTransId="{AB7E37C8-62C3-4473-9E8D-9D312C8C2F56}"/>
    <dgm:cxn modelId="{131502C3-4A37-4984-A2DB-18CEF62005FE}" type="presOf" srcId="{1E41369F-1CBA-46E0-8D68-43D567883914}" destId="{8202DD9F-90F2-4DA4-9707-07DE12663FAA}" srcOrd="0" destOrd="0" presId="urn:microsoft.com/office/officeart/2008/layout/VerticalAccentList"/>
    <dgm:cxn modelId="{117A2ACF-3D80-4CDA-B4A6-9FBE518433D2}" srcId="{8F3AD7EB-DF34-4B09-B8CC-F44C36C564FF}" destId="{1E41369F-1CBA-46E0-8D68-43D567883914}" srcOrd="1" destOrd="0" parTransId="{891E5A26-B8A4-4B41-8556-474B3ED4DDFB}" sibTransId="{5F5BE69E-4FD5-48A9-8581-D764C71FB83E}"/>
    <dgm:cxn modelId="{FFF771F1-9F21-455A-A8BD-A32AF8E72524}" srcId="{8F3AD7EB-DF34-4B09-B8CC-F44C36C564FF}" destId="{EB618724-B273-4820-897B-C8E0687AF7B9}" srcOrd="0" destOrd="0" parTransId="{B17FBAEF-EDF1-446A-B74B-2405B48CE061}" sibTransId="{B9DEBA0F-A9AA-4882-8FD6-1150A04C1159}"/>
    <dgm:cxn modelId="{9BC23F7E-D1FF-4FD5-BB51-1F0C263FCA7B}" type="presOf" srcId="{EB618724-B273-4820-897B-C8E0687AF7B9}" destId="{81054B23-E644-4D6D-9B61-0659D6AEF539}" srcOrd="0" destOrd="0" presId="urn:microsoft.com/office/officeart/2008/layout/VerticalAccentList"/>
    <dgm:cxn modelId="{7F5EFEE5-E592-4758-8C97-FA98F6485B59}" type="presOf" srcId="{4B423578-285F-487F-971B-EBDC5588AB81}" destId="{B4DA70C2-541B-4219-A27D-61320F2ED5AE}" srcOrd="0" destOrd="0" presId="urn:microsoft.com/office/officeart/2008/layout/VerticalAccentList"/>
    <dgm:cxn modelId="{A7BA2243-8706-44CC-9F9A-B9C94D104292}" type="presOf" srcId="{8F3AD7EB-DF34-4B09-B8CC-F44C36C564FF}" destId="{1E4EAA3A-6448-4D3A-9C21-DFB4E60B42CD}" srcOrd="0" destOrd="0" presId="urn:microsoft.com/office/officeart/2008/layout/VerticalAccentList"/>
    <dgm:cxn modelId="{4D215009-6D19-4144-8EF3-130192340766}" srcId="{8F3AD7EB-DF34-4B09-B8CC-F44C36C564FF}" destId="{4B423578-285F-487F-971B-EBDC5588AB81}" srcOrd="2" destOrd="0" parTransId="{43F31CF4-EB64-4948-8589-B3ABBFFD02FA}" sibTransId="{C327568C-AE90-47F2-B6A5-21E6F5C5F2BF}"/>
    <dgm:cxn modelId="{EAB7894D-CF13-4279-9852-7923A32BF943}" srcId="{EB618724-B273-4820-897B-C8E0687AF7B9}" destId="{2BE8CA06-2D9B-4107-BA3A-F8A8812BCC57}" srcOrd="0" destOrd="0" parTransId="{4E89B956-9311-4B2D-82E5-D5558D484EEC}" sibTransId="{B5348617-FAC1-4210-86A2-70F55EC96764}"/>
    <dgm:cxn modelId="{89E3931D-631B-4089-8D01-BF15050A7547}" srcId="{4B423578-285F-487F-971B-EBDC5588AB81}" destId="{ADF24CDC-CEC9-4D14-B74D-774B30DA5964}" srcOrd="0" destOrd="0" parTransId="{E0EE437B-B61B-4EA8-AC81-A9608AF9EF5E}" sibTransId="{E724A45A-35D5-4B21-9E77-358515E27F54}"/>
    <dgm:cxn modelId="{CC5950DE-C802-48B8-8DA8-25ACBD9AEF04}" type="presOf" srcId="{2BE8CA06-2D9B-4107-BA3A-F8A8812BCC57}" destId="{1006806C-86D9-4BE8-A91A-3F06E90379A0}" srcOrd="0" destOrd="0" presId="urn:microsoft.com/office/officeart/2008/layout/VerticalAccentList"/>
    <dgm:cxn modelId="{52372101-374A-484D-BFBB-58227E8F82A9}" type="presParOf" srcId="{1E4EAA3A-6448-4D3A-9C21-DFB4E60B42CD}" destId="{C95A69E7-A40F-423F-8A7E-061B7BCF1081}" srcOrd="0" destOrd="0" presId="urn:microsoft.com/office/officeart/2008/layout/VerticalAccentList"/>
    <dgm:cxn modelId="{E3BF1896-AE80-41A8-A091-360EE715210D}" type="presParOf" srcId="{C95A69E7-A40F-423F-8A7E-061B7BCF1081}" destId="{81054B23-E644-4D6D-9B61-0659D6AEF539}" srcOrd="0" destOrd="0" presId="urn:microsoft.com/office/officeart/2008/layout/VerticalAccentList"/>
    <dgm:cxn modelId="{3D7053B2-F7F9-44B0-AFFE-6BB5E62D1044}" type="presParOf" srcId="{1E4EAA3A-6448-4D3A-9C21-DFB4E60B42CD}" destId="{E11DAB4F-2A66-4E31-931A-FC5EBE3E2D63}" srcOrd="1" destOrd="0" presId="urn:microsoft.com/office/officeart/2008/layout/VerticalAccentList"/>
    <dgm:cxn modelId="{BC292207-A010-4F69-BADB-439FCF4B3633}" type="presParOf" srcId="{E11DAB4F-2A66-4E31-931A-FC5EBE3E2D63}" destId="{73D96734-3191-478A-AAB0-519C30689A07}" srcOrd="0" destOrd="0" presId="urn:microsoft.com/office/officeart/2008/layout/VerticalAccentList"/>
    <dgm:cxn modelId="{CCA4E9E5-89FA-4B7C-BF8B-1B55BE64C2E8}" type="presParOf" srcId="{E11DAB4F-2A66-4E31-931A-FC5EBE3E2D63}" destId="{AAA58881-E97D-426F-AAE7-FA64573A200F}" srcOrd="1" destOrd="0" presId="urn:microsoft.com/office/officeart/2008/layout/VerticalAccentList"/>
    <dgm:cxn modelId="{5603916E-055D-45EF-9265-D8FFABE68303}" type="presParOf" srcId="{E11DAB4F-2A66-4E31-931A-FC5EBE3E2D63}" destId="{3E34A938-296B-4D59-8DB5-F59C859CF605}" srcOrd="2" destOrd="0" presId="urn:microsoft.com/office/officeart/2008/layout/VerticalAccentList"/>
    <dgm:cxn modelId="{56DBCF93-E3AB-4261-BA47-0309DBC95073}" type="presParOf" srcId="{E11DAB4F-2A66-4E31-931A-FC5EBE3E2D63}" destId="{13E77921-207F-4CB1-BDC8-61E7F7E2F6DA}" srcOrd="3" destOrd="0" presId="urn:microsoft.com/office/officeart/2008/layout/VerticalAccentList"/>
    <dgm:cxn modelId="{1C6200CD-F02A-44C4-9446-A551962E9A15}" type="presParOf" srcId="{E11DAB4F-2A66-4E31-931A-FC5EBE3E2D63}" destId="{5A0DFE2A-8D87-4219-AB2A-BDCD77116298}" srcOrd="4" destOrd="0" presId="urn:microsoft.com/office/officeart/2008/layout/VerticalAccentList"/>
    <dgm:cxn modelId="{64C8FC33-FDAD-43FB-B82C-BED456DA168E}" type="presParOf" srcId="{E11DAB4F-2A66-4E31-931A-FC5EBE3E2D63}" destId="{36485096-999D-49C1-ACAC-5A1851EF8929}" srcOrd="5" destOrd="0" presId="urn:microsoft.com/office/officeart/2008/layout/VerticalAccentList"/>
    <dgm:cxn modelId="{138577F4-4AB8-4682-BF38-28DF2B8E8FF6}" type="presParOf" srcId="{E11DAB4F-2A66-4E31-931A-FC5EBE3E2D63}" destId="{A9620713-F3D6-4E23-981F-A7087FC33F2A}" srcOrd="6" destOrd="0" presId="urn:microsoft.com/office/officeart/2008/layout/VerticalAccentList"/>
    <dgm:cxn modelId="{A07236C6-FFFB-4CF8-89D8-624A4F0FEACD}" type="presParOf" srcId="{E11DAB4F-2A66-4E31-931A-FC5EBE3E2D63}" destId="{1006806C-86D9-4BE8-A91A-3F06E90379A0}" srcOrd="7" destOrd="0" presId="urn:microsoft.com/office/officeart/2008/layout/VerticalAccentList"/>
    <dgm:cxn modelId="{7A220CF4-8057-448C-8D59-31B980D2F416}" type="presParOf" srcId="{1E4EAA3A-6448-4D3A-9C21-DFB4E60B42CD}" destId="{903CF786-1EE9-4F34-9CBD-A632190FA2A5}" srcOrd="2" destOrd="0" presId="urn:microsoft.com/office/officeart/2008/layout/VerticalAccentList"/>
    <dgm:cxn modelId="{69A4DA5E-955F-4F40-8FE4-97AA416C21CD}" type="presParOf" srcId="{1E4EAA3A-6448-4D3A-9C21-DFB4E60B42CD}" destId="{C00D7F10-3A5B-413C-9DB7-10053439FE7A}" srcOrd="3" destOrd="0" presId="urn:microsoft.com/office/officeart/2008/layout/VerticalAccentList"/>
    <dgm:cxn modelId="{AABBDDB9-DDE2-4C90-ACF4-2C66DA2CF0B4}" type="presParOf" srcId="{C00D7F10-3A5B-413C-9DB7-10053439FE7A}" destId="{8202DD9F-90F2-4DA4-9707-07DE12663FAA}" srcOrd="0" destOrd="0" presId="urn:microsoft.com/office/officeart/2008/layout/VerticalAccentList"/>
    <dgm:cxn modelId="{DB5CD5ED-ED6E-4F32-9773-4E6200D29C1F}" type="presParOf" srcId="{1E4EAA3A-6448-4D3A-9C21-DFB4E60B42CD}" destId="{B4422509-ED65-4E17-BF96-AD2CDE56AD0F}" srcOrd="4" destOrd="0" presId="urn:microsoft.com/office/officeart/2008/layout/VerticalAccentList"/>
    <dgm:cxn modelId="{FD01938D-8C6B-412F-A063-97F974386BE6}" type="presParOf" srcId="{B4422509-ED65-4E17-BF96-AD2CDE56AD0F}" destId="{851E5F01-4C6D-4F5C-9BFC-BD90914482ED}" srcOrd="0" destOrd="0" presId="urn:microsoft.com/office/officeart/2008/layout/VerticalAccentList"/>
    <dgm:cxn modelId="{B5395B53-648B-4567-A567-D0E25F430193}" type="presParOf" srcId="{B4422509-ED65-4E17-BF96-AD2CDE56AD0F}" destId="{72D4CE8F-8797-4A4D-82FE-3F9521AF56CF}" srcOrd="1" destOrd="0" presId="urn:microsoft.com/office/officeart/2008/layout/VerticalAccentList"/>
    <dgm:cxn modelId="{F7F776A1-D2AD-4F1F-A73D-5E18C59701F2}" type="presParOf" srcId="{B4422509-ED65-4E17-BF96-AD2CDE56AD0F}" destId="{770327F8-09B1-45BF-AACA-B5BD9E4A9FE0}" srcOrd="2" destOrd="0" presId="urn:microsoft.com/office/officeart/2008/layout/VerticalAccentList"/>
    <dgm:cxn modelId="{23FBF02C-75EF-4BE9-9E01-7F7C9447F1D1}" type="presParOf" srcId="{B4422509-ED65-4E17-BF96-AD2CDE56AD0F}" destId="{29584AEC-9F90-4FF7-A9A6-2C65DC640AA0}" srcOrd="3" destOrd="0" presId="urn:microsoft.com/office/officeart/2008/layout/VerticalAccentList"/>
    <dgm:cxn modelId="{831DA41E-D5EA-4254-9A9C-F549884312BC}" type="presParOf" srcId="{B4422509-ED65-4E17-BF96-AD2CDE56AD0F}" destId="{618E9D58-D6CA-48A8-AD2C-D1841C00CA25}" srcOrd="4" destOrd="0" presId="urn:microsoft.com/office/officeart/2008/layout/VerticalAccentList"/>
    <dgm:cxn modelId="{512ECAF5-1D34-4FDF-8F06-859303748295}" type="presParOf" srcId="{B4422509-ED65-4E17-BF96-AD2CDE56AD0F}" destId="{A8774AA8-2D1B-48C6-BAED-C583FC3BA565}" srcOrd="5" destOrd="0" presId="urn:microsoft.com/office/officeart/2008/layout/VerticalAccentList"/>
    <dgm:cxn modelId="{4D5AEE5F-90CB-4533-AF6D-10D273923C59}" type="presParOf" srcId="{B4422509-ED65-4E17-BF96-AD2CDE56AD0F}" destId="{7BA61D21-7D66-4BEA-9F1A-36904DFCF2EC}" srcOrd="6" destOrd="0" presId="urn:microsoft.com/office/officeart/2008/layout/VerticalAccentList"/>
    <dgm:cxn modelId="{0FFF167A-4D00-4D7C-9322-80367645051B}" type="presParOf" srcId="{B4422509-ED65-4E17-BF96-AD2CDE56AD0F}" destId="{AF48569A-05D8-4836-8CA5-B67FA795D604}" srcOrd="7" destOrd="0" presId="urn:microsoft.com/office/officeart/2008/layout/VerticalAccentList"/>
    <dgm:cxn modelId="{E2F6B167-F3C0-443D-A50A-E07E62D2D37D}" type="presParOf" srcId="{1E4EAA3A-6448-4D3A-9C21-DFB4E60B42CD}" destId="{26F25F22-D8A8-4B43-8DEA-E6737C413961}" srcOrd="5" destOrd="0" presId="urn:microsoft.com/office/officeart/2008/layout/VerticalAccentList"/>
    <dgm:cxn modelId="{0CFB5952-446A-4300-9670-D9AE00C161EB}" type="presParOf" srcId="{1E4EAA3A-6448-4D3A-9C21-DFB4E60B42CD}" destId="{E502B533-4770-4592-9733-DCF5E8A7BBB9}" srcOrd="6" destOrd="0" presId="urn:microsoft.com/office/officeart/2008/layout/VerticalAccentList"/>
    <dgm:cxn modelId="{E330767E-8889-45AF-B0B2-ABFBD72F46E7}" type="presParOf" srcId="{E502B533-4770-4592-9733-DCF5E8A7BBB9}" destId="{B4DA70C2-541B-4219-A27D-61320F2ED5AE}" srcOrd="0" destOrd="0" presId="urn:microsoft.com/office/officeart/2008/layout/VerticalAccentList"/>
    <dgm:cxn modelId="{3D5E80A9-A2C1-46F3-BDDF-633F58EB1C22}" type="presParOf" srcId="{1E4EAA3A-6448-4D3A-9C21-DFB4E60B42CD}" destId="{415E8256-5C28-4847-982A-DB4D59F0A238}" srcOrd="7" destOrd="0" presId="urn:microsoft.com/office/officeart/2008/layout/VerticalAccentList"/>
    <dgm:cxn modelId="{E378F288-36F7-47EC-B50A-753C3DB65715}" type="presParOf" srcId="{415E8256-5C28-4847-982A-DB4D59F0A238}" destId="{9AD4E71F-0DFB-441E-A618-296DF70867EC}" srcOrd="0" destOrd="0" presId="urn:microsoft.com/office/officeart/2008/layout/VerticalAccentList"/>
    <dgm:cxn modelId="{3CD091C0-D5E0-48E4-B03C-5821CBB0103D}" type="presParOf" srcId="{415E8256-5C28-4847-982A-DB4D59F0A238}" destId="{A6155DA1-9FC2-4590-B008-36B1898265BB}" srcOrd="1" destOrd="0" presId="urn:microsoft.com/office/officeart/2008/layout/VerticalAccentList"/>
    <dgm:cxn modelId="{C0EAF7A9-B505-421E-9C85-30B0309E64FF}" type="presParOf" srcId="{415E8256-5C28-4847-982A-DB4D59F0A238}" destId="{FF71AC0F-46B4-413E-9230-B0A6DA41DC84}" srcOrd="2" destOrd="0" presId="urn:microsoft.com/office/officeart/2008/layout/VerticalAccentList"/>
    <dgm:cxn modelId="{403AC900-62A3-461C-8D21-BFDA457FFF43}" type="presParOf" srcId="{415E8256-5C28-4847-982A-DB4D59F0A238}" destId="{A292E3D7-94D1-4DE1-9EA6-1773EAF9F975}" srcOrd="3" destOrd="0" presId="urn:microsoft.com/office/officeart/2008/layout/VerticalAccentList"/>
    <dgm:cxn modelId="{E1DE588A-F994-4AB3-B135-1BE26D16F858}" type="presParOf" srcId="{415E8256-5C28-4847-982A-DB4D59F0A238}" destId="{03009445-5791-471E-8AA3-536F656AC02D}" srcOrd="4" destOrd="0" presId="urn:microsoft.com/office/officeart/2008/layout/VerticalAccentList"/>
    <dgm:cxn modelId="{9E884769-E2B5-441E-A67A-6CAC9E1D23DC}" type="presParOf" srcId="{415E8256-5C28-4847-982A-DB4D59F0A238}" destId="{D4E79E52-BBA6-456C-84F7-EE596C13D856}" srcOrd="5" destOrd="0" presId="urn:microsoft.com/office/officeart/2008/layout/VerticalAccentList"/>
    <dgm:cxn modelId="{5A446DE4-17FB-4A4B-8490-39F2BC5D64D8}" type="presParOf" srcId="{415E8256-5C28-4847-982A-DB4D59F0A238}" destId="{25932F7C-D65A-449D-B1C9-B93E1A7B1B61}" srcOrd="6" destOrd="0" presId="urn:microsoft.com/office/officeart/2008/layout/VerticalAccentList"/>
    <dgm:cxn modelId="{79973840-3676-4A19-A47A-39A39C9B34EE}" type="presParOf" srcId="{415E8256-5C28-4847-982A-DB4D59F0A238}" destId="{BDDEED34-67E1-4DB2-88F7-625890110AE7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aseline="0" smtClean="0">
              <a:solidFill>
                <a:schemeClr val="tx1"/>
              </a:solidFill>
            </a:rPr>
            <a:t>Chapter </a:t>
          </a:r>
          <a:r>
            <a:rPr lang="en-US" sz="2400" baseline="0" dirty="0" smtClean="0">
              <a:solidFill>
                <a:schemeClr val="tx1"/>
              </a:solidFill>
            </a:rPr>
            <a:t>4, pages 221 to 258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7008" custScaleY="120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83DB54BD-3E1C-4B7B-9796-E9BA64A1E8B1}" type="presOf" srcId="{6D3F791B-D2DD-426C-ACEF-4A7F889FA29F}" destId="{1CF88B78-4801-4BFE-9764-C472D8A97954}" srcOrd="0" destOrd="1" presId="urn:microsoft.com/office/officeart/2005/8/layout/vList3#1"/>
    <dgm:cxn modelId="{E0D25441-C663-4FF8-ACDA-4FF4F1C6B375}" type="presOf" srcId="{15A46DDB-42AA-4BBF-AE75-5C9F19A8EE95}" destId="{1CF88B78-4801-4BFE-9764-C472D8A97954}" srcOrd="0" destOrd="0" presId="urn:microsoft.com/office/officeart/2005/8/layout/vList3#1"/>
    <dgm:cxn modelId="{ED8321FC-8125-4F98-A957-CBFB6908D10D}" type="presOf" srcId="{C5CEBEED-CFB9-42A5-B5AD-5846D62AC459}" destId="{691D3C5E-B9A5-48E5-96D2-C74E4BC7C021}" srcOrd="0" destOrd="1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  <dgm:cxn modelId="{4376B522-5AAA-4E89-AE25-227DE7061805}" type="presParOf" srcId="{92EE76E5-3762-43F0-B701-FDC1B9155319}" destId="{13220A11-ED16-4A41-B09D-38EEF3B5F949}" srcOrd="1" destOrd="0" presId="urn:microsoft.com/office/officeart/2005/8/layout/vList3#1"/>
    <dgm:cxn modelId="{4A3D0315-2AF2-427B-AD25-3792B6C01E6E}" type="presParOf" srcId="{92EE76E5-3762-43F0-B701-FDC1B9155319}" destId="{432ED7D5-1CA3-470E-B9D4-49E90AF170FE}" srcOrd="2" destOrd="0" presId="urn:microsoft.com/office/officeart/2005/8/layout/vList3#1"/>
    <dgm:cxn modelId="{BD41A447-740D-4F90-BDF2-5EC8DF745DCB}" type="presParOf" srcId="{432ED7D5-1CA3-470E-B9D4-49E90AF170FE}" destId="{71E86C86-047A-4D09-AAD2-F51B4E8AD96C}" srcOrd="0" destOrd="0" presId="urn:microsoft.com/office/officeart/2005/8/layout/vList3#1"/>
    <dgm:cxn modelId="{D52FDFBB-7915-4432-B628-4719A20F8FD2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24967-D1F5-421A-B3C9-7459DC2D1C3D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CAB93384-BA1D-4D9E-B1E4-ADB50F82030B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Collection of data</a:t>
          </a:r>
          <a:endParaRPr lang="en-US" dirty="0"/>
        </a:p>
      </dgm:t>
    </dgm:pt>
    <dgm:pt modelId="{8C949F2D-7123-4697-8DF6-7F0F9226C6BA}" type="parTrans" cxnId="{E6780CFE-F839-452D-A81D-A60383C7FB59}">
      <dgm:prSet/>
      <dgm:spPr/>
      <dgm:t>
        <a:bodyPr/>
        <a:lstStyle/>
        <a:p>
          <a:endParaRPr lang="en-US"/>
        </a:p>
      </dgm:t>
    </dgm:pt>
    <dgm:pt modelId="{9637D535-8912-41B7-9D2F-103BE7FEC1CB}" type="sibTrans" cxnId="{E6780CFE-F839-452D-A81D-A60383C7FB59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EAD1F218-896A-47C9-80DE-BDF851E3457D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Spec. of a set of operations</a:t>
          </a:r>
          <a:endParaRPr lang="en-US" dirty="0"/>
        </a:p>
      </dgm:t>
    </dgm:pt>
    <dgm:pt modelId="{1D553764-C9BF-4DC3-BA82-A473F6065284}" type="parTrans" cxnId="{FDA82414-0AF7-43F3-BB35-2BF8F2474FE0}">
      <dgm:prSet/>
      <dgm:spPr/>
      <dgm:t>
        <a:bodyPr/>
        <a:lstStyle/>
        <a:p>
          <a:endParaRPr lang="en-US"/>
        </a:p>
      </dgm:t>
    </dgm:pt>
    <dgm:pt modelId="{0D217BD0-BC68-4B34-A59F-C8067A1EEF00}" type="sibTrans" cxnId="{FDA82414-0AF7-43F3-BB35-2BF8F2474FE0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DB659C5-0057-4809-9281-18E40482AF09}">
      <dgm:prSet phldrT="[Text]" custT="1"/>
      <dgm:spPr>
        <a:solidFill>
          <a:srgbClr val="993300"/>
        </a:solidFill>
      </dgm:spPr>
      <dgm:t>
        <a:bodyPr/>
        <a:lstStyle/>
        <a:p>
          <a:r>
            <a:rPr lang="en-US" sz="3200" dirty="0" smtClean="0"/>
            <a:t>ADT</a:t>
          </a:r>
          <a:endParaRPr lang="en-US" sz="3200" dirty="0"/>
        </a:p>
      </dgm:t>
    </dgm:pt>
    <dgm:pt modelId="{0A4514C1-818C-444C-B669-FDD6A9CBD66D}" type="parTrans" cxnId="{19496757-2F80-4AB6-9B9A-D7E2B3ECD725}">
      <dgm:prSet/>
      <dgm:spPr/>
      <dgm:t>
        <a:bodyPr/>
        <a:lstStyle/>
        <a:p>
          <a:endParaRPr lang="en-US"/>
        </a:p>
      </dgm:t>
    </dgm:pt>
    <dgm:pt modelId="{8784E728-5CDA-462F-B0D3-70B457ECEC39}" type="sibTrans" cxnId="{19496757-2F80-4AB6-9B9A-D7E2B3ECD725}">
      <dgm:prSet/>
      <dgm:spPr/>
      <dgm:t>
        <a:bodyPr/>
        <a:lstStyle/>
        <a:p>
          <a:endParaRPr lang="en-US"/>
        </a:p>
      </dgm:t>
    </dgm:pt>
    <dgm:pt modelId="{6235B637-350F-47FF-A068-7D3CCE985499}" type="pres">
      <dgm:prSet presAssocID="{7A124967-D1F5-421A-B3C9-7459DC2D1C3D}" presName="linearFlow" presStyleCnt="0">
        <dgm:presLayoutVars>
          <dgm:dir/>
          <dgm:resizeHandles val="exact"/>
        </dgm:presLayoutVars>
      </dgm:prSet>
      <dgm:spPr/>
    </dgm:pt>
    <dgm:pt modelId="{7C250EE8-DDD6-4610-AEF9-6AF64411DCA1}" type="pres">
      <dgm:prSet presAssocID="{CAB93384-BA1D-4D9E-B1E4-ADB50F82030B}" presName="node" presStyleLbl="node1" presStyleIdx="0" presStyleCnt="3" custLinFactX="153036" custLinFactNeighborX="200000" custLinFactNeighborY="-2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8E7E3-DF8E-46D2-BBE7-D65D0AE4A1E2}" type="pres">
      <dgm:prSet presAssocID="{9637D535-8912-41B7-9D2F-103BE7FEC1CB}" presName="spacerL" presStyleCnt="0"/>
      <dgm:spPr/>
    </dgm:pt>
    <dgm:pt modelId="{8A4C8598-C83B-4F40-900C-5A8620C30574}" type="pres">
      <dgm:prSet presAssocID="{9637D535-8912-41B7-9D2F-103BE7FEC1CB}" presName="sibTrans" presStyleLbl="sibTrans2D1" presStyleIdx="0" presStyleCnt="2" custScaleX="85226" custScaleY="87341" custLinFactX="246018" custLinFactNeighborX="300000" custLinFactNeighborY="-1974"/>
      <dgm:spPr/>
      <dgm:t>
        <a:bodyPr/>
        <a:lstStyle/>
        <a:p>
          <a:endParaRPr lang="en-US"/>
        </a:p>
      </dgm:t>
    </dgm:pt>
    <dgm:pt modelId="{454175AA-1C7F-4B3B-9B1F-8F8A9D8EE8B6}" type="pres">
      <dgm:prSet presAssocID="{9637D535-8912-41B7-9D2F-103BE7FEC1CB}" presName="spacerR" presStyleCnt="0"/>
      <dgm:spPr/>
    </dgm:pt>
    <dgm:pt modelId="{3356C9AE-E634-4200-A2F9-2CB53080F47F}" type="pres">
      <dgm:prSet presAssocID="{EAD1F218-896A-47C9-80DE-BDF851E3457D}" presName="node" presStyleLbl="node1" presStyleIdx="1" presStyleCnt="3" custLinFactX="151526" custLinFactNeighborX="200000" custLinFactNeighborY="-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1EC62-6D77-4B2B-B749-8142693678C7}" type="pres">
      <dgm:prSet presAssocID="{0D217BD0-BC68-4B34-A59F-C8067A1EEF00}" presName="spacerL" presStyleCnt="0"/>
      <dgm:spPr/>
    </dgm:pt>
    <dgm:pt modelId="{21D8C8AC-BB4F-4555-971E-06CBD2D40A5F}" type="pres">
      <dgm:prSet presAssocID="{0D217BD0-BC68-4B34-A59F-C8067A1EEF00}" presName="sibTrans" presStyleLbl="sibTrans2D1" presStyleIdx="1" presStyleCnt="2" custScaleX="71303" custScaleY="71305" custLinFactX="-241913" custLinFactNeighborX="-300000" custLinFactNeighborY="1656"/>
      <dgm:spPr/>
      <dgm:t>
        <a:bodyPr/>
        <a:lstStyle/>
        <a:p>
          <a:endParaRPr lang="en-US"/>
        </a:p>
      </dgm:t>
    </dgm:pt>
    <dgm:pt modelId="{90FC97B0-710C-4450-BAB2-522C1F68DDEE}" type="pres">
      <dgm:prSet presAssocID="{0D217BD0-BC68-4B34-A59F-C8067A1EEF00}" presName="spacerR" presStyleCnt="0"/>
      <dgm:spPr/>
    </dgm:pt>
    <dgm:pt modelId="{9EC59207-D70F-4CF5-829E-0E02426A2CF6}" type="pres">
      <dgm:prSet presAssocID="{9DB659C5-0057-4809-9281-18E40482AF09}" presName="node" presStyleLbl="node1" presStyleIdx="2" presStyleCnt="3" custLinFactX="-310467" custLinFactNeighborX="-400000" custLinFactNeighborY="-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C6895C-D17B-4E18-8E71-79F51D66EFD4}" type="presOf" srcId="{EAD1F218-896A-47C9-80DE-BDF851E3457D}" destId="{3356C9AE-E634-4200-A2F9-2CB53080F47F}" srcOrd="0" destOrd="0" presId="urn:microsoft.com/office/officeart/2005/8/layout/equation1"/>
    <dgm:cxn modelId="{FDA82414-0AF7-43F3-BB35-2BF8F2474FE0}" srcId="{7A124967-D1F5-421A-B3C9-7459DC2D1C3D}" destId="{EAD1F218-896A-47C9-80DE-BDF851E3457D}" srcOrd="1" destOrd="0" parTransId="{1D553764-C9BF-4DC3-BA82-A473F6065284}" sibTransId="{0D217BD0-BC68-4B34-A59F-C8067A1EEF00}"/>
    <dgm:cxn modelId="{19496757-2F80-4AB6-9B9A-D7E2B3ECD725}" srcId="{7A124967-D1F5-421A-B3C9-7459DC2D1C3D}" destId="{9DB659C5-0057-4809-9281-18E40482AF09}" srcOrd="2" destOrd="0" parTransId="{0A4514C1-818C-444C-B669-FDD6A9CBD66D}" sibTransId="{8784E728-5CDA-462F-B0D3-70B457ECEC39}"/>
    <dgm:cxn modelId="{18931CF1-14F1-480C-9A0B-344D4C0F08C3}" type="presOf" srcId="{9637D535-8912-41B7-9D2F-103BE7FEC1CB}" destId="{8A4C8598-C83B-4F40-900C-5A8620C30574}" srcOrd="0" destOrd="0" presId="urn:microsoft.com/office/officeart/2005/8/layout/equation1"/>
    <dgm:cxn modelId="{ED88AD86-FCC3-466C-B34E-28B4AFEC1F01}" type="presOf" srcId="{9DB659C5-0057-4809-9281-18E40482AF09}" destId="{9EC59207-D70F-4CF5-829E-0E02426A2CF6}" srcOrd="0" destOrd="0" presId="urn:microsoft.com/office/officeart/2005/8/layout/equation1"/>
    <dgm:cxn modelId="{E6780CFE-F839-452D-A81D-A60383C7FB59}" srcId="{7A124967-D1F5-421A-B3C9-7459DC2D1C3D}" destId="{CAB93384-BA1D-4D9E-B1E4-ADB50F82030B}" srcOrd="0" destOrd="0" parTransId="{8C949F2D-7123-4697-8DF6-7F0F9226C6BA}" sibTransId="{9637D535-8912-41B7-9D2F-103BE7FEC1CB}"/>
    <dgm:cxn modelId="{D6F89136-9308-4181-B9AD-45862B3DF509}" type="presOf" srcId="{0D217BD0-BC68-4B34-A59F-C8067A1EEF00}" destId="{21D8C8AC-BB4F-4555-971E-06CBD2D40A5F}" srcOrd="0" destOrd="0" presId="urn:microsoft.com/office/officeart/2005/8/layout/equation1"/>
    <dgm:cxn modelId="{BBFE753C-1CFF-435F-BC80-02C98D74C63A}" type="presOf" srcId="{7A124967-D1F5-421A-B3C9-7459DC2D1C3D}" destId="{6235B637-350F-47FF-A068-7D3CCE985499}" srcOrd="0" destOrd="0" presId="urn:microsoft.com/office/officeart/2005/8/layout/equation1"/>
    <dgm:cxn modelId="{50641743-B9F5-41B2-8A05-9339B8A69752}" type="presOf" srcId="{CAB93384-BA1D-4D9E-B1E4-ADB50F82030B}" destId="{7C250EE8-DDD6-4610-AEF9-6AF64411DCA1}" srcOrd="0" destOrd="0" presId="urn:microsoft.com/office/officeart/2005/8/layout/equation1"/>
    <dgm:cxn modelId="{106DE8F9-F5AB-4ABA-92CB-84A3195F3C66}" type="presParOf" srcId="{6235B637-350F-47FF-A068-7D3CCE985499}" destId="{7C250EE8-DDD6-4610-AEF9-6AF64411DCA1}" srcOrd="0" destOrd="0" presId="urn:microsoft.com/office/officeart/2005/8/layout/equation1"/>
    <dgm:cxn modelId="{38DD7006-D4F3-45A6-B75F-DDB892DD9991}" type="presParOf" srcId="{6235B637-350F-47FF-A068-7D3CCE985499}" destId="{C2B8E7E3-DF8E-46D2-BBE7-D65D0AE4A1E2}" srcOrd="1" destOrd="0" presId="urn:microsoft.com/office/officeart/2005/8/layout/equation1"/>
    <dgm:cxn modelId="{E70FB007-96DE-40ED-9AC0-A0D188B7017F}" type="presParOf" srcId="{6235B637-350F-47FF-A068-7D3CCE985499}" destId="{8A4C8598-C83B-4F40-900C-5A8620C30574}" srcOrd="2" destOrd="0" presId="urn:microsoft.com/office/officeart/2005/8/layout/equation1"/>
    <dgm:cxn modelId="{9FFD31DB-2D6F-409E-BC95-41433ABB92E8}" type="presParOf" srcId="{6235B637-350F-47FF-A068-7D3CCE985499}" destId="{454175AA-1C7F-4B3B-9B1F-8F8A9D8EE8B6}" srcOrd="3" destOrd="0" presId="urn:microsoft.com/office/officeart/2005/8/layout/equation1"/>
    <dgm:cxn modelId="{1BEF64B7-6FD3-4283-8ABC-CADF9F6B771E}" type="presParOf" srcId="{6235B637-350F-47FF-A068-7D3CCE985499}" destId="{3356C9AE-E634-4200-A2F9-2CB53080F47F}" srcOrd="4" destOrd="0" presId="urn:microsoft.com/office/officeart/2005/8/layout/equation1"/>
    <dgm:cxn modelId="{00072625-8D7C-4E88-991D-AB4B1FCA67FB}" type="presParOf" srcId="{6235B637-350F-47FF-A068-7D3CCE985499}" destId="{A141EC62-6D77-4B2B-B749-8142693678C7}" srcOrd="5" destOrd="0" presId="urn:microsoft.com/office/officeart/2005/8/layout/equation1"/>
    <dgm:cxn modelId="{7328F834-A27C-4544-8D9D-D702D2C7CDD4}" type="presParOf" srcId="{6235B637-350F-47FF-A068-7D3CCE985499}" destId="{21D8C8AC-BB4F-4555-971E-06CBD2D40A5F}" srcOrd="6" destOrd="0" presId="urn:microsoft.com/office/officeart/2005/8/layout/equation1"/>
    <dgm:cxn modelId="{3DFCC5B4-2FBB-4350-88C3-C2C796A5BC30}" type="presParOf" srcId="{6235B637-350F-47FF-A068-7D3CCE985499}" destId="{90FC97B0-710C-4450-BAB2-522C1F68DDEE}" srcOrd="7" destOrd="0" presId="urn:microsoft.com/office/officeart/2005/8/layout/equation1"/>
    <dgm:cxn modelId="{5DA9E8EA-9E66-496B-8195-44EC1F2B9BD8}" type="presParOf" srcId="{6235B637-350F-47FF-A068-7D3CCE985499}" destId="{9EC59207-D70F-4CF5-829E-0E02426A2CF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4B23-E644-4D6D-9B61-0659D6AEF539}">
      <dsp:nvSpPr>
        <dsp:cNvPr id="0" name=""/>
        <dsp:cNvSpPr/>
      </dsp:nvSpPr>
      <dsp:spPr>
        <a:xfrm>
          <a:off x="457618" y="1664"/>
          <a:ext cx="5092466" cy="46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7618" y="1664"/>
        <a:ext cx="5092466" cy="462951"/>
      </dsp:txXfrm>
    </dsp:sp>
    <dsp:sp modelId="{73D96734-3191-478A-AAB0-519C30689A07}">
      <dsp:nvSpPr>
        <dsp:cNvPr id="0" name=""/>
        <dsp:cNvSpPr/>
      </dsp:nvSpPr>
      <dsp:spPr>
        <a:xfrm>
          <a:off x="683800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58881-E97D-426F-AAE7-FA64573A200F}">
      <dsp:nvSpPr>
        <dsp:cNvPr id="0" name=""/>
        <dsp:cNvSpPr/>
      </dsp:nvSpPr>
      <dsp:spPr>
        <a:xfrm>
          <a:off x="139957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A938-296B-4D59-8DB5-F59C859CF605}">
      <dsp:nvSpPr>
        <dsp:cNvPr id="0" name=""/>
        <dsp:cNvSpPr/>
      </dsp:nvSpPr>
      <dsp:spPr>
        <a:xfrm>
          <a:off x="211591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77921-207F-4CB1-BDC8-61E7F7E2F6DA}">
      <dsp:nvSpPr>
        <dsp:cNvPr id="0" name=""/>
        <dsp:cNvSpPr/>
      </dsp:nvSpPr>
      <dsp:spPr>
        <a:xfrm>
          <a:off x="2831689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DFE2A-8D87-4219-AB2A-BDCD77116298}">
      <dsp:nvSpPr>
        <dsp:cNvPr id="0" name=""/>
        <dsp:cNvSpPr/>
      </dsp:nvSpPr>
      <dsp:spPr>
        <a:xfrm>
          <a:off x="3548029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85096-999D-49C1-ACAC-5A1851EF8929}">
      <dsp:nvSpPr>
        <dsp:cNvPr id="0" name=""/>
        <dsp:cNvSpPr/>
      </dsp:nvSpPr>
      <dsp:spPr>
        <a:xfrm>
          <a:off x="426380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0713-F3D6-4E23-981F-A7087FC33F2A}">
      <dsp:nvSpPr>
        <dsp:cNvPr id="0" name=""/>
        <dsp:cNvSpPr/>
      </dsp:nvSpPr>
      <dsp:spPr>
        <a:xfrm>
          <a:off x="4980144" y="464616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6806C-86D9-4BE8-A91A-3F06E90379A0}">
      <dsp:nvSpPr>
        <dsp:cNvPr id="0" name=""/>
        <dsp:cNvSpPr/>
      </dsp:nvSpPr>
      <dsp:spPr>
        <a:xfrm>
          <a:off x="457618" y="558921"/>
          <a:ext cx="5611032" cy="754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Understanding data abstraction</a:t>
          </a:r>
          <a:endParaRPr lang="en-US" sz="2400" b="1" kern="1200" dirty="0"/>
        </a:p>
      </dsp:txBody>
      <dsp:txXfrm>
        <a:off x="457618" y="558921"/>
        <a:ext cx="5611032" cy="754439"/>
      </dsp:txXfrm>
    </dsp:sp>
    <dsp:sp modelId="{8202DD9F-90F2-4DA4-9707-07DE12663FAA}">
      <dsp:nvSpPr>
        <dsp:cNvPr id="0" name=""/>
        <dsp:cNvSpPr/>
      </dsp:nvSpPr>
      <dsp:spPr>
        <a:xfrm>
          <a:off x="457618" y="1608097"/>
          <a:ext cx="5092466" cy="46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7618" y="1608097"/>
        <a:ext cx="5092466" cy="462951"/>
      </dsp:txXfrm>
    </dsp:sp>
    <dsp:sp modelId="{851E5F01-4C6D-4F5C-9BFC-BD90914482ED}">
      <dsp:nvSpPr>
        <dsp:cNvPr id="0" name=""/>
        <dsp:cNvSpPr/>
      </dsp:nvSpPr>
      <dsp:spPr>
        <a:xfrm>
          <a:off x="670464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4CE8F-8797-4A4D-82FE-3F9521AF56CF}">
      <dsp:nvSpPr>
        <dsp:cNvPr id="0" name=""/>
        <dsp:cNvSpPr/>
      </dsp:nvSpPr>
      <dsp:spPr>
        <a:xfrm>
          <a:off x="138623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27F8-09B1-45BF-AACA-B5BD9E4A9FE0}">
      <dsp:nvSpPr>
        <dsp:cNvPr id="0" name=""/>
        <dsp:cNvSpPr/>
      </dsp:nvSpPr>
      <dsp:spPr>
        <a:xfrm>
          <a:off x="210257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84AEC-9F90-4FF7-A9A6-2C65DC640AA0}">
      <dsp:nvSpPr>
        <dsp:cNvPr id="0" name=""/>
        <dsp:cNvSpPr/>
      </dsp:nvSpPr>
      <dsp:spPr>
        <a:xfrm>
          <a:off x="2818354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E9D58-D6CA-48A8-AD2C-D1841C00CA25}">
      <dsp:nvSpPr>
        <dsp:cNvPr id="0" name=""/>
        <dsp:cNvSpPr/>
      </dsp:nvSpPr>
      <dsp:spPr>
        <a:xfrm>
          <a:off x="3534694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74AA8-2D1B-48C6-BAED-C583FC3BA565}">
      <dsp:nvSpPr>
        <dsp:cNvPr id="0" name=""/>
        <dsp:cNvSpPr/>
      </dsp:nvSpPr>
      <dsp:spPr>
        <a:xfrm>
          <a:off x="425046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61D21-7D66-4BEA-9F1A-36904DFCF2EC}">
      <dsp:nvSpPr>
        <dsp:cNvPr id="0" name=""/>
        <dsp:cNvSpPr/>
      </dsp:nvSpPr>
      <dsp:spPr>
        <a:xfrm>
          <a:off x="4966809" y="1865155"/>
          <a:ext cx="1191637" cy="94304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569A-05D8-4836-8CA5-B67FA795D604}">
      <dsp:nvSpPr>
        <dsp:cNvPr id="0" name=""/>
        <dsp:cNvSpPr/>
      </dsp:nvSpPr>
      <dsp:spPr>
        <a:xfrm>
          <a:off x="457618" y="1987006"/>
          <a:ext cx="5584362" cy="754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Defining ADT with Java Interface</a:t>
          </a:r>
          <a:endParaRPr lang="en-US" sz="2400" kern="1200" dirty="0"/>
        </a:p>
      </dsp:txBody>
      <dsp:txXfrm>
        <a:off x="457618" y="1987006"/>
        <a:ext cx="5584362" cy="754439"/>
      </dsp:txXfrm>
    </dsp:sp>
    <dsp:sp modelId="{B4DA70C2-541B-4219-A27D-61320F2ED5AE}">
      <dsp:nvSpPr>
        <dsp:cNvPr id="0" name=""/>
        <dsp:cNvSpPr/>
      </dsp:nvSpPr>
      <dsp:spPr>
        <a:xfrm>
          <a:off x="457618" y="2822108"/>
          <a:ext cx="5092466" cy="46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7618" y="2822108"/>
        <a:ext cx="5092466" cy="462951"/>
      </dsp:txXfrm>
    </dsp:sp>
    <dsp:sp modelId="{9AD4E71F-0DFB-441E-A618-296DF70867EC}">
      <dsp:nvSpPr>
        <dsp:cNvPr id="0" name=""/>
        <dsp:cNvSpPr/>
      </dsp:nvSpPr>
      <dsp:spPr>
        <a:xfrm>
          <a:off x="547019" y="3285054"/>
          <a:ext cx="1362077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55DA1-9FC2-4590-B008-36B1898265BB}">
      <dsp:nvSpPr>
        <dsp:cNvPr id="0" name=""/>
        <dsp:cNvSpPr/>
      </dsp:nvSpPr>
      <dsp:spPr>
        <a:xfrm>
          <a:off x="1322315" y="3285054"/>
          <a:ext cx="1243032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1AC0F-46B4-413E-9230-B0A6DA41DC84}">
      <dsp:nvSpPr>
        <dsp:cNvPr id="0" name=""/>
        <dsp:cNvSpPr/>
      </dsp:nvSpPr>
      <dsp:spPr>
        <a:xfrm>
          <a:off x="1936127" y="3285054"/>
          <a:ext cx="1448089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2E3D7-94D1-4DE1-9EA6-1773EAF9F975}">
      <dsp:nvSpPr>
        <dsp:cNvPr id="0" name=""/>
        <dsp:cNvSpPr/>
      </dsp:nvSpPr>
      <dsp:spPr>
        <a:xfrm>
          <a:off x="2685286" y="3285054"/>
          <a:ext cx="1381322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09445-5791-471E-8AA3-536F656AC02D}">
      <dsp:nvSpPr>
        <dsp:cNvPr id="0" name=""/>
        <dsp:cNvSpPr/>
      </dsp:nvSpPr>
      <dsp:spPr>
        <a:xfrm>
          <a:off x="3435576" y="3285054"/>
          <a:ext cx="1313422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9E52-BBA6-456C-84F7-EE596C13D856}">
      <dsp:nvSpPr>
        <dsp:cNvPr id="0" name=""/>
        <dsp:cNvSpPr/>
      </dsp:nvSpPr>
      <dsp:spPr>
        <a:xfrm>
          <a:off x="4184740" y="3285054"/>
          <a:ext cx="1246643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2F7C-D65A-449D-B1C9-B93E1A7B1B61}">
      <dsp:nvSpPr>
        <dsp:cNvPr id="0" name=""/>
        <dsp:cNvSpPr/>
      </dsp:nvSpPr>
      <dsp:spPr>
        <a:xfrm>
          <a:off x="5003269" y="3285054"/>
          <a:ext cx="1042265" cy="1211224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EED34-67E1-4DB2-88F7-625890110AE7}">
      <dsp:nvSpPr>
        <dsp:cNvPr id="0" name=""/>
        <dsp:cNvSpPr/>
      </dsp:nvSpPr>
      <dsp:spPr>
        <a:xfrm>
          <a:off x="457618" y="3421535"/>
          <a:ext cx="5507910" cy="9382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Implementing data structure given a Java Interface</a:t>
          </a:r>
          <a:endParaRPr lang="en-US" sz="2400" b="1" kern="1200" dirty="0"/>
        </a:p>
      </dsp:txBody>
      <dsp:txXfrm>
        <a:off x="457618" y="3421535"/>
        <a:ext cx="5507910" cy="938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720746" y="61"/>
          <a:ext cx="6693311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kern="1200" baseline="0" smtClean="0">
              <a:solidFill>
                <a:schemeClr val="tx1"/>
              </a:solidFill>
            </a:rPr>
            <a:t>Chapter </a:t>
          </a:r>
          <a:r>
            <a:rPr lang="en-US" sz="2400" kern="1200" baseline="0" dirty="0" smtClean="0">
              <a:solidFill>
                <a:schemeClr val="tx1"/>
              </a:solidFill>
            </a:rPr>
            <a:t>4, pages 221 to 258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278021" y="61"/>
        <a:ext cx="6136036" cy="2229100"/>
      </dsp:txXfrm>
    </dsp:sp>
    <dsp:sp modelId="{E9C254D0-7C86-4675-AC1B-555179EDDE6F}">
      <dsp:nvSpPr>
        <dsp:cNvPr id="0" name=""/>
        <dsp:cNvSpPr/>
      </dsp:nvSpPr>
      <dsp:spPr>
        <a:xfrm>
          <a:off x="191827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50EE8-DDD6-4610-AEF9-6AF64411DCA1}">
      <dsp:nvSpPr>
        <dsp:cNvPr id="0" name=""/>
        <dsp:cNvSpPr/>
      </dsp:nvSpPr>
      <dsp:spPr>
        <a:xfrm>
          <a:off x="2346965" y="0"/>
          <a:ext cx="1385199" cy="1385199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Collection of data</a:t>
          </a:r>
          <a:endParaRPr lang="en-US" sz="1500" kern="1200" dirty="0"/>
        </a:p>
      </dsp:txBody>
      <dsp:txXfrm>
        <a:off x="2549823" y="202858"/>
        <a:ext cx="979483" cy="979483"/>
      </dsp:txXfrm>
    </dsp:sp>
    <dsp:sp modelId="{8A4C8598-C83B-4F40-900C-5A8620C30574}">
      <dsp:nvSpPr>
        <dsp:cNvPr id="0" name=""/>
        <dsp:cNvSpPr/>
      </dsp:nvSpPr>
      <dsp:spPr>
        <a:xfrm>
          <a:off x="3813814" y="357185"/>
          <a:ext cx="684718" cy="701711"/>
        </a:xfrm>
        <a:prstGeom prst="mathPlus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04573" y="627518"/>
        <a:ext cx="503200" cy="161045"/>
      </dsp:txXfrm>
    </dsp:sp>
    <dsp:sp modelId="{3356C9AE-E634-4200-A2F9-2CB53080F47F}">
      <dsp:nvSpPr>
        <dsp:cNvPr id="0" name=""/>
        <dsp:cNvSpPr/>
      </dsp:nvSpPr>
      <dsp:spPr>
        <a:xfrm>
          <a:off x="4482200" y="24776"/>
          <a:ext cx="1385199" cy="1385199"/>
        </a:xfrm>
        <a:prstGeom prst="ellipse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Spec. of a set of operations</a:t>
          </a:r>
          <a:endParaRPr lang="en-US" sz="1500" kern="1200" dirty="0"/>
        </a:p>
      </dsp:txBody>
      <dsp:txXfrm>
        <a:off x="4685058" y="227634"/>
        <a:ext cx="979483" cy="979483"/>
      </dsp:txXfrm>
    </dsp:sp>
    <dsp:sp modelId="{21D8C8AC-BB4F-4555-971E-06CBD2D40A5F}">
      <dsp:nvSpPr>
        <dsp:cNvPr id="0" name=""/>
        <dsp:cNvSpPr/>
      </dsp:nvSpPr>
      <dsp:spPr>
        <a:xfrm>
          <a:off x="1513706" y="450766"/>
          <a:ext cx="572859" cy="572875"/>
        </a:xfrm>
        <a:prstGeom prst="mathEqual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89638" y="568778"/>
        <a:ext cx="420995" cy="336851"/>
      </dsp:txXfrm>
    </dsp:sp>
    <dsp:sp modelId="{9EC59207-D70F-4CF5-829E-0E02426A2CF6}">
      <dsp:nvSpPr>
        <dsp:cNvPr id="0" name=""/>
        <dsp:cNvSpPr/>
      </dsp:nvSpPr>
      <dsp:spPr>
        <a:xfrm>
          <a:off x="0" y="24776"/>
          <a:ext cx="1385199" cy="1385199"/>
        </a:xfrm>
        <a:prstGeom prst="ellipse">
          <a:avLst/>
        </a:prstGeom>
        <a:solidFill>
          <a:srgbClr val="993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ADT</a:t>
          </a:r>
          <a:endParaRPr lang="en-US" sz="3200" kern="1200" dirty="0"/>
        </a:p>
      </dsp:txBody>
      <dsp:txXfrm>
        <a:off x="202858" y="227634"/>
        <a:ext cx="979483" cy="979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23/1/2016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600200" cy="128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smtClean="0"/>
              <a:t>[CS1020 Lecture 7: ADT]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</a:t>
            </a:r>
            <a:r>
              <a:rPr lang="en-US" sz="3600" dirty="0" smtClean="0"/>
              <a:t>#9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 Data Type</a:t>
            </a:r>
            <a:b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(The Walls)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(5/5)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rgbClr val="0000FF"/>
                </a:solidFill>
              </a:rPr>
              <a:t>Information Hiding </a:t>
            </a:r>
            <a:r>
              <a:rPr lang="en-GB" sz="2800" dirty="0" smtClean="0">
                <a:solidFill>
                  <a:srgbClr val="C00000"/>
                </a:solidFill>
              </a:rPr>
              <a:t>CAN</a:t>
            </a:r>
            <a:r>
              <a:rPr lang="en-GB" sz="2800" dirty="0" smtClean="0">
                <a:solidFill>
                  <a:srgbClr val="0000FF"/>
                </a:solidFill>
              </a:rPr>
              <a:t> </a:t>
            </a:r>
            <a:r>
              <a:rPr lang="en-GB" sz="2800" dirty="0" smtClean="0"/>
              <a:t>also apply to</a:t>
            </a:r>
            <a:r>
              <a:rPr lang="en-GB" sz="2800" dirty="0" smtClean="0">
                <a:solidFill>
                  <a:srgbClr val="0000FF"/>
                </a:solidFill>
              </a:rPr>
              <a:t> data </a:t>
            </a:r>
          </a:p>
          <a:p>
            <a:pPr marL="857250" lvl="1" indent="-322263">
              <a:spcAft>
                <a:spcPts val="600"/>
              </a:spcAft>
              <a:buSzPct val="120000"/>
              <a:buFont typeface="Wingdings" pitchFamily="2" charset="2"/>
              <a:buChar char="Ø"/>
              <a:defRPr/>
            </a:pPr>
            <a:r>
              <a:rPr lang="en-GB" sz="2400" b="1" dirty="0" smtClean="0">
                <a:solidFill>
                  <a:srgbClr val="660066"/>
                </a:solidFill>
              </a:rPr>
              <a:t>Data abstraction </a:t>
            </a:r>
            <a:r>
              <a:rPr lang="en-GB" sz="2400" dirty="0" smtClean="0"/>
              <a:t>asks that you think in terms of </a:t>
            </a:r>
            <a:r>
              <a:rPr lang="en-GB" sz="2400" dirty="0" smtClean="0">
                <a:solidFill>
                  <a:srgbClr val="C00000"/>
                </a:solidFill>
              </a:rPr>
              <a:t>what</a:t>
            </a:r>
            <a:r>
              <a:rPr lang="en-GB" sz="2400" dirty="0" smtClean="0">
                <a:solidFill>
                  <a:srgbClr val="660066"/>
                </a:solidFill>
              </a:rPr>
              <a:t> </a:t>
            </a:r>
            <a:r>
              <a:rPr lang="en-GB" sz="2400" dirty="0" smtClean="0"/>
              <a:t>you can do to a collection of data independently of </a:t>
            </a:r>
            <a:r>
              <a:rPr lang="en-GB" sz="2400" dirty="0" smtClean="0">
                <a:solidFill>
                  <a:srgbClr val="C00000"/>
                </a:solidFill>
              </a:rPr>
              <a:t>how</a:t>
            </a:r>
            <a:r>
              <a:rPr lang="en-GB" sz="2400" dirty="0" smtClean="0"/>
              <a:t> you do it</a:t>
            </a:r>
            <a:endParaRPr lang="en-GB" sz="2000" dirty="0" smtClean="0"/>
          </a:p>
          <a:p>
            <a:pPr marL="857250" lvl="1" indent="-322263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Ø"/>
              <a:defRPr/>
            </a:pPr>
            <a:r>
              <a:rPr lang="en-GB" sz="2400" b="1" dirty="0" smtClean="0">
                <a:solidFill>
                  <a:srgbClr val="660066"/>
                </a:solidFill>
              </a:rPr>
              <a:t>Data structure </a:t>
            </a:r>
            <a:r>
              <a:rPr lang="en-GB" sz="2400" dirty="0" smtClean="0"/>
              <a:t>is a construct that can be defined within a programming language to store a </a:t>
            </a:r>
            <a:r>
              <a:rPr lang="en-GB" sz="2400" dirty="0" smtClean="0">
                <a:solidFill>
                  <a:srgbClr val="C00000"/>
                </a:solidFill>
              </a:rPr>
              <a:t>collection of data</a:t>
            </a:r>
          </a:p>
          <a:p>
            <a:pPr marL="857250" lvl="1" indent="-322263">
              <a:spcBef>
                <a:spcPts val="3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b="1" dirty="0" smtClean="0">
                <a:solidFill>
                  <a:srgbClr val="660066"/>
                </a:solidFill>
              </a:rPr>
              <a:t>Abstract data type (ADT) </a:t>
            </a:r>
            <a:r>
              <a:rPr lang="en-GB" sz="2400" dirty="0" smtClean="0"/>
              <a:t>is a </a:t>
            </a:r>
            <a:r>
              <a:rPr lang="en-GB" sz="2400" dirty="0" smtClean="0">
                <a:solidFill>
                  <a:srgbClr val="C00000"/>
                </a:solidFill>
              </a:rPr>
              <a:t>collection of data </a:t>
            </a:r>
            <a:r>
              <a:rPr lang="en-GB" sz="2400" dirty="0" smtClean="0"/>
              <a:t>&amp; a </a:t>
            </a:r>
            <a:r>
              <a:rPr lang="en-GB" sz="2400" dirty="0" smtClean="0">
                <a:solidFill>
                  <a:srgbClr val="C00000"/>
                </a:solidFill>
              </a:rPr>
              <a:t>specification on the set of operations/methods </a:t>
            </a:r>
            <a:r>
              <a:rPr lang="en-GB" sz="2400" dirty="0" smtClean="0"/>
              <a:t>on that data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Typical </a:t>
            </a:r>
            <a:r>
              <a:rPr lang="en-GB" sz="2000" dirty="0" smtClean="0">
                <a:solidFill>
                  <a:srgbClr val="660066"/>
                </a:solidFill>
              </a:rPr>
              <a:t>operations</a:t>
            </a:r>
            <a:r>
              <a:rPr lang="en-GB" sz="2000" dirty="0" smtClean="0"/>
              <a:t> on data are: </a:t>
            </a:r>
            <a:r>
              <a:rPr lang="en-GB" sz="2000" i="1" dirty="0" smtClean="0">
                <a:solidFill>
                  <a:srgbClr val="660066"/>
                </a:solidFill>
              </a:rPr>
              <a:t>add</a:t>
            </a:r>
            <a:r>
              <a:rPr lang="en-GB" sz="2000" dirty="0" smtClean="0"/>
              <a:t>, </a:t>
            </a:r>
            <a:r>
              <a:rPr lang="en-GB" sz="2000" i="1" dirty="0" smtClean="0">
                <a:solidFill>
                  <a:srgbClr val="660066"/>
                </a:solidFill>
              </a:rPr>
              <a:t>remove</a:t>
            </a:r>
            <a:r>
              <a:rPr lang="en-GB" sz="2000" dirty="0" smtClean="0"/>
              <a:t>, and </a:t>
            </a:r>
            <a:r>
              <a:rPr lang="en-GB" sz="2000" i="1" dirty="0" smtClean="0">
                <a:solidFill>
                  <a:srgbClr val="660066"/>
                </a:solidFill>
              </a:rPr>
              <a:t>query</a:t>
            </a:r>
            <a:r>
              <a:rPr lang="en-GB" sz="2000" dirty="0" smtClean="0"/>
              <a:t> (in general, </a:t>
            </a:r>
            <a:r>
              <a:rPr lang="en-GB" sz="2000" dirty="0" smtClean="0">
                <a:solidFill>
                  <a:srgbClr val="660066"/>
                </a:solidFill>
              </a:rPr>
              <a:t>management of data</a:t>
            </a:r>
            <a:r>
              <a:rPr lang="en-GB" sz="2000" dirty="0" smtClean="0"/>
              <a:t>)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Specification indicates what ADT operations </a:t>
            </a:r>
            <a:r>
              <a:rPr lang="en-GB" sz="2000" b="1" dirty="0" smtClean="0">
                <a:solidFill>
                  <a:srgbClr val="C00000"/>
                </a:solidFill>
              </a:rPr>
              <a:t>do</a:t>
            </a:r>
            <a:r>
              <a:rPr lang="en-GB" sz="2000" dirty="0" smtClean="0"/>
              <a:t>, </a:t>
            </a:r>
            <a:r>
              <a:rPr lang="en-GB" sz="2000" dirty="0" smtClean="0">
                <a:solidFill>
                  <a:srgbClr val="C00000"/>
                </a:solidFill>
              </a:rPr>
              <a:t>but not how</a:t>
            </a:r>
            <a:r>
              <a:rPr lang="en-GB" sz="2000" dirty="0" smtClean="0"/>
              <a:t> to implement them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9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 smtClean="0">
                <a:latin typeface="Britannic Bold" panose="020B0903060703020204" pitchFamily="34" charset="0"/>
              </a:rPr>
              <a:t> Abstract Data Type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Collection of data + set of operations on the data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Data Structure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61623" y="919609"/>
            <a:ext cx="8229600" cy="54864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rgbClr val="0000FF"/>
                </a:solidFill>
              </a:rPr>
              <a:t>Data structure </a:t>
            </a:r>
            <a:r>
              <a:rPr lang="en-GB" sz="2000" dirty="0" smtClean="0"/>
              <a:t>is a construct that can be defined within a programming language to store a collection of data</a:t>
            </a:r>
          </a:p>
          <a:p>
            <a:pPr marL="914400" lvl="1" indent="-457200"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 smtClean="0">
                <a:solidFill>
                  <a:srgbClr val="0000FF"/>
                </a:solidFill>
              </a:rPr>
              <a:t>Arrays</a:t>
            </a:r>
            <a:r>
              <a:rPr lang="en-GB" sz="2000" dirty="0" smtClean="0"/>
              <a:t>, which are built into Java, are data structures</a:t>
            </a:r>
          </a:p>
          <a:p>
            <a:pPr marL="914400" lvl="1" indent="-457200"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 smtClean="0"/>
              <a:t>We can </a:t>
            </a:r>
            <a:r>
              <a:rPr lang="en-GB" sz="2000" u="sng" dirty="0" smtClean="0"/>
              <a:t>create</a:t>
            </a:r>
            <a:r>
              <a:rPr lang="en-GB" sz="2000" dirty="0" smtClean="0"/>
              <a:t> other data structures. For example, we want a data structure (a collection of data) to store both the names and salaries of a collection of employees </a:t>
            </a:r>
          </a:p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		</a:t>
            </a:r>
          </a:p>
          <a:p>
            <a:pPr>
              <a:buNone/>
            </a:pPr>
            <a:endParaRPr lang="en-GB" sz="20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996633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996633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996633"/>
                </a:solidFill>
              </a:rPr>
              <a:t>	</a:t>
            </a:r>
            <a:r>
              <a:rPr lang="en-US" sz="2000" dirty="0" smtClean="0"/>
              <a:t>or</a:t>
            </a:r>
          </a:p>
          <a:p>
            <a:pPr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4395518"/>
            <a:ext cx="7068285" cy="18158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1600" b="1" dirty="0" smtClean="0">
                <a:latin typeface="Lucida Console" panose="020B060904050402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sz="1600" b="1" dirty="0" smtClean="0">
                <a:latin typeface="Lucida Console" panose="020B0609040504020204" pitchFamily="49" charset="0"/>
              </a:rPr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static final int </a:t>
            </a:r>
            <a:r>
              <a:rPr lang="en-US" sz="1600" b="1" dirty="0" smtClean="0">
                <a:latin typeface="Lucida Console" panose="020B0609040504020204" pitchFamily="49" charset="0"/>
              </a:rPr>
              <a:t>MAX_NUMBER = </a:t>
            </a:r>
            <a:r>
              <a:rPr lang="en-US" sz="16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500</a:t>
            </a:r>
            <a:r>
              <a:rPr lang="en-US" sz="1600" b="1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private</a:t>
            </a:r>
            <a:r>
              <a:rPr lang="en-US" sz="1600" b="1" dirty="0" smtClean="0">
                <a:latin typeface="Lucida Console" panose="020B0609040504020204" pitchFamily="49" charset="0"/>
              </a:rPr>
              <a:t> String names;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private double </a:t>
            </a:r>
            <a:r>
              <a:rPr lang="en-US" sz="1600" b="1" dirty="0" smtClean="0">
                <a:latin typeface="Lucida Console" panose="020B0609040504020204" pitchFamily="49" charset="0"/>
              </a:rPr>
              <a:t>salaries; </a:t>
            </a:r>
            <a:endParaRPr lang="en-US" sz="1600" b="1" dirty="0" smtClean="0">
              <a:solidFill>
                <a:srgbClr val="996633"/>
              </a:solidFill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Employee[] workers =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sz="1600" b="1" dirty="0" smtClean="0">
                <a:latin typeface="Lucida Console" panose="020B0609040504020204" pitchFamily="49" charset="0"/>
              </a:rPr>
              <a:t> Employee[Employee.MAX_NUMBER];</a:t>
            </a:r>
            <a:endParaRPr lang="en-US" sz="16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3053209"/>
            <a:ext cx="7413736" cy="107721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static final int </a:t>
            </a:r>
            <a:r>
              <a:rPr lang="en-US" sz="1600" b="1" dirty="0" smtClean="0">
                <a:latin typeface="Lucida Console" panose="020B0609040504020204" pitchFamily="49" charset="0"/>
              </a:rPr>
              <a:t>MAX_NUMBER = </a:t>
            </a:r>
            <a:r>
              <a:rPr lang="en-US" sz="16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500</a:t>
            </a:r>
            <a:r>
              <a:rPr lang="en-US" sz="1600" b="1" dirty="0" smtClean="0">
                <a:latin typeface="Lucida Console" panose="020B0609040504020204" pitchFamily="49" charset="0"/>
              </a:rPr>
              <a:t>; </a:t>
            </a:r>
            <a:r>
              <a:rPr lang="en-US" sz="1600" b="1" dirty="0" smtClean="0">
                <a:solidFill>
                  <a:srgbClr val="663300"/>
                </a:solidFill>
                <a:latin typeface="Lucida Console" panose="020B0609040504020204" pitchFamily="49" charset="0"/>
              </a:rPr>
              <a:t>// defining a constant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String[] names =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 </a:t>
            </a:r>
            <a:r>
              <a:rPr lang="en-US" sz="1600" b="1" dirty="0" smtClean="0">
                <a:latin typeface="Lucida Console" panose="020B0609040504020204" pitchFamily="49" charset="0"/>
              </a:rPr>
              <a:t>String[MAX_NUMBER];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double[] salaries = </a:t>
            </a:r>
            <a:r>
              <a:rPr lang="en-US" sz="16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new double</a:t>
            </a:r>
            <a:r>
              <a:rPr lang="en-US" sz="1600" b="1" dirty="0" smtClean="0">
                <a:latin typeface="Lucida Console" panose="020B0609040504020204" pitchFamily="49" charset="0"/>
              </a:rPr>
              <a:t>[MAX_NUMBER];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663300"/>
                </a:solidFill>
                <a:latin typeface="Lucida Console" panose="020B0609040504020204" pitchFamily="49" charset="0"/>
              </a:rPr>
              <a:t>// employee names[i] has a salary of salaries[i]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249" y="498029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(better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choice)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Abstract Data Type (ADT)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752600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An </a:t>
            </a:r>
            <a:r>
              <a:rPr lang="en-GB" sz="2400" b="1" dirty="0" smtClean="0">
                <a:solidFill>
                  <a:srgbClr val="C00000"/>
                </a:solidFill>
              </a:rPr>
              <a:t>ADT </a:t>
            </a:r>
            <a:r>
              <a:rPr lang="en-GB" sz="2400" dirty="0" smtClean="0"/>
              <a:t>is a </a:t>
            </a:r>
            <a:r>
              <a:rPr lang="en-GB" sz="2400" dirty="0" smtClean="0">
                <a:solidFill>
                  <a:srgbClr val="0000FF"/>
                </a:solidFill>
              </a:rPr>
              <a:t>collection of data </a:t>
            </a:r>
            <a:r>
              <a:rPr lang="en-GB" sz="2400" dirty="0" smtClean="0"/>
              <a:t>together with a </a:t>
            </a:r>
            <a:r>
              <a:rPr lang="en-GB" sz="2400" dirty="0" smtClean="0">
                <a:solidFill>
                  <a:srgbClr val="0000FF"/>
                </a:solidFill>
              </a:rPr>
              <a:t>specification of a set of operations </a:t>
            </a:r>
            <a:r>
              <a:rPr lang="en-GB" sz="2400" dirty="0" smtClean="0"/>
              <a:t>on the data</a:t>
            </a:r>
          </a:p>
          <a:p>
            <a:pPr marL="914400" lvl="1" indent="-4572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dirty="0" smtClean="0"/>
              <a:t>Specifications indicate </a:t>
            </a:r>
            <a:r>
              <a:rPr lang="en-GB" sz="2000" b="1" dirty="0" smtClean="0">
                <a:solidFill>
                  <a:srgbClr val="C00000"/>
                </a:solidFill>
              </a:rPr>
              <a:t>what</a:t>
            </a:r>
            <a:r>
              <a:rPr lang="en-GB" sz="2000" dirty="0" smtClean="0"/>
              <a:t> ADT operations do, </a:t>
            </a:r>
            <a:r>
              <a:rPr lang="en-GB" sz="2000" b="1" i="1" u="sng" dirty="0" smtClean="0">
                <a:solidFill>
                  <a:srgbClr val="C00000"/>
                </a:solidFill>
              </a:rPr>
              <a:t>not</a:t>
            </a:r>
            <a:r>
              <a:rPr lang="en-GB" sz="2000" b="1" dirty="0" smtClean="0">
                <a:solidFill>
                  <a:srgbClr val="C00000"/>
                </a:solidFill>
              </a:rPr>
              <a:t> how </a:t>
            </a:r>
            <a:r>
              <a:rPr lang="en-GB" sz="2000" dirty="0" smtClean="0"/>
              <a:t>to implement them</a:t>
            </a:r>
          </a:p>
          <a:p>
            <a:pPr marL="914400" lvl="1" indent="-4572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Ø"/>
              <a:defRPr/>
            </a:pPr>
            <a:r>
              <a:rPr lang="en-GB" sz="2000" b="1" dirty="0" smtClean="0">
                <a:solidFill>
                  <a:srgbClr val="0000FF"/>
                </a:solidFill>
              </a:rPr>
              <a:t>Data structures </a:t>
            </a:r>
            <a:r>
              <a:rPr lang="en-GB" sz="2000" dirty="0" smtClean="0"/>
              <a:t>are part of an ADT’s implementation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6996449"/>
              </p:ext>
            </p:extLst>
          </p:nvPr>
        </p:nvGraphicFramePr>
        <p:xfrm>
          <a:off x="1905000" y="2819400"/>
          <a:ext cx="58674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85802" y="4343400"/>
            <a:ext cx="754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200" kern="0" dirty="0" smtClean="0"/>
              <a:t>When a program needs data operations that are not directly supported by a language, you need to create your own ADT</a:t>
            </a:r>
          </a:p>
          <a:p>
            <a:pPr marL="45720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200" kern="0" dirty="0" smtClean="0"/>
              <a:t>You should first design the ADT by carefully specifying the operations </a:t>
            </a:r>
            <a:r>
              <a:rPr lang="en-GB" sz="2200" u="sng" kern="0" dirty="0" smtClean="0"/>
              <a:t>before</a:t>
            </a:r>
            <a:r>
              <a:rPr lang="en-GB" sz="2200" kern="0" dirty="0" smtClean="0"/>
              <a:t> implementation</a:t>
            </a:r>
            <a:endParaRPr lang="en-US" kern="0" dirty="0" smtClean="0"/>
          </a:p>
          <a:p>
            <a:pPr lvl="1"/>
            <a:endParaRPr lang="en-US" kern="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Abstract Data Type (ADT)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685800"/>
          </a:xfrm>
        </p:spPr>
        <p:txBody>
          <a:bodyPr/>
          <a:lstStyle/>
          <a:p>
            <a:pPr marL="457200" lvl="0" indent="-457200"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sz="2400" dirty="0" smtClean="0"/>
              <a:t>Example: A water dispenser as an ADT</a:t>
            </a:r>
            <a:endParaRPr lang="en-US" dirty="0" smtClean="0"/>
          </a:p>
        </p:txBody>
      </p:sp>
      <p:sp>
        <p:nvSpPr>
          <p:cNvPr id="12" name="Rectangle 15"/>
          <p:cNvSpPr txBox="1">
            <a:spLocks noChangeArrowheads="1"/>
          </p:cNvSpPr>
          <p:nvPr/>
        </p:nvSpPr>
        <p:spPr bwMode="auto">
          <a:xfrm>
            <a:off x="720437" y="1662544"/>
            <a:ext cx="4267200" cy="473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Data: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Operations: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crush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cube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isEmpty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structure: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internal structure of the dispenser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Walls: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made of steel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he only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slits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 in the walls: 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nput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water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Output: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chilled water, crushed ice, or ice cubes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Using an ADT is like using a vending machine.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514600" y="4800600"/>
            <a:ext cx="3733800" cy="762000"/>
          </a:xfrm>
          <a:prstGeom prst="upArrowCallout">
            <a:avLst>
              <a:gd name="adj1" fmla="val 55556"/>
              <a:gd name="adj2" fmla="val 73565"/>
              <a:gd name="adj3" fmla="val 18454"/>
              <a:gd name="adj4" fmla="val 7113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ea typeface="宋体" pitchFamily="2" charset="-122"/>
              </a:rPr>
              <a:t>Crushed ice can be made in many </a:t>
            </a:r>
            <a:r>
              <a:rPr lang="en-US" altLang="zh-CN" sz="1400" dirty="0" smtClean="0">
                <a:ea typeface="宋体" pitchFamily="2" charset="-122"/>
              </a:rPr>
              <a:t>ways</a:t>
            </a:r>
            <a:r>
              <a:rPr lang="en-US" altLang="zh-CN" sz="1400" dirty="0">
                <a:ea typeface="宋体" pitchFamily="2" charset="-122"/>
              </a:rPr>
              <a:t>.  </a:t>
            </a:r>
          </a:p>
          <a:p>
            <a:pPr algn="ctr"/>
            <a:r>
              <a:rPr lang="en-US" altLang="zh-CN" sz="1400" dirty="0">
                <a:ea typeface="宋体" pitchFamily="2" charset="-122"/>
              </a:rPr>
              <a:t>We don’t care how it was made</a:t>
            </a:r>
            <a:endParaRPr lang="en-US" sz="1400" dirty="0"/>
          </a:p>
        </p:txBody>
      </p:sp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60701"/>
              </p:ext>
            </p:extLst>
          </p:nvPr>
        </p:nvGraphicFramePr>
        <p:xfrm>
          <a:off x="4648200" y="1662544"/>
          <a:ext cx="42672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Photo Editor Photo" r:id="rId4" imgW="5191850" imgH="3191320" progId="">
                  <p:embed/>
                </p:oleObj>
              </mc:Choice>
              <mc:Fallback>
                <p:oleObj name="Photo Editor Photo" r:id="rId4" imgW="5191850" imgH="319132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62544"/>
                        <a:ext cx="426720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0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Abstract Data Type (ADT) 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19050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A </a:t>
            </a:r>
            <a:r>
              <a:rPr lang="en-GB" sz="2400" dirty="0" smtClean="0">
                <a:solidFill>
                  <a:srgbClr val="C00000"/>
                </a:solidFill>
              </a:rPr>
              <a:t>WALL</a:t>
            </a:r>
            <a:r>
              <a:rPr lang="en-GB" sz="2400" dirty="0" smtClean="0"/>
              <a:t> of ADT operations </a:t>
            </a:r>
            <a:r>
              <a:rPr lang="en-GB" sz="2400" dirty="0" smtClean="0">
                <a:solidFill>
                  <a:srgbClr val="0000FF"/>
                </a:solidFill>
              </a:rPr>
              <a:t>isolates</a:t>
            </a:r>
            <a:r>
              <a:rPr lang="en-GB" sz="2400" dirty="0" smtClean="0"/>
              <a:t> a data structure from the program that uses it</a:t>
            </a:r>
          </a:p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An </a:t>
            </a:r>
            <a:r>
              <a:rPr lang="en-GB" sz="2400" dirty="0" smtClean="0">
                <a:solidFill>
                  <a:srgbClr val="C00000"/>
                </a:solidFill>
              </a:rPr>
              <a:t>interface</a:t>
            </a:r>
            <a:r>
              <a:rPr lang="en-GB" sz="2400" dirty="0" smtClean="0"/>
              <a:t> is what a program/module/class should understand on using the ADT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76388" y="2636838"/>
            <a:ext cx="6330950" cy="3767137"/>
            <a:chOff x="1576388" y="2636838"/>
            <a:chExt cx="6330950" cy="3767137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1576388" y="2636838"/>
            <a:ext cx="6330950" cy="3767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Photo Editor Photo" r:id="rId4" imgW="6485714" imgH="3858164" progId="">
                    <p:embed/>
                  </p:oleObj>
                </mc:Choice>
                <mc:Fallback>
                  <p:oleObj name="Photo Editor Photo" r:id="rId4" imgW="6485714" imgH="3858164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388" y="2636838"/>
                          <a:ext cx="6330950" cy="3767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4419599" y="2728210"/>
              <a:ext cx="1051810" cy="284813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Abstract Data Type (ADT)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229598" cy="19050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An </a:t>
            </a:r>
            <a:r>
              <a:rPr lang="en-GB" sz="2400" dirty="0" smtClean="0">
                <a:solidFill>
                  <a:srgbClr val="C00000"/>
                </a:solidFill>
              </a:rPr>
              <a:t>interface</a:t>
            </a:r>
            <a:r>
              <a:rPr lang="en-GB" sz="2400" dirty="0" smtClean="0"/>
              <a:t> is what a program/module/class should understand on using the ADT</a:t>
            </a:r>
          </a:p>
          <a:p>
            <a:pPr marL="45720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400" dirty="0" smtClean="0"/>
              <a:t>The following </a:t>
            </a:r>
            <a:r>
              <a:rPr lang="en-GB" sz="2400" u="sng" dirty="0" smtClean="0"/>
              <a:t>bypasses</a:t>
            </a:r>
            <a:r>
              <a:rPr lang="en-GB" sz="2400" dirty="0" smtClean="0"/>
              <a:t> the interface to access the data structure. This </a:t>
            </a:r>
            <a:r>
              <a:rPr lang="en-GB" sz="2400" dirty="0" smtClean="0">
                <a:solidFill>
                  <a:srgbClr val="0000FF"/>
                </a:solidFill>
              </a:rPr>
              <a:t>violates</a:t>
            </a:r>
            <a:r>
              <a:rPr lang="en-GB" sz="2400" dirty="0" smtClean="0"/>
              <a:t> the wall of ADT operations.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81200" y="2743200"/>
            <a:ext cx="5388305" cy="3695090"/>
            <a:chOff x="1981200" y="2743200"/>
            <a:chExt cx="5388305" cy="369509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2743200"/>
              <a:ext cx="5388305" cy="3695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17"/>
            <p:cNvGrpSpPr/>
            <p:nvPr/>
          </p:nvGrpSpPr>
          <p:grpSpPr>
            <a:xfrm>
              <a:off x="4034852" y="2918085"/>
              <a:ext cx="1143000" cy="559408"/>
              <a:chOff x="4034852" y="2918085"/>
              <a:chExt cx="1143000" cy="55940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034852" y="2918085"/>
                <a:ext cx="1143000" cy="319655"/>
                <a:chOff x="4088081" y="2778824"/>
                <a:chExt cx="1143000" cy="319655"/>
              </a:xfrm>
            </p:grpSpPr>
            <p:sp>
              <p:nvSpPr>
                <p:cNvPr id="21" name="AutoShape 14"/>
                <p:cNvSpPr>
                  <a:spLocks noChangeArrowheads="1"/>
                </p:cNvSpPr>
                <p:nvPr/>
              </p:nvSpPr>
              <p:spPr bwMode="auto">
                <a:xfrm>
                  <a:off x="4088081" y="2778824"/>
                  <a:ext cx="1143000" cy="30480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263241" y="2790702"/>
                  <a:ext cx="8707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interface</a:t>
                  </a:r>
                  <a:endParaRPr lang="en-US" dirty="0"/>
                </a:p>
              </p:txBody>
            </p:sp>
          </p:grpSp>
          <p:cxnSp>
            <p:nvCxnSpPr>
              <p:cNvPr id="20" name="Straight Arrow Connector 19"/>
              <p:cNvCxnSpPr/>
              <p:nvPr/>
            </p:nvCxnSpPr>
            <p:spPr bwMode="auto">
              <a:xfrm rot="16200000" flipH="1">
                <a:off x="4475233" y="3344368"/>
                <a:ext cx="262238" cy="4012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  <p:sp>
        <p:nvSpPr>
          <p:cNvPr id="15" name="TextBox 14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6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Primitive Types as ADTs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828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Java’s </a:t>
            </a:r>
            <a:r>
              <a:rPr lang="en-GB" sz="2400" dirty="0" smtClean="0">
                <a:solidFill>
                  <a:srgbClr val="006600"/>
                </a:solidFill>
              </a:rPr>
              <a:t>predefined data types </a:t>
            </a:r>
            <a:r>
              <a:rPr lang="en-GB" sz="2400" dirty="0" smtClean="0"/>
              <a:t>are </a:t>
            </a:r>
            <a:r>
              <a:rPr lang="en-GB" sz="2400" dirty="0" smtClean="0">
                <a:solidFill>
                  <a:srgbClr val="0000FF"/>
                </a:solidFill>
              </a:rPr>
              <a:t>ADTs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Representation details are hidden which aids portability as well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Examples: </a:t>
            </a:r>
            <a:r>
              <a:rPr lang="en-GB" sz="2400" dirty="0" smtClean="0">
                <a:solidFill>
                  <a:srgbClr val="C00000"/>
                </a:solidFill>
              </a:rPr>
              <a:t>int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C00000"/>
                </a:solidFill>
              </a:rPr>
              <a:t>boolean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C00000"/>
                </a:solidFill>
              </a:rPr>
              <a:t>double</a:t>
            </a:r>
            <a:endParaRPr lang="en-GB" sz="2400" i="1" dirty="0" smtClean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86400" y="3048000"/>
            <a:ext cx="2242069" cy="2148526"/>
            <a:chOff x="5715000" y="3733800"/>
            <a:chExt cx="2242069" cy="2148526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5791200" y="4572000"/>
              <a:ext cx="489469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&amp;&amp;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7239000" y="5486400"/>
              <a:ext cx="335575" cy="39592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!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7467600" y="3962400"/>
              <a:ext cx="489469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||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7315200" y="3733800"/>
              <a:ext cx="304800" cy="522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 flipV="1">
              <a:off x="7391400" y="5334000"/>
              <a:ext cx="380461" cy="5336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715000" y="4648200"/>
              <a:ext cx="782399" cy="22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77000" y="4267200"/>
              <a:ext cx="1219200" cy="1143000"/>
              <a:chOff x="4953000" y="2590800"/>
              <a:chExt cx="1219200" cy="1143000"/>
            </a:xfrm>
          </p:grpSpPr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4953000" y="2590800"/>
                <a:ext cx="1219200" cy="1143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4972051" y="2962245"/>
                <a:ext cx="1181099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b="1" dirty="0" smtClean="0">
                    <a:solidFill>
                      <a:srgbClr val="C00000"/>
                    </a:solidFill>
                    <a:latin typeface="Helvetica" pitchFamily="34" charset="0"/>
                  </a:rPr>
                  <a:t>boolean</a:t>
                </a:r>
                <a:endParaRPr lang="en-GB" sz="2000" b="1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219200" y="3048000"/>
            <a:ext cx="2514600" cy="2362200"/>
            <a:chOff x="1066800" y="3429000"/>
            <a:chExt cx="2514600" cy="2362200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1219200" y="4495800"/>
              <a:ext cx="335575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+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447800" y="3810000"/>
              <a:ext cx="33855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2000" b="1" dirty="0" smtClean="0">
                  <a:solidFill>
                    <a:srgbClr val="0000FF"/>
                  </a:solidFill>
                  <a:latin typeface="Courier New" pitchFamily="49" charset="0"/>
                </a:rPr>
                <a:t>–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200400" y="3962400"/>
              <a:ext cx="337712" cy="39879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*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1828800" y="5181600"/>
              <a:ext cx="489469" cy="39592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++</a:t>
              </a:r>
              <a:endParaRPr lang="en-GB" sz="2000" b="1" i="1" dirty="0">
                <a:latin typeface="Times New Roman" pitchFamily="18" charset="0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971800" y="4953000"/>
              <a:ext cx="33855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Courier New" pitchFamily="49" charset="0"/>
                </a:rPr>
                <a:t>/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H="1">
              <a:off x="2971800" y="3810000"/>
              <a:ext cx="4572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 flipV="1">
              <a:off x="3048000" y="4724400"/>
              <a:ext cx="5334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1371600" y="3962400"/>
              <a:ext cx="491067" cy="399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V="1">
              <a:off x="1066800" y="4724399"/>
              <a:ext cx="762000" cy="2304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2209800" y="5105400"/>
              <a:ext cx="120443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2438400" y="34290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2438400" y="3429000"/>
              <a:ext cx="492443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Courier New" pitchFamily="49" charset="0"/>
                </a:rPr>
                <a:t>--</a:t>
              </a:r>
              <a:endParaRPr lang="en-GB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828800" y="3962400"/>
              <a:ext cx="1219200" cy="1143000"/>
              <a:chOff x="2971800" y="3886200"/>
              <a:chExt cx="1219200" cy="1143000"/>
            </a:xfrm>
          </p:grpSpPr>
          <p:sp>
            <p:nvSpPr>
              <p:cNvPr id="46" name="Oval 13"/>
              <p:cNvSpPr>
                <a:spLocks noChangeArrowheads="1"/>
              </p:cNvSpPr>
              <p:nvPr/>
            </p:nvSpPr>
            <p:spPr bwMode="auto">
              <a:xfrm>
                <a:off x="2971800" y="3886200"/>
                <a:ext cx="1219200" cy="1143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Text Box 14"/>
              <p:cNvSpPr txBox="1">
                <a:spLocks noChangeArrowheads="1"/>
              </p:cNvSpPr>
              <p:nvPr/>
            </p:nvSpPr>
            <p:spPr bwMode="auto">
              <a:xfrm>
                <a:off x="2990851" y="4257645"/>
                <a:ext cx="1181099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000" b="1" dirty="0" smtClean="0">
                    <a:solidFill>
                      <a:srgbClr val="C00000"/>
                    </a:solidFill>
                    <a:latin typeface="Helvetica" pitchFamily="34" charset="0"/>
                  </a:rPr>
                  <a:t>int</a:t>
                </a:r>
                <a:endParaRPr lang="en-GB" sz="2000" b="1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066800" y="5562600"/>
            <a:ext cx="3048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 type with the operations (e.g.: --, /) defined on it.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05400" y="5562600"/>
            <a:ext cx="3505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boolean </a:t>
            </a:r>
            <a:r>
              <a:rPr lang="en-US" dirty="0" smtClean="0"/>
              <a:t>type with the operations (e.g.: &amp;&amp;) defined on it.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5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0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Primitive Types as ADTs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4876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Broadly classified as:</a:t>
            </a:r>
            <a:br>
              <a:rPr lang="en-GB" sz="2800" dirty="0" smtClean="0"/>
            </a:br>
            <a:r>
              <a:rPr lang="en-GB" sz="2400" dirty="0" smtClean="0"/>
              <a:t>(the example here uses the </a:t>
            </a:r>
            <a:r>
              <a:rPr lang="en-GB" sz="2400" dirty="0" smtClean="0">
                <a:solidFill>
                  <a:srgbClr val="C00000"/>
                </a:solidFill>
              </a:rPr>
              <a:t>array</a:t>
            </a:r>
            <a:r>
              <a:rPr lang="en-GB" sz="2400" dirty="0" smtClean="0"/>
              <a:t> ADT)</a:t>
            </a:r>
            <a:endParaRPr lang="en-GB" sz="2800" dirty="0" smtClean="0"/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 smtClean="0">
                <a:solidFill>
                  <a:srgbClr val="0000FF"/>
                </a:solidFill>
              </a:rPr>
              <a:t>Constructors</a:t>
            </a:r>
            <a:r>
              <a:rPr lang="en-GB" sz="2400" dirty="0" smtClean="0"/>
              <a:t>	(to add, create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int[] z = new int[4];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int[] x = { 2,4,6,8 };</a:t>
            </a:r>
            <a:endParaRPr lang="en-GB" sz="800" b="1" dirty="0" smtClean="0">
              <a:solidFill>
                <a:srgbClr val="663300"/>
              </a:solidFill>
            </a:endParaRPr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 smtClean="0">
                <a:solidFill>
                  <a:srgbClr val="0000FF"/>
                </a:solidFill>
              </a:rPr>
              <a:t>Mutators</a:t>
            </a:r>
            <a:r>
              <a:rPr lang="en-GB" sz="2400" dirty="0" smtClean="0"/>
              <a:t>	(to modify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x[3] = 10;</a:t>
            </a:r>
            <a:endParaRPr lang="en-GB" sz="800" dirty="0" smtClean="0">
              <a:solidFill>
                <a:srgbClr val="663300"/>
              </a:solidFill>
            </a:endParaRPr>
          </a:p>
          <a:p>
            <a:pPr lvl="1">
              <a:spcBef>
                <a:spcPts val="1200"/>
              </a:spcBef>
              <a:tabLst>
                <a:tab pos="2692400" algn="l"/>
              </a:tabLst>
            </a:pPr>
            <a:r>
              <a:rPr lang="en-GB" sz="2400" dirty="0" smtClean="0">
                <a:solidFill>
                  <a:srgbClr val="0000FF"/>
                </a:solidFill>
              </a:rPr>
              <a:t>Accessors</a:t>
            </a:r>
            <a:r>
              <a:rPr lang="en-GB" sz="2400" dirty="0" smtClean="0"/>
              <a:t>	(to query about state/value of data)</a:t>
            </a:r>
          </a:p>
          <a:p>
            <a:pPr lvl="2">
              <a:tabLst>
                <a:tab pos="2692400" algn="l"/>
              </a:tabLst>
            </a:pPr>
            <a:r>
              <a:rPr lang="en-GB" sz="20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int y = x[3] + x[2];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(1/6)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8" cy="1828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A </a:t>
            </a:r>
            <a:r>
              <a:rPr lang="en-GB" sz="2400" b="1" dirty="0" smtClean="0">
                <a:solidFill>
                  <a:srgbClr val="C00000"/>
                </a:solidFill>
              </a:rPr>
              <a:t>complex number </a:t>
            </a:r>
            <a:r>
              <a:rPr lang="en-GB" sz="2400" dirty="0" smtClean="0"/>
              <a:t>comprises a </a:t>
            </a:r>
            <a:r>
              <a:rPr lang="en-GB" sz="2400" dirty="0" smtClean="0">
                <a:solidFill>
                  <a:srgbClr val="0000FF"/>
                </a:solidFill>
              </a:rPr>
              <a:t>real part</a:t>
            </a:r>
            <a:r>
              <a:rPr lang="en-GB" sz="2400" dirty="0" smtClean="0"/>
              <a:t> </a:t>
            </a:r>
            <a:r>
              <a:rPr lang="en-GB" sz="2400" i="1" dirty="0" smtClean="0"/>
              <a:t>a</a:t>
            </a:r>
            <a:r>
              <a:rPr lang="en-GB" sz="2400" dirty="0" smtClean="0"/>
              <a:t> and an </a:t>
            </a:r>
            <a:r>
              <a:rPr lang="en-GB" sz="2400" dirty="0" smtClean="0">
                <a:solidFill>
                  <a:srgbClr val="0000FF"/>
                </a:solidFill>
              </a:rPr>
              <a:t>imaginary part </a:t>
            </a:r>
            <a:r>
              <a:rPr lang="en-GB" sz="2400" i="1" dirty="0" smtClean="0"/>
              <a:t>b</a:t>
            </a:r>
            <a:r>
              <a:rPr lang="en-GB" sz="2400" dirty="0" smtClean="0"/>
              <a:t>, and is written as </a:t>
            </a:r>
            <a:r>
              <a:rPr lang="en-GB" sz="2400" i="1" dirty="0" smtClean="0"/>
              <a:t>a</a:t>
            </a:r>
            <a:r>
              <a:rPr lang="en-GB" sz="2400" dirty="0" smtClean="0"/>
              <a:t> + </a:t>
            </a:r>
            <a:r>
              <a:rPr lang="en-GB" sz="2400" i="1" dirty="0" smtClean="0"/>
              <a:t>bi</a:t>
            </a:r>
          </a:p>
          <a:p>
            <a:pPr>
              <a:spcBef>
                <a:spcPts val="600"/>
              </a:spcBef>
            </a:pPr>
            <a:r>
              <a:rPr lang="en-GB" sz="2400" i="1" dirty="0" smtClean="0"/>
              <a:t>i </a:t>
            </a:r>
            <a:r>
              <a:rPr lang="en-GB" sz="2400" dirty="0" smtClean="0"/>
              <a:t>is a value such that </a:t>
            </a:r>
            <a:r>
              <a:rPr lang="en-GB" sz="2400" i="1" dirty="0" smtClean="0"/>
              <a:t>i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= -1.  </a:t>
            </a:r>
          </a:p>
          <a:p>
            <a:pPr>
              <a:spcBef>
                <a:spcPts val="600"/>
              </a:spcBef>
            </a:pPr>
            <a:r>
              <a:rPr lang="en-GB" sz="2400" dirty="0" smtClean="0"/>
              <a:t>Examples: 12 + 3</a:t>
            </a:r>
            <a:r>
              <a:rPr lang="en-GB" sz="2400" i="1" dirty="0" smtClean="0"/>
              <a:t>i</a:t>
            </a:r>
            <a:r>
              <a:rPr lang="en-GB" sz="2400" dirty="0" smtClean="0"/>
              <a:t>, 15 – 9</a:t>
            </a:r>
            <a:r>
              <a:rPr lang="en-GB" sz="2400" i="1" dirty="0" smtClean="0"/>
              <a:t>i</a:t>
            </a:r>
            <a:r>
              <a:rPr lang="en-GB" sz="2400" dirty="0" smtClean="0"/>
              <a:t>, -5 + 4</a:t>
            </a:r>
            <a:r>
              <a:rPr lang="en-GB" sz="2400" i="1" dirty="0" smtClean="0"/>
              <a:t>i</a:t>
            </a:r>
            <a:r>
              <a:rPr lang="en-GB" sz="2400" dirty="0" smtClean="0"/>
              <a:t>, -23, 18</a:t>
            </a:r>
            <a:r>
              <a:rPr lang="en-GB" sz="2400" i="1" dirty="0" smtClean="0"/>
              <a:t>i</a:t>
            </a:r>
            <a:endParaRPr lang="en-GB" sz="2400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4953000" y="4208364"/>
            <a:ext cx="3200400" cy="2192436"/>
            <a:chOff x="4953000" y="4208364"/>
            <a:chExt cx="3200400" cy="2192436"/>
          </a:xfrm>
        </p:grpSpPr>
        <p:cxnSp>
          <p:nvCxnSpPr>
            <p:cNvPr id="8" name="Straight Arrow Connector 7"/>
            <p:cNvCxnSpPr>
              <a:endCxn id="17" idx="2"/>
            </p:cNvCxnSpPr>
            <p:nvPr/>
          </p:nvCxnSpPr>
          <p:spPr>
            <a:xfrm flipH="1" flipV="1">
              <a:off x="5334000" y="4577696"/>
              <a:ext cx="2" cy="1705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6019800"/>
              <a:ext cx="2514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53000" y="60198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4856285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b</a:t>
              </a:r>
              <a:endParaRPr lang="en-US" i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9406" y="600796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 smtClean="0"/>
                <a:t>a</a:t>
              </a:r>
              <a:endParaRPr lang="en-US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3000" y="420836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Imag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21144" y="5835134"/>
              <a:ext cx="732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Real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15" idx="3"/>
            </p:cNvCxnSpPr>
            <p:nvPr/>
          </p:nvCxnSpPr>
          <p:spPr>
            <a:xfrm>
              <a:off x="5334000" y="5046785"/>
              <a:ext cx="1421859" cy="2710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755859" y="5046785"/>
              <a:ext cx="0" cy="1066662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697244" y="4841411"/>
              <a:ext cx="10287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</a:t>
              </a:r>
              <a:r>
                <a:rPr lang="en-US" i="1" dirty="0" smtClean="0"/>
                <a:t> + bi</a:t>
              </a:r>
              <a:endParaRPr lang="en-US" i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5334000" y="5049495"/>
              <a:ext cx="1421859" cy="97030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685802" y="2754730"/>
            <a:ext cx="8000997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2400" kern="0" dirty="0" smtClean="0"/>
              <a:t>A complex number can be visually represented as a pair of numbers (</a:t>
            </a:r>
            <a:r>
              <a:rPr lang="en-GB" sz="2400" i="1" kern="0" dirty="0" smtClean="0"/>
              <a:t>a</a:t>
            </a:r>
            <a:r>
              <a:rPr lang="en-GB" sz="2400" kern="0" dirty="0" smtClean="0"/>
              <a:t>, </a:t>
            </a:r>
            <a:r>
              <a:rPr lang="en-GB" sz="2400" i="1" kern="0" dirty="0" smtClean="0"/>
              <a:t>b</a:t>
            </a:r>
            <a:r>
              <a:rPr lang="en-GB" sz="2400" kern="0" dirty="0" smtClean="0"/>
              <a:t>) representing a vector on the two-dimensional complex plane</a:t>
            </a:r>
            <a:r>
              <a:rPr lang="en-GB" sz="2000" kern="0" dirty="0" smtClean="0"/>
              <a:t> (horizontal axis for real part, vertical axis for imaginary part)</a:t>
            </a:r>
            <a:endParaRPr lang="en-GB" sz="2400" kern="0" dirty="0" smtClean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87606513"/>
              </p:ext>
            </p:extLst>
          </p:nvPr>
        </p:nvGraphicFramePr>
        <p:xfrm>
          <a:off x="1447800" y="1066800"/>
          <a:ext cx="662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(2/6)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20</a:t>
            </a:fld>
            <a:endParaRPr lang="en-US" sz="16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153398" cy="10668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6600"/>
                </a:solidFill>
              </a:rPr>
              <a:t>User-defined data types </a:t>
            </a:r>
            <a:r>
              <a:rPr lang="en-GB" sz="2400" dirty="0" smtClean="0"/>
              <a:t>can also be organized as ADTs</a:t>
            </a:r>
          </a:p>
          <a:p>
            <a:r>
              <a:rPr lang="en-GB" sz="2400" dirty="0" smtClean="0"/>
              <a:t>Let’s create a “Complex” ADT for complex numbers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5486400"/>
            <a:ext cx="62484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Note: </a:t>
            </a:r>
            <a:r>
              <a:rPr lang="en-US" sz="2000" dirty="0" smtClean="0">
                <a:solidFill>
                  <a:srgbClr val="0000FF"/>
                </a:solidFill>
              </a:rPr>
              <a:t>add(c)</a:t>
            </a:r>
            <a:r>
              <a:rPr lang="en-US" sz="2000" dirty="0" smtClean="0"/>
              <a:t>  means to add complex number object c to “this” object. Likewise for </a:t>
            </a:r>
            <a:r>
              <a:rPr lang="en-US" sz="2000" dirty="0" smtClean="0">
                <a:solidFill>
                  <a:srgbClr val="0000FF"/>
                </a:solidFill>
              </a:rPr>
              <a:t>times(c)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minus(c)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33600" y="2286000"/>
            <a:ext cx="5789744" cy="2590800"/>
            <a:chOff x="2133600" y="2286000"/>
            <a:chExt cx="5789744" cy="2590800"/>
          </a:xfrm>
        </p:grpSpPr>
        <p:grpSp>
          <p:nvGrpSpPr>
            <p:cNvPr id="25" name="Group 24"/>
            <p:cNvGrpSpPr/>
            <p:nvPr/>
          </p:nvGrpSpPr>
          <p:grpSpPr>
            <a:xfrm>
              <a:off x="3581400" y="2667000"/>
              <a:ext cx="2209800" cy="1866023"/>
              <a:chOff x="3200400" y="2677195"/>
              <a:chExt cx="2209800" cy="1866023"/>
            </a:xfrm>
          </p:grpSpPr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3200400" y="2677195"/>
                <a:ext cx="2209800" cy="186602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3569580" y="3381255"/>
                <a:ext cx="1471441" cy="45790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b="1" dirty="0">
                    <a:latin typeface="Arial" charset="0"/>
                  </a:rPr>
                  <a:t>Complex</a:t>
                </a:r>
              </a:p>
            </p:txBody>
          </p:sp>
        </p:grp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5334000" y="2286000"/>
              <a:ext cx="1073846" cy="553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6312965" y="4399800"/>
              <a:ext cx="1436612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Arial" charset="0"/>
                </a:rPr>
                <a:t>imagpart()</a:t>
              </a:r>
              <a:endParaRPr lang="en-GB" sz="20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362200" y="4267200"/>
              <a:ext cx="1226767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minus(c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48000" y="2286000"/>
              <a:ext cx="937916" cy="40066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add(c</a:t>
              </a:r>
              <a:r>
                <a:rPr lang="en-GB" sz="1600" b="1" dirty="0" smtClean="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GB" sz="16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5943600" y="2438400"/>
              <a:ext cx="1648150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Complex(r,i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1140112" cy="39828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  <a:latin typeface="Arial" charset="0"/>
                </a:rPr>
                <a:t>times(c</a:t>
              </a:r>
              <a:r>
                <a:rPr lang="en-GB" sz="1600" b="1" dirty="0">
                  <a:solidFill>
                    <a:srgbClr val="0000FF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6629400" y="3352800"/>
              <a:ext cx="1293944" cy="40011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Arial" charset="0"/>
                </a:rPr>
                <a:t>realpart()</a:t>
              </a:r>
              <a:endParaRPr lang="en-GB" sz="20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5820483" y="3605693"/>
              <a:ext cx="1143000" cy="2286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5638800" y="4114800"/>
              <a:ext cx="762000" cy="7620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3352800" y="4267200"/>
              <a:ext cx="533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V="1">
              <a:off x="2819400" y="3657600"/>
              <a:ext cx="762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2895600" y="2514600"/>
              <a:ext cx="9144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(3/6)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15488" y="990600"/>
            <a:ext cx="7971312" cy="609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possible </a:t>
            </a:r>
            <a:r>
              <a:rPr lang="en-GB" sz="2800" dirty="0" smtClean="0">
                <a:solidFill>
                  <a:srgbClr val="0000FF"/>
                </a:solidFill>
              </a:rPr>
              <a:t>Complex</a:t>
            </a:r>
            <a:r>
              <a:rPr lang="en-GB" sz="2800" dirty="0" smtClean="0"/>
              <a:t> ADT class: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715488" y="4267200"/>
            <a:ext cx="7971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the 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ADT:</a:t>
            </a:r>
          </a:p>
        </p:txBody>
      </p:sp>
      <p:sp>
        <p:nvSpPr>
          <p:cNvPr id="33" name="Rectangle 5"/>
          <p:cNvSpPr txBox="1">
            <a:spLocks noChangeArrowheads="1"/>
          </p:cNvSpPr>
          <p:nvPr/>
        </p:nvSpPr>
        <p:spPr bwMode="auto">
          <a:xfrm>
            <a:off x="413658" y="1562594"/>
            <a:ext cx="8540338" cy="26363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2330450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... 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data members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i) { ... }</a:t>
            </a:r>
            <a:r>
              <a:rPr lang="en-GB" sz="1600" b="1" kern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create a new object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add(Complex c) { ... } 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+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minus(Complex c) { ... } 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-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times(Complex c) { ... } 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double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realpart() { ... } 	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returns this.real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6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imagpart() { ... } 	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returns this.imag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271463" algn="l"/>
                <a:tab pos="5465763" algn="l"/>
              </a:tabLst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6" name="Rectangle 5"/>
          <p:cNvSpPr txBox="1">
            <a:spLocks noChangeArrowheads="1"/>
          </p:cNvSpPr>
          <p:nvPr/>
        </p:nvSpPr>
        <p:spPr bwMode="auto">
          <a:xfrm>
            <a:off x="715488" y="4739244"/>
            <a:ext cx="7209312" cy="16378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c = 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Complex(1,2);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(1,2)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d = 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Complex(3,5);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 = (3,5)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c.add(d);			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c + 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d.minus(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Complex(1,1));	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 = d - (1,1)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c.times(d);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 = c </a:t>
            </a:r>
            <a:r>
              <a:rPr kumimoji="0" lang="en-GB" b="1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 d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(4/6)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68218" y="961292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One possible implementation: </a:t>
            </a:r>
            <a:r>
              <a:rPr lang="en-GB" sz="2800" dirty="0" smtClean="0">
                <a:solidFill>
                  <a:srgbClr val="C00000"/>
                </a:solidFill>
              </a:rPr>
              <a:t>Cartesian</a:t>
            </a: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57200" y="1517070"/>
            <a:ext cx="8283039" cy="49599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Complex {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 double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GB" sz="14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CONSTRUCTOR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Complex(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r,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i) { real = r; imag = i; }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ACCESSORS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 realpart() {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real; }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imagpart() {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imag; } 	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MUTATORS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 (Complex c) { 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+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+= 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 += c.imagpart();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minus(Complex c) {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-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-= 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imag -= c.imagpart();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GB" sz="14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times(Complex c) { 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real = real*c.realpart() - imag*c.imagpart();  		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imag = real*c.imagpart() + imag*c.realpart();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6894" y="1781299"/>
            <a:ext cx="2612571" cy="451262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4600" y="3657600"/>
            <a:ext cx="20574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(a + b</a:t>
            </a:r>
            <a:r>
              <a:rPr lang="en-US" sz="1600" i="1" dirty="0" smtClean="0"/>
              <a:t>i</a:t>
            </a:r>
            <a:r>
              <a:rPr lang="en-US" sz="1600" dirty="0" smtClean="0"/>
              <a:t>) + (c + d</a:t>
            </a:r>
            <a:r>
              <a:rPr lang="en-US" sz="1600" i="1" dirty="0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= (a + c) + (b + d)</a:t>
            </a:r>
            <a:r>
              <a:rPr lang="en-US" sz="1600" i="1" dirty="0" smtClean="0"/>
              <a:t>i</a:t>
            </a:r>
            <a:endParaRPr 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4572000"/>
            <a:ext cx="20574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(a + b</a:t>
            </a:r>
            <a:r>
              <a:rPr lang="en-US" sz="1600" i="1" dirty="0" smtClean="0"/>
              <a:t>i</a:t>
            </a:r>
            <a:r>
              <a:rPr lang="en-US" sz="1600" dirty="0" smtClean="0"/>
              <a:t>) – (c + d</a:t>
            </a:r>
            <a:r>
              <a:rPr lang="en-US" sz="1600" i="1" dirty="0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= (a – c) + (b – d)</a:t>
            </a:r>
            <a:r>
              <a:rPr lang="en-US" sz="1600" i="1" dirty="0" smtClean="0"/>
              <a:t>i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5486400"/>
            <a:ext cx="2514600" cy="584775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(a + b</a:t>
            </a:r>
            <a:r>
              <a:rPr lang="en-US" sz="1600" i="1" dirty="0" smtClean="0"/>
              <a:t>i</a:t>
            </a:r>
            <a:r>
              <a:rPr lang="en-US" sz="1600" dirty="0" smtClean="0"/>
              <a:t>) </a:t>
            </a:r>
            <a:r>
              <a:rPr lang="en-US" sz="1600" b="1" dirty="0" smtClean="0">
                <a:sym typeface="Symbol"/>
              </a:rPr>
              <a:t></a:t>
            </a:r>
            <a:r>
              <a:rPr lang="en-US" sz="1600" dirty="0" smtClean="0"/>
              <a:t> (c + d</a:t>
            </a:r>
            <a:r>
              <a:rPr lang="en-US" sz="1600" i="1" dirty="0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= (ac – bd) + (ad + bc)</a:t>
            </a:r>
            <a:r>
              <a:rPr lang="en-US" sz="1600" i="1" dirty="0" smtClean="0"/>
              <a:t>i</a:t>
            </a:r>
            <a:endParaRPr lang="en-US" sz="1600" i="1" dirty="0"/>
          </a:p>
        </p:txBody>
      </p:sp>
      <p:sp>
        <p:nvSpPr>
          <p:cNvPr id="19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(5/6)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68218" y="961292"/>
            <a:ext cx="8229600" cy="685800"/>
          </a:xfrm>
        </p:spPr>
        <p:txBody>
          <a:bodyPr>
            <a:normAutofit/>
          </a:bodyPr>
          <a:lstStyle/>
          <a:p>
            <a:r>
              <a:rPr lang="en-GB" sz="2800" dirty="0"/>
              <a:t>Another possible implementation: </a:t>
            </a:r>
            <a:r>
              <a:rPr lang="en-GB" sz="2800" dirty="0">
                <a:solidFill>
                  <a:srgbClr val="C00000"/>
                </a:solidFill>
              </a:rPr>
              <a:t>Polar</a:t>
            </a: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754082" y="1683324"/>
            <a:ext cx="7399317" cy="32805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Complex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ang;   </a:t>
            </a:r>
            <a:r>
              <a:rPr lang="en-GB" sz="1600" b="1" kern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the angle of the vector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double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mag;   </a:t>
            </a:r>
            <a:r>
              <a:rPr lang="en-GB" sz="1600" b="1" kern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the magnitude of the vector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times(Complex c)  { </a:t>
            </a:r>
            <a:r>
              <a:rPr lang="en-GB" sz="1600" b="1" kern="0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this = this *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ang += c.angle();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mag *= c.mag();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600" b="1" dirty="0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2006930"/>
            <a:ext cx="2612571" cy="451262"/>
          </a:xfrm>
          <a:prstGeom prst="rect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Eg: Complex Number as ADT (6/6)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855599"/>
            <a:ext cx="8000997" cy="97320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“Relationship” between </a:t>
            </a:r>
            <a:r>
              <a:rPr lang="en-GB" sz="2800" dirty="0" smtClean="0">
                <a:solidFill>
                  <a:srgbClr val="C00000"/>
                </a:solidFill>
              </a:rPr>
              <a:t>Cartesian</a:t>
            </a:r>
            <a:r>
              <a:rPr lang="en-GB" sz="2800" dirty="0" smtClean="0"/>
              <a:t> and </a:t>
            </a:r>
            <a:r>
              <a:rPr lang="en-GB" sz="2800" dirty="0" smtClean="0">
                <a:solidFill>
                  <a:srgbClr val="C00000"/>
                </a:solidFill>
              </a:rPr>
              <a:t>Polar</a:t>
            </a:r>
            <a:r>
              <a:rPr lang="en-GB" sz="2800" dirty="0" smtClean="0"/>
              <a:t> representations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1752600"/>
            <a:ext cx="7924800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From Polar to Cartesian:	</a:t>
            </a:r>
            <a:r>
              <a:rPr lang="en-US" sz="2400" dirty="0" smtClean="0">
                <a:solidFill>
                  <a:srgbClr val="663300"/>
                </a:solidFill>
              </a:rPr>
              <a:t>real	= mag * cos(ang);</a:t>
            </a: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                                      	</a:t>
            </a:r>
            <a:r>
              <a:rPr lang="en-US" sz="2400" dirty="0" smtClean="0">
                <a:solidFill>
                  <a:srgbClr val="663300"/>
                </a:solidFill>
              </a:rPr>
              <a:t>imag	= mag * sin(ang);</a:t>
            </a:r>
          </a:p>
          <a:p>
            <a:pPr>
              <a:tabLst>
                <a:tab pos="3492500" algn="l"/>
                <a:tab pos="4302125" algn="l"/>
              </a:tabLst>
            </a:pPr>
            <a:endParaRPr lang="en-US" sz="1000" dirty="0" smtClean="0">
              <a:solidFill>
                <a:srgbClr val="00B050"/>
              </a:solidFill>
            </a:endParaRP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From Cartesian to Polar: 	</a:t>
            </a:r>
            <a:r>
              <a:rPr lang="en-US" sz="2400" dirty="0" smtClean="0">
                <a:solidFill>
                  <a:srgbClr val="006600"/>
                </a:solidFill>
              </a:rPr>
              <a:t>ang	= tan</a:t>
            </a:r>
            <a:r>
              <a:rPr lang="en-US" sz="2400" baseline="30000" dirty="0" smtClean="0">
                <a:solidFill>
                  <a:srgbClr val="006600"/>
                </a:solidFill>
              </a:rPr>
              <a:t>-1</a:t>
            </a:r>
            <a:r>
              <a:rPr lang="en-US" sz="2400" dirty="0" smtClean="0">
                <a:solidFill>
                  <a:srgbClr val="006600"/>
                </a:solidFill>
              </a:rPr>
              <a:t>(imag/real);</a:t>
            </a:r>
          </a:p>
          <a:p>
            <a:pPr>
              <a:tabLst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                                      	</a:t>
            </a:r>
            <a:r>
              <a:rPr lang="en-US" sz="2400" dirty="0" smtClean="0">
                <a:solidFill>
                  <a:srgbClr val="006600"/>
                </a:solidFill>
              </a:rPr>
              <a:t>mag	= real / cos(ang);</a:t>
            </a:r>
          </a:p>
          <a:p>
            <a:pPr>
              <a:tabLst>
                <a:tab pos="2974975" algn="l"/>
                <a:tab pos="3492500" algn="l"/>
                <a:tab pos="4302125" algn="l"/>
              </a:tabLst>
            </a:pPr>
            <a:r>
              <a:rPr lang="en-US" sz="2400" dirty="0" smtClean="0">
                <a:solidFill>
                  <a:srgbClr val="006600"/>
                </a:solidFill>
              </a:rPr>
              <a:t>	</a:t>
            </a:r>
            <a:r>
              <a:rPr lang="en-US" sz="2400" i="1" dirty="0" smtClean="0"/>
              <a:t>or</a:t>
            </a:r>
            <a:r>
              <a:rPr lang="en-US" sz="2400" dirty="0" smtClean="0">
                <a:solidFill>
                  <a:srgbClr val="006600"/>
                </a:solidFill>
              </a:rPr>
              <a:t>	mag 	= sqrt(real</a:t>
            </a:r>
            <a:r>
              <a:rPr lang="en-US" sz="2400" baseline="30000" dirty="0" smtClean="0">
                <a:solidFill>
                  <a:srgbClr val="006600"/>
                </a:solidFill>
              </a:rPr>
              <a:t>2</a:t>
            </a:r>
            <a:r>
              <a:rPr lang="en-US" sz="2400" dirty="0" smtClean="0">
                <a:solidFill>
                  <a:srgbClr val="006600"/>
                </a:solidFill>
              </a:rPr>
              <a:t> + imag</a:t>
            </a:r>
            <a:r>
              <a:rPr lang="en-US" sz="2400" baseline="30000" dirty="0" smtClean="0">
                <a:solidFill>
                  <a:srgbClr val="006600"/>
                </a:solidFill>
              </a:rPr>
              <a:t>2</a:t>
            </a:r>
            <a:r>
              <a:rPr lang="en-US" sz="2400" dirty="0" smtClean="0">
                <a:solidFill>
                  <a:srgbClr val="006600"/>
                </a:solidFill>
              </a:rPr>
              <a:t>);</a:t>
            </a:r>
            <a:endParaRPr lang="en-US" sz="2400" dirty="0">
              <a:solidFill>
                <a:srgbClr val="0066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8200" y="4038600"/>
            <a:ext cx="2945080" cy="2487880"/>
            <a:chOff x="3467595" y="4162302"/>
            <a:chExt cx="2945080" cy="248788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V="1">
              <a:off x="2811881" y="5270074"/>
              <a:ext cx="2226623" cy="1108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728852" y="6198919"/>
              <a:ext cx="2683823" cy="1588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5142016" y="4952010"/>
              <a:ext cx="59376" cy="83128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Arrow Connector 18"/>
            <p:cNvCxnSpPr>
              <a:endCxn id="17" idx="3"/>
            </p:cNvCxnSpPr>
            <p:nvPr/>
          </p:nvCxnSpPr>
          <p:spPr bwMode="auto">
            <a:xfrm flipV="1">
              <a:off x="3930732" y="5022964"/>
              <a:ext cx="1219979" cy="116408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0" name="Arc 19"/>
            <p:cNvSpPr/>
            <p:nvPr/>
          </p:nvSpPr>
          <p:spPr bwMode="auto">
            <a:xfrm>
              <a:off x="3467595" y="5735782"/>
              <a:ext cx="914400" cy="914400"/>
            </a:xfrm>
            <a:prstGeom prst="arc">
              <a:avLst>
                <a:gd name="adj1" fmla="val 19147794"/>
                <a:gd name="adj2" fmla="val 0"/>
              </a:avLst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05795" y="5838702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ang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9065222">
              <a:off x="4115182" y="530518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mag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cxnSp>
          <p:nvCxnSpPr>
            <p:cNvPr id="23" name="Straight Connector 22"/>
            <p:cNvCxnSpPr>
              <a:stCxn id="17" idx="4"/>
            </p:cNvCxnSpPr>
            <p:nvPr/>
          </p:nvCxnSpPr>
          <p:spPr bwMode="auto">
            <a:xfrm rot="16200000" flipH="1">
              <a:off x="4598720" y="5608121"/>
              <a:ext cx="1163781" cy="1781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stCxn id="17" idx="3"/>
            </p:cNvCxnSpPr>
            <p:nvPr/>
          </p:nvCxnSpPr>
          <p:spPr bwMode="auto">
            <a:xfrm rot="5400000">
              <a:off x="4540573" y="4425000"/>
              <a:ext cx="12174" cy="120810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915395" y="4619502"/>
              <a:ext cx="1223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663300"/>
                  </a:solidFill>
                </a:rPr>
                <a:t>(real, imag)</a:t>
              </a:r>
              <a:endParaRPr lang="en-US" sz="1600" dirty="0">
                <a:solidFill>
                  <a:srgbClr val="6633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83239" y="3810000"/>
            <a:ext cx="4127361" cy="2804327"/>
            <a:chOff x="4483239" y="3657600"/>
            <a:chExt cx="4127361" cy="2804327"/>
          </a:xfrm>
        </p:grpSpPr>
        <p:sp>
          <p:nvSpPr>
            <p:cNvPr id="27" name="TextBox 26"/>
            <p:cNvSpPr txBox="1"/>
            <p:nvPr/>
          </p:nvSpPr>
          <p:spPr>
            <a:xfrm>
              <a:off x="4648200" y="3657600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y-axis</a:t>
              </a:r>
              <a:endParaRPr lang="en-US" sz="1600" i="1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958938" y="3962400"/>
              <a:ext cx="0" cy="222662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648200" y="6019800"/>
              <a:ext cx="3276600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6781800" y="5029200"/>
              <a:ext cx="59376" cy="83128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V="1">
              <a:off x="4958937" y="5105400"/>
              <a:ext cx="1822863" cy="881742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Arc 31"/>
            <p:cNvSpPr/>
            <p:nvPr/>
          </p:nvSpPr>
          <p:spPr bwMode="auto">
            <a:xfrm>
              <a:off x="4483239" y="5547527"/>
              <a:ext cx="914400" cy="914400"/>
            </a:xfrm>
            <a:prstGeom prst="arc">
              <a:avLst>
                <a:gd name="adj1" fmla="val 20055179"/>
                <a:gd name="adj2" fmla="val 0"/>
              </a:avLst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34000" y="5638800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ang = tan</a:t>
              </a:r>
              <a:r>
                <a:rPr lang="en-US" sz="1600" baseline="30000" dirty="0" smtClean="0">
                  <a:solidFill>
                    <a:srgbClr val="006600"/>
                  </a:solidFill>
                </a:rPr>
                <a:t>-1</a:t>
              </a:r>
              <a:r>
                <a:rPr lang="en-US" sz="1600" dirty="0" smtClean="0">
                  <a:solidFill>
                    <a:srgbClr val="006600"/>
                  </a:solidFill>
                </a:rPr>
                <a:t>(1/2) = 0.464  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7800" y="4419600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mag = 2/cos(ang) or sqrt(2</a:t>
              </a:r>
              <a:r>
                <a:rPr lang="en-US" sz="1600" baseline="30000" dirty="0" smtClean="0">
                  <a:solidFill>
                    <a:srgbClr val="006600"/>
                  </a:solidFill>
                </a:rPr>
                <a:t>2</a:t>
              </a:r>
              <a:r>
                <a:rPr lang="en-US" sz="1600" dirty="0" smtClean="0">
                  <a:solidFill>
                    <a:srgbClr val="006600"/>
                  </a:solidFill>
                </a:rPr>
                <a:t> + 1</a:t>
              </a:r>
              <a:r>
                <a:rPr lang="en-US" sz="1600" baseline="30000" dirty="0" smtClean="0">
                  <a:solidFill>
                    <a:srgbClr val="006600"/>
                  </a:solidFill>
                </a:rPr>
                <a:t>2</a:t>
              </a:r>
              <a:r>
                <a:rPr lang="en-US" sz="1600" dirty="0" smtClean="0">
                  <a:solidFill>
                    <a:srgbClr val="006600"/>
                  </a:solidFill>
                </a:rPr>
                <a:t>) = 2.236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48768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663300"/>
                  </a:solidFill>
                </a:rPr>
                <a:t>(2, 1)</a:t>
              </a:r>
              <a:endParaRPr lang="en-US" sz="1600" dirty="0">
                <a:solidFill>
                  <a:srgbClr val="6633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8674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7818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96200" y="60198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848600" y="5867400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x-axis</a:t>
              </a:r>
              <a:endParaRPr lang="en-US" sz="1600" i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876800" y="5105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76800" y="4191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648200" y="4953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48200" y="40386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150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294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43800" y="6096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53000" y="5105400"/>
              <a:ext cx="1828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781800" y="5029200"/>
              <a:ext cx="0" cy="91440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400" y="4800600"/>
              <a:ext cx="978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663300"/>
                  </a:solidFill>
                </a:rPr>
                <a:t>real = 2</a:t>
              </a:r>
            </a:p>
            <a:p>
              <a:r>
                <a:rPr lang="en-US" sz="1600" dirty="0" smtClean="0">
                  <a:solidFill>
                    <a:srgbClr val="663300"/>
                  </a:solidFill>
                </a:rPr>
                <a:t>imag = 1</a:t>
              </a:r>
              <a:endParaRPr lang="en-US" sz="1600" dirty="0">
                <a:solidFill>
                  <a:srgbClr val="6633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6400" y="38862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E.g.: Complex number </a:t>
              </a:r>
              <a:r>
                <a:rPr lang="en-US" dirty="0" smtClean="0">
                  <a:solidFill>
                    <a:srgbClr val="0000FF"/>
                  </a:solidFill>
                </a:rPr>
                <a:t>2 + </a:t>
              </a:r>
              <a:r>
                <a:rPr lang="en-US" i="1" dirty="0" smtClean="0">
                  <a:solidFill>
                    <a:srgbClr val="0000FF"/>
                  </a:solidFill>
                </a:rPr>
                <a:t>i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5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 smtClean="0">
                <a:latin typeface="Britannic Bold" panose="020B0903060703020204" pitchFamily="34" charset="0"/>
              </a:rPr>
              <a:t> Java Interface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Specifying related methods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Java Interface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4" y="1066800"/>
            <a:ext cx="8000996" cy="5486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Java interfaces provide a way to specify </a:t>
            </a:r>
            <a:r>
              <a:rPr lang="en-GB" sz="2400" dirty="0" smtClean="0">
                <a:solidFill>
                  <a:srgbClr val="C00000"/>
                </a:solidFill>
              </a:rPr>
              <a:t>common behaviour</a:t>
            </a:r>
            <a:r>
              <a:rPr lang="en-GB" sz="2400" dirty="0" smtClean="0"/>
              <a:t> for a set of (possibly unrelated) classes </a:t>
            </a:r>
          </a:p>
          <a:p>
            <a:pPr>
              <a:spcBef>
                <a:spcPts val="1200"/>
              </a:spcBef>
            </a:pPr>
            <a:r>
              <a:rPr lang="en-GB" sz="2400" dirty="0" smtClean="0"/>
              <a:t>Java </a:t>
            </a:r>
            <a:r>
              <a:rPr lang="en-GB" sz="2400" dirty="0" smtClean="0">
                <a:solidFill>
                  <a:srgbClr val="0000FF"/>
                </a:solidFill>
              </a:rPr>
              <a:t>interface</a:t>
            </a:r>
            <a:r>
              <a:rPr lang="en-GB" sz="2400" dirty="0" smtClean="0"/>
              <a:t> can be used for ADT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It allows further abstraction/generalization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It uses the keyword </a:t>
            </a:r>
            <a:r>
              <a:rPr lang="en-GB" sz="2000" b="1" dirty="0" smtClean="0">
                <a:solidFill>
                  <a:srgbClr val="0000FF"/>
                </a:solidFill>
              </a:rPr>
              <a:t>interface</a:t>
            </a:r>
            <a:r>
              <a:rPr lang="en-GB" sz="2000" dirty="0" smtClean="0"/>
              <a:t>, rather than </a:t>
            </a:r>
            <a:r>
              <a:rPr lang="en-GB" sz="2000" b="1" dirty="0" smtClean="0">
                <a:solidFill>
                  <a:srgbClr val="0000FF"/>
                </a:solidFill>
              </a:rPr>
              <a:t>class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It specifies methods to be implemented</a:t>
            </a:r>
          </a:p>
          <a:p>
            <a:pPr lvl="2">
              <a:spcBef>
                <a:spcPts val="600"/>
              </a:spcBef>
            </a:pPr>
            <a:r>
              <a:rPr lang="en-GB" sz="1800" dirty="0" smtClean="0"/>
              <a:t>A Java interface is a group of related methods with </a:t>
            </a:r>
            <a:r>
              <a:rPr lang="en-GB" sz="1800" u="sng" dirty="0" smtClean="0"/>
              <a:t>empty bodies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It can have constant definitions (which are implicitly </a:t>
            </a:r>
          </a:p>
          <a:p>
            <a:pPr lvl="2">
              <a:spcBef>
                <a:spcPts val="600"/>
              </a:spcBef>
              <a:buNone/>
            </a:pPr>
            <a:r>
              <a:rPr lang="en-GB" sz="2000" dirty="0" smtClean="0">
                <a:solidFill>
                  <a:srgbClr val="0000FF"/>
                </a:solidFill>
              </a:rPr>
              <a:t>public static final</a:t>
            </a:r>
            <a:r>
              <a:rPr lang="en-GB" sz="20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GB" sz="2400" dirty="0" smtClean="0">
                <a:solidFill>
                  <a:srgbClr val="800000"/>
                </a:solidFill>
              </a:rPr>
              <a:t>A class is said to </a:t>
            </a:r>
            <a:r>
              <a:rPr lang="en-GB" sz="2400" u="sng" dirty="0" smtClean="0">
                <a:solidFill>
                  <a:srgbClr val="800000"/>
                </a:solidFill>
              </a:rPr>
              <a:t>implement</a:t>
            </a:r>
            <a:r>
              <a:rPr lang="en-GB" sz="2400" dirty="0" smtClean="0">
                <a:solidFill>
                  <a:srgbClr val="800000"/>
                </a:solidFill>
              </a:rPr>
              <a:t> the interface if it provides implementations for </a:t>
            </a:r>
            <a:r>
              <a:rPr lang="en-GB" sz="2400" b="1" dirty="0" smtClean="0">
                <a:solidFill>
                  <a:srgbClr val="800000"/>
                </a:solidFill>
              </a:rPr>
              <a:t>ALL</a:t>
            </a:r>
            <a:r>
              <a:rPr lang="en-GB" sz="2400" dirty="0" smtClean="0">
                <a:solidFill>
                  <a:srgbClr val="800000"/>
                </a:solidFill>
              </a:rPr>
              <a:t> the methods in the interface 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0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#1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27</a:t>
            </a:fld>
            <a:endParaRPr lang="en-US" sz="1600" dirty="0"/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>
          <a:xfrm>
            <a:off x="753588" y="1010603"/>
            <a:ext cx="4835237" cy="121920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// package in java.lang;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altLang="zh-CN" b="1" kern="0" dirty="0" smtClean="0">
                <a:latin typeface="Courier New" pitchFamily="49" charset="0"/>
                <a:cs typeface="Courier New" pitchFamily="49" charset="0"/>
              </a:rPr>
              <a:t>Comparable &lt;T&gt;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kern="0" dirty="0" smtClean="0">
                <a:latin typeface="Courier New" pitchFamily="49" charset="0"/>
                <a:cs typeface="Courier New" pitchFamily="49" charset="0"/>
              </a:rPr>
              <a:t> compareTo(T other);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b="1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>
          <a:xfrm>
            <a:off x="2453740" y="2534602"/>
            <a:ext cx="6475020" cy="36457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Shape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Comparable &lt;Shape&gt;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static final double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PI =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3.14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area() {...};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circumference() { ... };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compareTo(Shape x)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(this.area() == x.area())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 if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(this.area() &gt; x.area())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-1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>
                <a:tab pos="539750" algn="l"/>
                <a:tab pos="989013" algn="l"/>
                <a:tab pos="1349375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425" y="3753802"/>
            <a:ext cx="2133600" cy="2057400"/>
            <a:chOff x="381000" y="3962400"/>
            <a:chExt cx="2133600" cy="2057400"/>
          </a:xfrm>
        </p:grpSpPr>
        <p:sp>
          <p:nvSpPr>
            <p:cNvPr id="14" name="Left Brace 13"/>
            <p:cNvSpPr/>
            <p:nvPr/>
          </p:nvSpPr>
          <p:spPr>
            <a:xfrm>
              <a:off x="2133600" y="3962400"/>
              <a:ext cx="381000" cy="2057400"/>
            </a:xfrm>
            <a:prstGeom prst="leftBrace">
              <a:avLst>
                <a:gd name="adj1" fmla="val 54487"/>
                <a:gd name="adj2" fmla="val 5000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6633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47244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Implementation of </a:t>
              </a:r>
              <a:r>
                <a:rPr lang="en-US" dirty="0" smtClean="0">
                  <a:solidFill>
                    <a:srgbClr val="C00000"/>
                  </a:solidFill>
                </a:rPr>
                <a:t>compareTo()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0772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Interface for Complex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28</a:t>
            </a:fld>
            <a:endParaRPr lang="en-US" sz="1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8200" y="990600"/>
            <a:ext cx="7977248" cy="99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Complex ADT interface</a:t>
            </a:r>
          </a:p>
          <a:p>
            <a:pPr marL="693738" marR="0" lvl="0" indent="-3476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anticipate both Cartesian and Polar implementations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endParaRPr lang="en-GB" sz="2800" kern="0" dirty="0" smtClean="0">
              <a:latin typeface="+mn-lt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990600" y="4753749"/>
            <a:ext cx="7772400" cy="16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smtClean="0"/>
              <a:t>In Java 7 and earlier, methods in an interface only have </a:t>
            </a:r>
            <a:r>
              <a:rPr lang="en-GB" sz="2000" b="1" kern="0" dirty="0" smtClean="0">
                <a:solidFill>
                  <a:srgbClr val="C00000"/>
                </a:solidFill>
              </a:rPr>
              <a:t>signatures</a:t>
            </a:r>
            <a:r>
              <a:rPr lang="en-GB" sz="2000" kern="0" dirty="0" smtClean="0"/>
              <a:t> (headers) but </a:t>
            </a:r>
            <a:r>
              <a:rPr lang="en-GB" sz="2000" u="sng" kern="0" smtClean="0"/>
              <a:t>no implementation</a:t>
            </a:r>
            <a:endParaRPr lang="en-GB" sz="2000" kern="0" dirty="0"/>
          </a:p>
          <a:p>
            <a:pPr marL="342900" lvl="0" indent="-3429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000" kern="0" smtClean="0"/>
              <a:t>However, Java 8 introduces “default methods” to interfaces. They provide default implementations which can be overridden by the implementing class.</a:t>
            </a:r>
            <a:endParaRPr lang="en-GB" sz="2000" kern="0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990600" y="1971575"/>
            <a:ext cx="7543800" cy="2737723"/>
            <a:chOff x="990600" y="2209800"/>
            <a:chExt cx="7543800" cy="2737723"/>
          </a:xfrm>
        </p:grpSpPr>
        <p:sp>
          <p:nvSpPr>
            <p:cNvPr id="18" name="TextBox 17"/>
            <p:cNvSpPr txBox="1"/>
            <p:nvPr/>
          </p:nvSpPr>
          <p:spPr>
            <a:xfrm>
              <a:off x="990600" y="2362200"/>
              <a:ext cx="7543800" cy="2585323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interface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realpart();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this.real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imagpart();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this.imag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angle();  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this.ang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mag();    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returns this.mag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add(Complex c);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+ c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minus(Complex c);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- c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times(Complex c);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* c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098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Complex.java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981200" y="2200175"/>
            <a:ext cx="1371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ComplexCart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29</a:t>
            </a:fld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0290" y="1507067"/>
            <a:ext cx="8458200" cy="4908292"/>
            <a:chOff x="381000" y="1524000"/>
            <a:chExt cx="8458200" cy="4908292"/>
          </a:xfrm>
        </p:grpSpPr>
        <p:sp>
          <p:nvSpPr>
            <p:cNvPr id="13" name="TextBox 12"/>
            <p:cNvSpPr txBox="1"/>
            <p:nvPr/>
          </p:nvSpPr>
          <p:spPr>
            <a:xfrm>
              <a:off x="381000" y="1600200"/>
              <a:ext cx="8458200" cy="4832092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ComplexCart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real;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imag;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CONSTRUCTOR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r,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i) { real = r; imag = i;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ACCESSORS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realpart()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this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.real; 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imagpart()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this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.imag; 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mag()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Math.sqrt(real*real + imag*imag); 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angle()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!=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		else 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–Math.PI/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1524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ComplexCart.java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745952" y="1611923"/>
            <a:ext cx="1371600" cy="228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11204" y="923192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Cartesian Implementation (Part 1 of 2)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3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47804121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ComplexCart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30</a:t>
            </a:fld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1295400"/>
            <a:ext cx="8229600" cy="5169159"/>
            <a:chOff x="533400" y="1295400"/>
            <a:chExt cx="8229600" cy="5169159"/>
          </a:xfrm>
        </p:grpSpPr>
        <p:sp>
          <p:nvSpPr>
            <p:cNvPr id="11" name="TextBox 10"/>
            <p:cNvSpPr txBox="1"/>
            <p:nvPr/>
          </p:nvSpPr>
          <p:spPr>
            <a:xfrm>
              <a:off x="533400" y="1447801"/>
              <a:ext cx="8229600" cy="5016758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  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add(Complex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real +=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imag +=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minus(Complex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real -=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imag -=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en-US" sz="8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times(Complex c)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tempReal = real * c.realpart() – imag * c.imagpart();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imag = real * c.imagpart() + imag *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real = tempReal;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  </a:t>
              </a:r>
              <a:endParaRPr lang="en-US" sz="8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String toString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(imag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+ imag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(real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"+"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+ imag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} 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5600" y="12954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ComplexCart.java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648200" y="4419600"/>
            <a:ext cx="4038601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can’t we write the following?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(imag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(real);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923192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Cartesian Implementation (Part 2 of 2)</a:t>
            </a: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ComplexPolar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31</a:t>
            </a:fld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Polar Implementation (Part </a:t>
            </a:r>
            <a:r>
              <a:rPr lang="en-GB" sz="2400" dirty="0"/>
              <a:t>1</a:t>
            </a:r>
            <a:r>
              <a:rPr lang="en-GB" sz="2400" dirty="0" smtClean="0"/>
              <a:t> of 3)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3385" y="1219200"/>
            <a:ext cx="8077200" cy="5181600"/>
            <a:chOff x="685800" y="1371600"/>
            <a:chExt cx="8077200" cy="5181600"/>
          </a:xfrm>
        </p:grpSpPr>
        <p:sp>
          <p:nvSpPr>
            <p:cNvPr id="13" name="TextBox 12"/>
            <p:cNvSpPr txBox="1"/>
            <p:nvPr/>
          </p:nvSpPr>
          <p:spPr>
            <a:xfrm>
              <a:off x="685800" y="1524000"/>
              <a:ext cx="8077200" cy="502920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ComplexPolar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mag;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magnitude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double 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ang;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angle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CONSTRUCTOR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m,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a) { mag = m; ang = a;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ACCESSORS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realpart() {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mag * Math.cos(ang); } </a:t>
              </a:r>
              <a:endPara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imagpart() {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mag * Math.sin(ang); 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mag() {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mag; } </a:t>
              </a:r>
              <a:endPara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angle() {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ang;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void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add(Complex c) {   </a:t>
              </a:r>
              <a:r>
                <a:rPr lang="en-US" sz="14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+ c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real =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.realpart() +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imag =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.imagpart() +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mag = Math.sqrt(real*real + imag*imag);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(real !=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ang =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ang =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ang =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ang = Math.PI/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ang = -Math.PI/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13716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2743200" y="1409700"/>
            <a:ext cx="1143000" cy="21050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ComplexPolar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32</a:t>
            </a:fld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Polar Implementation (Part 2 of 3)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1447800"/>
            <a:ext cx="8077200" cy="3445609"/>
            <a:chOff x="685800" y="1447800"/>
            <a:chExt cx="8077200" cy="3445609"/>
          </a:xfrm>
        </p:grpSpPr>
        <p:sp>
          <p:nvSpPr>
            <p:cNvPr id="16" name="TextBox 15"/>
            <p:cNvSpPr txBox="1"/>
            <p:nvPr/>
          </p:nvSpPr>
          <p:spPr>
            <a:xfrm>
              <a:off x="685800" y="1600200"/>
              <a:ext cx="8077200" cy="3293209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minus(Complex c) {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- c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real = mag * Math.cos(ang) - c.realpart();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imag = mag * Math.sin(ang) - c.imagpart();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mag = Math.sqrt(real*real + imag*imag);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(real !=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ang = (Math.PI + Math.atan(imag/real));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ang = Math.atan(imag/real);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ang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 &gt;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ang = 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ang = -Math.PI/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ComplexPolar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33</a:t>
            </a:fld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 smtClean="0"/>
              <a:t>Polar Implementation (Part 3 of 3)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5800" y="1447800"/>
            <a:ext cx="8077200" cy="3938052"/>
            <a:chOff x="685800" y="1447800"/>
            <a:chExt cx="8077200" cy="3938052"/>
          </a:xfrm>
        </p:grpSpPr>
        <p:sp>
          <p:nvSpPr>
            <p:cNvPr id="12" name="TextBox 11"/>
            <p:cNvSpPr txBox="1"/>
            <p:nvPr/>
          </p:nvSpPr>
          <p:spPr>
            <a:xfrm>
              <a:off x="685800" y="1600200"/>
              <a:ext cx="8077200" cy="3785652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endPara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times(Complex c) {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this = this * c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mag *= c.mag();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ang += c.angle();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String toString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(imagpart()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if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(imagpart() &lt;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(realpart()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+ imagpart()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 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	return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(realpart()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"+"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imagpart()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 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ComplexPolar.java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TestComplex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34</a:t>
            </a:fld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1 of 3)</a:t>
            </a:r>
            <a:endParaRPr lang="en-GB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95604" y="5024616"/>
            <a:ext cx="5715000" cy="132343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Testing ComplexCart: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a=a+b is 11.0+14.0i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a-b (which is the original a) is 10.0+12.0i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Angle of a is 0.8760580505981934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a=a*b is -14.0+32.0i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5804" y="1290816"/>
            <a:ext cx="8077200" cy="3677186"/>
            <a:chOff x="685800" y="1447800"/>
            <a:chExt cx="8077200" cy="3677186"/>
          </a:xfrm>
        </p:grpSpPr>
        <p:sp>
          <p:nvSpPr>
            <p:cNvPr id="15" name="TextBox 14"/>
            <p:cNvSpPr txBox="1"/>
            <p:nvPr/>
          </p:nvSpPr>
          <p:spPr>
            <a:xfrm>
              <a:off x="685800" y="1524000"/>
              <a:ext cx="8077200" cy="3600986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TestComplex {</a:t>
              </a:r>
            </a:p>
            <a:p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ComplexCart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Complex a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Complex b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ComplexCart(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"Testing ComplexCart:"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a.add(b);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"a=a+b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a.minus(b);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"a-b (which is the original a)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"Angle of a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a.angle());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a.times(b);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"a=a*b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TestComplex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35</a:t>
            </a:fld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</a:t>
            </a:r>
            <a:r>
              <a:rPr lang="en-GB" sz="2400" dirty="0" smtClean="0"/>
              <a:t>2 </a:t>
            </a:r>
            <a:r>
              <a:rPr lang="en-GB" sz="2400" dirty="0"/>
              <a:t>of 3)</a:t>
            </a:r>
            <a:endParaRPr lang="en-GB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685800" y="1295400"/>
            <a:ext cx="8077200" cy="3615630"/>
            <a:chOff x="685800" y="1447800"/>
            <a:chExt cx="8077200" cy="3615630"/>
          </a:xfrm>
        </p:grpSpPr>
        <p:sp>
          <p:nvSpPr>
            <p:cNvPr id="13" name="TextBox 12"/>
            <p:cNvSpPr txBox="1"/>
            <p:nvPr/>
          </p:nvSpPr>
          <p:spPr>
            <a:xfrm>
              <a:off x="685800" y="1524000"/>
              <a:ext cx="8077200" cy="353943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ComplexPolar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Complex c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Complex d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ComplexPolar(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Math.PI/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Testing ComplexPolar:"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c.add(d);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"c=c+d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c.minus(d);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"c-d (which is the original c)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c.times(d);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"c=c*d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c);</a:t>
              </a:r>
            </a:p>
            <a:p>
              <a:endPara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19200" y="4724400"/>
            <a:ext cx="7696200" cy="156966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Testing ComplexPolar: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 is 8.660254037844387+4.999999999999999i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 is 5.000000000000001+8.660254037844386i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c=c+d is 13.660254037844393+13.660254037844387i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c-d (which is ... c) is 8.660254037844393+5.000000000000002i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c=c*d is 2.83276944823992E-14+100.00000000000007i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3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 #2: TestComplex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36</a:t>
            </a:fld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11204" y="893506"/>
            <a:ext cx="7848600" cy="533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Testing Complex class (Part </a:t>
            </a:r>
            <a:r>
              <a:rPr lang="en-GB" sz="2400" dirty="0" smtClean="0"/>
              <a:t>3 </a:t>
            </a:r>
            <a:r>
              <a:rPr lang="en-GB" sz="2400" dirty="0"/>
              <a:t>of 3)</a:t>
            </a:r>
            <a:endParaRPr lang="en-GB" sz="24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85800" y="1245394"/>
            <a:ext cx="8077200" cy="3615630"/>
            <a:chOff x="685800" y="1447800"/>
            <a:chExt cx="8077200" cy="3615630"/>
          </a:xfrm>
        </p:grpSpPr>
        <p:sp>
          <p:nvSpPr>
            <p:cNvPr id="14" name="TextBox 13"/>
            <p:cNvSpPr txBox="1"/>
            <p:nvPr/>
          </p:nvSpPr>
          <p:spPr>
            <a:xfrm>
              <a:off x="685800" y="1524000"/>
              <a:ext cx="8077200" cy="3539430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Testing Combined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Testing Combined:"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a.minus(d);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"a=a-d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a.times(d);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"a=a*d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d.add(a);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"d=d+a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d.times(a);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"d=d*a is "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+ d);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1447800"/>
              <a:ext cx="20574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TestComplex.java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9200" y="4445794"/>
            <a:ext cx="7696200" cy="181588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Testing Combined: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 is -14.0+32.0i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 is 5.000000000000001+8.660254037844386i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a=a-d is -19.0+23.339745962155614i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a=a*d is -297.1281292110204-47.84609690826524i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d=d+a is -292.12812921102045-39.18584287042089i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d=d*a is 84924.59488697552+25620.40696350589i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5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Java Interface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37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4" y="990600"/>
            <a:ext cx="8153396" cy="156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dirty="0" smtClean="0"/>
              <a:t>Each interface is compiled into a separate bytecode file, just like a regular class</a:t>
            </a:r>
          </a:p>
          <a:p>
            <a:pPr lvl="1">
              <a:spcBef>
                <a:spcPts val="600"/>
              </a:spcBef>
            </a:pPr>
            <a:r>
              <a:rPr lang="en-US" sz="2000" kern="0" dirty="0" smtClean="0"/>
              <a:t>We </a:t>
            </a:r>
            <a:r>
              <a:rPr lang="en-US" sz="2000" kern="0" dirty="0" smtClean="0">
                <a:solidFill>
                  <a:srgbClr val="C00000"/>
                </a:solidFill>
              </a:rPr>
              <a:t>cannot create an instance of an interface</a:t>
            </a:r>
            <a:r>
              <a:rPr lang="en-US" sz="2000" kern="0" dirty="0" smtClean="0"/>
              <a:t>, but we can use an interface as a data type for a variable, or as a result of casting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158609" y="1508387"/>
            <a:ext cx="31656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Java Interface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82869" y="2560122"/>
            <a:ext cx="8229600" cy="248392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boolean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equals (Object cl)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(cl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instanceof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Complex)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Complex temp = (Complex) cl;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result of casting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(Math.abs(realpart() - temp.realpart()) &lt; EPSILON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&amp;&amp;</a:t>
            </a:r>
            <a:r>
              <a:rPr kumimoji="0" lang="en-GB" sz="16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Math.abs(imagpart() - temp.imagpart()) &lt; EPSILON);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false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9569" y="4876800"/>
            <a:ext cx="7696200" cy="100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Note: EPSILON is a very small value (actual value up to programmer), defined as </a:t>
            </a:r>
            <a:r>
              <a:rPr lang="en-US" dirty="0" smtClean="0">
                <a:solidFill>
                  <a:srgbClr val="C00000"/>
                </a:solidFill>
              </a:rPr>
              <a:t>a constant </a:t>
            </a:r>
            <a:r>
              <a:rPr lang="en-US" dirty="0" smtClean="0"/>
              <a:t>at the beginning of the class, e.g.:</a:t>
            </a:r>
          </a:p>
          <a:p>
            <a:pPr>
              <a:tabLst>
                <a:tab pos="463550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final double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EPSILON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0.0000001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751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4400" dirty="0" smtClean="0">
                <a:latin typeface="Britannic Bold" panose="020B0903060703020204" pitchFamily="34" charset="0"/>
              </a:rPr>
              <a:t> Fraction as ADT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Practice Exercises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1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Fraction as ADT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914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We are going to view </a:t>
            </a:r>
            <a:r>
              <a:rPr lang="en-US" sz="2400" b="1" dirty="0" smtClean="0">
                <a:solidFill>
                  <a:srgbClr val="7030A0"/>
                </a:solidFill>
              </a:rPr>
              <a:t>Fraction</a:t>
            </a:r>
            <a:r>
              <a:rPr lang="en-US" sz="2400" dirty="0" smtClean="0"/>
              <a:t> as an ADT, before we proceed to provide two implementations of Fraction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685800" y="19050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Qn: What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/>
              <a:t>are the </a:t>
            </a:r>
            <a:r>
              <a:rPr lang="en-US" sz="2400" kern="0" dirty="0" smtClean="0">
                <a:solidFill>
                  <a:srgbClr val="0000FF"/>
                </a:solidFill>
              </a:rPr>
              <a:t>data members </a:t>
            </a:r>
            <a:r>
              <a:rPr lang="en-US" sz="2400" kern="0" dirty="0" smtClean="0"/>
              <a:t>(</a:t>
            </a:r>
            <a:r>
              <a:rPr lang="en-US" sz="2400" kern="0" dirty="0" smtClean="0">
                <a:solidFill>
                  <a:srgbClr val="0000FF"/>
                </a:solidFill>
              </a:rPr>
              <a:t>attributes</a:t>
            </a:r>
            <a:r>
              <a:rPr lang="en-US" sz="2400" kern="0" dirty="0" smtClean="0"/>
              <a:t>) of a fraction object (without going into its implementation)?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66800" y="3886200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members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Denominator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685800" y="28956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Qn: What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/>
              <a:t>are the </a:t>
            </a:r>
            <a:r>
              <a:rPr lang="en-US" sz="2400" kern="0" dirty="0" smtClean="0">
                <a:solidFill>
                  <a:srgbClr val="0000FF"/>
                </a:solidFill>
              </a:rPr>
              <a:t>behaviours </a:t>
            </a:r>
            <a:r>
              <a:rPr lang="en-US" sz="2400" kern="0" dirty="0" smtClean="0"/>
              <a:t>(</a:t>
            </a:r>
            <a:r>
              <a:rPr lang="en-US" sz="2400" kern="0" dirty="0" smtClean="0">
                <a:solidFill>
                  <a:srgbClr val="0000FF"/>
                </a:solidFill>
              </a:rPr>
              <a:t>methods</a:t>
            </a:r>
            <a:r>
              <a:rPr lang="en-US" sz="2400" kern="0" dirty="0" smtClean="0"/>
              <a:t>) you want to provide for this class (without going into its implementation)?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733800" y="3886200"/>
          <a:ext cx="20574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Behaviors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Minus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Simplify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67400" y="5105400"/>
            <a:ext cx="2743200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will leave out divide for the moment</a:t>
            </a:r>
            <a:endParaRPr lang="en-SG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54102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Software Engineering Issues (Motivation)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.1</a:t>
            </a:r>
            <a:r>
              <a:rPr lang="en-US" sz="2400" dirty="0" smtClean="0"/>
              <a:t>	Loose coupling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1.2</a:t>
            </a:r>
            <a:r>
              <a:rPr lang="en-US" sz="2400" dirty="0" smtClean="0"/>
              <a:t>	Data abstraction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Abstract Data Type</a:t>
            </a:r>
            <a:endParaRPr lang="en-US" sz="28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2.1</a:t>
            </a:r>
            <a:r>
              <a:rPr lang="en-US" sz="2400" dirty="0"/>
              <a:t>	</a:t>
            </a:r>
            <a:r>
              <a:rPr lang="en-US" sz="2400" dirty="0" smtClean="0"/>
              <a:t>Data Structure</a:t>
            </a:r>
            <a:endParaRPr lang="en-US" sz="24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2.2</a:t>
            </a:r>
            <a:r>
              <a:rPr lang="en-US" sz="2400" dirty="0"/>
              <a:t>	</a:t>
            </a:r>
            <a:r>
              <a:rPr lang="en-US" sz="2400" dirty="0" smtClean="0"/>
              <a:t>Understanding ADT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Java Interface</a:t>
            </a:r>
            <a:endParaRPr lang="en-US" sz="28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3.1</a:t>
            </a:r>
            <a:r>
              <a:rPr lang="en-US" sz="2400" dirty="0"/>
              <a:t>	</a:t>
            </a:r>
            <a:r>
              <a:rPr lang="en-US" sz="2400" dirty="0" smtClean="0"/>
              <a:t>Using Java interface to define ADT</a:t>
            </a:r>
            <a:endParaRPr lang="en-US" sz="24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3.2</a:t>
            </a:r>
            <a:r>
              <a:rPr lang="en-US" sz="2400" dirty="0"/>
              <a:t>	</a:t>
            </a:r>
            <a:r>
              <a:rPr lang="en-US" sz="2400" dirty="0" smtClean="0"/>
              <a:t>Complex Number Interface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3.3</a:t>
            </a:r>
            <a:r>
              <a:rPr lang="en-US" sz="2400" dirty="0" smtClean="0"/>
              <a:t>	Complex ADT: Cartesian Implementation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3.4</a:t>
            </a:r>
            <a:r>
              <a:rPr lang="en-US" sz="2400" dirty="0" smtClean="0"/>
              <a:t>	Complex ADT: Polar Implementation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Practice Exercises: Fraction </a:t>
            </a:r>
            <a:r>
              <a:rPr lang="en-US" sz="2800" smtClean="0"/>
              <a:t>as ADT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Fraction as ADT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40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1981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How do we write an 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for </a:t>
            </a:r>
            <a:r>
              <a:rPr lang="en-US" sz="2400" dirty="0" smtClean="0">
                <a:solidFill>
                  <a:srgbClr val="0000FF"/>
                </a:solidFill>
              </a:rPr>
              <a:t>Fraction</a:t>
            </a:r>
            <a:r>
              <a:rPr lang="en-US" sz="2400" dirty="0" smtClean="0"/>
              <a:t>? Let’s call it </a:t>
            </a:r>
            <a:r>
              <a:rPr lang="en-US" sz="2400" dirty="0" smtClean="0">
                <a:solidFill>
                  <a:srgbClr val="0000FF"/>
                </a:solidFill>
              </a:rPr>
              <a:t>FractionI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You may refer to interface </a:t>
            </a:r>
            <a:r>
              <a:rPr lang="en-US" sz="2000" dirty="0" smtClean="0">
                <a:solidFill>
                  <a:srgbClr val="0000FF"/>
                </a:solidFill>
              </a:rPr>
              <a:t>Complex</a:t>
            </a:r>
            <a:r>
              <a:rPr lang="en-US" sz="2000" dirty="0" smtClean="0"/>
              <a:t> for idea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But this time, we wants </a:t>
            </a:r>
            <a:r>
              <a:rPr lang="en-US" sz="2000" dirty="0" smtClean="0">
                <a:solidFill>
                  <a:srgbClr val="0000FF"/>
                </a:solidFill>
              </a:rPr>
              <a:t>add()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minus()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times()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simplify() </a:t>
            </a:r>
            <a:r>
              <a:rPr lang="en-US" sz="2000" dirty="0" smtClean="0"/>
              <a:t>to return a fraction object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2895600"/>
            <a:ext cx="8382000" cy="3291721"/>
            <a:chOff x="304800" y="2209800"/>
            <a:chExt cx="8382000" cy="3291721"/>
          </a:xfrm>
        </p:grpSpPr>
        <p:sp>
          <p:nvSpPr>
            <p:cNvPr id="15" name="TextBox 14"/>
            <p:cNvSpPr txBox="1"/>
            <p:nvPr/>
          </p:nvSpPr>
          <p:spPr>
            <a:xfrm>
              <a:off x="304800" y="2362200"/>
              <a:ext cx="8382000" cy="313932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interface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getNumer();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numerator part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getDenom();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denominator part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numer);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//sets new numerator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denom);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//sets new denominator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endPara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add(FractionI f);  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+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minus(FractionI f);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-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times(FractionI f); 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* f</a:t>
              </a: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FractionI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simplify(); </a:t>
              </a:r>
              <a:r>
                <a:rPr lang="en-US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//returns this simplified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7188" algn="l"/>
                  <a:tab pos="6223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77000" y="2209800"/>
              <a:ext cx="19812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FractionI.java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Fraction as ADT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41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4876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Now, to implement this Fraction ADT, we can try 2 approaches</a:t>
            </a:r>
          </a:p>
          <a:p>
            <a:pPr lvl="1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Fraction</a:t>
            </a:r>
            <a:r>
              <a:rPr lang="en-US" sz="2400" dirty="0" smtClean="0"/>
              <a:t>: Use 2 integer data members for numerator and denominator (you have done this in Practice Exercise #11)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We will do this in </a:t>
            </a:r>
            <a:r>
              <a:rPr lang="en-US" sz="2000" dirty="0" smtClean="0">
                <a:solidFill>
                  <a:srgbClr val="C00000"/>
                </a:solidFill>
              </a:rPr>
              <a:t>Practice Exercise </a:t>
            </a:r>
            <a:r>
              <a:rPr lang="en-US" sz="2000" smtClean="0">
                <a:solidFill>
                  <a:srgbClr val="C00000"/>
                </a:solidFill>
              </a:rPr>
              <a:t>#26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FractionArr</a:t>
            </a:r>
            <a:r>
              <a:rPr lang="en-US" sz="2400" dirty="0" smtClean="0"/>
              <a:t>: Use a 2-element integer array for numerator and denominator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We will do this in </a:t>
            </a:r>
            <a:r>
              <a:rPr lang="en-US" sz="2000" dirty="0" smtClean="0">
                <a:solidFill>
                  <a:srgbClr val="C00000"/>
                </a:solidFill>
              </a:rPr>
              <a:t>Practice Exercise </a:t>
            </a:r>
            <a:r>
              <a:rPr lang="en-US" sz="2000" smtClean="0">
                <a:solidFill>
                  <a:srgbClr val="C00000"/>
                </a:solidFill>
              </a:rPr>
              <a:t>#27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We want to add a </a:t>
            </a:r>
            <a:r>
              <a:rPr lang="en-US" sz="2400" dirty="0" smtClean="0">
                <a:solidFill>
                  <a:srgbClr val="0000FF"/>
                </a:solidFill>
              </a:rPr>
              <a:t>toString() </a:t>
            </a:r>
            <a:r>
              <a:rPr lang="en-US" sz="2400" dirty="0" smtClean="0"/>
              <a:t>method and an </a:t>
            </a:r>
            <a:r>
              <a:rPr lang="en-US" sz="2400" dirty="0" smtClean="0">
                <a:solidFill>
                  <a:srgbClr val="0000FF"/>
                </a:solidFill>
              </a:rPr>
              <a:t>equals() </a:t>
            </a:r>
            <a:r>
              <a:rPr lang="en-US" sz="2400" dirty="0" smtClean="0"/>
              <a:t>method as well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TestFraction </a:t>
            </a:r>
            <a:r>
              <a:rPr lang="en-US" sz="3600" dirty="0" smtClean="0">
                <a:latin typeface="Britannic Bold" panose="020B0903060703020204" pitchFamily="34" charset="0"/>
              </a:rPr>
              <a:t>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42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write </a:t>
            </a:r>
            <a:r>
              <a:rPr lang="en-US" sz="2400" dirty="0" smtClean="0">
                <a:solidFill>
                  <a:srgbClr val="0000FF"/>
                </a:solidFill>
              </a:rPr>
              <a:t>Fraction.java</a:t>
            </a:r>
            <a:r>
              <a:rPr lang="en-US" sz="2400" dirty="0" smtClean="0"/>
              <a:t> to implementation the </a:t>
            </a:r>
            <a:r>
              <a:rPr lang="en-US" sz="2400" dirty="0" smtClean="0">
                <a:solidFill>
                  <a:srgbClr val="0000FF"/>
                </a:solidFill>
              </a:rPr>
              <a:t>FractionI</a:t>
            </a:r>
            <a:r>
              <a:rPr lang="en-US" sz="2400" dirty="0" smtClean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client program </a:t>
            </a:r>
            <a:r>
              <a:rPr lang="en-US" sz="2400" dirty="0" smtClean="0">
                <a:solidFill>
                  <a:srgbClr val="0000FF"/>
                </a:solidFill>
              </a:rPr>
              <a:t>TestFraction.java</a:t>
            </a:r>
            <a:r>
              <a:rPr lang="en-US" sz="2400" dirty="0" smtClean="0"/>
              <a:t> is given</a:t>
            </a:r>
            <a:endParaRPr lang="en-US" sz="20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524000"/>
            <a:ext cx="7924800" cy="4922937"/>
            <a:chOff x="838200" y="1524000"/>
            <a:chExt cx="7924800" cy="4922937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77053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test out Fraction class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TestFraction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Scanner(System.in);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1st fraction: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f1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Fraction(a,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2nd fraction: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f2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Fraction(a,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fraction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f1);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"2nd fraction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f2);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3200" y="1524000"/>
              <a:ext cx="2133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TestFraction.java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TestFraction </a:t>
            </a:r>
            <a:r>
              <a:rPr lang="en-US" sz="3600" dirty="0" smtClean="0">
                <a:latin typeface="Britannic Bold" panose="020B0903060703020204" pitchFamily="34" charset="0"/>
              </a:rPr>
              <a:t>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43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write </a:t>
            </a:r>
            <a:r>
              <a:rPr lang="en-US" sz="2400" dirty="0" smtClean="0">
                <a:solidFill>
                  <a:srgbClr val="0000FF"/>
                </a:solidFill>
              </a:rPr>
              <a:t>Fraction.java</a:t>
            </a:r>
            <a:r>
              <a:rPr lang="en-US" sz="2400" dirty="0" smtClean="0"/>
              <a:t>, an implementation of </a:t>
            </a:r>
            <a:r>
              <a:rPr lang="en-US" sz="2400" dirty="0" smtClean="0">
                <a:solidFill>
                  <a:srgbClr val="0000FF"/>
                </a:solidFill>
              </a:rPr>
              <a:t>FractionI</a:t>
            </a:r>
            <a:r>
              <a:rPr lang="en-US" sz="2400" dirty="0" smtClean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client program </a:t>
            </a:r>
            <a:r>
              <a:rPr lang="en-US" sz="2400" dirty="0" smtClean="0">
                <a:solidFill>
                  <a:srgbClr val="0000FF"/>
                </a:solidFill>
              </a:rPr>
              <a:t>TestFraction.java</a:t>
            </a:r>
            <a:r>
              <a:rPr lang="en-US" sz="2400" dirty="0" smtClean="0"/>
              <a:t> is given</a:t>
            </a:r>
            <a:endParaRPr lang="en-US" sz="20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524000"/>
            <a:ext cx="7924800" cy="4184273"/>
            <a:chOff x="838200" y="1524000"/>
            <a:chExt cx="7924800" cy="418427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03187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(f1.equals(f2)) 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fractions are the same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fractions are not the same."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sum = f1.add(f2);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sum);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diff = f1.minus(f2);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"Difference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diff);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prod = f1.times(f2);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"Product is "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+ prod);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1524000"/>
              <a:ext cx="2133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TestFraction.java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3810000"/>
            <a:ext cx="4724400" cy="2308324"/>
          </a:xfrm>
          <a:prstGeom prst="rect">
            <a:avLst/>
          </a:prstGeom>
          <a:solidFill>
            <a:srgbClr val="CCECFF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1st fraction: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2nd fraction: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1st fraction is 2/4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2nd fraction is 2/3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 fractions are not the same.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 is 7/6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Difference is -1/6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Product is 1/3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 smtClean="0">
                <a:latin typeface="Britannic Bold" panose="020B0903060703020204" pitchFamily="34" charset="0"/>
              </a:rPr>
              <a:t>Fraction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44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Skeleton program for </a:t>
            </a:r>
            <a:r>
              <a:rPr lang="en-US" sz="2400" dirty="0" smtClean="0">
                <a:solidFill>
                  <a:srgbClr val="0000FF"/>
                </a:solidFill>
              </a:rPr>
              <a:t>Fraction.java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838200" y="1295400"/>
            <a:ext cx="7924800" cy="4738271"/>
            <a:chOff x="838200" y="1524000"/>
            <a:chExt cx="7924800" cy="4738271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58587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Data members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numer;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denom;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Constructors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numer,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denom) {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setNumer(numer);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setDenom(denom);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Accessors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getNumer()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getDenom()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numer)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denom)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0400" y="1524000"/>
              <a:ext cx="16764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Fraction.java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PracEx#26: </a:t>
            </a:r>
            <a:r>
              <a:rPr lang="en-US" sz="36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Fraction </a:t>
            </a:r>
            <a:r>
              <a:rPr lang="en-US" sz="3600" dirty="0" smtClean="0">
                <a:latin typeface="Britannic Bold" panose="020B0903060703020204" pitchFamily="34" charset="0"/>
              </a:rPr>
              <a:t>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45</a:t>
            </a:fld>
            <a:endParaRPr lang="en-US" sz="1600" dirty="0"/>
          </a:p>
        </p:txBody>
      </p:sp>
      <p:grpSp>
        <p:nvGrpSpPr>
          <p:cNvPr id="3" name="Group 12"/>
          <p:cNvGrpSpPr/>
          <p:nvPr/>
        </p:nvGrpSpPr>
        <p:grpSpPr>
          <a:xfrm>
            <a:off x="838200" y="762000"/>
            <a:ext cx="7924800" cy="5721668"/>
            <a:chOff x="838200" y="1524000"/>
            <a:chExt cx="7924800" cy="539088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67589"/>
              <a:ext cx="7924800" cy="5247294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Returns greatest common divisor of a and b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private method as this is not accessible to clients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static int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gcd(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a,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rem;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(b &gt; 0)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rem = a%b;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a = b;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b = rem;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a;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SG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for all the methods below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FractionI simplify()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FractionI add(FractionI f) {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FractionI minus(FractionI f)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FractionI times(FractionI f)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Overriding methods toString() and equals()</a:t>
              </a: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  <a:tab pos="1073150" algn="l"/>
                  <a:tab pos="1338263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String toString()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boolean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equals()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1524000"/>
              <a:ext cx="17526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Fraction.java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087821" y="1434662"/>
            <a:ext cx="1040524" cy="283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PracEx#27: </a:t>
            </a:r>
            <a:r>
              <a:rPr lang="en-US" sz="3600" dirty="0" smtClean="0">
                <a:latin typeface="Britannic Bold" panose="020B0903060703020204" pitchFamily="34" charset="0"/>
              </a:rPr>
              <a:t>TestFractionArr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46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838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To write </a:t>
            </a:r>
            <a:r>
              <a:rPr lang="en-US" sz="2400" dirty="0" smtClean="0">
                <a:solidFill>
                  <a:srgbClr val="0000FF"/>
                </a:solidFill>
              </a:rPr>
              <a:t>FractionArr.java</a:t>
            </a:r>
            <a:r>
              <a:rPr lang="en-US" sz="2400" dirty="0" smtClean="0"/>
              <a:t> to implementation the </a:t>
            </a:r>
            <a:r>
              <a:rPr lang="en-US" sz="2400" dirty="0" smtClean="0">
                <a:solidFill>
                  <a:srgbClr val="0000FF"/>
                </a:solidFill>
              </a:rPr>
              <a:t>FractionI</a:t>
            </a:r>
            <a:r>
              <a:rPr lang="en-US" sz="2400" dirty="0" smtClean="0"/>
              <a:t> interface.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client program </a:t>
            </a:r>
            <a:r>
              <a:rPr lang="en-US" sz="2400" dirty="0" smtClean="0">
                <a:solidFill>
                  <a:srgbClr val="0000FF"/>
                </a:solidFill>
              </a:rPr>
              <a:t>TestFractionArr.java</a:t>
            </a:r>
            <a:r>
              <a:rPr lang="en-US" sz="2400" dirty="0" smtClean="0"/>
              <a:t> is given</a:t>
            </a:r>
            <a:endParaRPr lang="en-US" sz="2000" dirty="0" smtClean="0"/>
          </a:p>
        </p:txBody>
      </p:sp>
      <p:grpSp>
        <p:nvGrpSpPr>
          <p:cNvPr id="3" name="Group 12"/>
          <p:cNvGrpSpPr/>
          <p:nvPr/>
        </p:nvGrpSpPr>
        <p:grpSpPr>
          <a:xfrm>
            <a:off x="838200" y="1524000"/>
            <a:ext cx="7924800" cy="4922937"/>
            <a:chOff x="838200" y="1524000"/>
            <a:chExt cx="7924800" cy="4922937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477053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test out FractionArr class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java.util.*;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TestFractionArr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Scanner(System.in);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1st fraction: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f1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FractionArr(a,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System.out.print(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2nd fraction: 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a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b = sc.nextInt();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FractionI f2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FractionArr(a, b);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The rest of the code is the same as TestFraction.java</a:t>
              </a:r>
            </a:p>
            <a:p>
              <a:pPr>
                <a:tabLst>
                  <a:tab pos="284163" algn="l"/>
                  <a:tab pos="568325" algn="l"/>
                  <a:tab pos="850900" algn="l"/>
                  <a:tab pos="11509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24600" y="1524000"/>
              <a:ext cx="23622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TestFractionArr.java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PracEx#27:</a:t>
            </a:r>
            <a:r>
              <a:rPr lang="en-US" sz="3600" smtClean="0">
                <a:latin typeface="Britannic Bold" panose="020B0903060703020204" pitchFamily="34" charset="0"/>
              </a:rPr>
              <a:t> </a:t>
            </a:r>
            <a:r>
              <a:rPr lang="en-US" sz="3600" dirty="0" smtClean="0">
                <a:latin typeface="Britannic Bold" panose="020B0903060703020204" pitchFamily="34" charset="0"/>
              </a:rPr>
              <a:t>FractionArr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47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Skeleton program for </a:t>
            </a:r>
            <a:r>
              <a:rPr lang="en-US" sz="2400" dirty="0" smtClean="0">
                <a:solidFill>
                  <a:srgbClr val="0000FF"/>
                </a:solidFill>
              </a:rPr>
              <a:t>FractionArr.java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838200" y="1143000"/>
            <a:ext cx="7924800" cy="5369213"/>
            <a:chOff x="838200" y="1524000"/>
            <a:chExt cx="7924800" cy="536921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1676400"/>
              <a:ext cx="7924800" cy="521681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FractionArr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FractionI {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Data members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private 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[] members;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Constructors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FractionArr() {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this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FractionArr(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numer,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denom) {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members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int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setNumer(numer);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setDenom(denom);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Accessors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getNumer()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  <a:endPara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getDenom()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 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Mutators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setNumer(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numer)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public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setDenom(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denom) {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fill in the code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endParaRPr lang="en-US" sz="9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The rest are omitted here</a:t>
              </a:r>
              <a:endParaRPr lang="en-US" sz="16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  <a:tab pos="542925" algn="l"/>
                  <a:tab pos="808038" algn="l"/>
                </a:tabLst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524000"/>
              <a:ext cx="1828800" cy="381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FractionArr.java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 rot="16200000">
            <a:off x="-739509" y="1089288"/>
            <a:ext cx="2327404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Pract. Ex.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88988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Summary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48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We learn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about the need of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data abstraction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baseline="0" dirty="0" smtClean="0">
                <a:latin typeface="+mn-lt"/>
                <a:cs typeface="+mn-cs"/>
              </a:rPr>
              <a:t>We</a:t>
            </a:r>
            <a:r>
              <a:rPr lang="en-US" sz="2800" kern="0" dirty="0" smtClean="0">
                <a:latin typeface="+mn-lt"/>
                <a:cs typeface="+mn-cs"/>
              </a:rPr>
              <a:t> learn about using </a:t>
            </a:r>
            <a:r>
              <a:rPr lang="en-US" sz="2800" kern="0" dirty="0" smtClean="0">
                <a:solidFill>
                  <a:srgbClr val="0000FF"/>
                </a:solidFill>
                <a:latin typeface="+mn-lt"/>
                <a:cs typeface="+mn-cs"/>
              </a:rPr>
              <a:t>Java Interface </a:t>
            </a:r>
            <a:r>
              <a:rPr lang="en-US" sz="2800" kern="0" dirty="0" smtClean="0">
                <a:latin typeface="+mn-lt"/>
                <a:cs typeface="+mn-cs"/>
              </a:rPr>
              <a:t>to define an ADT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With this, we will learn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define various kinds of ADTs/data structures in 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subsequent lectures</a:t>
            </a:r>
            <a:endParaRPr kumimoji="0" lang="en-US" sz="2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 smtClean="0">
                <a:latin typeface="Britannic Bold" panose="020B0903060703020204" pitchFamily="34" charset="0"/>
              </a:rPr>
              <a:t> Software Engineering Issues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Motivation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(1/5)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5257800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600"/>
              </a:spcBef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600" smtClean="0">
                <a:solidFill>
                  <a:srgbClr val="0000FF"/>
                </a:solidFill>
              </a:rPr>
              <a:t>Program </a:t>
            </a:r>
            <a:r>
              <a:rPr lang="en-GB" sz="2600" dirty="0">
                <a:solidFill>
                  <a:srgbClr val="0000FF"/>
                </a:solidFill>
              </a:rPr>
              <a:t>Design Principles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Abstraction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Concentrate on what it </a:t>
            </a:r>
            <a:r>
              <a:rPr lang="en-GB" sz="1900" dirty="0">
                <a:solidFill>
                  <a:srgbClr val="0000FF"/>
                </a:solidFill>
              </a:rPr>
              <a:t>can do </a:t>
            </a:r>
            <a:r>
              <a:rPr lang="en-GB" sz="1900" dirty="0"/>
              <a:t>and </a:t>
            </a:r>
            <a:r>
              <a:rPr lang="en-GB" sz="1900" u="sng" dirty="0">
                <a:solidFill>
                  <a:srgbClr val="C00000"/>
                </a:solidFill>
              </a:rPr>
              <a:t>not</a:t>
            </a:r>
            <a:r>
              <a:rPr lang="en-GB" sz="1900" dirty="0">
                <a:solidFill>
                  <a:srgbClr val="C00000"/>
                </a:solidFill>
              </a:rPr>
              <a:t> how it does it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smtClean="0"/>
              <a:t>Eg: Use </a:t>
            </a:r>
            <a:r>
              <a:rPr lang="en-GB" sz="1900" dirty="0"/>
              <a:t>of Java Interface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Coupling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Restrict interdependent relationship among classes to the minimum  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smtClean="0">
                <a:solidFill>
                  <a:srgbClr val="006600"/>
                </a:solidFill>
              </a:rPr>
              <a:t>Cohesion</a:t>
            </a:r>
            <a:endParaRPr lang="en-GB" sz="2200" b="1" dirty="0">
              <a:solidFill>
                <a:srgbClr val="006600"/>
              </a:solidFill>
            </a:endParaRP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A class should be about a </a:t>
            </a:r>
            <a:r>
              <a:rPr lang="en-GB" sz="1900" u="sng" dirty="0"/>
              <a:t>single entity</a:t>
            </a:r>
            <a:r>
              <a:rPr lang="en-GB" sz="1900" dirty="0"/>
              <a:t> only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There should be a clear logical grouping of all functionalities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Courier New" pitchFamily="49" charset="0"/>
              <a:buChar char="o"/>
              <a:defRPr/>
            </a:pPr>
            <a:r>
              <a:rPr lang="en-GB" sz="2200" b="1" dirty="0">
                <a:solidFill>
                  <a:srgbClr val="006600"/>
                </a:solidFill>
              </a:rPr>
              <a:t>Information Hiding </a:t>
            </a:r>
          </a:p>
          <a:p>
            <a:pPr marL="1314450" lvl="2" indent="-322263">
              <a:spcBef>
                <a:spcPts val="600"/>
              </a:spcBef>
              <a:buClr>
                <a:schemeClr val="accent2"/>
              </a:buClr>
              <a:buSzPct val="120000"/>
              <a:buFont typeface="Wingdings" pitchFamily="2" charset="2"/>
              <a:buChar char="Ø"/>
              <a:defRPr/>
            </a:pPr>
            <a:r>
              <a:rPr lang="en-GB" sz="1900" dirty="0"/>
              <a:t>Expose only necessary information to outside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(2/5)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90601"/>
            <a:ext cx="43434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Hiding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Information hiding is like walls building around the various classes of a program.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The wall around each class </a:t>
            </a:r>
            <a:r>
              <a:rPr lang="en-GB" sz="2000" i="1" kern="0" dirty="0" smtClean="0">
                <a:latin typeface="+mn-lt"/>
                <a:cs typeface="+mn-cs"/>
              </a:rPr>
              <a:t>T</a:t>
            </a:r>
            <a:r>
              <a:rPr lang="en-GB" sz="2000" kern="0" dirty="0" smtClean="0">
                <a:latin typeface="+mn-lt"/>
                <a:cs typeface="+mn-cs"/>
              </a:rPr>
              <a:t> prevents the other classes from seeing how </a:t>
            </a:r>
            <a:r>
              <a:rPr lang="en-GB" sz="2000" i="1" kern="0" dirty="0" smtClean="0">
                <a:latin typeface="+mn-lt"/>
                <a:cs typeface="+mn-cs"/>
              </a:rPr>
              <a:t>T</a:t>
            </a:r>
            <a:r>
              <a:rPr lang="en-GB" sz="2000" kern="0" dirty="0" smtClean="0">
                <a:latin typeface="+mn-lt"/>
                <a:cs typeface="+mn-cs"/>
              </a:rPr>
              <a:t> works. </a:t>
            </a:r>
          </a:p>
          <a:p>
            <a:pPr marL="733425" marR="0" lvl="1" indent="-3222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Ø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Thus, if class </a:t>
            </a:r>
            <a:r>
              <a:rPr lang="en-GB" sz="2000" i="1" kern="0" dirty="0" smtClean="0">
                <a:latin typeface="+mn-lt"/>
                <a:cs typeface="+mn-cs"/>
              </a:rPr>
              <a:t>Q</a:t>
            </a:r>
            <a:r>
              <a:rPr lang="en-GB" sz="2000" kern="0" dirty="0" smtClean="0">
                <a:latin typeface="+mn-lt"/>
                <a:cs typeface="+mn-cs"/>
              </a:rPr>
              <a:t> uses (depends on) </a:t>
            </a:r>
            <a:r>
              <a:rPr lang="en-GB" sz="2000" i="1" kern="0" dirty="0" smtClean="0">
                <a:latin typeface="+mn-lt"/>
                <a:cs typeface="+mn-cs"/>
              </a:rPr>
              <a:t>T</a:t>
            </a:r>
            <a:r>
              <a:rPr lang="en-GB" sz="2000" kern="0" dirty="0" smtClean="0">
                <a:latin typeface="+mn-lt"/>
                <a:cs typeface="+mn-cs"/>
              </a:rPr>
              <a:t>, and if the approach for performing </a:t>
            </a:r>
            <a:r>
              <a:rPr lang="en-GB" sz="2000" i="1" kern="0" dirty="0" smtClean="0">
                <a:latin typeface="+mn-lt"/>
                <a:cs typeface="+mn-cs"/>
              </a:rPr>
              <a:t>T </a:t>
            </a:r>
            <a:r>
              <a:rPr lang="en-GB" sz="2000" kern="0" dirty="0" smtClean="0">
                <a:latin typeface="+mn-lt"/>
                <a:cs typeface="+mn-cs"/>
              </a:rPr>
              <a:t>changes, class </a:t>
            </a:r>
            <a:r>
              <a:rPr lang="en-GB" sz="2000" i="1" kern="0" dirty="0" smtClean="0">
                <a:latin typeface="+mn-lt"/>
                <a:cs typeface="+mn-cs"/>
              </a:rPr>
              <a:t>Q</a:t>
            </a:r>
            <a:r>
              <a:rPr lang="en-GB" sz="2000" kern="0" dirty="0" smtClean="0">
                <a:latin typeface="+mn-lt"/>
                <a:cs typeface="+mn-cs"/>
              </a:rPr>
              <a:t> </a:t>
            </a:r>
            <a:r>
              <a:rPr lang="en-GB" sz="2000" u="sng" kern="0" dirty="0" smtClean="0">
                <a:solidFill>
                  <a:srgbClr val="C00000"/>
                </a:solidFill>
                <a:latin typeface="+mn-lt"/>
                <a:cs typeface="+mn-cs"/>
              </a:rPr>
              <a:t>will not</a:t>
            </a:r>
            <a:r>
              <a:rPr lang="en-GB" sz="2000" u="sng" kern="0" dirty="0" smtClean="0">
                <a:latin typeface="+mn-lt"/>
                <a:cs typeface="+mn-cs"/>
              </a:rPr>
              <a:t> </a:t>
            </a:r>
            <a:r>
              <a:rPr lang="en-GB" sz="2000" kern="0" dirty="0" smtClean="0">
                <a:latin typeface="+mn-lt"/>
                <a:cs typeface="+mn-cs"/>
              </a:rPr>
              <a:t>be affected.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636324" y="2439390"/>
          <a:ext cx="4278313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Photo Editor Photo" r:id="rId4" imgW="4258269" imgH="4048690" progId="">
                  <p:embed/>
                </p:oleObj>
              </mc:Choice>
              <mc:Fallback>
                <p:oleObj name="Photo Editor Photo" r:id="rId4" imgW="4258269" imgH="404869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324" y="2439390"/>
                        <a:ext cx="4278313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6"/>
          <p:cNvSpPr>
            <a:spLocks noChangeArrowheads="1"/>
          </p:cNvSpPr>
          <p:nvPr/>
        </p:nvSpPr>
        <p:spPr bwMode="auto">
          <a:xfrm>
            <a:off x="1219200" y="5029200"/>
            <a:ext cx="3733800" cy="914400"/>
          </a:xfrm>
          <a:prstGeom prst="rightArrowCallout">
            <a:avLst>
              <a:gd name="adj1" fmla="val 30405"/>
              <a:gd name="adj2" fmla="val 31757"/>
              <a:gd name="adj3" fmla="val 30284"/>
              <a:gd name="adj4" fmla="val 8359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dirty="0">
                <a:ea typeface="宋体" pitchFamily="2" charset="-122"/>
              </a:rPr>
              <a:t>Makes it easy to substitute new, </a:t>
            </a:r>
            <a:endParaRPr lang="en-US" altLang="zh-CN" sz="1600" dirty="0" smtClean="0">
              <a:ea typeface="宋体" pitchFamily="2" charset="-122"/>
            </a:endParaRPr>
          </a:p>
          <a:p>
            <a:r>
              <a:rPr lang="en-US" altLang="zh-CN" sz="1600" dirty="0" smtClean="0">
                <a:ea typeface="宋体" pitchFamily="2" charset="-122"/>
              </a:rPr>
              <a:t>improved versions </a:t>
            </a:r>
            <a:r>
              <a:rPr lang="en-US" altLang="zh-CN" sz="1600" dirty="0">
                <a:ea typeface="宋体" pitchFamily="2" charset="-122"/>
              </a:rPr>
              <a:t>of how to do </a:t>
            </a:r>
            <a:endParaRPr lang="en-US" altLang="zh-CN" sz="1600" dirty="0" smtClean="0">
              <a:ea typeface="宋体" pitchFamily="2" charset="-122"/>
            </a:endParaRPr>
          </a:p>
          <a:p>
            <a:r>
              <a:rPr lang="en-US" altLang="zh-CN" sz="1600" dirty="0" smtClean="0">
                <a:ea typeface="宋体" pitchFamily="2" charset="-122"/>
              </a:rPr>
              <a:t>a </a:t>
            </a:r>
            <a:r>
              <a:rPr lang="en-US" altLang="zh-CN" sz="1600" dirty="0">
                <a:ea typeface="宋体" pitchFamily="2" charset="-122"/>
              </a:rPr>
              <a:t>task later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143000"/>
            <a:ext cx="3581400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Our textbook is called the “</a:t>
            </a:r>
            <a:r>
              <a:rPr lang="en-US" dirty="0" smtClean="0">
                <a:solidFill>
                  <a:srgbClr val="0000FF"/>
                </a:solidFill>
              </a:rPr>
              <a:t>Walls</a:t>
            </a:r>
            <a:r>
              <a:rPr lang="en-US" dirty="0" smtClean="0"/>
              <a:t> &amp; Mirrors”. What are the walls?</a:t>
            </a:r>
            <a:endParaRPr lang="en-SG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(3/5)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rgbClr val="0000FF"/>
                </a:solidFill>
              </a:rPr>
              <a:t>Information Hiding is </a:t>
            </a:r>
            <a:r>
              <a:rPr lang="en-GB" sz="2800" dirty="0" smtClean="0">
                <a:solidFill>
                  <a:srgbClr val="C00000"/>
                </a:solidFill>
              </a:rPr>
              <a:t>not</a:t>
            </a:r>
            <a:r>
              <a:rPr lang="en-GB" sz="2800" dirty="0" smtClean="0">
                <a:solidFill>
                  <a:srgbClr val="0000FF"/>
                </a:solidFill>
              </a:rPr>
              <a:t> complete isolation of the classes</a:t>
            </a:r>
            <a:endParaRPr lang="en-GB" sz="1100" dirty="0" smtClean="0">
              <a:solidFill>
                <a:srgbClr val="0000FF"/>
              </a:solidFill>
            </a:endParaRP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/>
              <a:t>Information released is on a </a:t>
            </a:r>
            <a:r>
              <a:rPr lang="en-GB" sz="2400" b="1" dirty="0" smtClean="0"/>
              <a:t>need-to-know</a:t>
            </a:r>
            <a:r>
              <a:rPr lang="en-GB" sz="2400" dirty="0" smtClean="0"/>
              <a:t> basis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/>
              <a:t>Class </a:t>
            </a:r>
            <a:r>
              <a:rPr lang="en-GB" sz="2400" i="1" dirty="0" smtClean="0"/>
              <a:t>Q</a:t>
            </a:r>
            <a:r>
              <a:rPr lang="en-GB" sz="2400" dirty="0" smtClean="0"/>
              <a:t> does not know how class </a:t>
            </a:r>
            <a:r>
              <a:rPr lang="en-GB" sz="2400" i="1" dirty="0" smtClean="0"/>
              <a:t>T</a:t>
            </a:r>
            <a:r>
              <a:rPr lang="en-GB" sz="2400" dirty="0" smtClean="0"/>
              <a:t> does the work, but it needs to know how to</a:t>
            </a:r>
            <a:r>
              <a:rPr lang="en-GB" sz="2400" dirty="0" smtClean="0">
                <a:solidFill>
                  <a:srgbClr val="660066"/>
                </a:solidFill>
              </a:rPr>
              <a:t> invoke </a:t>
            </a:r>
            <a:r>
              <a:rPr lang="en-GB" sz="2400" i="1" dirty="0" smtClean="0"/>
              <a:t>T</a:t>
            </a:r>
            <a:r>
              <a:rPr lang="en-GB" sz="2400" dirty="0" smtClean="0"/>
              <a:t> and what </a:t>
            </a:r>
            <a:r>
              <a:rPr lang="en-GB" sz="2400" i="1" dirty="0" smtClean="0"/>
              <a:t>T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660066"/>
                </a:solidFill>
              </a:rPr>
              <a:t>produces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E.g: The designers of the methods of </a:t>
            </a:r>
            <a:r>
              <a:rPr lang="en-GB" sz="2000" b="1" dirty="0" smtClean="0"/>
              <a:t>Math</a:t>
            </a:r>
            <a:r>
              <a:rPr lang="en-GB" sz="2000" dirty="0" smtClean="0"/>
              <a:t> and </a:t>
            </a:r>
            <a:r>
              <a:rPr lang="en-GB" sz="2000" b="1" dirty="0" smtClean="0"/>
              <a:t>Scanner </a:t>
            </a:r>
            <a:r>
              <a:rPr lang="en-GB" sz="2000" dirty="0" smtClean="0"/>
              <a:t>classes have hidden the details of the implementations of the  methods from you, but provide enough information (the method headers and explanation) to allow you to use their methods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/>
              <a:t>What goes in and comes out is governed by the terms of the </a:t>
            </a:r>
            <a:r>
              <a:rPr lang="en-GB" sz="2400" dirty="0" smtClean="0">
                <a:solidFill>
                  <a:srgbClr val="660066"/>
                </a:solidFill>
              </a:rPr>
              <a:t>method’s specifications</a:t>
            </a:r>
          </a:p>
          <a:p>
            <a:pPr marL="1314450" lvl="2" indent="-322263">
              <a:spcBef>
                <a:spcPts val="3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If you use this method in this way, this is exactly what it will do for you (pre- and post-conditions)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4582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Software Engineering Issues (4/5)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457200" lvl="0" indent="-457200">
              <a:buClr>
                <a:schemeClr val="bg2"/>
              </a:buClr>
              <a:buSzPct val="100000"/>
              <a:buFont typeface="Wingdings" pitchFamily="2" charset="2"/>
              <a:buChar char="q"/>
              <a:defRPr/>
            </a:pPr>
            <a:r>
              <a:rPr lang="en-GB" sz="2800" dirty="0" smtClean="0">
                <a:solidFill>
                  <a:srgbClr val="0000FF"/>
                </a:solidFill>
              </a:rPr>
              <a:t>Pre- and post-conditions </a:t>
            </a:r>
            <a:r>
              <a:rPr lang="en-GB" sz="2800" dirty="0" smtClean="0"/>
              <a:t>(for documentation)</a:t>
            </a:r>
            <a:endParaRPr lang="en-GB" sz="1100" dirty="0" smtClean="0"/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Pre-conditions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SG" sz="2000" dirty="0" smtClean="0"/>
              <a:t>Conditions that must be true before a method is called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 smtClean="0"/>
              <a:t>“This is what I expect from you”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 smtClean="0"/>
              <a:t>The programmer is responsible for making sure that the pre-conditions are satisfied when calling the method</a:t>
            </a:r>
            <a:endParaRPr lang="en-SG" sz="2000" dirty="0" smtClean="0"/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Post-conditions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SG" sz="2000" dirty="0" smtClean="0"/>
              <a:t>Conditions that must be true after the method is completed</a:t>
            </a:r>
          </a:p>
          <a:p>
            <a:pPr marL="1209675" lvl="2" indent="-322263">
              <a:spcBef>
                <a:spcPts val="30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sz="2000" dirty="0" smtClean="0"/>
              <a:t>“This is what I promise to do for you”</a:t>
            </a:r>
          </a:p>
          <a:p>
            <a:pPr marL="857250" lvl="1" indent="-322263">
              <a:spcBef>
                <a:spcPts val="600"/>
              </a:spcBef>
              <a:buSzPct val="120000"/>
              <a:buFont typeface="Wingdings" pitchFamily="2" charset="2"/>
              <a:buChar char="Ø"/>
              <a:defRPr/>
            </a:pPr>
            <a:r>
              <a:rPr lang="en-GB" sz="2400" dirty="0" smtClean="0"/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953000"/>
            <a:ext cx="67818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Pre-cond: x &gt;= 0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Post-cond: Return the square root of x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static double squareRoot(double x) {</a:t>
            </a:r>
          </a:p>
          <a:p>
            <a:pPr>
              <a:tabLst>
                <a:tab pos="35877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. . 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600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 smtClean="0"/>
              <a:t>9: </a:t>
            </a:r>
            <a:r>
              <a:rPr lang="en-SG" dirty="0" smtClean="0"/>
              <a:t>ADT]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5218</TotalTime>
  <Words>3601</Words>
  <Application>Microsoft Office PowerPoint</Application>
  <PresentationFormat>On-screen Show (4:3)</PresentationFormat>
  <Paragraphs>865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宋体</vt:lpstr>
      <vt:lpstr>Arial</vt:lpstr>
      <vt:lpstr>Arial Black</vt:lpstr>
      <vt:lpstr>Britannic Bold</vt:lpstr>
      <vt:lpstr>Calibri</vt:lpstr>
      <vt:lpstr>Courier New</vt:lpstr>
      <vt:lpstr>Garamond</vt:lpstr>
      <vt:lpstr>Helvetica</vt:lpstr>
      <vt:lpstr>Lucida Console</vt:lpstr>
      <vt:lpstr>Symbol</vt:lpstr>
      <vt:lpstr>Times New Roman</vt:lpstr>
      <vt:lpstr>Verdana</vt:lpstr>
      <vt:lpstr>Wingdings</vt:lpstr>
      <vt:lpstr>L1 - Basic of C++</vt:lpstr>
      <vt:lpstr>Photo Editor Photo</vt:lpstr>
      <vt:lpstr>CS1020 Data Structures and Algorithms I Lecture Note #9</vt:lpstr>
      <vt:lpstr>Objectives</vt:lpstr>
      <vt:lpstr>References</vt:lpstr>
      <vt:lpstr>Outline</vt:lpstr>
      <vt:lpstr>1 Software Engineering Issues</vt:lpstr>
      <vt:lpstr>1. Software Engineering Issues (1/5)</vt:lpstr>
      <vt:lpstr>1. Software Engineering Issues (2/5)</vt:lpstr>
      <vt:lpstr>1. Software Engineering Issues (3/5)</vt:lpstr>
      <vt:lpstr>1. Software Engineering Issues (4/5)</vt:lpstr>
      <vt:lpstr>1. Software Engineering Issues (5/5)</vt:lpstr>
      <vt:lpstr>2 Abstract Data Type</vt:lpstr>
      <vt:lpstr>Data Structure</vt:lpstr>
      <vt:lpstr>Abstract Data Type (ADT) (1/4)</vt:lpstr>
      <vt:lpstr>Abstract Data Type (ADT) (2/4)</vt:lpstr>
      <vt:lpstr>Abstract Data Type (ADT) (3/4)</vt:lpstr>
      <vt:lpstr>Abstract Data Type (ADT) (4/4)</vt:lpstr>
      <vt:lpstr>Eg: Primitive Types as ADTs (1/2)</vt:lpstr>
      <vt:lpstr>Eg: Primitive Types as ADTs (2/2)</vt:lpstr>
      <vt:lpstr>Eg: Complex Number as ADT (1/6)</vt:lpstr>
      <vt:lpstr>Eg: Complex Number as ADT (2/6)</vt:lpstr>
      <vt:lpstr>Eg: Complex Number as ADT (3/6)</vt:lpstr>
      <vt:lpstr>Eg: Complex Number as ADT (4/6)</vt:lpstr>
      <vt:lpstr>Eg: Complex Number as ADT (5/6)</vt:lpstr>
      <vt:lpstr>Eg: Complex Number as ADT (6/6)</vt:lpstr>
      <vt:lpstr>3 Java Interface</vt:lpstr>
      <vt:lpstr>Java Interface</vt:lpstr>
      <vt:lpstr>Example #1</vt:lpstr>
      <vt:lpstr>Example #2: Interface for Complex</vt:lpstr>
      <vt:lpstr>Example #2: ComplexCart (1/2)</vt:lpstr>
      <vt:lpstr>Example #2: ComplexCart (2/2)</vt:lpstr>
      <vt:lpstr>Example #2: ComplexPolar (1/3)</vt:lpstr>
      <vt:lpstr>Example #2: ComplexPolar (2/3)</vt:lpstr>
      <vt:lpstr>Example #2: ComplexPolar (3/3)</vt:lpstr>
      <vt:lpstr>Example #2: TestComplex (1/3)</vt:lpstr>
      <vt:lpstr>Example #2: TestComplex (2/3)</vt:lpstr>
      <vt:lpstr>Example #2: TestComplex (3/3)</vt:lpstr>
      <vt:lpstr>Java Interface</vt:lpstr>
      <vt:lpstr>4 Fraction as ADT</vt:lpstr>
      <vt:lpstr>Fraction as ADT (1/3)</vt:lpstr>
      <vt:lpstr>Fraction as ADT (2/3)</vt:lpstr>
      <vt:lpstr>Fraction as ADT (3/3)</vt:lpstr>
      <vt:lpstr>PracEx#26: TestFraction (1/2)</vt:lpstr>
      <vt:lpstr>PracEx#26: TestFraction (2/2)</vt:lpstr>
      <vt:lpstr>PracEx#26: Fraction (1/2)</vt:lpstr>
      <vt:lpstr>PracEx#26: Fraction (2/2)</vt:lpstr>
      <vt:lpstr>PracEx#27: TestFractionArr</vt:lpstr>
      <vt:lpstr>PracEx#27: FractionArr</vt:lpstr>
      <vt:lpstr>Summary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Tuck-Choy Aaron TAN</cp:lastModifiedBy>
  <cp:revision>704</cp:revision>
  <dcterms:created xsi:type="dcterms:W3CDTF">2010-12-15T06:17:08Z</dcterms:created>
  <dcterms:modified xsi:type="dcterms:W3CDTF">2016-01-23T14:25:03Z</dcterms:modified>
</cp:coreProperties>
</file>