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3"/>
  </p:notesMasterIdLst>
  <p:sldIdLst>
    <p:sldId id="256" r:id="rId2"/>
    <p:sldId id="257" r:id="rId3"/>
    <p:sldId id="258" r:id="rId4"/>
    <p:sldId id="270" r:id="rId5"/>
    <p:sldId id="271" r:id="rId6"/>
    <p:sldId id="261" r:id="rId7"/>
    <p:sldId id="269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27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 snapToObjects="1">
      <p:cViewPr>
        <p:scale>
          <a:sx n="109" d="100"/>
          <a:sy n="109" d="100"/>
        </p:scale>
        <p:origin x="6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AAFEF-6772-2D40-B020-49AEC40C2639}" type="datetimeFigureOut">
              <a:rPr lang="en-US" smtClean="0"/>
              <a:t>3/28/17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667BE-7D0E-AB4F-91AE-23A7B2D67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28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Office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22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mr-IN" dirty="0" smtClean="0"/>
              <a:t>–</a:t>
            </a:r>
            <a:r>
              <a:rPr lang="en-US" dirty="0" smtClean="0"/>
              <a:t> Decreasing </a:t>
            </a:r>
            <a:r>
              <a:rPr lang="en-US" smtClean="0"/>
              <a:t>/ same tower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077333"/>
              </p:ext>
            </p:extLst>
          </p:nvPr>
        </p:nvGraphicFramePr>
        <p:xfrm>
          <a:off x="4093329" y="5546277"/>
          <a:ext cx="696689" cy="677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9"/>
              </a:tblGrid>
              <a:tr h="67768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719" marR="91719" marT="45860" marB="4586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273B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68795" y="1926400"/>
            <a:ext cx="8867780" cy="2495798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// Add new tower to stack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long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numOfRooms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lengthOfMin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* h*(h+1)/2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stackSum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+=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numOfRooms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totalNumberOfRooms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+=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stackSum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towerStack.push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(new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Tower(h,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lengthOfMin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numOfRooms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)); </a:t>
            </a:r>
          </a:p>
          <a:p>
            <a:pPr marL="274320" lvl="1" indent="0"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314822" y="5050085"/>
            <a:ext cx="3948032" cy="835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stackSum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=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totalNumberOfRooms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= 5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003361"/>
              </p:ext>
            </p:extLst>
          </p:nvPr>
        </p:nvGraphicFramePr>
        <p:xfrm>
          <a:off x="3382949" y="4796891"/>
          <a:ext cx="710380" cy="142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380"/>
              </a:tblGrid>
              <a:tr h="71353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719" marR="91719" marT="45860" marB="4586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71353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719" marR="91719" marT="45860" marB="4586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2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mr-IN" dirty="0" smtClean="0"/>
              <a:t>–</a:t>
            </a:r>
            <a:r>
              <a:rPr lang="en-US" dirty="0" smtClean="0"/>
              <a:t> Increasing tower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085760"/>
              </p:ext>
            </p:extLst>
          </p:nvPr>
        </p:nvGraphicFramePr>
        <p:xfrm>
          <a:off x="3202375" y="5370529"/>
          <a:ext cx="696689" cy="677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9"/>
              </a:tblGrid>
              <a:tr h="67768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719" marR="91719" marT="45860" marB="4586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273B"/>
                    </a:solidFill>
                  </a:tcPr>
                </a:tc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6314822" y="5050085"/>
            <a:ext cx="3948032" cy="835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stackSum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= 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totalNumberOfRooms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= 10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169628"/>
              </p:ext>
            </p:extLst>
          </p:nvPr>
        </p:nvGraphicFramePr>
        <p:xfrm>
          <a:off x="2491995" y="4621143"/>
          <a:ext cx="710380" cy="142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380"/>
              </a:tblGrid>
              <a:tr h="71353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719" marR="91719" marT="45860" marB="4586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71353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719" marR="91719" marT="45860" marB="4586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442741"/>
              </p:ext>
            </p:extLst>
          </p:nvPr>
        </p:nvGraphicFramePr>
        <p:xfrm>
          <a:off x="3899064" y="4621143"/>
          <a:ext cx="710380" cy="142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380"/>
              </a:tblGrid>
              <a:tr h="71353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719" marR="91719" marT="45860" marB="4586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273B"/>
                    </a:solidFill>
                  </a:tcPr>
                </a:tc>
              </a:tr>
              <a:tr h="71353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719" marR="91719" marT="45860" marB="4586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273B"/>
                    </a:solidFill>
                  </a:tcPr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1233705" y="1854418"/>
            <a:ext cx="9101328" cy="4030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long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lengthOfMin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1;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// Add new tower to stack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long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numOfRooms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lengthOfMin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* h*(h+1)/2;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stackSum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+=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numOfRooms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totalNumberOfRooms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+=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stackSum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towerStack.push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(new Tower(h,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lengthofMin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numOfRooms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)); </a:t>
            </a:r>
          </a:p>
        </p:txBody>
      </p:sp>
    </p:spTree>
    <p:extLst>
      <p:ext uri="{BB962C8B-B14F-4D97-AF65-F5344CB8AC3E}">
        <p14:creationId xmlns:p14="http://schemas.microsoft.com/office/powerpoint/2010/main" val="193807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 towers side by side </a:t>
            </a: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E</a:t>
            </a:r>
            <a:r>
              <a:rPr lang="en-US" dirty="0" smtClean="0">
                <a:sym typeface="Wingdings"/>
              </a:rPr>
              <a:t>ach tower is of a height H (different towers have different height)  can see towers as made up of square blocks</a:t>
            </a:r>
          </a:p>
          <a:p>
            <a:r>
              <a:rPr lang="en-US" dirty="0" smtClean="0">
                <a:sym typeface="Wingdings"/>
              </a:rPr>
              <a:t>Rooms are made out of 1 or more square block(s) &amp; must be a rectangle</a:t>
            </a:r>
          </a:p>
          <a:p>
            <a:r>
              <a:rPr lang="en-US" dirty="0" smtClean="0">
                <a:sym typeface="Wingdings"/>
              </a:rPr>
              <a:t>Note: 64-bit signed integer  long data type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467341"/>
              </p:ext>
            </p:extLst>
          </p:nvPr>
        </p:nvGraphicFramePr>
        <p:xfrm>
          <a:off x="9239002" y="3714536"/>
          <a:ext cx="618230" cy="272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230"/>
              </a:tblGrid>
              <a:tr h="544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44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544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443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44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988933"/>
              </p:ext>
            </p:extLst>
          </p:nvPr>
        </p:nvGraphicFramePr>
        <p:xfrm>
          <a:off x="8620772" y="4809508"/>
          <a:ext cx="618230" cy="1626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230"/>
              </a:tblGrid>
              <a:tr h="54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4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4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766126"/>
              </p:ext>
            </p:extLst>
          </p:nvPr>
        </p:nvGraphicFramePr>
        <p:xfrm>
          <a:off x="9857232" y="4258914"/>
          <a:ext cx="618230" cy="2177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230"/>
              </a:tblGrid>
              <a:tr h="544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44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5443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44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47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4830170" cy="43513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Number of rooms in a tower of height h </a:t>
            </a:r>
          </a:p>
          <a:p>
            <a:pPr marL="0" indent="0">
              <a:buNone/>
            </a:pPr>
            <a:r>
              <a:rPr lang="en-US" sz="2400" dirty="0" smtClean="0"/>
              <a:t>= </a:t>
            </a:r>
            <a:r>
              <a:rPr lang="en-US" sz="2400" b="1" dirty="0" smtClean="0"/>
              <a:t>h+(h-1)+(h-2)+</a:t>
            </a:r>
            <a:r>
              <a:rPr lang="mr-IN" sz="2400" b="1" dirty="0" smtClean="0"/>
              <a:t>…</a:t>
            </a:r>
            <a:r>
              <a:rPr lang="en-US" sz="2400" b="1" dirty="0" smtClean="0"/>
              <a:t>+1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= </a:t>
            </a:r>
            <a:r>
              <a:rPr lang="en-US" sz="2400" b="1" dirty="0" smtClean="0"/>
              <a:t>h(h+1)/2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611508"/>
              </p:ext>
            </p:extLst>
          </p:nvPr>
        </p:nvGraphicFramePr>
        <p:xfrm>
          <a:off x="7160464" y="1546079"/>
          <a:ext cx="618230" cy="1626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230"/>
              </a:tblGrid>
              <a:tr h="54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273B"/>
                    </a:solidFill>
                  </a:tcPr>
                </a:tc>
              </a:tr>
              <a:tr h="54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4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469579" y="1081372"/>
            <a:ext cx="185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 h = 3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641542"/>
              </p:ext>
            </p:extLst>
          </p:nvPr>
        </p:nvGraphicFramePr>
        <p:xfrm>
          <a:off x="9321415" y="1546079"/>
          <a:ext cx="618230" cy="1626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230"/>
              </a:tblGrid>
              <a:tr h="54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423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4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273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294550"/>
              </p:ext>
            </p:extLst>
          </p:nvPr>
        </p:nvGraphicFramePr>
        <p:xfrm>
          <a:off x="8223457" y="1546079"/>
          <a:ext cx="618230" cy="1626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230"/>
              </a:tblGrid>
              <a:tr h="54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4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273B"/>
                    </a:solidFill>
                  </a:tcPr>
                </a:tc>
              </a:tr>
              <a:tr h="54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682514"/>
              </p:ext>
            </p:extLst>
          </p:nvPr>
        </p:nvGraphicFramePr>
        <p:xfrm>
          <a:off x="7778694" y="3316947"/>
          <a:ext cx="618230" cy="1626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230"/>
              </a:tblGrid>
              <a:tr h="54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273B"/>
                    </a:solidFill>
                  </a:tcPr>
                </a:tc>
              </a:tr>
              <a:tr h="54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273B"/>
                    </a:solidFill>
                  </a:tcPr>
                </a:tc>
              </a:tr>
              <a:tr h="54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42975"/>
              </p:ext>
            </p:extLst>
          </p:nvPr>
        </p:nvGraphicFramePr>
        <p:xfrm>
          <a:off x="8883712" y="3316947"/>
          <a:ext cx="618230" cy="1626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230"/>
              </a:tblGrid>
              <a:tr h="54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4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273B"/>
                    </a:solidFill>
                  </a:tcPr>
                </a:tc>
              </a:tr>
              <a:tr h="54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273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854804"/>
              </p:ext>
            </p:extLst>
          </p:nvPr>
        </p:nvGraphicFramePr>
        <p:xfrm>
          <a:off x="8272230" y="5087815"/>
          <a:ext cx="618230" cy="1626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230"/>
              </a:tblGrid>
              <a:tr h="54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273B"/>
                    </a:solidFill>
                  </a:tcPr>
                </a:tc>
              </a:tr>
              <a:tr h="5423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273B"/>
                    </a:solidFill>
                  </a:tcPr>
                </a:tc>
              </a:tr>
              <a:tr h="54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273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12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- Increasing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482" y="1918475"/>
            <a:ext cx="5691780" cy="3106615"/>
          </a:xfrm>
        </p:spPr>
        <p:txBody>
          <a:bodyPr>
            <a:normAutofit/>
          </a:bodyPr>
          <a:lstStyle/>
          <a:p>
            <a:r>
              <a:rPr lang="en-US" sz="2200" dirty="0" smtClean="0"/>
              <a:t>Number of rooms in N towers of increasing heights = </a:t>
            </a:r>
          </a:p>
          <a:p>
            <a:pPr marL="0" indent="0">
              <a:buNone/>
            </a:pPr>
            <a:r>
              <a:rPr lang="en-US" sz="2200" dirty="0" smtClean="0"/>
              <a:t>Individual no. of rooms from each of first N towers + Number of rooms in first N-1 towers of increasing heights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 smtClean="0"/>
              <a:t>Example: (1 + 3 + 6 ) + (1 + 3) + (1) = 15 </a:t>
            </a:r>
            <a:endParaRPr lang="en-US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273688"/>
              </p:ext>
            </p:extLst>
          </p:nvPr>
        </p:nvGraphicFramePr>
        <p:xfrm>
          <a:off x="9335880" y="3285508"/>
          <a:ext cx="618230" cy="1626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230"/>
              </a:tblGrid>
              <a:tr h="54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4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4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164282"/>
              </p:ext>
            </p:extLst>
          </p:nvPr>
        </p:nvGraphicFramePr>
        <p:xfrm>
          <a:off x="8717650" y="3827814"/>
          <a:ext cx="618230" cy="1084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230"/>
              </a:tblGrid>
              <a:tr h="54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4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3783"/>
              </p:ext>
            </p:extLst>
          </p:nvPr>
        </p:nvGraphicFramePr>
        <p:xfrm>
          <a:off x="8099420" y="4370120"/>
          <a:ext cx="618230" cy="542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230"/>
              </a:tblGrid>
              <a:tr h="54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2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- Decreasing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916" y="1942316"/>
            <a:ext cx="5448051" cy="4351337"/>
          </a:xfrm>
        </p:spPr>
        <p:txBody>
          <a:bodyPr>
            <a:normAutofit/>
          </a:bodyPr>
          <a:lstStyle/>
          <a:p>
            <a:r>
              <a:rPr lang="en-US" sz="2200" dirty="0" smtClean="0"/>
              <a:t>For each </a:t>
            </a:r>
            <a:r>
              <a:rPr lang="en-US" sz="2200" dirty="0" err="1" smtClean="0"/>
              <a:t>prevTower</a:t>
            </a:r>
            <a:r>
              <a:rPr lang="en-US" sz="2200" dirty="0" smtClean="0"/>
              <a:t> that is taller than </a:t>
            </a:r>
            <a:r>
              <a:rPr lang="en-US" sz="2200" dirty="0" err="1" smtClean="0"/>
              <a:t>currentTower</a:t>
            </a:r>
            <a:r>
              <a:rPr lang="en-US" sz="2200" dirty="0" smtClean="0"/>
              <a:t>,</a:t>
            </a:r>
          </a:p>
          <a:p>
            <a:pPr lvl="1"/>
            <a:r>
              <a:rPr lang="en-US" sz="2200" dirty="0" smtClean="0"/>
              <a:t>Subtract no. rooms in </a:t>
            </a:r>
            <a:r>
              <a:rPr lang="en-US" sz="2200" dirty="0" err="1" smtClean="0"/>
              <a:t>prev</a:t>
            </a:r>
            <a:r>
              <a:rPr lang="en-US" sz="2200" dirty="0" smtClean="0"/>
              <a:t> Towers</a:t>
            </a:r>
          </a:p>
          <a:p>
            <a:pPr lvl="1"/>
            <a:r>
              <a:rPr lang="en-US" sz="2200" dirty="0" err="1" smtClean="0"/>
              <a:t>Num</a:t>
            </a:r>
            <a:r>
              <a:rPr lang="en-US" sz="2200" dirty="0" smtClean="0"/>
              <a:t> blocks in tallest tower + (</a:t>
            </a:r>
            <a:r>
              <a:rPr lang="en-US" sz="2200" dirty="0" err="1" smtClean="0"/>
              <a:t>num</a:t>
            </a:r>
            <a:r>
              <a:rPr lang="en-US" sz="2200" dirty="0" smtClean="0"/>
              <a:t> towers with at least height h * </a:t>
            </a:r>
            <a:r>
              <a:rPr lang="en-US" sz="2200" dirty="0" err="1" smtClean="0"/>
              <a:t>num</a:t>
            </a:r>
            <a:r>
              <a:rPr lang="en-US" sz="2200" dirty="0" smtClean="0"/>
              <a:t> blocks of each height h)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231443"/>
              </p:ext>
            </p:extLst>
          </p:nvPr>
        </p:nvGraphicFramePr>
        <p:xfrm>
          <a:off x="8050657" y="587689"/>
          <a:ext cx="618230" cy="1626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230"/>
              </a:tblGrid>
              <a:tr h="54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4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4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9" name="Content Placeholder 2"/>
          <p:cNvSpPr txBox="1">
            <a:spLocks/>
          </p:cNvSpPr>
          <p:nvPr/>
        </p:nvSpPr>
        <p:spPr>
          <a:xfrm>
            <a:off x="8780984" y="1159538"/>
            <a:ext cx="3087085" cy="730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r>
              <a:rPr lang="en-US" sz="1600" dirty="0" err="1" smtClean="0">
                <a:ea typeface="Consolas" charset="0"/>
                <a:cs typeface="Consolas" charset="0"/>
              </a:rPr>
              <a:t>numRooms</a:t>
            </a:r>
            <a:r>
              <a:rPr lang="en-US" sz="1600" dirty="0" smtClean="0">
                <a:ea typeface="Consolas" charset="0"/>
                <a:cs typeface="Consolas" charset="0"/>
              </a:rPr>
              <a:t> = 6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685517"/>
              </p:ext>
            </p:extLst>
          </p:nvPr>
        </p:nvGraphicFramePr>
        <p:xfrm>
          <a:off x="7123312" y="2688638"/>
          <a:ext cx="618230" cy="1626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230"/>
              </a:tblGrid>
              <a:tr h="54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4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4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088937"/>
              </p:ext>
            </p:extLst>
          </p:nvPr>
        </p:nvGraphicFramePr>
        <p:xfrm>
          <a:off x="7741542" y="3230944"/>
          <a:ext cx="618230" cy="1084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230"/>
              </a:tblGrid>
              <a:tr h="54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4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2" name="Content Placeholder 2"/>
          <p:cNvSpPr txBox="1">
            <a:spLocks/>
          </p:cNvSpPr>
          <p:nvPr/>
        </p:nvSpPr>
        <p:spPr>
          <a:xfrm>
            <a:off x="8542200" y="3249765"/>
            <a:ext cx="3087085" cy="8064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r>
              <a:rPr lang="en-US" sz="1600" dirty="0" err="1" smtClean="0">
                <a:ea typeface="Consolas" charset="0"/>
                <a:cs typeface="Consolas" charset="0"/>
              </a:rPr>
              <a:t>numRooms</a:t>
            </a:r>
            <a:endParaRPr lang="en-US" sz="1600" dirty="0"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r>
              <a:rPr lang="en-US" sz="1600" dirty="0" smtClean="0">
                <a:ea typeface="Consolas" charset="0"/>
                <a:cs typeface="Consolas" charset="0"/>
              </a:rPr>
              <a:t>= 6 </a:t>
            </a:r>
            <a:r>
              <a:rPr lang="mr-IN" sz="1600" dirty="0" smtClean="0">
                <a:ea typeface="Consolas" charset="0"/>
                <a:cs typeface="Consolas" charset="0"/>
              </a:rPr>
              <a:t>–</a:t>
            </a:r>
            <a:r>
              <a:rPr lang="en-US" sz="1600" dirty="0" smtClean="0">
                <a:ea typeface="Consolas" charset="0"/>
                <a:cs typeface="Consolas" charset="0"/>
              </a:rPr>
              <a:t> 6 + (6+ 2*3)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r>
              <a:rPr lang="en-US" sz="1600" dirty="0" smtClean="0">
                <a:ea typeface="Consolas" charset="0"/>
                <a:cs typeface="Consolas" charset="0"/>
              </a:rPr>
              <a:t>=12 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697112"/>
              </p:ext>
            </p:extLst>
          </p:nvPr>
        </p:nvGraphicFramePr>
        <p:xfrm>
          <a:off x="6505082" y="4663536"/>
          <a:ext cx="618230" cy="1626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230"/>
              </a:tblGrid>
              <a:tr h="54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4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4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356003"/>
              </p:ext>
            </p:extLst>
          </p:nvPr>
        </p:nvGraphicFramePr>
        <p:xfrm>
          <a:off x="7123312" y="5205842"/>
          <a:ext cx="618230" cy="1084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230"/>
              </a:tblGrid>
              <a:tr h="54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4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414402"/>
              </p:ext>
            </p:extLst>
          </p:nvPr>
        </p:nvGraphicFramePr>
        <p:xfrm>
          <a:off x="7741542" y="5729127"/>
          <a:ext cx="618230" cy="542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230"/>
              </a:tblGrid>
              <a:tr h="54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6" name="Content Placeholder 2"/>
          <p:cNvSpPr txBox="1">
            <a:spLocks/>
          </p:cNvSpPr>
          <p:nvPr/>
        </p:nvSpPr>
        <p:spPr>
          <a:xfrm>
            <a:off x="8542200" y="5269879"/>
            <a:ext cx="3087085" cy="861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r>
              <a:rPr lang="en-US" sz="1600" dirty="0" err="1" smtClean="0">
                <a:ea typeface="Consolas" charset="0"/>
                <a:cs typeface="Consolas" charset="0"/>
              </a:rPr>
              <a:t>numRooms</a:t>
            </a:r>
            <a:endParaRPr lang="en-US" sz="1600" dirty="0"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r>
              <a:rPr lang="en-US" sz="1600" dirty="0" smtClean="0">
                <a:ea typeface="Consolas" charset="0"/>
                <a:cs typeface="Consolas" charset="0"/>
              </a:rPr>
              <a:t>= 12 </a:t>
            </a:r>
            <a:r>
              <a:rPr lang="mr-IN" sz="1600" dirty="0" smtClean="0">
                <a:ea typeface="Consolas" charset="0"/>
                <a:cs typeface="Consolas" charset="0"/>
              </a:rPr>
              <a:t>–</a:t>
            </a:r>
            <a:r>
              <a:rPr lang="en-US" sz="1600" dirty="0" smtClean="0">
                <a:ea typeface="Consolas" charset="0"/>
                <a:cs typeface="Consolas" charset="0"/>
              </a:rPr>
              <a:t> 12 + (6 + 2*3 + 3*1)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r>
              <a:rPr lang="en-US" sz="1600" dirty="0" smtClean="0">
                <a:ea typeface="Consolas" charset="0"/>
                <a:cs typeface="Consolas" charset="0"/>
              </a:rPr>
              <a:t>= 15</a:t>
            </a:r>
          </a:p>
        </p:txBody>
      </p:sp>
    </p:spTree>
    <p:extLst>
      <p:ext uri="{BB962C8B-B14F-4D97-AF65-F5344CB8AC3E}">
        <p14:creationId xmlns:p14="http://schemas.microsoft.com/office/powerpoint/2010/main" val="60433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923802"/>
            <a:ext cx="6686374" cy="4351337"/>
          </a:xfrm>
        </p:spPr>
        <p:txBody>
          <a:bodyPr>
            <a:normAutofit fontScale="85000" lnSpcReduction="20000"/>
          </a:bodyPr>
          <a:lstStyle/>
          <a:p>
            <a:pPr marL="274320" lvl="1" indent="0">
              <a:buNone/>
            </a:pP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v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oid run() {</a:t>
            </a:r>
          </a:p>
          <a:p>
            <a:pPr marL="274320" lvl="1" indent="0">
              <a:buNone/>
            </a:pP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	Stack&lt;Tower&gt; 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towerStack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274320" lvl="1" indent="0">
              <a:buNone/>
            </a:pP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	long 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stackSum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= 0;</a:t>
            </a:r>
          </a:p>
          <a:p>
            <a:pPr marL="274320" lvl="1" indent="0">
              <a:buNone/>
            </a:pP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	long 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totalNumberOfRooms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= 0;</a:t>
            </a:r>
          </a:p>
          <a:p>
            <a:pPr marL="274320" lvl="1" indent="0">
              <a:buNone/>
            </a:pPr>
            <a:endParaRPr lang="en-US" sz="2200" dirty="0">
              <a:latin typeface="Consolas" charset="0"/>
              <a:ea typeface="Consolas" charset="0"/>
              <a:cs typeface="Consolas" charset="0"/>
            </a:endParaRPr>
          </a:p>
          <a:p>
            <a:pPr marL="274320" lvl="1" indent="0">
              <a:buNone/>
            </a:pP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	for (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numTowers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++) </a:t>
            </a:r>
          </a:p>
          <a:p>
            <a:pPr marL="274320" lvl="1" indent="0">
              <a:buNone/>
            </a:pP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		long 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lengthOfMin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= 1;</a:t>
            </a:r>
          </a:p>
          <a:p>
            <a:pPr marL="274320" lvl="1" indent="0">
              <a:buNone/>
            </a:pP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	// 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algo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	</a:t>
            </a:r>
            <a:endParaRPr lang="en-US" sz="2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274320" lvl="1" indent="0">
              <a:buNone/>
            </a:pP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274320" lvl="1" indent="0">
              <a:buNone/>
            </a:pPr>
            <a:endParaRPr lang="en-US" sz="2200" dirty="0">
              <a:latin typeface="Consolas" charset="0"/>
              <a:ea typeface="Consolas" charset="0"/>
              <a:cs typeface="Consolas" charset="0"/>
            </a:endParaRPr>
          </a:p>
          <a:p>
            <a:pPr marL="274320" lvl="1" indent="0">
              <a:buNone/>
            </a:pP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class Tower {</a:t>
            </a:r>
          </a:p>
          <a:p>
            <a:pPr marL="274320" lvl="1" indent="0">
              <a:buNone/>
            </a:pP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	long height; </a:t>
            </a:r>
          </a:p>
          <a:p>
            <a:pPr marL="274320" lvl="1" indent="0">
              <a:buNone/>
            </a:pP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	long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lengthOfMin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pPr marL="274320" lvl="1" indent="0">
              <a:buNone/>
            </a:pP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	long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numOfRooms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pPr marL="274320" lvl="1" indent="0">
              <a:buNone/>
            </a:pP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274320" lvl="1" indent="0">
              <a:buNone/>
            </a:pPr>
            <a:endParaRPr lang="en-US" sz="2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274320" lvl="1" indent="0">
              <a:buNone/>
            </a:pPr>
            <a:endParaRPr lang="en-US" sz="2200" dirty="0">
              <a:latin typeface="Consolas" charset="0"/>
              <a:ea typeface="Consolas" charset="0"/>
              <a:cs typeface="Consolas" charset="0"/>
            </a:endParaRPr>
          </a:p>
          <a:p>
            <a:pPr marL="274320" lvl="1" indent="0">
              <a:buNone/>
            </a:pPr>
            <a:endParaRPr lang="en-US" sz="2200" dirty="0">
              <a:latin typeface="Consolas" charset="0"/>
              <a:ea typeface="Consolas" charset="0"/>
              <a:cs typeface="Consolas" charset="0"/>
            </a:endParaRPr>
          </a:p>
          <a:p>
            <a:pPr lvl="2"/>
            <a:endParaRPr lang="en-US" sz="22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sz="22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sz="22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15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keeps track of Towers of increasing height</a:t>
            </a:r>
          </a:p>
          <a:p>
            <a:r>
              <a:rPr lang="en-US" dirty="0" err="1" smtClean="0"/>
              <a:t>stackSum</a:t>
            </a:r>
            <a:r>
              <a:rPr lang="en-US" dirty="0" smtClean="0"/>
              <a:t> keeps track of number of rooms of individual Towers in stack</a:t>
            </a:r>
          </a:p>
          <a:p>
            <a:r>
              <a:rPr lang="en-US" dirty="0" err="1" smtClean="0"/>
              <a:t>lengthOfMin</a:t>
            </a:r>
            <a:r>
              <a:rPr lang="en-US" dirty="0" smtClean="0"/>
              <a:t> keeps track of the number of towers with at least the current height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mr-IN" dirty="0" smtClean="0"/>
              <a:t>–</a:t>
            </a:r>
            <a:r>
              <a:rPr lang="en-US" dirty="0" smtClean="0"/>
              <a:t> First Tower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026" y="1985311"/>
            <a:ext cx="9101328" cy="403070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long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lengthOfMin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1;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// Add to stack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long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numOfRooms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lengthOfMin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* h*(h+1)/2;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stackSum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+=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numOfRooms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totalNumberOfRooms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+=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stackSum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towerStack.push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(new Tower(h,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lengthofMin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numOfRooms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));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381350"/>
              </p:ext>
            </p:extLst>
          </p:nvPr>
        </p:nvGraphicFramePr>
        <p:xfrm>
          <a:off x="3358766" y="4847710"/>
          <a:ext cx="710380" cy="1441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380"/>
              </a:tblGrid>
              <a:tr h="72096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719" marR="91719" marT="45860" marB="4586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273B"/>
                    </a:solidFill>
                  </a:tcPr>
                </a:tc>
              </a:tr>
              <a:tr h="72096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719" marR="91719" marT="45860" marB="4586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273B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943223" y="5201476"/>
            <a:ext cx="3948032" cy="1108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stackSum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=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totalNumberOfRooms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518558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mr-IN" dirty="0" smtClean="0"/>
              <a:t>–</a:t>
            </a:r>
            <a:r>
              <a:rPr lang="en-US" dirty="0" smtClean="0"/>
              <a:t> Decreasing / same tower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22037"/>
              </p:ext>
            </p:extLst>
          </p:nvPr>
        </p:nvGraphicFramePr>
        <p:xfrm>
          <a:off x="4093329" y="5546277"/>
          <a:ext cx="696689" cy="677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9"/>
              </a:tblGrid>
              <a:tr h="67768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719" marR="91719" marT="45860" marB="4586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273B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61872" y="1923802"/>
            <a:ext cx="9359236" cy="2495798"/>
          </a:xfrm>
        </p:spPr>
        <p:txBody>
          <a:bodyPr>
            <a:normAutofit lnSpcReduction="10000"/>
          </a:bodyPr>
          <a:lstStyle/>
          <a:p>
            <a:pPr marL="274320" lvl="1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long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lengthOfMin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1; </a:t>
            </a:r>
          </a:p>
          <a:p>
            <a:pPr marL="274320" lvl="1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while (height &lt;=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towerStack.peek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().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getHeight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())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274320" lvl="1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Tower t 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towerStack.pop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(); </a:t>
            </a:r>
          </a:p>
          <a:p>
            <a:pPr marL="274320" lvl="1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stackSum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-=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t.getNumberOfRooms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();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274320" lvl="1" indent="0"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274320" lvl="1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	// keep track of number of Towers with at least current height</a:t>
            </a:r>
          </a:p>
          <a:p>
            <a:pPr marL="274320" lvl="1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lengthOfMin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+=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t.getLengthOfMin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(); </a:t>
            </a:r>
          </a:p>
          <a:p>
            <a:pPr marL="274320" lvl="1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314822" y="5050085"/>
            <a:ext cx="3948032" cy="835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stackSum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totalNumberOfRooms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= 3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003361"/>
              </p:ext>
            </p:extLst>
          </p:nvPr>
        </p:nvGraphicFramePr>
        <p:xfrm>
          <a:off x="3382949" y="4796891"/>
          <a:ext cx="710380" cy="142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380"/>
              </a:tblGrid>
              <a:tr h="71353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719" marR="91719" marT="45860" marB="4586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71353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719" marR="91719" marT="45860" marB="4586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38588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580</TotalTime>
  <Words>420</Words>
  <Application>Microsoft Macintosh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Century Schoolbook</vt:lpstr>
      <vt:lpstr>Consolas</vt:lpstr>
      <vt:lpstr>Mangal</vt:lpstr>
      <vt:lpstr>Wingdings</vt:lpstr>
      <vt:lpstr>Wingdings 2</vt:lpstr>
      <vt:lpstr>Arial</vt:lpstr>
      <vt:lpstr>View</vt:lpstr>
      <vt:lpstr>Office</vt:lpstr>
      <vt:lpstr>Problem Description </vt:lpstr>
      <vt:lpstr>Algorithm</vt:lpstr>
      <vt:lpstr>Algorithm - Increasing</vt:lpstr>
      <vt:lpstr>Algorithm - Decreasing</vt:lpstr>
      <vt:lpstr>Code</vt:lpstr>
      <vt:lpstr>Code</vt:lpstr>
      <vt:lpstr>Code – First Tower</vt:lpstr>
      <vt:lpstr>Code – Decreasing / same tower</vt:lpstr>
      <vt:lpstr>Code – Decreasing / same tower</vt:lpstr>
      <vt:lpstr>Code – Increasing tower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</dc:title>
  <dc:creator>Ang Hwee Lee, Jasmine</dc:creator>
  <cp:lastModifiedBy>Ang Hwee Lee, Jasmine</cp:lastModifiedBy>
  <cp:revision>27</cp:revision>
  <dcterms:created xsi:type="dcterms:W3CDTF">2017-03-28T02:52:06Z</dcterms:created>
  <dcterms:modified xsi:type="dcterms:W3CDTF">2017-03-28T12:40:38Z</dcterms:modified>
</cp:coreProperties>
</file>