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74" r:id="rId3"/>
    <p:sldId id="259" r:id="rId4"/>
    <p:sldId id="260" r:id="rId5"/>
    <p:sldId id="261" r:id="rId6"/>
    <p:sldId id="262" r:id="rId7"/>
    <p:sldId id="263" r:id="rId8"/>
    <p:sldId id="264" r:id="rId9"/>
    <p:sldId id="275"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15" autoAdjust="0"/>
  </p:normalViewPr>
  <p:slideViewPr>
    <p:cSldViewPr>
      <p:cViewPr>
        <p:scale>
          <a:sx n="53" d="100"/>
          <a:sy n="53" d="100"/>
        </p:scale>
        <p:origin x="-1746" y="-3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78974E-62DB-43A1-9CC9-BE035D08CE44}" type="datetimeFigureOut">
              <a:rPr lang="en-SG" smtClean="0"/>
              <a:pPr/>
              <a:t>31/8/2017</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2FBD3-DDFA-4581-9887-5583330E8E87}" type="slidenum">
              <a:rPr lang="en-SG" smtClean="0"/>
              <a:pPr/>
              <a:t>‹#›</a:t>
            </a:fld>
            <a:endParaRPr lang="en-SG"/>
          </a:p>
        </p:txBody>
      </p:sp>
    </p:spTree>
    <p:extLst>
      <p:ext uri="{BB962C8B-B14F-4D97-AF65-F5344CB8AC3E}">
        <p14:creationId xmlns:p14="http://schemas.microsoft.com/office/powerpoint/2010/main" val="425287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a:t>
            </a:r>
            <a:r>
              <a:rPr lang="en-US" baseline="0" dirty="0" smtClean="0"/>
              <a:t> </a:t>
            </a:r>
            <a:r>
              <a:rPr lang="en-US" baseline="0" dirty="0" err="1" smtClean="0"/>
              <a:t>pls</a:t>
            </a:r>
            <a:r>
              <a:rPr lang="en-US" baseline="0" dirty="0" smtClean="0"/>
              <a:t> change this slide as you like</a:t>
            </a:r>
            <a:endParaRPr lang="en-US" dirty="0" smtClean="0"/>
          </a:p>
          <a:p>
            <a:endParaRPr lang="en-US" dirty="0" smtClean="0"/>
          </a:p>
          <a:p>
            <a:r>
              <a:rPr lang="en-US" dirty="0" smtClean="0"/>
              <a:t>* Verbal details for the</a:t>
            </a:r>
            <a:r>
              <a:rPr lang="en-US" baseline="0" dirty="0" smtClean="0"/>
              <a:t> 3%, better don’t write it down:</a:t>
            </a:r>
          </a:p>
          <a:p>
            <a:r>
              <a:rPr lang="en-US" baseline="0" dirty="0" smtClean="0"/>
              <a:t>0% -&gt; never come at all, unlikely though, if you can hear this message live, then you should not be the one getting 0%</a:t>
            </a:r>
          </a:p>
          <a:p>
            <a:r>
              <a:rPr lang="en-US" baseline="0" dirty="0" smtClean="0"/>
              <a:t>1% -&gt; meets expectation, mostly come but mostly silent too</a:t>
            </a:r>
          </a:p>
          <a:p>
            <a:r>
              <a:rPr lang="en-US" baseline="0" dirty="0" smtClean="0"/>
              <a:t>2% -&gt; exceeding expectation, majority will fall in this category if they contribute</a:t>
            </a:r>
          </a:p>
          <a:p>
            <a:r>
              <a:rPr lang="en-US" baseline="0" dirty="0" smtClean="0"/>
              <a:t>3% -&gt; only for the best 3 in each group :O</a:t>
            </a:r>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2</a:t>
            </a:fld>
            <a:endParaRPr lang="en-US"/>
          </a:p>
        </p:txBody>
      </p:sp>
    </p:spTree>
    <p:extLst>
      <p:ext uri="{BB962C8B-B14F-4D97-AF65-F5344CB8AC3E}">
        <p14:creationId xmlns:p14="http://schemas.microsoft.com/office/powerpoint/2010/main" val="4267619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800" dirty="0" smtClean="0"/>
              <a:t>Show how to use Class (objects) that implements comparable</a:t>
            </a:r>
            <a:br>
              <a:rPr lang="en-US" sz="1800" dirty="0" smtClean="0"/>
            </a:br>
            <a:r>
              <a:rPr lang="en-US" sz="1800" dirty="0" smtClean="0"/>
              <a:t>or how to use comparison function in Java </a:t>
            </a:r>
            <a:r>
              <a:rPr lang="en-US" sz="1800" dirty="0" err="1" smtClean="0"/>
              <a:t>PriorityQueue</a:t>
            </a:r>
            <a:r>
              <a:rPr lang="en-US" sz="1800" dirty="0" smtClean="0"/>
              <a:t> constructor</a:t>
            </a:r>
          </a:p>
        </p:txBody>
      </p:sp>
      <p:sp>
        <p:nvSpPr>
          <p:cNvPr id="4" name="Slide Number Placeholder 3"/>
          <p:cNvSpPr>
            <a:spLocks noGrp="1"/>
          </p:cNvSpPr>
          <p:nvPr>
            <p:ph type="sldNum" sz="quarter" idx="10"/>
          </p:nvPr>
        </p:nvSpPr>
        <p:spPr/>
        <p:txBody>
          <a:bodyPr/>
          <a:lstStyle/>
          <a:p>
            <a:fld id="{FF97C939-117F-4AC9-A73E-00EC9F7B0196}" type="slidenum">
              <a:rPr lang="en-US" smtClean="0"/>
              <a:pPr/>
              <a:t>12</a:t>
            </a:fld>
            <a:endParaRPr lang="en-US"/>
          </a:p>
        </p:txBody>
      </p:sp>
    </p:spTree>
    <p:extLst>
      <p:ext uri="{BB962C8B-B14F-4D97-AF65-F5344CB8AC3E}">
        <p14:creationId xmlns:p14="http://schemas.microsoft.com/office/powerpoint/2010/main" val="2032270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lvl="0"/>
            <a:r>
              <a:rPr lang="en-US" sz="1800" dirty="0" smtClean="0"/>
              <a:t>import </a:t>
            </a:r>
            <a:r>
              <a:rPr lang="en-US" sz="1800" dirty="0" err="1" smtClean="0"/>
              <a:t>java.util</a:t>
            </a:r>
            <a:r>
              <a:rPr lang="en-US" sz="1800" dirty="0" smtClean="0"/>
              <a:t>.*;</a:t>
            </a:r>
          </a:p>
          <a:p>
            <a:pPr lvl="0"/>
            <a:endParaRPr lang="en-US" sz="1800" dirty="0" smtClean="0"/>
          </a:p>
          <a:p>
            <a:pPr lvl="0"/>
            <a:r>
              <a:rPr lang="en-US" sz="1800" dirty="0" smtClean="0"/>
              <a:t>class test {</a:t>
            </a:r>
          </a:p>
          <a:p>
            <a:pPr lvl="0"/>
            <a:r>
              <a:rPr lang="en-US" sz="1800" dirty="0" smtClean="0"/>
              <a:t>  public static void main(String[] </a:t>
            </a:r>
            <a:r>
              <a:rPr lang="en-US" sz="1800" dirty="0" err="1" smtClean="0"/>
              <a:t>args</a:t>
            </a:r>
            <a:r>
              <a:rPr lang="en-US" sz="1800" dirty="0" smtClean="0"/>
              <a:t>) {</a:t>
            </a:r>
          </a:p>
          <a:p>
            <a:pPr lvl="0"/>
            <a:r>
              <a:rPr lang="en-US" sz="1800" dirty="0" smtClean="0"/>
              <a:t>    // </a:t>
            </a:r>
            <a:r>
              <a:rPr lang="en-US" sz="1800" dirty="0" err="1" smtClean="0"/>
              <a:t>ArrayList</a:t>
            </a:r>
            <a:r>
              <a:rPr lang="en-US" sz="1800" dirty="0" smtClean="0"/>
              <a:t>&lt;w&gt; a = new </a:t>
            </a:r>
            <a:r>
              <a:rPr lang="en-US" sz="1800" dirty="0" err="1" smtClean="0"/>
              <a:t>ArrayList</a:t>
            </a:r>
            <a:r>
              <a:rPr lang="en-US" sz="1800" dirty="0" smtClean="0"/>
              <a:t>&lt;w&gt;();</a:t>
            </a:r>
          </a:p>
          <a:p>
            <a:pPr lvl="0"/>
            <a:r>
              <a:rPr lang="en-US" sz="1800" dirty="0" smtClean="0"/>
              <a:t>    // </a:t>
            </a:r>
            <a:r>
              <a:rPr lang="en-US" sz="1800" dirty="0" err="1" smtClean="0"/>
              <a:t>a.add</a:t>
            </a:r>
            <a:r>
              <a:rPr lang="en-US" sz="1800" dirty="0" smtClean="0"/>
              <a:t>(new w(30, 3));</a:t>
            </a:r>
          </a:p>
          <a:p>
            <a:pPr lvl="0"/>
            <a:r>
              <a:rPr lang="en-US" sz="1800" dirty="0" smtClean="0"/>
              <a:t>    // </a:t>
            </a:r>
            <a:r>
              <a:rPr lang="en-US" sz="1800" dirty="0" err="1" smtClean="0"/>
              <a:t>a.add</a:t>
            </a:r>
            <a:r>
              <a:rPr lang="en-US" sz="1800" dirty="0" smtClean="0"/>
              <a:t>(new w(30, 1));</a:t>
            </a:r>
          </a:p>
          <a:p>
            <a:pPr lvl="0"/>
            <a:r>
              <a:rPr lang="en-US" sz="1800" dirty="0" smtClean="0"/>
              <a:t>    // </a:t>
            </a:r>
            <a:r>
              <a:rPr lang="en-US" sz="1800" dirty="0" err="1" smtClean="0"/>
              <a:t>a.add</a:t>
            </a:r>
            <a:r>
              <a:rPr lang="en-US" sz="1800" dirty="0" smtClean="0"/>
              <a:t>(new w(31, 4));</a:t>
            </a:r>
          </a:p>
          <a:p>
            <a:pPr lvl="0"/>
            <a:r>
              <a:rPr lang="en-US" sz="1800" dirty="0" smtClean="0"/>
              <a:t>    // </a:t>
            </a:r>
            <a:r>
              <a:rPr lang="en-US" sz="1800" dirty="0" err="1" smtClean="0"/>
              <a:t>a.add</a:t>
            </a:r>
            <a:r>
              <a:rPr lang="en-US" sz="1800" dirty="0" smtClean="0"/>
              <a:t>(new w(30, 2));</a:t>
            </a:r>
          </a:p>
          <a:p>
            <a:pPr lvl="0"/>
            <a:r>
              <a:rPr lang="en-US" sz="1800" dirty="0" smtClean="0"/>
              <a:t>    // </a:t>
            </a:r>
            <a:r>
              <a:rPr lang="en-US" sz="1800" dirty="0" err="1" smtClean="0"/>
              <a:t>Collections.sort</a:t>
            </a:r>
            <a:r>
              <a:rPr lang="en-US" sz="1800" dirty="0" smtClean="0"/>
              <a:t>(a); // O(n log n)</a:t>
            </a:r>
          </a:p>
          <a:p>
            <a:pPr lvl="0"/>
            <a:r>
              <a:rPr lang="en-US" sz="1800" dirty="0" smtClean="0"/>
              <a:t>    // </a:t>
            </a:r>
            <a:r>
              <a:rPr lang="en-US" sz="1800" dirty="0" err="1" smtClean="0"/>
              <a:t>System.out.println</a:t>
            </a:r>
            <a:r>
              <a:rPr lang="en-US" sz="1800" dirty="0" smtClean="0"/>
              <a:t>(a);</a:t>
            </a:r>
          </a:p>
          <a:p>
            <a:pPr lvl="0"/>
            <a:endParaRPr lang="en-US" sz="1800" dirty="0" smtClean="0"/>
          </a:p>
          <a:p>
            <a:pPr lvl="0"/>
            <a:r>
              <a:rPr lang="en-US" sz="1800" dirty="0" smtClean="0"/>
              <a:t>    </a:t>
            </a:r>
            <a:r>
              <a:rPr lang="en-US" sz="1800" dirty="0" err="1" smtClean="0"/>
              <a:t>PriorityQueue</a:t>
            </a:r>
            <a:r>
              <a:rPr lang="en-US" sz="1800" dirty="0" smtClean="0"/>
              <a:t>&lt;w&gt; </a:t>
            </a:r>
            <a:r>
              <a:rPr lang="en-US" sz="1800" dirty="0" err="1" smtClean="0"/>
              <a:t>pq</a:t>
            </a:r>
            <a:r>
              <a:rPr lang="en-US" sz="1800" dirty="0" smtClean="0"/>
              <a:t> = new </a:t>
            </a:r>
            <a:r>
              <a:rPr lang="en-US" sz="1800" dirty="0" err="1" smtClean="0"/>
              <a:t>PriorityQueue</a:t>
            </a:r>
            <a:r>
              <a:rPr lang="en-US" sz="1800" dirty="0" smtClean="0"/>
              <a:t>&lt;w&gt;();</a:t>
            </a:r>
          </a:p>
          <a:p>
            <a:pPr lvl="0"/>
            <a:r>
              <a:rPr lang="en-US" sz="1800" dirty="0" smtClean="0"/>
              <a:t>    </a:t>
            </a:r>
            <a:r>
              <a:rPr lang="en-US" sz="1800" dirty="0" err="1" smtClean="0"/>
              <a:t>pq.offer</a:t>
            </a:r>
            <a:r>
              <a:rPr lang="en-US" sz="1800" dirty="0" smtClean="0"/>
              <a:t>(new w(30, 3));</a:t>
            </a:r>
          </a:p>
          <a:p>
            <a:pPr lvl="0"/>
            <a:r>
              <a:rPr lang="en-US" sz="1800" dirty="0" smtClean="0"/>
              <a:t>    </a:t>
            </a:r>
            <a:r>
              <a:rPr lang="en-US" sz="1800" dirty="0" err="1" smtClean="0"/>
              <a:t>pq.offer</a:t>
            </a:r>
            <a:r>
              <a:rPr lang="en-US" sz="1800" dirty="0" smtClean="0"/>
              <a:t>(new w(30, 1));</a:t>
            </a:r>
          </a:p>
          <a:p>
            <a:pPr lvl="0"/>
            <a:r>
              <a:rPr lang="en-US" sz="1800" dirty="0" smtClean="0"/>
              <a:t>    //</a:t>
            </a:r>
            <a:r>
              <a:rPr lang="en-US" sz="1800" dirty="0" err="1" smtClean="0"/>
              <a:t>pq.offer</a:t>
            </a:r>
            <a:r>
              <a:rPr lang="en-US" sz="1800" dirty="0" smtClean="0"/>
              <a:t>(new w(31, 4));</a:t>
            </a:r>
          </a:p>
          <a:p>
            <a:pPr lvl="0"/>
            <a:r>
              <a:rPr lang="en-US" sz="1800" dirty="0" smtClean="0"/>
              <a:t>    </a:t>
            </a:r>
            <a:r>
              <a:rPr lang="en-US" sz="1800" dirty="0" err="1" smtClean="0"/>
              <a:t>pq.offer</a:t>
            </a:r>
            <a:r>
              <a:rPr lang="en-US" sz="1800" dirty="0" smtClean="0"/>
              <a:t>(new w(30, 2));</a:t>
            </a:r>
          </a:p>
          <a:p>
            <a:pPr lvl="0"/>
            <a:r>
              <a:rPr lang="en-US" sz="1800" dirty="0" smtClean="0"/>
              <a:t>    </a:t>
            </a:r>
            <a:r>
              <a:rPr lang="en-US" sz="1800" dirty="0" err="1" smtClean="0"/>
              <a:t>System.out.println</a:t>
            </a:r>
            <a:r>
              <a:rPr lang="en-US" sz="1800" dirty="0" smtClean="0"/>
              <a:t>(</a:t>
            </a:r>
            <a:r>
              <a:rPr lang="en-US" sz="1800" dirty="0" err="1" smtClean="0"/>
              <a:t>pq.toString</a:t>
            </a:r>
            <a:r>
              <a:rPr lang="en-US" sz="1800" dirty="0" smtClean="0"/>
              <a:t>()); // not</a:t>
            </a:r>
            <a:r>
              <a:rPr lang="en-US" sz="1800" baseline="0" dirty="0" smtClean="0"/>
              <a:t> necessarily sorted, but the </a:t>
            </a:r>
            <a:r>
              <a:rPr lang="en-US" sz="1800" baseline="0" dirty="0" err="1" smtClean="0"/>
              <a:t>frontmost</a:t>
            </a:r>
            <a:r>
              <a:rPr lang="en-US" sz="1800" baseline="0" dirty="0" smtClean="0"/>
              <a:t> element must be correct</a:t>
            </a:r>
            <a:endParaRPr lang="en-US" sz="1800" dirty="0" smtClean="0"/>
          </a:p>
          <a:p>
            <a:pPr lvl="0"/>
            <a:r>
              <a:rPr lang="en-US" sz="1800" dirty="0" smtClean="0"/>
              <a:t>  }</a:t>
            </a:r>
          </a:p>
          <a:p>
            <a:pPr lvl="0"/>
            <a:r>
              <a:rPr lang="en-US" sz="1800" dirty="0" smtClean="0"/>
              <a:t>}</a:t>
            </a:r>
          </a:p>
          <a:p>
            <a:pPr lvl="0"/>
            <a:endParaRPr lang="en-US" sz="1800" dirty="0" smtClean="0"/>
          </a:p>
          <a:p>
            <a:pPr lvl="0"/>
            <a:r>
              <a:rPr lang="en-US" sz="1800" dirty="0" smtClean="0"/>
              <a:t>class w implements Comparable&lt;w&gt; {</a:t>
            </a:r>
          </a:p>
          <a:p>
            <a:pPr lvl="0"/>
            <a:r>
              <a:rPr lang="en-US" sz="1800" dirty="0" smtClean="0"/>
              <a:t>  public </a:t>
            </a:r>
            <a:r>
              <a:rPr lang="en-US" sz="1800" dirty="0" err="1" smtClean="0"/>
              <a:t>int</a:t>
            </a:r>
            <a:r>
              <a:rPr lang="en-US" sz="1800" dirty="0" smtClean="0"/>
              <a:t> </a:t>
            </a:r>
            <a:r>
              <a:rPr lang="en-US" sz="1800" dirty="0" err="1" smtClean="0"/>
              <a:t>dil</a:t>
            </a:r>
            <a:r>
              <a:rPr lang="en-US" sz="1800" dirty="0" smtClean="0"/>
              <a:t>, </a:t>
            </a:r>
            <a:r>
              <a:rPr lang="en-US" sz="1800" dirty="0" err="1" smtClean="0"/>
              <a:t>aT</a:t>
            </a:r>
            <a:r>
              <a:rPr lang="en-US" sz="1800" dirty="0" smtClean="0"/>
              <a:t>;</a:t>
            </a:r>
          </a:p>
          <a:p>
            <a:pPr lvl="0"/>
            <a:r>
              <a:rPr lang="en-US" sz="1800" dirty="0" smtClean="0"/>
              <a:t>  public w(</a:t>
            </a:r>
            <a:r>
              <a:rPr lang="en-US" sz="1800" dirty="0" err="1" smtClean="0"/>
              <a:t>int</a:t>
            </a:r>
            <a:r>
              <a:rPr lang="en-US" sz="1800" dirty="0" smtClean="0"/>
              <a:t> _</a:t>
            </a:r>
            <a:r>
              <a:rPr lang="en-US" sz="1800" dirty="0" err="1" smtClean="0"/>
              <a:t>dil</a:t>
            </a:r>
            <a:r>
              <a:rPr lang="en-US" sz="1800" dirty="0" smtClean="0"/>
              <a:t>, </a:t>
            </a:r>
            <a:r>
              <a:rPr lang="en-US" sz="1800" dirty="0" err="1" smtClean="0"/>
              <a:t>int</a:t>
            </a:r>
            <a:r>
              <a:rPr lang="en-US" sz="1800" dirty="0" smtClean="0"/>
              <a:t> _</a:t>
            </a:r>
            <a:r>
              <a:rPr lang="en-US" sz="1800" dirty="0" err="1" smtClean="0"/>
              <a:t>aT</a:t>
            </a:r>
            <a:r>
              <a:rPr lang="en-US" sz="1800" dirty="0" smtClean="0"/>
              <a:t>) { </a:t>
            </a:r>
            <a:r>
              <a:rPr lang="en-US" sz="1800" dirty="0" err="1" smtClean="0"/>
              <a:t>dil</a:t>
            </a:r>
            <a:r>
              <a:rPr lang="en-US" sz="1800" dirty="0" smtClean="0"/>
              <a:t> = _</a:t>
            </a:r>
            <a:r>
              <a:rPr lang="en-US" sz="1800" dirty="0" err="1" smtClean="0"/>
              <a:t>dil</a:t>
            </a:r>
            <a:r>
              <a:rPr lang="en-US" sz="1800" dirty="0" smtClean="0"/>
              <a:t>; </a:t>
            </a:r>
            <a:r>
              <a:rPr lang="en-US" sz="1800" dirty="0" err="1" smtClean="0"/>
              <a:t>aT</a:t>
            </a:r>
            <a:r>
              <a:rPr lang="en-US" sz="1800" dirty="0" smtClean="0"/>
              <a:t> = _</a:t>
            </a:r>
            <a:r>
              <a:rPr lang="en-US" sz="1800" dirty="0" err="1" smtClean="0"/>
              <a:t>aT</a:t>
            </a:r>
            <a:r>
              <a:rPr lang="en-US" sz="1800" dirty="0" smtClean="0"/>
              <a:t>; }</a:t>
            </a:r>
          </a:p>
          <a:p>
            <a:pPr lvl="0"/>
            <a:r>
              <a:rPr lang="en-US" sz="1800" dirty="0" smtClean="0"/>
              <a:t>  public </a:t>
            </a:r>
            <a:r>
              <a:rPr lang="en-US" sz="1800" dirty="0" err="1" smtClean="0"/>
              <a:t>int</a:t>
            </a:r>
            <a:r>
              <a:rPr lang="en-US" sz="1800" dirty="0" smtClean="0"/>
              <a:t> </a:t>
            </a:r>
            <a:r>
              <a:rPr lang="en-US" sz="1800" dirty="0" err="1" smtClean="0"/>
              <a:t>compareTo</a:t>
            </a:r>
            <a:r>
              <a:rPr lang="en-US" sz="1800" dirty="0" smtClean="0"/>
              <a:t>(w o) {</a:t>
            </a:r>
          </a:p>
          <a:p>
            <a:pPr lvl="0"/>
            <a:r>
              <a:rPr lang="en-US" sz="1800" dirty="0" smtClean="0"/>
              <a:t>    if (</a:t>
            </a:r>
            <a:r>
              <a:rPr lang="en-US" sz="1800" dirty="0" err="1" smtClean="0"/>
              <a:t>dil</a:t>
            </a:r>
            <a:r>
              <a:rPr lang="en-US" sz="1800" dirty="0" smtClean="0"/>
              <a:t> != </a:t>
            </a:r>
            <a:r>
              <a:rPr lang="en-US" sz="1800" dirty="0" err="1" smtClean="0"/>
              <a:t>o.dil</a:t>
            </a:r>
            <a:r>
              <a:rPr lang="en-US" sz="1800" dirty="0" smtClean="0"/>
              <a:t>) return </a:t>
            </a:r>
            <a:r>
              <a:rPr lang="en-US" sz="1800" dirty="0" err="1" smtClean="0"/>
              <a:t>o.dil</a:t>
            </a:r>
            <a:r>
              <a:rPr lang="en-US" sz="1800" dirty="0" smtClean="0"/>
              <a:t> - </a:t>
            </a:r>
            <a:r>
              <a:rPr lang="en-US" sz="1800" dirty="0" err="1" smtClean="0"/>
              <a:t>dil</a:t>
            </a:r>
            <a:r>
              <a:rPr lang="en-US" sz="1800" dirty="0" smtClean="0"/>
              <a:t>; // </a:t>
            </a:r>
            <a:r>
              <a:rPr lang="en-US" sz="1800" dirty="0" err="1" smtClean="0"/>
              <a:t>dec</a:t>
            </a:r>
            <a:r>
              <a:rPr lang="en-US" sz="1800" dirty="0" smtClean="0"/>
              <a:t> </a:t>
            </a:r>
            <a:r>
              <a:rPr lang="en-US" sz="1800" dirty="0" err="1" smtClean="0"/>
              <a:t>dil</a:t>
            </a:r>
            <a:endParaRPr lang="en-US" sz="1800" dirty="0" smtClean="0"/>
          </a:p>
          <a:p>
            <a:pPr lvl="0"/>
            <a:r>
              <a:rPr lang="en-US" sz="1800" dirty="0" smtClean="0"/>
              <a:t>    else              return </a:t>
            </a:r>
            <a:r>
              <a:rPr lang="en-US" sz="1800" dirty="0" err="1" smtClean="0"/>
              <a:t>aT</a:t>
            </a:r>
            <a:r>
              <a:rPr lang="en-US" sz="1800" dirty="0" smtClean="0"/>
              <a:t> - </a:t>
            </a:r>
            <a:r>
              <a:rPr lang="en-US" sz="1800" dirty="0" err="1" smtClean="0"/>
              <a:t>o.aT</a:t>
            </a:r>
            <a:r>
              <a:rPr lang="en-US" sz="1800" dirty="0" smtClean="0"/>
              <a:t>; // </a:t>
            </a:r>
            <a:r>
              <a:rPr lang="en-US" sz="1800" dirty="0" err="1" smtClean="0"/>
              <a:t>inc</a:t>
            </a:r>
            <a:r>
              <a:rPr lang="en-US" sz="1800" dirty="0" smtClean="0"/>
              <a:t> </a:t>
            </a:r>
            <a:r>
              <a:rPr lang="en-US" sz="1800" dirty="0" err="1" smtClean="0"/>
              <a:t>aT</a:t>
            </a:r>
            <a:endParaRPr lang="en-US" sz="1800" dirty="0" smtClean="0"/>
          </a:p>
          <a:p>
            <a:pPr lvl="0"/>
            <a:r>
              <a:rPr lang="en-US" sz="1800" dirty="0" smtClean="0"/>
              <a:t>  }</a:t>
            </a:r>
          </a:p>
          <a:p>
            <a:pPr lvl="0"/>
            <a:r>
              <a:rPr lang="en-US" sz="1800" dirty="0" smtClean="0"/>
              <a:t>  public String </a:t>
            </a:r>
            <a:r>
              <a:rPr lang="en-US" sz="1800" dirty="0" err="1" smtClean="0"/>
              <a:t>toString</a:t>
            </a:r>
            <a:r>
              <a:rPr lang="en-US" sz="1800" dirty="0" smtClean="0"/>
              <a:t>() { return "(" + </a:t>
            </a:r>
            <a:r>
              <a:rPr lang="en-US" sz="1800" dirty="0" err="1" smtClean="0"/>
              <a:t>dil</a:t>
            </a:r>
            <a:r>
              <a:rPr lang="en-US" sz="1800" dirty="0" smtClean="0"/>
              <a:t> + "," + </a:t>
            </a:r>
            <a:r>
              <a:rPr lang="en-US" sz="1800" dirty="0" err="1" smtClean="0"/>
              <a:t>aT</a:t>
            </a:r>
            <a:r>
              <a:rPr lang="en-US" sz="1800" dirty="0" smtClean="0"/>
              <a:t> + ")"; }</a:t>
            </a:r>
          </a:p>
          <a:p>
            <a:pPr lvl="0"/>
            <a:r>
              <a:rPr lang="en-US" sz="1800" dirty="0" smtClean="0"/>
              <a:t>}</a:t>
            </a:r>
          </a:p>
          <a:p>
            <a:pPr lvl="0"/>
            <a:endParaRPr lang="en-US" sz="1800" dirty="0" smtClean="0"/>
          </a:p>
        </p:txBody>
      </p:sp>
      <p:sp>
        <p:nvSpPr>
          <p:cNvPr id="4" name="Slide Number Placeholder 3"/>
          <p:cNvSpPr>
            <a:spLocks noGrp="1"/>
          </p:cNvSpPr>
          <p:nvPr>
            <p:ph type="sldNum" sz="quarter" idx="10"/>
          </p:nvPr>
        </p:nvSpPr>
        <p:spPr/>
        <p:txBody>
          <a:bodyPr/>
          <a:lstStyle/>
          <a:p>
            <a:fld id="{FF97C939-117F-4AC9-A73E-00EC9F7B0196}" type="slidenum">
              <a:rPr lang="en-US" smtClean="0"/>
              <a:pPr/>
              <a:t>13</a:t>
            </a:fld>
            <a:endParaRPr lang="en-US"/>
          </a:p>
        </p:txBody>
      </p:sp>
    </p:spTree>
    <p:extLst>
      <p:ext uri="{BB962C8B-B14F-4D97-AF65-F5344CB8AC3E}">
        <p14:creationId xmlns:p14="http://schemas.microsoft.com/office/powerpoint/2010/main" val="3180945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Cool</a:t>
            </a:r>
            <a:r>
              <a:rPr lang="en-US" sz="1200" baseline="0" dirty="0" smtClean="0"/>
              <a:t> t</a:t>
            </a:r>
            <a:r>
              <a:rPr lang="en-US" sz="1200" dirty="0" smtClean="0"/>
              <a:t>echnique:</a:t>
            </a:r>
            <a:r>
              <a:rPr lang="en-US" sz="1200" baseline="0" dirty="0" smtClean="0"/>
              <a:t> </a:t>
            </a:r>
            <a:r>
              <a:rPr lang="en-US" sz="1200" dirty="0" smtClean="0"/>
              <a:t>Convert max to min heap and vice versa (for numbers only) by using -</a:t>
            </a:r>
            <a:r>
              <a:rPr lang="en-US" sz="1200" dirty="0" err="1" smtClean="0"/>
              <a:t>ve</a:t>
            </a:r>
            <a:r>
              <a:rPr lang="en-US" sz="1200" dirty="0" smtClean="0"/>
              <a:t> </a:t>
            </a:r>
            <a:r>
              <a:rPr lang="en-US" sz="1200" dirty="0" smtClean="0">
                <a:sym typeface="Wingdings" pitchFamily="2" charset="2"/>
              </a:rPr>
              <a: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14</a:t>
            </a:fld>
            <a:endParaRPr lang="en-US"/>
          </a:p>
        </p:txBody>
      </p:sp>
    </p:spTree>
    <p:extLst>
      <p:ext uri="{BB962C8B-B14F-4D97-AF65-F5344CB8AC3E}">
        <p14:creationId xmlns:p14="http://schemas.microsoft.com/office/powerpoint/2010/main" val="1778346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1: Hashing, this time we haven’t touch BST yet, so recommend hashing as default choice.</a:t>
            </a:r>
          </a:p>
          <a:p>
            <a:endParaRPr lang="en-US" dirty="0" smtClean="0"/>
          </a:p>
          <a:p>
            <a:r>
              <a:rPr lang="en-US" dirty="0" smtClean="0"/>
              <a:t>Answer 2: You may have to fix heap</a:t>
            </a:r>
            <a:r>
              <a:rPr lang="en-US" baseline="0" dirty="0" smtClean="0"/>
              <a:t> property either upwards (OR DOWNWARDS)… major bug</a:t>
            </a:r>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16</a:t>
            </a:fld>
            <a:endParaRPr lang="en-US"/>
          </a:p>
        </p:txBody>
      </p:sp>
    </p:spTree>
    <p:extLst>
      <p:ext uri="{BB962C8B-B14F-4D97-AF65-F5344CB8AC3E}">
        <p14:creationId xmlns:p14="http://schemas.microsoft.com/office/powerpoint/2010/main" val="1849254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1: Hashing, this time we haven’t touch BST yet, so recommend hashing as default choice.</a:t>
            </a:r>
          </a:p>
          <a:p>
            <a:endParaRPr lang="en-US" dirty="0" smtClean="0"/>
          </a:p>
          <a:p>
            <a:r>
              <a:rPr lang="en-US" dirty="0" smtClean="0"/>
              <a:t>Answer 2: You may have to fix heap</a:t>
            </a:r>
            <a:r>
              <a:rPr lang="en-US" baseline="0" dirty="0" smtClean="0"/>
              <a:t> property either upwards (OR DOWNWARDS)… major bug</a:t>
            </a:r>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17</a:t>
            </a:fld>
            <a:endParaRPr lang="en-US"/>
          </a:p>
        </p:txBody>
      </p:sp>
    </p:spTree>
    <p:extLst>
      <p:ext uri="{BB962C8B-B14F-4D97-AF65-F5344CB8AC3E}">
        <p14:creationId xmlns:p14="http://schemas.microsoft.com/office/powerpoint/2010/main" val="184925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to all TAs:</a:t>
            </a:r>
          </a:p>
          <a:p>
            <a:r>
              <a:rPr lang="en-US" baseline="0" dirty="0" smtClean="0"/>
              <a:t>Since you will only have ~15 students in your group, I expect you all to remember all names by week 06 (4 rounds, i.e. 4 new names per week)</a:t>
            </a:r>
          </a:p>
          <a:p>
            <a:endParaRPr lang="en-US" baseline="0" dirty="0" smtClean="0"/>
          </a:p>
          <a:p>
            <a:r>
              <a:rPr lang="en-US" baseline="0" dirty="0" smtClean="0"/>
              <a:t>The purpose of asking them to say unique thing about themselves is to help us memorize their name better (rather than they say: Hi I am X, I am from </a:t>
            </a:r>
            <a:r>
              <a:rPr lang="en-US" baseline="0" dirty="0" err="1" smtClean="0"/>
              <a:t>SoC</a:t>
            </a:r>
            <a:r>
              <a:rPr lang="en-US" baseline="0" dirty="0" smtClean="0"/>
              <a:t>… that’s all)</a:t>
            </a:r>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3</a:t>
            </a:fld>
            <a:endParaRPr lang="en-US"/>
          </a:p>
        </p:txBody>
      </p:sp>
    </p:spTree>
    <p:extLst>
      <p:ext uri="{BB962C8B-B14F-4D97-AF65-F5344CB8AC3E}">
        <p14:creationId xmlns:p14="http://schemas.microsoft.com/office/powerpoint/2010/main" val="293709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more game system and </a:t>
            </a:r>
            <a:r>
              <a:rPr lang="en-US" baseline="0" dirty="0" err="1" smtClean="0"/>
              <a:t>Mooshak</a:t>
            </a:r>
            <a:r>
              <a:rPr lang="en-US" baseline="0" dirty="0" smtClean="0"/>
              <a:t> so hide the next 2 slides</a:t>
            </a:r>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4</a:t>
            </a:fld>
            <a:endParaRPr lang="en-US"/>
          </a:p>
        </p:txBody>
      </p:sp>
    </p:spTree>
    <p:extLst>
      <p:ext uri="{BB962C8B-B14F-4D97-AF65-F5344CB8AC3E}">
        <p14:creationId xmlns:p14="http://schemas.microsoft.com/office/powerpoint/2010/main" val="62933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5</a:t>
            </a:fld>
            <a:endParaRPr lang="en-US"/>
          </a:p>
        </p:txBody>
      </p:sp>
    </p:spTree>
    <p:extLst>
      <p:ext uri="{BB962C8B-B14F-4D97-AF65-F5344CB8AC3E}">
        <p14:creationId xmlns:p14="http://schemas.microsoft.com/office/powerpoint/2010/main" val="3487765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5372FBD3-DDFA-4581-9887-5583330E8E87}" type="slidenum">
              <a:rPr lang="en-SG" smtClean="0"/>
              <a:pPr/>
              <a:t>7</a:t>
            </a:fld>
            <a:endParaRPr lang="en-S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TA: select</a:t>
            </a:r>
            <a:r>
              <a:rPr lang="en-US" baseline="0" dirty="0" smtClean="0"/>
              <a:t> </a:t>
            </a:r>
            <a:r>
              <a:rPr lang="en-US" dirty="0" smtClean="0"/>
              <a:t>Binary Heap module in training mode, choose a </a:t>
            </a:r>
            <a:r>
              <a:rPr lang="en-US" baseline="0" dirty="0" smtClean="0"/>
              <a:t>difficulty setting (I recommend: easy first), ask all students to join you in those random 3 questions, then restart the training, show that it has 3 different questions (choose HARD setting) and then show off to the class that you can get 3/3 easily even on hard setting to encourage your students to study harder.</a:t>
            </a:r>
          </a:p>
          <a:p>
            <a:pPr marL="0" indent="0">
              <a:buFont typeface="Arial" panose="020B0604020202020204" pitchFamily="34" charset="0"/>
              <a:buNone/>
            </a:pPr>
            <a:endParaRPr lang="en-US" baseline="0" dirty="0" smtClean="0"/>
          </a:p>
          <a:p>
            <a:r>
              <a:rPr lang="en-US" dirty="0" smtClean="0"/>
              <a:t>THIS IS NOW A HIDDEN SLIDE !</a:t>
            </a:r>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8</a:t>
            </a:fld>
            <a:endParaRPr lang="en-US"/>
          </a:p>
        </p:txBody>
      </p:sp>
    </p:spTree>
    <p:extLst>
      <p:ext uri="{BB962C8B-B14F-4D97-AF65-F5344CB8AC3E}">
        <p14:creationId xmlns:p14="http://schemas.microsoft.com/office/powerpoint/2010/main" val="2264151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TA: select</a:t>
            </a:r>
            <a:r>
              <a:rPr lang="en-US" baseline="0" dirty="0" smtClean="0"/>
              <a:t> </a:t>
            </a:r>
            <a:r>
              <a:rPr lang="en-US" dirty="0" smtClean="0"/>
              <a:t>Binary Heap module in training mode, choose a </a:t>
            </a:r>
            <a:r>
              <a:rPr lang="en-US" baseline="0" dirty="0" smtClean="0"/>
              <a:t>difficulty setting (I recommend: easy first), ask all students to join you in those random 3 questions, then restart the training, show that it has 3 different questions (choose </a:t>
            </a:r>
            <a:r>
              <a:rPr lang="en-US" strike="sngStrike" baseline="0" dirty="0" smtClean="0"/>
              <a:t>HARD setting</a:t>
            </a:r>
            <a:r>
              <a:rPr lang="en-US" strike="noStrike" baseline="0" dirty="0" smtClean="0"/>
              <a:t> Medium setting</a:t>
            </a:r>
            <a:r>
              <a:rPr lang="en-US" baseline="0" dirty="0" smtClean="0"/>
              <a:t>) and then show off to the class that you can get 3/3 easily even on hard setting to encourage your students to study harder.</a:t>
            </a:r>
          </a:p>
          <a:p>
            <a:endParaRPr lang="en-US" dirty="0" smtClean="0"/>
          </a:p>
          <a:p>
            <a:r>
              <a:rPr lang="en-US" b="1" dirty="0" smtClean="0"/>
              <a:t>NOTE: The query string method in the previous hidden page currently does not work for guest (non-logged in users) so just manually</a:t>
            </a:r>
            <a:r>
              <a:rPr lang="en-US" b="1" baseline="0" dirty="0" smtClean="0"/>
              <a:t> select the options from training page</a:t>
            </a:r>
          </a:p>
          <a:p>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9</a:t>
            </a:fld>
            <a:endParaRPr lang="en-US"/>
          </a:p>
        </p:txBody>
      </p:sp>
    </p:spTree>
    <p:extLst>
      <p:ext uri="{BB962C8B-B14F-4D97-AF65-F5344CB8AC3E}">
        <p14:creationId xmlns:p14="http://schemas.microsoft.com/office/powerpoint/2010/main" val="2795583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this slide on the day itself -&gt;</a:t>
            </a:r>
            <a:r>
              <a:rPr lang="en-US" baseline="0" dirty="0" smtClean="0"/>
              <a:t> replace AC with number who have tried and passed the subtask</a:t>
            </a:r>
          </a:p>
          <a:p>
            <a:endParaRPr lang="en-US" baseline="0" dirty="0" smtClean="0"/>
          </a:p>
          <a:p>
            <a:r>
              <a:rPr lang="en-US" baseline="0" dirty="0" smtClean="0"/>
              <a:t>Group A = those who try up to C</a:t>
            </a:r>
          </a:p>
          <a:p>
            <a:r>
              <a:rPr lang="en-US" baseline="0" dirty="0" smtClean="0"/>
              <a:t>Group B = those who try up to B</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Group C = those who try A only</a:t>
            </a:r>
            <a:endParaRPr lang="en-US" dirty="0" smtClean="0"/>
          </a:p>
          <a:p>
            <a:endParaRPr lang="en-US" dirty="0" smtClean="0"/>
          </a:p>
          <a:p>
            <a:r>
              <a:rPr lang="en-US" dirty="0" smtClean="0"/>
              <a:t>Need to highlight that Subtask A must have been attempted by everybody by now…</a:t>
            </a:r>
            <a:endParaRPr lang="en-US" dirty="0"/>
          </a:p>
        </p:txBody>
      </p:sp>
      <p:sp>
        <p:nvSpPr>
          <p:cNvPr id="4" name="Slide Number Placeholder 3"/>
          <p:cNvSpPr>
            <a:spLocks noGrp="1"/>
          </p:cNvSpPr>
          <p:nvPr>
            <p:ph type="sldNum" sz="quarter" idx="10"/>
          </p:nvPr>
        </p:nvSpPr>
        <p:spPr/>
        <p:txBody>
          <a:bodyPr/>
          <a:lstStyle/>
          <a:p>
            <a:fld id="{FF97C939-117F-4AC9-A73E-00EC9F7B0196}" type="slidenum">
              <a:rPr lang="en-US" smtClean="0"/>
              <a:pPr/>
              <a:t>10</a:t>
            </a:fld>
            <a:endParaRPr lang="en-US"/>
          </a:p>
        </p:txBody>
      </p:sp>
    </p:spTree>
    <p:extLst>
      <p:ext uri="{BB962C8B-B14F-4D97-AF65-F5344CB8AC3E}">
        <p14:creationId xmlns:p14="http://schemas.microsoft.com/office/powerpoint/2010/main" val="2199679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possible solution already talked</a:t>
            </a:r>
            <a:r>
              <a:rPr lang="en-US" baseline="0" dirty="0" smtClean="0"/>
              <a:t> about in class (look at tutorial solution for tutorial 1). Just quickly go through this.</a:t>
            </a:r>
          </a:p>
          <a:p>
            <a:endParaRPr lang="en-SG" dirty="0"/>
          </a:p>
        </p:txBody>
      </p:sp>
      <p:sp>
        <p:nvSpPr>
          <p:cNvPr id="4" name="Slide Number Placeholder 3"/>
          <p:cNvSpPr>
            <a:spLocks noGrp="1"/>
          </p:cNvSpPr>
          <p:nvPr>
            <p:ph type="sldNum" sz="quarter" idx="10"/>
          </p:nvPr>
        </p:nvSpPr>
        <p:spPr/>
        <p:txBody>
          <a:bodyPr/>
          <a:lstStyle/>
          <a:p>
            <a:fld id="{5372FBD3-DDFA-4581-9887-5583330E8E87}" type="slidenum">
              <a:rPr lang="en-SG" smtClean="0"/>
              <a:pPr/>
              <a:t>11</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06A170CF-E173-4BD1-8DC1-1C0F9E3D3192}" type="datetimeFigureOut">
              <a:rPr lang="en-SG" smtClean="0"/>
              <a:pPr/>
              <a:t>31/8/2017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06A170CF-E173-4BD1-8DC1-1C0F9E3D3192}" type="datetimeFigureOut">
              <a:rPr lang="en-SG" smtClean="0"/>
              <a:pPr/>
              <a:t>31/8/2017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06A170CF-E173-4BD1-8DC1-1C0F9E3D3192}" type="datetimeFigureOut">
              <a:rPr lang="en-SG" smtClean="0"/>
              <a:pPr/>
              <a:t>31/8/2017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06A170CF-E173-4BD1-8DC1-1C0F9E3D3192}" type="datetimeFigureOut">
              <a:rPr lang="en-SG" smtClean="0"/>
              <a:pPr/>
              <a:t>31/8/2017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A170CF-E173-4BD1-8DC1-1C0F9E3D3192}" type="datetimeFigureOut">
              <a:rPr lang="en-SG" smtClean="0"/>
              <a:pPr/>
              <a:t>31/8/2017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06A170CF-E173-4BD1-8DC1-1C0F9E3D3192}" type="datetimeFigureOut">
              <a:rPr lang="en-SG" smtClean="0"/>
              <a:pPr/>
              <a:t>31/8/2017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06A170CF-E173-4BD1-8DC1-1C0F9E3D3192}" type="datetimeFigureOut">
              <a:rPr lang="en-SG" smtClean="0"/>
              <a:pPr/>
              <a:t>31/8/2017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06A170CF-E173-4BD1-8DC1-1C0F9E3D3192}" type="datetimeFigureOut">
              <a:rPr lang="en-SG" smtClean="0"/>
              <a:pPr/>
              <a:t>31/8/2017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170CF-E173-4BD1-8DC1-1C0F9E3D3192}" type="datetimeFigureOut">
              <a:rPr lang="en-SG" smtClean="0"/>
              <a:pPr/>
              <a:t>31/8/2017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A170CF-E173-4BD1-8DC1-1C0F9E3D3192}" type="datetimeFigureOut">
              <a:rPr lang="en-SG" smtClean="0"/>
              <a:pPr/>
              <a:t>31/8/2017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A170CF-E173-4BD1-8DC1-1C0F9E3D3192}" type="datetimeFigureOut">
              <a:rPr lang="en-SG" smtClean="0"/>
              <a:pPr/>
              <a:t>31/8/2017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DDC2A1E-6240-4EED-9CD5-D44E662207AC}" type="slidenum">
              <a:rPr lang="en-SG" smtClean="0"/>
              <a:pPr/>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170CF-E173-4BD1-8DC1-1C0F9E3D3192}" type="datetimeFigureOut">
              <a:rPr lang="en-SG" smtClean="0"/>
              <a:pPr/>
              <a:t>31/8/2017</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C2A1E-6240-4EED-9CD5-D44E662207AC}" type="slidenum">
              <a:rPr lang="en-SG" smtClean="0"/>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hyperlink" Target="http://cpbook.net/#downloads" TargetMode="External"/><Relationship Id="rId4" Type="http://schemas.openxmlformats.org/officeDocument/2006/relationships/hyperlink" Target="http://docs.oracle.com/javase/8/docs/api/java/util/PriorityQueue.html"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hyperlink" Target="http://docs.oracle.com/javase/8/docs/api/java/lang/Comparable.html"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hyperlink" Target="https://visualgo.net/heap"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hyperlink" Target="http://www.comp.nus.edu.sg/~stevenha/cs2010.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hyperlink" Target="http://algorithmics.comp.nus.edu.sg/~moosha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hyperlink" Target="https://visualgo.net/training?diff=Hard&amp;n=3&amp;tl=0&amp;module=heap" TargetMode="External"/><Relationship Id="rId4" Type="http://schemas.openxmlformats.org/officeDocument/2006/relationships/hyperlink" Target="https://visualgo.net/heap"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hyperlink" Target="https://visualgo.net/training" TargetMode="External"/><Relationship Id="rId4" Type="http://schemas.openxmlformats.org/officeDocument/2006/relationships/hyperlink" Target="https://visualgo.net/hea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Lab Demo 01</a:t>
            </a:r>
            <a:endParaRPr lang="en-US" dirty="0"/>
          </a:p>
        </p:txBody>
      </p:sp>
      <p:sp>
        <p:nvSpPr>
          <p:cNvPr id="5" name="Text Placeholder 4"/>
          <p:cNvSpPr>
            <a:spLocks noGrp="1"/>
          </p:cNvSpPr>
          <p:nvPr>
            <p:ph type="body" idx="1"/>
          </p:nvPr>
        </p:nvSpPr>
        <p:spPr/>
        <p:txBody>
          <a:bodyPr/>
          <a:lstStyle/>
          <a:p>
            <a:r>
              <a:rPr lang="en-US" dirty="0" smtClean="0"/>
              <a:t>Thursday, 31 August 2017</a:t>
            </a:r>
            <a:endParaRPr lang="en-US" dirty="0"/>
          </a:p>
        </p:txBody>
      </p:sp>
    </p:spTree>
    <p:custDataLst>
      <p:tags r:id="rId1"/>
    </p:custDataLst>
    <p:extLst>
      <p:ext uri="{BB962C8B-B14F-4D97-AF65-F5344CB8AC3E}">
        <p14:creationId xmlns:p14="http://schemas.microsoft.com/office/powerpoint/2010/main" val="231203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PS1 Status (as of 31 Aug, </a:t>
            </a:r>
            <a:r>
              <a:rPr lang="en-US" dirty="0" smtClean="0"/>
              <a:t>11am</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6307088"/>
              </p:ext>
            </p:extLst>
          </p:nvPr>
        </p:nvGraphicFramePr>
        <p:xfrm>
          <a:off x="457200" y="1676400"/>
          <a:ext cx="8077200" cy="2286000"/>
        </p:xfrm>
        <a:graphic>
          <a:graphicData uri="http://schemas.openxmlformats.org/drawingml/2006/table">
            <a:tbl>
              <a:tblPr firstRow="1" bandRow="1">
                <a:tableStyleId>{5C22544A-7EE6-4342-B048-85BDC9FD1C3A}</a:tableStyleId>
              </a:tblPr>
              <a:tblGrid>
                <a:gridCol w="2438400">
                  <a:extLst>
                    <a:ext uri="{9D8B030D-6E8A-4147-A177-3AD203B41FA5}">
                      <a16:colId xmlns="" xmlns:a16="http://schemas.microsoft.com/office/drawing/2014/main" val="20000"/>
                    </a:ext>
                  </a:extLst>
                </a:gridCol>
                <a:gridCol w="1879600">
                  <a:extLst>
                    <a:ext uri="{9D8B030D-6E8A-4147-A177-3AD203B41FA5}">
                      <a16:colId xmlns="" xmlns:a16="http://schemas.microsoft.com/office/drawing/2014/main" val="20001"/>
                    </a:ext>
                  </a:extLst>
                </a:gridCol>
                <a:gridCol w="1879600">
                  <a:extLst>
                    <a:ext uri="{9D8B030D-6E8A-4147-A177-3AD203B41FA5}">
                      <a16:colId xmlns="" xmlns:a16="http://schemas.microsoft.com/office/drawing/2014/main" val="20002"/>
                    </a:ext>
                  </a:extLst>
                </a:gridCol>
                <a:gridCol w="1879600">
                  <a:extLst>
                    <a:ext uri="{9D8B030D-6E8A-4147-A177-3AD203B41FA5}">
                      <a16:colId xmlns="" xmlns:a16="http://schemas.microsoft.com/office/drawing/2014/main" val="20003"/>
                    </a:ext>
                  </a:extLst>
                </a:gridCol>
              </a:tblGrid>
              <a:tr h="370840">
                <a:tc>
                  <a:txBody>
                    <a:bodyPr/>
                    <a:lstStyle/>
                    <a:p>
                      <a:pPr algn="ctr"/>
                      <a:r>
                        <a:rPr lang="en-US" sz="2000" dirty="0" smtClean="0"/>
                        <a:t>Name</a:t>
                      </a:r>
                      <a:endParaRPr lang="en-US" sz="2000" dirty="0"/>
                    </a:p>
                  </a:txBody>
                  <a:tcPr/>
                </a:tc>
                <a:tc>
                  <a:txBody>
                    <a:bodyPr/>
                    <a:lstStyle/>
                    <a:p>
                      <a:pPr algn="ctr"/>
                      <a:r>
                        <a:rPr lang="en-US" sz="2000" dirty="0" smtClean="0"/>
                        <a:t>A</a:t>
                      </a:r>
                      <a:endParaRPr lang="en-US" sz="2000" dirty="0"/>
                    </a:p>
                  </a:txBody>
                  <a:tcPr/>
                </a:tc>
                <a:tc>
                  <a:txBody>
                    <a:bodyPr/>
                    <a:lstStyle/>
                    <a:p>
                      <a:pPr algn="ctr"/>
                      <a:r>
                        <a:rPr lang="en-US" sz="2000" dirty="0" smtClean="0"/>
                        <a:t>B</a:t>
                      </a:r>
                      <a:endParaRPr lang="en-US" sz="2000" dirty="0"/>
                    </a:p>
                  </a:txBody>
                  <a:tcPr/>
                </a:tc>
                <a:tc>
                  <a:txBody>
                    <a:bodyPr/>
                    <a:lstStyle/>
                    <a:p>
                      <a:pPr algn="ctr"/>
                      <a:r>
                        <a:rPr lang="en-US" sz="2000" dirty="0" smtClean="0"/>
                        <a:t>C</a:t>
                      </a:r>
                      <a:endParaRPr lang="en-US" sz="2000"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Group A</a:t>
                      </a:r>
                    </a:p>
                  </a:txBody>
                  <a:tcPr/>
                </a:tc>
                <a:tc>
                  <a:txBody>
                    <a:bodyPr/>
                    <a:lstStyle/>
                    <a:p>
                      <a:pPr algn="ctr"/>
                      <a:r>
                        <a:rPr lang="en-US" sz="2000" dirty="0" smtClean="0"/>
                        <a:t>2</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5</a:t>
                      </a:r>
                      <a:endParaRPr lang="en-US" sz="2000" dirty="0"/>
                    </a:p>
                  </a:txBody>
                  <a:tcPr/>
                </a:tc>
                <a:extLst>
                  <a:ext uri="{0D108BD9-81ED-4DB2-BD59-A6C34878D82A}">
                    <a16:rowId xmlns="" xmlns:a16="http://schemas.microsoft.com/office/drawing/2014/main" val="10001"/>
                  </a:ext>
                </a:extLst>
              </a:tr>
              <a:tr h="370840">
                <a:tc>
                  <a:txBody>
                    <a:bodyPr/>
                    <a:lstStyle/>
                    <a:p>
                      <a:r>
                        <a:rPr lang="en-US" sz="2000" dirty="0" smtClean="0"/>
                        <a:t>Group B</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1</a:t>
                      </a:r>
                      <a:endParaRPr lang="en-US" sz="2000" dirty="0"/>
                    </a:p>
                  </a:txBody>
                  <a:tcPr/>
                </a:tc>
                <a:tc>
                  <a:txBody>
                    <a:bodyPr/>
                    <a:lstStyle/>
                    <a:p>
                      <a:pPr algn="ctr"/>
                      <a:endParaRPr lang="en-US" sz="2000" dirty="0"/>
                    </a:p>
                  </a:txBody>
                  <a:tcPr/>
                </a:tc>
                <a:extLst>
                  <a:ext uri="{0D108BD9-81ED-4DB2-BD59-A6C34878D82A}">
                    <a16:rowId xmlns="" xmlns:a16="http://schemas.microsoft.com/office/drawing/2014/main" val="10002"/>
                  </a:ext>
                </a:extLst>
              </a:tr>
              <a:tr h="370840">
                <a:tc>
                  <a:txBody>
                    <a:bodyPr/>
                    <a:lstStyle/>
                    <a:p>
                      <a:r>
                        <a:rPr lang="en-US" sz="2000" dirty="0" smtClean="0"/>
                        <a:t>Group C</a:t>
                      </a:r>
                      <a:endParaRPr lang="en-US" sz="2000" dirty="0"/>
                    </a:p>
                  </a:txBody>
                  <a:tcPr/>
                </a:tc>
                <a:tc>
                  <a:txBody>
                    <a:bodyPr/>
                    <a:lstStyle/>
                    <a:p>
                      <a:pPr algn="ctr"/>
                      <a:r>
                        <a:rPr lang="en-US" sz="2000" dirty="0" smtClean="0"/>
                        <a:t>1</a:t>
                      </a: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 xmlns:a16="http://schemas.microsoft.com/office/drawing/2014/main" val="10003"/>
                  </a:ext>
                </a:extLst>
              </a:tr>
              <a:tr h="370840">
                <a:tc>
                  <a:txBody>
                    <a:bodyPr/>
                    <a:lstStyle/>
                    <a:p>
                      <a:r>
                        <a:rPr lang="en-US" sz="2000" dirty="0" smtClean="0"/>
                        <a:t>Have not tried:</a:t>
                      </a:r>
                      <a:br>
                        <a:rPr lang="en-US" sz="2000" dirty="0" smtClean="0"/>
                      </a:br>
                      <a:r>
                        <a:rPr lang="en-US" sz="2000" dirty="0" smtClean="0"/>
                        <a:t>Group D</a:t>
                      </a:r>
                      <a:endParaRPr lang="en-US" sz="2000" dirty="0"/>
                    </a:p>
                  </a:txBody>
                  <a:tcPr/>
                </a:tc>
                <a:tc>
                  <a:txBody>
                    <a:bodyPr/>
                    <a:lstStyle/>
                    <a:p>
                      <a:pPr algn="ctr"/>
                      <a:r>
                        <a:rPr lang="en-US" sz="2000" dirty="0" smtClean="0"/>
                        <a:t>9</a:t>
                      </a:r>
                      <a:r>
                        <a:rPr lang="en-US" sz="2000" baseline="0" dirty="0" smtClean="0"/>
                        <a:t> :O</a:t>
                      </a: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 xmlns:a16="http://schemas.microsoft.com/office/drawing/2014/main" val="10004"/>
                  </a:ext>
                </a:extLst>
              </a:tr>
            </a:tbl>
          </a:graphicData>
        </a:graphic>
      </p:graphicFrame>
      <p:sp>
        <p:nvSpPr>
          <p:cNvPr id="5" name="TextBox 4"/>
          <p:cNvSpPr txBox="1"/>
          <p:nvPr/>
        </p:nvSpPr>
        <p:spPr>
          <a:xfrm>
            <a:off x="381000" y="4114800"/>
            <a:ext cx="8229600" cy="400110"/>
          </a:xfrm>
          <a:prstGeom prst="rect">
            <a:avLst/>
          </a:prstGeom>
          <a:noFill/>
        </p:spPr>
        <p:txBody>
          <a:bodyPr wrap="square" rtlCol="0">
            <a:spAutoFit/>
          </a:bodyPr>
          <a:lstStyle/>
          <a:p>
            <a:pPr algn="ctr"/>
            <a:r>
              <a:rPr lang="en-US" sz="2000" dirty="0" smtClean="0"/>
              <a:t>PS1 has been out for about 1 week by now and will due in </a:t>
            </a:r>
            <a:r>
              <a:rPr lang="en-US" sz="2000" dirty="0" smtClean="0">
                <a:sym typeface="Symbol"/>
              </a:rPr>
              <a:t>6 more days </a:t>
            </a:r>
            <a:r>
              <a:rPr lang="en-US" sz="2000" dirty="0" smtClean="0"/>
              <a:t>…</a:t>
            </a:r>
            <a:endParaRPr lang="en-US" sz="2000" dirty="0"/>
          </a:p>
        </p:txBody>
      </p:sp>
      <p:sp>
        <p:nvSpPr>
          <p:cNvPr id="3" name="Rounded Rectangle 2"/>
          <p:cNvSpPr/>
          <p:nvPr/>
        </p:nvSpPr>
        <p:spPr>
          <a:xfrm>
            <a:off x="457200" y="3276600"/>
            <a:ext cx="42672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982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Hacking</a:t>
            </a:r>
            <a:r>
              <a:rPr lang="en-US" dirty="0" smtClean="0"/>
              <a:t> Solution for PS1 Subtask A</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err="1" smtClean="0"/>
              <a:t>UpdateEmergencyLvl</a:t>
            </a:r>
            <a:r>
              <a:rPr lang="en-US" sz="2400" b="1" dirty="0" smtClean="0"/>
              <a:t>()</a:t>
            </a:r>
            <a:r>
              <a:rPr lang="en-US" sz="2400" dirty="0" smtClean="0"/>
              <a:t> and </a:t>
            </a:r>
            <a:r>
              <a:rPr lang="en-US" sz="2400" b="1" dirty="0" smtClean="0"/>
              <a:t>Treat()</a:t>
            </a:r>
            <a:r>
              <a:rPr lang="en-US" sz="2400" dirty="0" smtClean="0"/>
              <a:t> can make things difficult</a:t>
            </a:r>
          </a:p>
          <a:p>
            <a:r>
              <a:rPr lang="en-US" sz="2000" dirty="0" smtClean="0"/>
              <a:t>But in Subtask A</a:t>
            </a:r>
            <a:r>
              <a:rPr lang="en-US" sz="2000" dirty="0"/>
              <a:t>, 1 ≤ </a:t>
            </a:r>
            <a:r>
              <a:rPr lang="en-US" sz="2000" b="1" dirty="0" smtClean="0"/>
              <a:t>n</a:t>
            </a:r>
            <a:r>
              <a:rPr lang="en-US" sz="2000" dirty="0" smtClean="0"/>
              <a:t> ≤ 10</a:t>
            </a:r>
          </a:p>
          <a:p>
            <a:r>
              <a:rPr lang="en-US" sz="2000" dirty="0" smtClean="0"/>
              <a:t>You can just use an array of size 10 and keep re-sorting the positions</a:t>
            </a:r>
            <a:br>
              <a:rPr lang="en-US" sz="2000" dirty="0" smtClean="0"/>
            </a:br>
            <a:r>
              <a:rPr lang="en-US" sz="2000" dirty="0" smtClean="0"/>
              <a:t>of up to </a:t>
            </a:r>
            <a:r>
              <a:rPr lang="en-US" sz="2000" smtClean="0"/>
              <a:t>10 patient </a:t>
            </a:r>
            <a:r>
              <a:rPr lang="en-US" sz="2000" dirty="0" smtClean="0"/>
              <a:t>for every </a:t>
            </a:r>
            <a:r>
              <a:rPr lang="en-US" sz="2000" b="1" dirty="0" err="1" smtClean="0"/>
              <a:t>ArriveAtHospital</a:t>
            </a:r>
            <a:r>
              <a:rPr lang="en-US" sz="2000" b="1" dirty="0" smtClean="0"/>
              <a:t>()</a:t>
            </a:r>
            <a:r>
              <a:rPr lang="en-US" sz="2000" dirty="0" smtClean="0"/>
              <a:t>, </a:t>
            </a:r>
            <a:r>
              <a:rPr lang="en-US" sz="2000" b="1" dirty="0" err="1" smtClean="0"/>
              <a:t>UpdateEmergencyLvl</a:t>
            </a:r>
            <a:r>
              <a:rPr lang="en-US" sz="2000" b="1" dirty="0" smtClean="0"/>
              <a:t>(), </a:t>
            </a:r>
            <a:r>
              <a:rPr lang="en-US" sz="2000" dirty="0" smtClean="0"/>
              <a:t>and </a:t>
            </a:r>
            <a:r>
              <a:rPr lang="en-US" sz="2000" b="1" dirty="0" smtClean="0"/>
              <a:t>Treat()</a:t>
            </a:r>
            <a:r>
              <a:rPr lang="en-US" sz="2000" dirty="0" smtClean="0"/>
              <a:t> operations</a:t>
            </a:r>
          </a:p>
          <a:p>
            <a:r>
              <a:rPr lang="en-US" sz="2000" dirty="0" smtClean="0"/>
              <a:t>This way, if done correctly, can give you at least 30 points</a:t>
            </a:r>
          </a:p>
          <a:p>
            <a:r>
              <a:rPr lang="en-US" sz="2000" dirty="0" smtClean="0"/>
              <a:t>This is not a “proper PQ” solution though and only uses your CS1020 knowledge :O…</a:t>
            </a:r>
          </a:p>
        </p:txBody>
      </p:sp>
    </p:spTree>
    <p:custDataLst>
      <p:tags r:id="rId1"/>
    </p:custDataLst>
    <p:extLst>
      <p:ext uri="{BB962C8B-B14F-4D97-AF65-F5344CB8AC3E}">
        <p14:creationId xmlns:p14="http://schemas.microsoft.com/office/powerpoint/2010/main" val="28695195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Java </a:t>
            </a:r>
            <a:r>
              <a:rPr lang="en-US" dirty="0" err="1" smtClean="0"/>
              <a:t>PriorityQueue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The underlying DS: Binary Heap</a:t>
            </a:r>
          </a:p>
          <a:p>
            <a:r>
              <a:rPr lang="en-US" sz="2000" dirty="0">
                <a:hlinkClick r:id="rId4"/>
              </a:rPr>
              <a:t>http://</a:t>
            </a:r>
            <a:r>
              <a:rPr lang="en-US" sz="2000" dirty="0" smtClean="0">
                <a:hlinkClick r:id="rId4"/>
              </a:rPr>
              <a:t>docs.oracle.com/javase/8/docs/api/java/util/PriorityQueue.html</a:t>
            </a:r>
            <a:endParaRPr lang="en-US" sz="2600" dirty="0" smtClean="0"/>
          </a:p>
          <a:p>
            <a:pPr marL="0" indent="0">
              <a:buNone/>
            </a:pPr>
            <a:endParaRPr lang="en-US" sz="1100" dirty="0" smtClean="0"/>
          </a:p>
          <a:p>
            <a:pPr marL="0" indent="0">
              <a:buNone/>
            </a:pPr>
            <a:r>
              <a:rPr lang="en-US" sz="2800" dirty="0" smtClean="0"/>
              <a:t>Quick </a:t>
            </a:r>
            <a:r>
              <a:rPr lang="en-US" sz="2800" dirty="0"/>
              <a:t>demo to explain </a:t>
            </a:r>
            <a:r>
              <a:rPr lang="en-US" sz="2800" dirty="0" smtClean="0"/>
              <a:t>this API</a:t>
            </a:r>
            <a:endParaRPr lang="en-US" sz="2800" dirty="0"/>
          </a:p>
          <a:p>
            <a:r>
              <a:rPr lang="en-US" sz="2400" dirty="0"/>
              <a:t>Using </a:t>
            </a:r>
            <a:r>
              <a:rPr lang="en-US" sz="2400" dirty="0" smtClean="0"/>
              <a:t>ch2_06_priority_queue.java </a:t>
            </a:r>
            <a:r>
              <a:rPr lang="en-US" sz="2400" dirty="0"/>
              <a:t>from CP3 book </a:t>
            </a:r>
            <a:r>
              <a:rPr lang="en-US" sz="2400" dirty="0" smtClean="0">
                <a:sym typeface="Wingdings" pitchFamily="2" charset="2"/>
              </a:rPr>
              <a:t></a:t>
            </a:r>
          </a:p>
          <a:p>
            <a:r>
              <a:rPr lang="en-US" sz="2400" dirty="0" smtClean="0">
                <a:sym typeface="Wingdings" pitchFamily="2" charset="2"/>
              </a:rPr>
              <a:t>Source: </a:t>
            </a:r>
            <a:r>
              <a:rPr lang="en-US" sz="2200" dirty="0">
                <a:hlinkClick r:id="rId5"/>
              </a:rPr>
              <a:t>http://cpbook.net/#downloads</a:t>
            </a:r>
            <a:endParaRPr lang="en-US" sz="2200" dirty="0" smtClean="0"/>
          </a:p>
          <a:p>
            <a:pPr lvl="1"/>
            <a:r>
              <a:rPr lang="en-US" sz="1800" dirty="0" smtClean="0"/>
              <a:t>Click ch2.zip, unzip it, see the file above, and study it by yourself</a:t>
            </a:r>
            <a:endParaRPr lang="en-US" sz="1800" dirty="0"/>
          </a:p>
        </p:txBody>
      </p:sp>
    </p:spTree>
    <p:custDataLst>
      <p:tags r:id="rId1"/>
    </p:custDataLst>
    <p:extLst>
      <p:ext uri="{BB962C8B-B14F-4D97-AF65-F5344CB8AC3E}">
        <p14:creationId xmlns:p14="http://schemas.microsoft.com/office/powerpoint/2010/main" val="73563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Easiest Solution for PS1 Subtask B</a:t>
            </a:r>
            <a:endParaRPr lang="en-US" dirty="0"/>
          </a:p>
        </p:txBody>
      </p:sp>
      <p:sp>
        <p:nvSpPr>
          <p:cNvPr id="3" name="Content Placeholder 2"/>
          <p:cNvSpPr>
            <a:spLocks noGrp="1"/>
          </p:cNvSpPr>
          <p:nvPr>
            <p:ph idx="1"/>
          </p:nvPr>
        </p:nvSpPr>
        <p:spPr>
          <a:xfrm>
            <a:off x="457200" y="1676400"/>
            <a:ext cx="8229600" cy="4724400"/>
          </a:xfrm>
        </p:spPr>
        <p:txBody>
          <a:bodyPr>
            <a:normAutofit/>
          </a:bodyPr>
          <a:lstStyle/>
          <a:p>
            <a:pPr marL="0" lvl="1" indent="0">
              <a:buNone/>
            </a:pPr>
            <a:r>
              <a:rPr lang="en-US" dirty="0" smtClean="0"/>
              <a:t>It is a classic PQ example! Read the wording carefully!</a:t>
            </a:r>
          </a:p>
          <a:p>
            <a:pPr marL="0" lvl="1" indent="0">
              <a:buNone/>
            </a:pPr>
            <a:endParaRPr lang="en-US" sz="1100" dirty="0" smtClean="0"/>
          </a:p>
          <a:p>
            <a:pPr marL="0" lvl="1" indent="0">
              <a:buNone/>
            </a:pPr>
            <a:r>
              <a:rPr lang="en-US" dirty="0" smtClean="0"/>
              <a:t>Easiest solution: Just </a:t>
            </a:r>
            <a:r>
              <a:rPr lang="en-US" dirty="0"/>
              <a:t>use Java </a:t>
            </a:r>
            <a:r>
              <a:rPr lang="en-US" dirty="0" err="1" smtClean="0"/>
              <a:t>PriorityQueue</a:t>
            </a:r>
            <a:r>
              <a:rPr lang="en-US" dirty="0" smtClean="0"/>
              <a:t>!</a:t>
            </a:r>
            <a:endParaRPr lang="en-US" dirty="0"/>
          </a:p>
          <a:p>
            <a:r>
              <a:rPr lang="en-US" sz="2400" dirty="0" smtClean="0"/>
              <a:t>Implement a “patient object”</a:t>
            </a:r>
          </a:p>
          <a:p>
            <a:r>
              <a:rPr lang="en-US" sz="2400" dirty="0" smtClean="0"/>
              <a:t>This “patient” class has to implement interface </a:t>
            </a:r>
            <a:r>
              <a:rPr lang="en-US" sz="2400" b="1" u="sng" dirty="0" smtClean="0"/>
              <a:t>Comparable</a:t>
            </a:r>
          </a:p>
          <a:p>
            <a:pPr lvl="1"/>
            <a:r>
              <a:rPr lang="en-US" sz="2000" dirty="0" smtClean="0"/>
              <a:t>i.e. write a </a:t>
            </a:r>
            <a:r>
              <a:rPr lang="en-US" sz="2000" b="1" u="sng" dirty="0" err="1" smtClean="0"/>
              <a:t>compareTo</a:t>
            </a:r>
            <a:r>
              <a:rPr lang="en-US" sz="2000" dirty="0" smtClean="0"/>
              <a:t> method (Google around!)</a:t>
            </a:r>
          </a:p>
          <a:p>
            <a:pPr lvl="1"/>
            <a:r>
              <a:rPr lang="en-US" sz="1800" dirty="0" smtClean="0">
                <a:hlinkClick r:id="rId4"/>
              </a:rPr>
              <a:t>http://docs.oracle.com/javase/8/docs/api/java/lang/Comparable.html</a:t>
            </a:r>
            <a:endParaRPr lang="en-US" sz="1800" dirty="0" smtClean="0"/>
          </a:p>
          <a:p>
            <a:r>
              <a:rPr lang="en-US" sz="2400" dirty="0" smtClean="0"/>
              <a:t>DONE, </a:t>
            </a:r>
            <a:r>
              <a:rPr lang="en-US" sz="2400" dirty="0" err="1" smtClean="0"/>
              <a:t>ArriveAtHospital</a:t>
            </a:r>
            <a:r>
              <a:rPr lang="en-US" sz="2400" dirty="0" smtClean="0"/>
              <a:t> (offer), Treat (poll), Query (peek)</a:t>
            </a:r>
          </a:p>
          <a:p>
            <a:pPr>
              <a:buNone/>
            </a:pPr>
            <a:endParaRPr lang="en-US" sz="1050" dirty="0" smtClean="0"/>
          </a:p>
          <a:p>
            <a:pPr>
              <a:buNone/>
            </a:pPr>
            <a:r>
              <a:rPr lang="en-US" sz="2800" dirty="0" smtClean="0"/>
              <a:t>PS: Other solutions exist, like the one in tutorial 2!</a:t>
            </a:r>
            <a:endParaRPr lang="en-US" sz="2800" dirty="0"/>
          </a:p>
        </p:txBody>
      </p:sp>
    </p:spTree>
    <p:custDataLst>
      <p:tags r:id="rId1"/>
    </p:custDataLst>
    <p:extLst>
      <p:ext uri="{BB962C8B-B14F-4D97-AF65-F5344CB8AC3E}">
        <p14:creationId xmlns:p14="http://schemas.microsoft.com/office/powerpoint/2010/main" val="139147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Stuff About Binary Heap</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Open </a:t>
            </a:r>
            <a:r>
              <a:rPr lang="en-US" sz="2800" dirty="0" smtClean="0">
                <a:hlinkClick r:id="rId4"/>
              </a:rPr>
              <a:t>https://visualgo.net/heap</a:t>
            </a:r>
            <a:endParaRPr lang="en-US" sz="2800" dirty="0" smtClean="0"/>
          </a:p>
          <a:p>
            <a:pPr marL="514350" indent="-514350">
              <a:buFont typeface="+mj-lt"/>
              <a:buAutoNum type="arabicPeriod"/>
            </a:pPr>
            <a:r>
              <a:rPr lang="en-US" sz="2800" dirty="0" smtClean="0"/>
              <a:t>You will see a random </a:t>
            </a:r>
            <a:r>
              <a:rPr lang="en-US" sz="2800" b="1" u="sng" dirty="0" smtClean="0"/>
              <a:t>Max Heap </a:t>
            </a:r>
            <a:r>
              <a:rPr lang="en-US" sz="2800" dirty="0" smtClean="0"/>
              <a:t>(implemented as a 1-based compact array)</a:t>
            </a:r>
          </a:p>
          <a:p>
            <a:pPr marL="514350" indent="-514350">
              <a:buFont typeface="+mj-lt"/>
              <a:buAutoNum type="arabicPeriod"/>
            </a:pPr>
            <a:r>
              <a:rPr lang="en-US" sz="2800" dirty="0" smtClean="0"/>
              <a:t>Can you convert the same set of integers from the default Max Heap into a </a:t>
            </a:r>
            <a:r>
              <a:rPr lang="en-US" sz="2800" b="1" u="sng" dirty="0" smtClean="0"/>
              <a:t>Min Heap</a:t>
            </a:r>
            <a:r>
              <a:rPr lang="en-US" sz="2800" dirty="0" smtClean="0"/>
              <a:t>?</a:t>
            </a:r>
          </a:p>
          <a:p>
            <a:pPr marL="914400" lvl="1" indent="-514350"/>
            <a:r>
              <a:rPr lang="en-US" sz="2400" dirty="0" smtClean="0">
                <a:solidFill>
                  <a:srgbClr val="FF0000"/>
                </a:solidFill>
              </a:rPr>
              <a:t>Without changing anything else from this visualization!</a:t>
            </a:r>
          </a:p>
          <a:p>
            <a:pPr marL="0" indent="0">
              <a:buNone/>
            </a:pPr>
            <a:endParaRPr lang="en-US" sz="1100" dirty="0" smtClean="0"/>
          </a:p>
          <a:p>
            <a:pPr marL="0" indent="0">
              <a:buNone/>
            </a:pPr>
            <a:r>
              <a:rPr lang="en-US" sz="2800" dirty="0" smtClean="0"/>
              <a:t>This technique can be used to simplify implementation</a:t>
            </a:r>
            <a:endParaRPr lang="en-US" sz="2400" dirty="0" smtClean="0">
              <a:solidFill>
                <a:srgbClr val="FF0000"/>
              </a:solidFill>
            </a:endParaRPr>
          </a:p>
        </p:txBody>
      </p:sp>
    </p:spTree>
    <p:custDataLst>
      <p:tags r:id="rId1"/>
    </p:custDataLst>
    <p:extLst>
      <p:ext uri="{BB962C8B-B14F-4D97-AF65-F5344CB8AC3E}">
        <p14:creationId xmlns:p14="http://schemas.microsoft.com/office/powerpoint/2010/main" val="215760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PS1 Subtask C is Harder?</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400" dirty="0" smtClean="0"/>
              <a:t>Why it is not easy for Java </a:t>
            </a:r>
            <a:r>
              <a:rPr lang="en-US" sz="2400" dirty="0" err="1" smtClean="0"/>
              <a:t>PriorityQueue</a:t>
            </a:r>
            <a:r>
              <a:rPr lang="en-US" sz="2400" dirty="0" smtClean="0"/>
              <a:t> to handle </a:t>
            </a:r>
            <a:r>
              <a:rPr lang="en-US" sz="2400" b="1" dirty="0" err="1" smtClean="0"/>
              <a:t>UpdateEmergencyLvl</a:t>
            </a:r>
            <a:r>
              <a:rPr lang="en-US" sz="2400" b="1" dirty="0" smtClean="0"/>
              <a:t>() </a:t>
            </a:r>
            <a:r>
              <a:rPr lang="en-US" sz="2400" dirty="0" smtClean="0"/>
              <a:t>operation efficiently, i.e. </a:t>
            </a:r>
            <a:r>
              <a:rPr lang="en-US" sz="2400" b="1" dirty="0" smtClean="0"/>
              <a:t>faster than O(n)</a:t>
            </a:r>
            <a:r>
              <a:rPr lang="en-US" sz="2400" dirty="0" smtClean="0"/>
              <a:t>?</a:t>
            </a:r>
          </a:p>
          <a:p>
            <a:r>
              <a:rPr lang="en-US" sz="2000" dirty="0" smtClean="0"/>
              <a:t>This requires ability to modify a key inside the Binary Heap where this key can be </a:t>
            </a:r>
            <a:r>
              <a:rPr lang="en-US" sz="2000" u="sng" dirty="0" smtClean="0"/>
              <a:t>anywhere in the Binary Heap</a:t>
            </a:r>
            <a:r>
              <a:rPr lang="en-US" sz="2000" dirty="0" smtClean="0"/>
              <a:t> (not necessarily in the root – the easiest place)</a:t>
            </a:r>
          </a:p>
          <a:p>
            <a:r>
              <a:rPr lang="en-US" sz="2000" dirty="0" smtClean="0"/>
              <a:t>This operation is sometimes called as </a:t>
            </a:r>
            <a:r>
              <a:rPr lang="en-US" sz="2000" b="1" dirty="0" err="1" smtClean="0"/>
              <a:t>heapUpdateKey</a:t>
            </a:r>
            <a:r>
              <a:rPr lang="en-US" sz="2000" b="1" dirty="0" smtClean="0"/>
              <a:t>(</a:t>
            </a:r>
            <a:r>
              <a:rPr lang="en-US" sz="2000" b="1" dirty="0" err="1" smtClean="0"/>
              <a:t>i</a:t>
            </a:r>
            <a:r>
              <a:rPr lang="en-US" sz="2000" b="1" dirty="0" smtClean="0"/>
              <a:t>, v)</a:t>
            </a:r>
          </a:p>
          <a:p>
            <a:r>
              <a:rPr lang="en-US" sz="2000" dirty="0" smtClean="0"/>
              <a:t>To do this efficiently, we need something else not yet taught in Lecture 02, which is left for students to explore on their own or discuss among each other (idea of this operation in the next slide</a:t>
            </a:r>
            <a:r>
              <a:rPr lang="en-US" sz="2000" dirty="0" smtClean="0">
                <a:sym typeface="Wingdings" pitchFamily="2" charset="2"/>
              </a:rPr>
              <a:t>)</a:t>
            </a:r>
          </a:p>
          <a:p>
            <a:pPr marL="0" indent="0">
              <a:buNone/>
            </a:pPr>
            <a:endParaRPr lang="en-US" sz="1100" dirty="0" smtClean="0">
              <a:sym typeface="Wingdings" pitchFamily="2" charset="2"/>
            </a:endParaRPr>
          </a:p>
          <a:p>
            <a:pPr marL="0" indent="0">
              <a:buNone/>
            </a:pPr>
            <a:r>
              <a:rPr lang="en-US" sz="2400" dirty="0" smtClean="0">
                <a:sym typeface="Wingdings" pitchFamily="2" charset="2"/>
              </a:rPr>
              <a:t>Note, the </a:t>
            </a:r>
            <a:r>
              <a:rPr lang="en-US" sz="2400" b="1" dirty="0" smtClean="0">
                <a:sym typeface="Wingdings" pitchFamily="2" charset="2"/>
              </a:rPr>
              <a:t>Treat()</a:t>
            </a:r>
            <a:r>
              <a:rPr lang="en-US" sz="2400" dirty="0" smtClean="0">
                <a:sym typeface="Wingdings" pitchFamily="2" charset="2"/>
              </a:rPr>
              <a:t> operation is also more complex now</a:t>
            </a:r>
          </a:p>
          <a:p>
            <a:r>
              <a:rPr lang="en-US" sz="2000" dirty="0" smtClean="0"/>
              <a:t>It may involve deletion of a key that is not necessarily the current maximum of the Binary Heap :O</a:t>
            </a:r>
          </a:p>
          <a:p>
            <a:pPr lvl="1"/>
            <a:r>
              <a:rPr lang="en-US" sz="1600" dirty="0"/>
              <a:t>Java PQ: </a:t>
            </a:r>
            <a:r>
              <a:rPr lang="en-US" sz="1600" i="1" dirty="0"/>
              <a:t>linear </a:t>
            </a:r>
            <a:r>
              <a:rPr lang="en-US" sz="1600" i="1" dirty="0" smtClean="0"/>
              <a:t>time, that is… O(n), </a:t>
            </a:r>
            <a:r>
              <a:rPr lang="en-US" sz="1600" i="1" dirty="0"/>
              <a:t>for the remove(Object) </a:t>
            </a:r>
            <a:endParaRPr lang="en-US" sz="1600" dirty="0" smtClean="0"/>
          </a:p>
        </p:txBody>
      </p:sp>
    </p:spTree>
    <p:custDataLst>
      <p:tags r:id="rId1"/>
    </p:custDataLst>
    <p:extLst>
      <p:ext uri="{BB962C8B-B14F-4D97-AF65-F5344CB8AC3E}">
        <p14:creationId xmlns:p14="http://schemas.microsoft.com/office/powerpoint/2010/main" val="81582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heapUpdateKey</a:t>
            </a:r>
            <a:r>
              <a:rPr lang="en-US" dirty="0" smtClean="0"/>
              <a:t>(</a:t>
            </a:r>
            <a:r>
              <a:rPr lang="en-US" dirty="0" err="1" smtClean="0"/>
              <a:t>i</a:t>
            </a:r>
            <a:r>
              <a:rPr lang="en-US" dirty="0" smtClean="0"/>
              <a:t>, v)</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To update the value of a key </a:t>
            </a:r>
            <a:r>
              <a:rPr lang="en-US" b="1" dirty="0" err="1" smtClean="0"/>
              <a:t>i</a:t>
            </a:r>
            <a:r>
              <a:rPr lang="en-US" dirty="0" smtClean="0"/>
              <a:t> to a new value </a:t>
            </a:r>
            <a:r>
              <a:rPr lang="en-US" b="1" dirty="0" smtClean="0"/>
              <a:t>v</a:t>
            </a:r>
            <a:r>
              <a:rPr lang="en-US" dirty="0" smtClean="0"/>
              <a:t> (where </a:t>
            </a:r>
            <a:r>
              <a:rPr lang="en-US" b="1" dirty="0" err="1" smtClean="0"/>
              <a:t>i</a:t>
            </a:r>
            <a:r>
              <a:rPr lang="en-US" dirty="0" smtClean="0"/>
              <a:t> is not necessarily the root---index </a:t>
            </a:r>
            <a:r>
              <a:rPr lang="en-US" b="1" dirty="0" smtClean="0"/>
              <a:t>1</a:t>
            </a:r>
            <a:r>
              <a:rPr lang="en-US" dirty="0" smtClean="0"/>
              <a:t>), we need:</a:t>
            </a:r>
          </a:p>
          <a:p>
            <a:pPr marL="514350" indent="-514350">
              <a:buAutoNum type="arabicPeriod"/>
            </a:pPr>
            <a:r>
              <a:rPr lang="en-US" sz="2800" dirty="0" smtClean="0"/>
              <a:t>A way to quickly identify this index </a:t>
            </a:r>
            <a:r>
              <a:rPr lang="en-US" sz="2800" b="1" dirty="0" err="1" smtClean="0"/>
              <a:t>i</a:t>
            </a:r>
            <a:endParaRPr lang="en-US" sz="2800" b="1" dirty="0" smtClean="0"/>
          </a:p>
          <a:p>
            <a:pPr marL="0" indent="0">
              <a:buNone/>
            </a:pPr>
            <a:r>
              <a:rPr lang="en-US" sz="2800" b="1" dirty="0" smtClean="0"/>
              <a:t>	</a:t>
            </a:r>
            <a:r>
              <a:rPr lang="en-US" sz="2400" b="1" dirty="0" smtClean="0"/>
              <a:t>Hint: Something from your CS1020?</a:t>
            </a:r>
          </a:p>
          <a:p>
            <a:pPr marL="514350" indent="-514350">
              <a:buFont typeface="+mj-lt"/>
              <a:buAutoNum type="arabicPeriod" startAt="2"/>
            </a:pPr>
            <a:r>
              <a:rPr lang="en-US" sz="2800" dirty="0" smtClean="0"/>
              <a:t>A way to fix (Max) Heap </a:t>
            </a:r>
            <a:r>
              <a:rPr lang="en-US" sz="2800" smtClean="0"/>
              <a:t>property since </a:t>
            </a:r>
            <a:r>
              <a:rPr lang="en-US" sz="2800" dirty="0" smtClean="0"/>
              <a:t>changing the previous value to a new value </a:t>
            </a:r>
            <a:r>
              <a:rPr lang="en-US" sz="2800" b="1" dirty="0" smtClean="0"/>
              <a:t>v</a:t>
            </a:r>
            <a:r>
              <a:rPr lang="en-US" sz="2800" dirty="0" smtClean="0"/>
              <a:t> may cause violation of (Max) Heap property</a:t>
            </a:r>
          </a:p>
          <a:p>
            <a:pPr marL="400050" lvl="1" indent="0">
              <a:buNone/>
            </a:pPr>
            <a:r>
              <a:rPr lang="en-US" sz="2400" dirty="0" smtClean="0"/>
              <a:t>	</a:t>
            </a:r>
            <a:r>
              <a:rPr lang="en-US" sz="2400" b="1" dirty="0" smtClean="0"/>
              <a:t>Hint: Anything to consider?</a:t>
            </a:r>
            <a:endParaRPr lang="en-US" b="1" dirty="0"/>
          </a:p>
        </p:txBody>
      </p:sp>
    </p:spTree>
    <p:extLst>
      <p:ext uri="{BB962C8B-B14F-4D97-AF65-F5344CB8AC3E}">
        <p14:creationId xmlns:p14="http://schemas.microsoft.com/office/powerpoint/2010/main" val="4142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a:t>
            </a:r>
            <a:r>
              <a:rPr lang="en-US" dirty="0" err="1" smtClean="0"/>
              <a:t>i</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To delete key </a:t>
            </a:r>
            <a:r>
              <a:rPr lang="en-US" b="1" dirty="0" err="1" smtClean="0"/>
              <a:t>i</a:t>
            </a:r>
            <a:r>
              <a:rPr lang="en-US" dirty="0" smtClean="0"/>
              <a:t> (where </a:t>
            </a:r>
            <a:r>
              <a:rPr lang="en-US" b="1" dirty="0" err="1" smtClean="0"/>
              <a:t>i</a:t>
            </a:r>
            <a:r>
              <a:rPr lang="en-US" dirty="0" smtClean="0"/>
              <a:t> is not necessarily the root---index </a:t>
            </a:r>
            <a:r>
              <a:rPr lang="en-US" b="1" dirty="0" smtClean="0"/>
              <a:t>1</a:t>
            </a:r>
            <a:r>
              <a:rPr lang="en-US" dirty="0" smtClean="0"/>
              <a:t>), we need:</a:t>
            </a:r>
          </a:p>
          <a:p>
            <a:pPr marL="0" indent="0">
              <a:buNone/>
            </a:pPr>
            <a:endParaRPr lang="en-US" dirty="0"/>
          </a:p>
          <a:p>
            <a:pPr marL="0" indent="0">
              <a:buNone/>
            </a:pPr>
            <a:r>
              <a:rPr lang="en-US" dirty="0" err="1" smtClean="0"/>
              <a:t>heapUpdateKey</a:t>
            </a:r>
            <a:r>
              <a:rPr lang="en-US" dirty="0" smtClean="0"/>
              <a:t>(</a:t>
            </a:r>
            <a:r>
              <a:rPr lang="en-US" dirty="0" err="1" smtClean="0"/>
              <a:t>i</a:t>
            </a:r>
            <a:r>
              <a:rPr lang="en-US" dirty="0" smtClean="0"/>
              <a:t>, INF)</a:t>
            </a:r>
          </a:p>
          <a:p>
            <a:pPr marL="0" indent="0">
              <a:buNone/>
            </a:pPr>
            <a:r>
              <a:rPr lang="en-US" dirty="0" err="1" smtClean="0"/>
              <a:t>ExtractMax</a:t>
            </a:r>
            <a:r>
              <a:rPr lang="en-US" dirty="0" smtClean="0"/>
              <a:t>() </a:t>
            </a:r>
            <a:r>
              <a:rPr lang="en-US"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412425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done for today </a:t>
            </a:r>
            <a:r>
              <a:rPr lang="en-US" dirty="0" smtClean="0">
                <a:sym typeface="Wingdings" pitchFamily="2" charset="2"/>
              </a:rPr>
              <a:t></a:t>
            </a:r>
            <a:endParaRPr lang="en-US" dirty="0"/>
          </a:p>
        </p:txBody>
      </p:sp>
      <p:sp>
        <p:nvSpPr>
          <p:cNvPr id="3" name="Content Placeholder 2"/>
          <p:cNvSpPr>
            <a:spLocks noGrp="1"/>
          </p:cNvSpPr>
          <p:nvPr>
            <p:ph idx="1"/>
          </p:nvPr>
        </p:nvSpPr>
        <p:spPr/>
        <p:txBody>
          <a:bodyPr>
            <a:normAutofit/>
          </a:bodyPr>
          <a:lstStyle/>
          <a:p>
            <a:pPr>
              <a:buNone/>
            </a:pPr>
            <a:r>
              <a:rPr lang="en-US" sz="2800" dirty="0" smtClean="0"/>
              <a:t>All the best in clearing PS1, if you have not done so</a:t>
            </a:r>
          </a:p>
          <a:p>
            <a:r>
              <a:rPr lang="en-US" sz="2400" dirty="0" smtClean="0"/>
              <a:t>We will elaborate various possible solutions for PS1 next week</a:t>
            </a:r>
          </a:p>
          <a:p>
            <a:pPr marL="0" indent="0">
              <a:buNone/>
            </a:pPr>
            <a:endParaRPr lang="en-US" sz="1100" dirty="0" smtClean="0"/>
          </a:p>
          <a:p>
            <a:pPr marL="0" indent="0">
              <a:buNone/>
            </a:pPr>
            <a:r>
              <a:rPr lang="en-US" sz="2800" dirty="0" smtClean="0"/>
              <a:t>Remember: If you keep delaying </a:t>
            </a:r>
            <a:r>
              <a:rPr lang="en-US" sz="2800" b="1" dirty="0" smtClean="0">
                <a:solidFill>
                  <a:srgbClr val="FF0000"/>
                </a:solidFill>
              </a:rPr>
              <a:t>your first attempt</a:t>
            </a:r>
            <a:r>
              <a:rPr lang="en-US" sz="2800" dirty="0" smtClean="0"/>
              <a:t/>
            </a:r>
            <a:br>
              <a:rPr lang="en-US" sz="2800" dirty="0" smtClean="0"/>
            </a:br>
            <a:r>
              <a:rPr lang="en-US" sz="2800" dirty="0" smtClean="0"/>
              <a:t>for PS1, you may run out of time even though</a:t>
            </a:r>
            <a:br>
              <a:rPr lang="en-US" sz="2800" dirty="0" smtClean="0"/>
            </a:br>
            <a:r>
              <a:rPr lang="en-US" sz="2800" dirty="0" smtClean="0"/>
              <a:t>you have 14 days working time for PS1 (23 Aug-6 Sep)</a:t>
            </a:r>
          </a:p>
          <a:p>
            <a:pPr marL="0" indent="0">
              <a:buNone/>
            </a:pPr>
            <a:endParaRPr lang="en-US" sz="1100" dirty="0"/>
          </a:p>
          <a:p>
            <a:pPr marL="0" indent="0">
              <a:buNone/>
            </a:pPr>
            <a:r>
              <a:rPr lang="en-US" sz="2800" dirty="0" smtClean="0"/>
              <a:t>Plan your timetable wisely for PS2..6 if you messed up your schedule for this PS1</a:t>
            </a:r>
          </a:p>
        </p:txBody>
      </p:sp>
    </p:spTree>
    <p:custDataLst>
      <p:tags r:id="rId1"/>
    </p:custDataLst>
    <p:extLst>
      <p:ext uri="{BB962C8B-B14F-4D97-AF65-F5344CB8AC3E}">
        <p14:creationId xmlns:p14="http://schemas.microsoft.com/office/powerpoint/2010/main" val="291266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TA Introduction &amp; Expectations</a:t>
            </a:r>
            <a:endParaRPr lang="en-US" dirty="0"/>
          </a:p>
        </p:txBody>
      </p:sp>
      <p:sp>
        <p:nvSpPr>
          <p:cNvPr id="3" name="Content Placeholder 2"/>
          <p:cNvSpPr>
            <a:spLocks noGrp="1"/>
          </p:cNvSpPr>
          <p:nvPr>
            <p:ph idx="1"/>
          </p:nvPr>
        </p:nvSpPr>
        <p:spPr>
          <a:xfrm>
            <a:off x="457200" y="1600200"/>
            <a:ext cx="8305800" cy="4525963"/>
          </a:xfrm>
        </p:spPr>
        <p:txBody>
          <a:bodyPr>
            <a:noAutofit/>
          </a:bodyPr>
          <a:lstStyle/>
          <a:p>
            <a:pPr>
              <a:buNone/>
            </a:pPr>
            <a:r>
              <a:rPr lang="en-US" sz="2800" dirty="0" smtClean="0"/>
              <a:t>My technical background</a:t>
            </a:r>
          </a:p>
          <a:p>
            <a:r>
              <a:rPr lang="en-US" sz="2400" dirty="0" smtClean="0"/>
              <a:t>Year 4 Non-CS (</a:t>
            </a:r>
            <a:r>
              <a:rPr lang="en-US" sz="2400" dirty="0" err="1" smtClean="0"/>
              <a:t>FoE</a:t>
            </a:r>
            <a:r>
              <a:rPr lang="en-US" sz="2400" dirty="0" smtClean="0"/>
              <a:t>)</a:t>
            </a:r>
          </a:p>
          <a:p>
            <a:r>
              <a:rPr lang="en-US" sz="2400" dirty="0" smtClean="0"/>
              <a:t>CS Minor</a:t>
            </a:r>
            <a:endParaRPr lang="en-US" sz="1100" dirty="0" smtClean="0"/>
          </a:p>
          <a:p>
            <a:pPr>
              <a:buNone/>
            </a:pPr>
            <a:endParaRPr lang="en-US" sz="1100" dirty="0" smtClean="0"/>
          </a:p>
          <a:p>
            <a:pPr>
              <a:buNone/>
            </a:pPr>
            <a:r>
              <a:rPr lang="en-US" sz="2800" dirty="0" smtClean="0"/>
              <a:t>My expectations:</a:t>
            </a:r>
          </a:p>
          <a:p>
            <a:r>
              <a:rPr lang="en-US" sz="2400" dirty="0" smtClean="0"/>
              <a:t>Almost Perfect attendance for all 11 Lab Demos</a:t>
            </a:r>
          </a:p>
          <a:p>
            <a:r>
              <a:rPr lang="en-US" sz="2400" dirty="0" smtClean="0"/>
              <a:t>Each of you contribute something in those 11 sessions</a:t>
            </a:r>
          </a:p>
          <a:p>
            <a:pPr lvl="1"/>
            <a:r>
              <a:rPr lang="en-US" sz="2000" dirty="0" smtClean="0"/>
              <a:t>Answering my questions, presenting solutions, etc…</a:t>
            </a:r>
          </a:p>
          <a:p>
            <a:r>
              <a:rPr lang="en-US" sz="2400" dirty="0" smtClean="0"/>
              <a:t>The 3% participation points are really subjective </a:t>
            </a:r>
            <a:r>
              <a:rPr lang="en-US" sz="2400" i="1" dirty="0" smtClean="0"/>
              <a:t>and harsh</a:t>
            </a:r>
            <a:r>
              <a:rPr lang="en-US" sz="2400" dirty="0" smtClean="0"/>
              <a:t>!*</a:t>
            </a:r>
          </a:p>
        </p:txBody>
      </p:sp>
      <p:sp>
        <p:nvSpPr>
          <p:cNvPr id="6" name="AutoShape 2" descr="Logo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ustDataLst>
      <p:tags r:id="rId1"/>
    </p:custDataLst>
    <p:extLst>
      <p:ext uri="{BB962C8B-B14F-4D97-AF65-F5344CB8AC3E}">
        <p14:creationId xmlns:p14="http://schemas.microsoft.com/office/powerpoint/2010/main" val="47409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Ice Breaking</a:t>
            </a:r>
            <a:endParaRPr lang="en-US" dirty="0"/>
          </a:p>
        </p:txBody>
      </p:sp>
      <p:sp>
        <p:nvSpPr>
          <p:cNvPr id="3" name="Content Placeholder 2"/>
          <p:cNvSpPr>
            <a:spLocks noGrp="1"/>
          </p:cNvSpPr>
          <p:nvPr>
            <p:ph idx="1"/>
          </p:nvPr>
        </p:nvSpPr>
        <p:spPr/>
        <p:txBody>
          <a:bodyPr/>
          <a:lstStyle/>
          <a:p>
            <a:pPr marL="0" indent="0">
              <a:buNone/>
            </a:pPr>
            <a:r>
              <a:rPr lang="en-US" sz="2800" dirty="0" smtClean="0"/>
              <a:t>When your name is called: stand up and say one sentence about yourself that is </a:t>
            </a:r>
            <a:r>
              <a:rPr lang="en-US" sz="2800" i="1" dirty="0" smtClean="0"/>
              <a:t>very unique</a:t>
            </a:r>
            <a:r>
              <a:rPr lang="en-US" sz="2800" dirty="0" smtClean="0"/>
              <a:t> about you, e.g. </a:t>
            </a:r>
            <a:r>
              <a:rPr lang="en-US" sz="2800" i="1" dirty="0" smtClean="0"/>
              <a:t>I love CS2010 </a:t>
            </a:r>
            <a:r>
              <a:rPr lang="en-US" sz="2800" i="1" dirty="0" smtClean="0">
                <a:sym typeface="Wingdings" panose="05000000000000000000" pitchFamily="2" charset="2"/>
              </a:rPr>
              <a:t></a:t>
            </a:r>
            <a:endParaRPr lang="en-US" sz="2800" i="1" dirty="0" smtClean="0"/>
          </a:p>
          <a:p>
            <a:pPr marL="344488" indent="-344488"/>
            <a:r>
              <a:rPr lang="en-US" sz="2400" dirty="0" smtClean="0"/>
              <a:t>Today, I will memorize at least 4 names</a:t>
            </a:r>
          </a:p>
          <a:p>
            <a:pPr marL="344488" indent="-344488"/>
            <a:r>
              <a:rPr lang="en-US" sz="2400" dirty="0" smtClean="0"/>
              <a:t>Next week, I will memorize at least 4+4 = 8 names</a:t>
            </a:r>
          </a:p>
          <a:p>
            <a:pPr marL="344488" indent="-344488"/>
            <a:r>
              <a:rPr lang="en-US" sz="2400" dirty="0" smtClean="0"/>
              <a:t>Hopefully I will be able to remember everyone by recess week</a:t>
            </a:r>
            <a:endParaRPr lang="en-US" dirty="0"/>
          </a:p>
        </p:txBody>
      </p:sp>
    </p:spTree>
    <p:custDataLst>
      <p:tags r:id="rId1"/>
    </p:custDataLst>
    <p:extLst>
      <p:ext uri="{BB962C8B-B14F-4D97-AF65-F5344CB8AC3E}">
        <p14:creationId xmlns:p14="http://schemas.microsoft.com/office/powerpoint/2010/main" val="5992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System</a:t>
            </a:r>
            <a:endParaRPr lang="en-US" dirty="0"/>
          </a:p>
        </p:txBody>
      </p:sp>
      <p:sp>
        <p:nvSpPr>
          <p:cNvPr id="3" name="Content Placeholder 2"/>
          <p:cNvSpPr>
            <a:spLocks noGrp="1"/>
          </p:cNvSpPr>
          <p:nvPr>
            <p:ph idx="1"/>
          </p:nvPr>
        </p:nvSpPr>
        <p:spPr/>
        <p:txBody>
          <a:bodyPr>
            <a:normAutofit/>
          </a:bodyPr>
          <a:lstStyle/>
          <a:p>
            <a:pPr>
              <a:buNone/>
            </a:pPr>
            <a:r>
              <a:rPr lang="en-US" sz="2800" dirty="0" smtClean="0"/>
              <a:t>Quick Discussion of CS2010 Game System Features</a:t>
            </a:r>
          </a:p>
          <a:p>
            <a:r>
              <a:rPr lang="en-US" sz="2400" dirty="0" smtClean="0"/>
              <a:t>Important URL: </a:t>
            </a:r>
            <a:r>
              <a:rPr lang="en-US" sz="1600" dirty="0">
                <a:hlinkClick r:id="rId4"/>
              </a:rPr>
              <a:t>http://www.comp.nus.edu.sg/~</a:t>
            </a:r>
            <a:r>
              <a:rPr lang="en-US" sz="1600" dirty="0" smtClean="0">
                <a:hlinkClick r:id="rId4"/>
              </a:rPr>
              <a:t>stevenha/cs2010.html#leaderboard</a:t>
            </a:r>
            <a:endParaRPr lang="en-US" sz="2400" dirty="0" smtClean="0"/>
          </a:p>
          <a:p>
            <a:r>
              <a:rPr lang="en-US" sz="2400" dirty="0" smtClean="0">
                <a:sym typeface="Wingdings" pitchFamily="2" charset="2"/>
              </a:rPr>
              <a:t>We use this leaderboard for </a:t>
            </a:r>
            <a:r>
              <a:rPr lang="en-US" sz="2400" dirty="0" smtClean="0">
                <a:solidFill>
                  <a:srgbClr val="FF0000"/>
                </a:solidFill>
                <a:sym typeface="Wingdings" pitchFamily="2" charset="2"/>
              </a:rPr>
              <a:t>gamification</a:t>
            </a:r>
            <a:r>
              <a:rPr lang="en-US" sz="2400" dirty="0" smtClean="0">
                <a:sym typeface="Wingdings" pitchFamily="2" charset="2"/>
              </a:rPr>
              <a:t> purpose</a:t>
            </a:r>
          </a:p>
          <a:p>
            <a:pPr lvl="1"/>
            <a:r>
              <a:rPr lang="en-US" sz="2000" dirty="0" smtClean="0"/>
              <a:t>The problem statements for </a:t>
            </a:r>
            <a:r>
              <a:rPr lang="en-US" sz="2000" dirty="0" err="1" smtClean="0"/>
              <a:t>PSes</a:t>
            </a:r>
            <a:r>
              <a:rPr lang="en-US" sz="2000" dirty="0" smtClean="0"/>
              <a:t> are directly set-up in </a:t>
            </a:r>
            <a:r>
              <a:rPr lang="en-US" sz="2000" dirty="0" err="1" smtClean="0"/>
              <a:t>Mooshak</a:t>
            </a:r>
            <a:endParaRPr lang="en-US" sz="2000" dirty="0" smtClean="0"/>
          </a:p>
          <a:p>
            <a:pPr lvl="1"/>
            <a:r>
              <a:rPr lang="en-US" sz="2000" dirty="0" smtClean="0"/>
              <a:t>This leaderboard is to view your Online Quiz scores, PS scores, see the list of achievements that you have </a:t>
            </a:r>
            <a:r>
              <a:rPr lang="en-US" sz="2000" dirty="0"/>
              <a:t>obtained, see the current </a:t>
            </a:r>
            <a:r>
              <a:rPr lang="en-US" sz="2000" dirty="0" smtClean="0"/>
              <a:t>leaders and understand your relative position in the class week by week</a:t>
            </a:r>
          </a:p>
          <a:p>
            <a:pPr lvl="1"/>
            <a:r>
              <a:rPr lang="en-US" sz="2000" dirty="0" smtClean="0"/>
              <a:t>This part of the system will be gradually improved in the next few weeks…</a:t>
            </a:r>
          </a:p>
        </p:txBody>
      </p:sp>
    </p:spTree>
    <p:custDataLst>
      <p:tags r:id="rId1"/>
    </p:custDataLst>
    <p:extLst>
      <p:ext uri="{BB962C8B-B14F-4D97-AF65-F5344CB8AC3E}">
        <p14:creationId xmlns:p14="http://schemas.microsoft.com/office/powerpoint/2010/main" val="15371435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Mooshak</a:t>
            </a:r>
            <a:r>
              <a:rPr lang="en-US" dirty="0" smtClean="0"/>
              <a:t> Online Judge System</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We need </a:t>
            </a:r>
            <a:r>
              <a:rPr lang="en-US" sz="2800" i="1" u="sng" dirty="0" smtClean="0"/>
              <a:t>another</a:t>
            </a:r>
            <a:r>
              <a:rPr lang="en-US" sz="2800" dirty="0" smtClean="0"/>
              <a:t> system for automatic grading</a:t>
            </a:r>
          </a:p>
          <a:p>
            <a:r>
              <a:rPr lang="en-US" sz="2400" dirty="0" smtClean="0"/>
              <a:t>Important URL:</a:t>
            </a:r>
            <a:r>
              <a:rPr lang="en-US" sz="2200" dirty="0" smtClean="0"/>
              <a:t> </a:t>
            </a:r>
            <a:r>
              <a:rPr lang="en-US" sz="2200" dirty="0" smtClean="0">
                <a:hlinkClick r:id="rId4"/>
              </a:rPr>
              <a:t>http://algorithmics.comp.nus.edu.sg/~mooshak</a:t>
            </a:r>
            <a:endParaRPr lang="en-US" sz="2200" dirty="0" smtClean="0"/>
          </a:p>
          <a:p>
            <a:r>
              <a:rPr lang="en-US" sz="2400" dirty="0" smtClean="0"/>
              <a:t>Instant grading!</a:t>
            </a:r>
          </a:p>
          <a:p>
            <a:pPr lvl="1"/>
            <a:r>
              <a:rPr lang="en-US" sz="2000" dirty="0" smtClean="0"/>
              <a:t>Typical Online judge verdicts: </a:t>
            </a:r>
            <a:r>
              <a:rPr lang="en-US" sz="2000" dirty="0" smtClean="0">
                <a:solidFill>
                  <a:srgbClr val="00B050"/>
                </a:solidFill>
              </a:rPr>
              <a:t>AC(</a:t>
            </a:r>
            <a:r>
              <a:rPr lang="en-US" sz="2000" dirty="0" err="1" smtClean="0">
                <a:solidFill>
                  <a:srgbClr val="00B050"/>
                </a:solidFill>
              </a:rPr>
              <a:t>cepted</a:t>
            </a:r>
            <a:r>
              <a:rPr lang="en-US" sz="2000" dirty="0" smtClean="0">
                <a:solidFill>
                  <a:srgbClr val="00B050"/>
                </a:solidFill>
              </a:rPr>
              <a:t>)</a:t>
            </a:r>
            <a:r>
              <a:rPr lang="en-US" sz="2000" dirty="0" smtClean="0"/>
              <a:t>, </a:t>
            </a:r>
            <a:r>
              <a:rPr lang="en-US" sz="2000" dirty="0" smtClean="0">
                <a:solidFill>
                  <a:srgbClr val="FF0000"/>
                </a:solidFill>
              </a:rPr>
              <a:t>W(</a:t>
            </a:r>
            <a:r>
              <a:rPr lang="en-US" sz="2000" dirty="0" err="1" smtClean="0">
                <a:solidFill>
                  <a:srgbClr val="FF0000"/>
                </a:solidFill>
              </a:rPr>
              <a:t>rong</a:t>
            </a:r>
            <a:r>
              <a:rPr lang="en-US" sz="2000" dirty="0" smtClean="0">
                <a:solidFill>
                  <a:srgbClr val="FF0000"/>
                </a:solidFill>
              </a:rPr>
              <a:t>)A(</a:t>
            </a:r>
            <a:r>
              <a:rPr lang="en-US" sz="2000" dirty="0" err="1" smtClean="0">
                <a:solidFill>
                  <a:srgbClr val="FF0000"/>
                </a:solidFill>
              </a:rPr>
              <a:t>nswer</a:t>
            </a:r>
            <a:r>
              <a:rPr lang="en-US" sz="2000" dirty="0" smtClean="0">
                <a:solidFill>
                  <a:srgbClr val="FF0000"/>
                </a:solidFill>
              </a:rPr>
              <a:t>), T(</a:t>
            </a:r>
            <a:r>
              <a:rPr lang="en-US" sz="2000" dirty="0" err="1" smtClean="0">
                <a:solidFill>
                  <a:srgbClr val="FF0000"/>
                </a:solidFill>
              </a:rPr>
              <a:t>ime</a:t>
            </a:r>
            <a:r>
              <a:rPr lang="en-US" sz="2000" dirty="0" smtClean="0">
                <a:solidFill>
                  <a:srgbClr val="FF0000"/>
                </a:solidFill>
              </a:rPr>
              <a:t>)L(</a:t>
            </a:r>
            <a:r>
              <a:rPr lang="en-US" sz="2000" dirty="0" err="1" smtClean="0">
                <a:solidFill>
                  <a:srgbClr val="FF0000"/>
                </a:solidFill>
              </a:rPr>
              <a:t>imit</a:t>
            </a:r>
            <a:r>
              <a:rPr lang="en-US" sz="2000" dirty="0" smtClean="0">
                <a:solidFill>
                  <a:srgbClr val="FF0000"/>
                </a:solidFill>
              </a:rPr>
              <a:t>)E(</a:t>
            </a:r>
            <a:r>
              <a:rPr lang="en-US" sz="2000" dirty="0" err="1" smtClean="0">
                <a:solidFill>
                  <a:srgbClr val="FF0000"/>
                </a:solidFill>
              </a:rPr>
              <a:t>xceeded</a:t>
            </a:r>
            <a:r>
              <a:rPr lang="en-US" sz="2000" dirty="0" smtClean="0">
                <a:solidFill>
                  <a:srgbClr val="FF0000"/>
                </a:solidFill>
              </a:rPr>
              <a:t>), R(un)T(</a:t>
            </a:r>
            <a:r>
              <a:rPr lang="en-US" sz="2000" dirty="0" err="1" smtClean="0">
                <a:solidFill>
                  <a:srgbClr val="FF0000"/>
                </a:solidFill>
              </a:rPr>
              <a:t>ime</a:t>
            </a:r>
            <a:r>
              <a:rPr lang="en-US" sz="2000" dirty="0" smtClean="0">
                <a:solidFill>
                  <a:srgbClr val="FF0000"/>
                </a:solidFill>
              </a:rPr>
              <a:t>)E(</a:t>
            </a:r>
            <a:r>
              <a:rPr lang="en-US" sz="2000" dirty="0" err="1" smtClean="0">
                <a:solidFill>
                  <a:srgbClr val="FF0000"/>
                </a:solidFill>
              </a:rPr>
              <a:t>rror</a:t>
            </a:r>
            <a:r>
              <a:rPr lang="en-US" sz="2000" dirty="0" smtClean="0">
                <a:solidFill>
                  <a:srgbClr val="FF0000"/>
                </a:solidFill>
              </a:rPr>
              <a:t>), C(</a:t>
            </a:r>
            <a:r>
              <a:rPr lang="en-US" sz="2000" dirty="0" err="1" smtClean="0">
                <a:solidFill>
                  <a:srgbClr val="FF0000"/>
                </a:solidFill>
              </a:rPr>
              <a:t>ompile</a:t>
            </a:r>
            <a:r>
              <a:rPr lang="en-US" sz="2000" dirty="0" smtClean="0">
                <a:solidFill>
                  <a:srgbClr val="FF0000"/>
                </a:solidFill>
              </a:rPr>
              <a:t>)T(</a:t>
            </a:r>
            <a:r>
              <a:rPr lang="en-US" sz="2000" dirty="0" err="1" smtClean="0">
                <a:solidFill>
                  <a:srgbClr val="FF0000"/>
                </a:solidFill>
              </a:rPr>
              <a:t>ime</a:t>
            </a:r>
            <a:r>
              <a:rPr lang="en-US" sz="2000" dirty="0" smtClean="0">
                <a:solidFill>
                  <a:srgbClr val="FF0000"/>
                </a:solidFill>
              </a:rPr>
              <a:t>)E(</a:t>
            </a:r>
            <a:r>
              <a:rPr lang="en-US" sz="2000" dirty="0" err="1" smtClean="0">
                <a:solidFill>
                  <a:srgbClr val="FF0000"/>
                </a:solidFill>
              </a:rPr>
              <a:t>rror</a:t>
            </a:r>
            <a:r>
              <a:rPr lang="en-US" sz="2000" dirty="0" smtClean="0">
                <a:solidFill>
                  <a:srgbClr val="FF0000"/>
                </a:solidFill>
              </a:rPr>
              <a:t>), </a:t>
            </a:r>
            <a:r>
              <a:rPr lang="en-US" sz="2000" dirty="0" smtClean="0">
                <a:solidFill>
                  <a:srgbClr val="0070C0"/>
                </a:solidFill>
              </a:rPr>
              <a:t>Invalid Submission (NEW), Requires Reevaluation (NEW),</a:t>
            </a:r>
            <a:br>
              <a:rPr lang="en-US" sz="2000" dirty="0" smtClean="0">
                <a:solidFill>
                  <a:srgbClr val="0070C0"/>
                </a:solidFill>
              </a:rPr>
            </a:br>
            <a:r>
              <a:rPr lang="en-US" sz="2000" dirty="0" smtClean="0">
                <a:solidFill>
                  <a:srgbClr val="0070C0"/>
                </a:solidFill>
              </a:rPr>
              <a:t>Program Size Exceeded (NEW)</a:t>
            </a:r>
          </a:p>
          <a:p>
            <a:r>
              <a:rPr lang="en-US" sz="2400" dirty="0" smtClean="0"/>
              <a:t>Unless there are special cases, if you get your code AC (Accepted), you will get that amount of points as stated in the problem description</a:t>
            </a:r>
          </a:p>
          <a:p>
            <a:pPr lvl="1"/>
            <a:r>
              <a:rPr lang="en-US" sz="2000" dirty="0" smtClean="0"/>
              <a:t>However, post-deadline penalty (e.g. your code are found to be a very similar copy of someone else’s code) can still alter the score</a:t>
            </a:r>
            <a:endParaRPr lang="en-US" sz="2000" dirty="0"/>
          </a:p>
        </p:txBody>
      </p:sp>
    </p:spTree>
    <p:custDataLst>
      <p:tags r:id="rId1"/>
    </p:custDataLst>
    <p:extLst>
      <p:ext uri="{BB962C8B-B14F-4D97-AF65-F5344CB8AC3E}">
        <p14:creationId xmlns:p14="http://schemas.microsoft.com/office/powerpoint/2010/main" val="3381257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Compiler used by </a:t>
            </a:r>
            <a:r>
              <a:rPr lang="en-US" dirty="0" err="1" smtClean="0"/>
              <a:t>CodeCrunch</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It is </a:t>
            </a:r>
            <a:r>
              <a:rPr lang="en-US" sz="2400" b="1" dirty="0" smtClean="0"/>
              <a:t>java </a:t>
            </a:r>
            <a:r>
              <a:rPr lang="en-SG" sz="2400" b="1" dirty="0"/>
              <a:t>1.8.0_102</a:t>
            </a:r>
            <a:endParaRPr lang="en-US" sz="2400" b="1" dirty="0" smtClean="0"/>
          </a:p>
          <a:p>
            <a:r>
              <a:rPr lang="en-US" sz="2000" dirty="0" smtClean="0"/>
              <a:t>It </a:t>
            </a:r>
            <a:r>
              <a:rPr lang="en-US" sz="2000" dirty="0"/>
              <a:t>supports Java </a:t>
            </a:r>
            <a:r>
              <a:rPr lang="en-US" sz="2000" dirty="0" smtClean="0"/>
              <a:t>8 </a:t>
            </a:r>
            <a:r>
              <a:rPr lang="en-US" sz="2000" dirty="0"/>
              <a:t>very well </a:t>
            </a:r>
            <a:r>
              <a:rPr lang="en-US" sz="2000" dirty="0" smtClean="0"/>
              <a:t>(very compatible)</a:t>
            </a:r>
          </a:p>
          <a:p>
            <a:r>
              <a:rPr lang="en-US" sz="2000" dirty="0" smtClean="0"/>
              <a:t>You can use all the new fangled features of java SDK 8 if you want to (Actually not new now, since SDK 9 is coming out in a month’s time).</a:t>
            </a:r>
            <a:endParaRPr lang="en-US" sz="2000" dirty="0"/>
          </a:p>
        </p:txBody>
      </p:sp>
    </p:spTree>
    <p:extLst>
      <p:ext uri="{BB962C8B-B14F-4D97-AF65-F5344CB8AC3E}">
        <p14:creationId xmlns:p14="http://schemas.microsoft.com/office/powerpoint/2010/main" val="330095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Sets</a:t>
            </a:r>
            <a:endParaRPr lang="en-US" dirty="0"/>
          </a:p>
        </p:txBody>
      </p:sp>
      <p:sp>
        <p:nvSpPr>
          <p:cNvPr id="3" name="Content Placeholder 2"/>
          <p:cNvSpPr>
            <a:spLocks noGrp="1"/>
          </p:cNvSpPr>
          <p:nvPr>
            <p:ph idx="1"/>
          </p:nvPr>
        </p:nvSpPr>
        <p:spPr>
          <a:xfrm>
            <a:off x="457200" y="1600200"/>
            <a:ext cx="8382000" cy="4876800"/>
          </a:xfrm>
        </p:spPr>
        <p:txBody>
          <a:bodyPr>
            <a:normAutofit fontScale="92500" lnSpcReduction="10000"/>
          </a:bodyPr>
          <a:lstStyle/>
          <a:p>
            <a:pPr>
              <a:buNone/>
            </a:pPr>
            <a:r>
              <a:rPr lang="en-US" sz="2800" dirty="0" smtClean="0"/>
              <a:t>CS2010 </a:t>
            </a:r>
            <a:r>
              <a:rPr lang="en-US" sz="2800" dirty="0" err="1" smtClean="0"/>
              <a:t>PSes</a:t>
            </a:r>
            <a:r>
              <a:rPr lang="en-US" sz="2800" dirty="0" smtClean="0"/>
              <a:t> (PS1-6) are about </a:t>
            </a:r>
            <a:r>
              <a:rPr lang="en-US" sz="2800" dirty="0" err="1" smtClean="0"/>
              <a:t>Ket</a:t>
            </a:r>
            <a:r>
              <a:rPr lang="en-US" sz="2800" dirty="0" smtClean="0"/>
              <a:t> </a:t>
            </a:r>
            <a:r>
              <a:rPr lang="en-US" sz="2800" dirty="0" err="1" smtClean="0"/>
              <a:t>Fah’s</a:t>
            </a:r>
            <a:r>
              <a:rPr lang="en-US" sz="2800" dirty="0" smtClean="0"/>
              <a:t> illness and problems </a:t>
            </a:r>
          </a:p>
          <a:p>
            <a:pPr>
              <a:buNone/>
            </a:pPr>
            <a:r>
              <a:rPr lang="en-US" sz="2800" dirty="0" smtClean="0"/>
              <a:t>faced by the disabled and wheelchair bound</a:t>
            </a:r>
          </a:p>
          <a:p>
            <a:pPr>
              <a:buNone/>
            </a:pPr>
            <a:endParaRPr lang="en-US" sz="1100" dirty="0" smtClean="0"/>
          </a:p>
          <a:p>
            <a:pPr>
              <a:buNone/>
            </a:pPr>
            <a:r>
              <a:rPr lang="en-US" sz="2800" dirty="0" smtClean="0"/>
              <a:t>Remember that it has subtask system</a:t>
            </a:r>
          </a:p>
          <a:p>
            <a:r>
              <a:rPr lang="en-US" sz="2400" dirty="0" smtClean="0"/>
              <a:t>Subtask A is always the easiest, but low points</a:t>
            </a:r>
          </a:p>
          <a:p>
            <a:pPr lvl="1"/>
            <a:r>
              <a:rPr lang="en-US" sz="2000" u="sng" dirty="0" smtClean="0"/>
              <a:t>Everyone</a:t>
            </a:r>
            <a:r>
              <a:rPr lang="en-US" sz="2000" dirty="0" smtClean="0"/>
              <a:t> are expected to solve this</a:t>
            </a:r>
          </a:p>
          <a:p>
            <a:pPr lvl="1"/>
            <a:r>
              <a:rPr lang="en-US" sz="2000" dirty="0" smtClean="0"/>
              <a:t>Algorithm mentioned in tutorial/lab demos (usually tutorial)</a:t>
            </a:r>
          </a:p>
          <a:p>
            <a:r>
              <a:rPr lang="en-US" sz="2400" dirty="0" smtClean="0"/>
              <a:t>Subtask B (or also C) is/are CS2010 standard, medium points</a:t>
            </a:r>
          </a:p>
          <a:p>
            <a:pPr lvl="1"/>
            <a:r>
              <a:rPr lang="en-US" sz="2000" u="sng" dirty="0" smtClean="0"/>
              <a:t>Majority</a:t>
            </a:r>
            <a:r>
              <a:rPr lang="en-US" sz="2000" dirty="0" smtClean="0"/>
              <a:t> are expected to solve this</a:t>
            </a:r>
          </a:p>
          <a:p>
            <a:pPr lvl="1"/>
            <a:r>
              <a:rPr lang="en-US" sz="2000" dirty="0" smtClean="0"/>
              <a:t>Algorithm mentioned in tutorial/lab demos (usually lab demos)</a:t>
            </a:r>
          </a:p>
          <a:p>
            <a:r>
              <a:rPr lang="en-US" sz="2400" dirty="0" smtClean="0"/>
              <a:t>The last </a:t>
            </a:r>
            <a:r>
              <a:rPr lang="en-US" sz="2400" strike="sngStrike" dirty="0" smtClean="0"/>
              <a:t>(or the R)</a:t>
            </a:r>
            <a:r>
              <a:rPr lang="en-US" sz="2400" dirty="0" smtClean="0"/>
              <a:t> Subtask is quite challenging, but low points</a:t>
            </a:r>
          </a:p>
          <a:p>
            <a:pPr lvl="1"/>
            <a:r>
              <a:rPr lang="en-US" sz="2000" u="sng" dirty="0" smtClean="0"/>
              <a:t>Minority</a:t>
            </a:r>
            <a:r>
              <a:rPr lang="en-US" sz="2000" dirty="0" smtClean="0"/>
              <a:t> are expected to solve this</a:t>
            </a:r>
          </a:p>
          <a:p>
            <a:pPr lvl="1"/>
            <a:r>
              <a:rPr lang="en-US" sz="2000" dirty="0" smtClean="0"/>
              <a:t>No need to feel bad if you cannot solve this part :O</a:t>
            </a:r>
          </a:p>
          <a:p>
            <a:endParaRPr lang="en-US" dirty="0"/>
          </a:p>
        </p:txBody>
      </p:sp>
    </p:spTree>
    <p:custDataLst>
      <p:tags r:id="rId1"/>
    </p:custDataLst>
    <p:extLst>
      <p:ext uri="{BB962C8B-B14F-4D97-AF65-F5344CB8AC3E}">
        <p14:creationId xmlns:p14="http://schemas.microsoft.com/office/powerpoint/2010/main" val="123722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458200" cy="1143000"/>
          </a:xfrm>
        </p:spPr>
        <p:txBody>
          <a:bodyPr>
            <a:normAutofit/>
          </a:bodyPr>
          <a:lstStyle/>
          <a:p>
            <a:r>
              <a:rPr lang="en-US" dirty="0" err="1" smtClean="0"/>
              <a:t>VisuAlgo</a:t>
            </a:r>
            <a:r>
              <a:rPr lang="en-US" dirty="0" smtClean="0"/>
              <a:t> Online Quiz Training Mode</a:t>
            </a:r>
            <a:endParaRPr lang="en-US" dirty="0"/>
          </a:p>
        </p:txBody>
      </p:sp>
      <p:sp>
        <p:nvSpPr>
          <p:cNvPr id="3" name="Content Placeholder 2"/>
          <p:cNvSpPr>
            <a:spLocks noGrp="1"/>
          </p:cNvSpPr>
          <p:nvPr>
            <p:ph idx="1"/>
          </p:nvPr>
        </p:nvSpPr>
        <p:spPr/>
        <p:txBody>
          <a:bodyPr>
            <a:normAutofit/>
          </a:bodyPr>
          <a:lstStyle/>
          <a:p>
            <a:pPr>
              <a:buNone/>
            </a:pPr>
            <a:r>
              <a:rPr lang="en-US" sz="2800" dirty="0" smtClean="0"/>
              <a:t>PS1 is clearly about Binary Heap</a:t>
            </a:r>
          </a:p>
          <a:p>
            <a:pPr>
              <a:buNone/>
            </a:pPr>
            <a:endParaRPr lang="en-US" sz="1100" dirty="0"/>
          </a:p>
          <a:p>
            <a:pPr>
              <a:buNone/>
            </a:pPr>
            <a:r>
              <a:rPr lang="en-US" sz="2800" dirty="0" smtClean="0"/>
              <a:t>Make sure that you understand the explanation in:</a:t>
            </a:r>
          </a:p>
          <a:p>
            <a:pPr>
              <a:buNone/>
            </a:pPr>
            <a:r>
              <a:rPr lang="en-US" sz="2000" dirty="0" smtClean="0">
                <a:hlinkClick r:id="rId4"/>
              </a:rPr>
              <a:t>https://visualgo.net/heap</a:t>
            </a:r>
            <a:endParaRPr lang="en-US" sz="2000" dirty="0" smtClean="0"/>
          </a:p>
          <a:p>
            <a:pPr>
              <a:buNone/>
            </a:pPr>
            <a:endParaRPr lang="en-US" sz="1100" dirty="0"/>
          </a:p>
          <a:p>
            <a:pPr marL="0" indent="0">
              <a:buNone/>
            </a:pPr>
            <a:r>
              <a:rPr lang="en-US" sz="2800" dirty="0" smtClean="0"/>
              <a:t>You can use </a:t>
            </a:r>
            <a:r>
              <a:rPr lang="en-US" sz="2800" dirty="0" err="1" smtClean="0"/>
              <a:t>VisuAlgo</a:t>
            </a:r>
            <a:r>
              <a:rPr lang="en-US" sz="2800" dirty="0" smtClean="0"/>
              <a:t> Online Quiz training mode to check your basic understanding about Binary Heap</a:t>
            </a:r>
            <a:br>
              <a:rPr lang="en-US" sz="2800" dirty="0" smtClean="0"/>
            </a:br>
            <a:r>
              <a:rPr lang="en-US" sz="2800" dirty="0" smtClean="0"/>
              <a:t>on “infinite”* number of random questions:</a:t>
            </a:r>
            <a:endParaRPr lang="en-US" sz="2800" dirty="0"/>
          </a:p>
          <a:p>
            <a:pPr>
              <a:buNone/>
            </a:pPr>
            <a:r>
              <a:rPr lang="en-US" sz="2000" dirty="0" smtClean="0">
                <a:hlinkClick r:id="rId5"/>
              </a:rPr>
              <a:t>https://visualgo.net/training?diff=Hard&amp;n=3&amp;tl=0&amp;module=heap</a:t>
            </a:r>
            <a:endParaRPr lang="en-US" sz="2000" dirty="0" smtClean="0"/>
          </a:p>
        </p:txBody>
      </p:sp>
    </p:spTree>
    <p:custDataLst>
      <p:tags r:id="rId1"/>
    </p:custDataLst>
    <p:extLst>
      <p:ext uri="{BB962C8B-B14F-4D97-AF65-F5344CB8AC3E}">
        <p14:creationId xmlns:p14="http://schemas.microsoft.com/office/powerpoint/2010/main" val="133049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458200" cy="1143000"/>
          </a:xfrm>
        </p:spPr>
        <p:txBody>
          <a:bodyPr>
            <a:normAutofit/>
          </a:bodyPr>
          <a:lstStyle/>
          <a:p>
            <a:r>
              <a:rPr lang="en-US" dirty="0" err="1" smtClean="0"/>
              <a:t>VisuAlgo</a:t>
            </a:r>
            <a:r>
              <a:rPr lang="en-US" dirty="0" smtClean="0"/>
              <a:t> Online Quiz Training Mode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800" dirty="0" smtClean="0"/>
              <a:t>PS1 is clearly about Binary Heap</a:t>
            </a:r>
          </a:p>
          <a:p>
            <a:pPr>
              <a:buNone/>
            </a:pPr>
            <a:endParaRPr lang="en-US" sz="1100" dirty="0"/>
          </a:p>
          <a:p>
            <a:pPr>
              <a:buNone/>
            </a:pPr>
            <a:r>
              <a:rPr lang="en-US" sz="2800" dirty="0" smtClean="0"/>
              <a:t>Make sure that you understand the explanation in:</a:t>
            </a:r>
          </a:p>
          <a:p>
            <a:pPr>
              <a:buNone/>
            </a:pPr>
            <a:r>
              <a:rPr lang="en-US" sz="2000" dirty="0" smtClean="0">
                <a:hlinkClick r:id="rId4"/>
              </a:rPr>
              <a:t>https://visualgo.net/heap</a:t>
            </a:r>
            <a:endParaRPr lang="en-US" sz="2000" dirty="0" smtClean="0"/>
          </a:p>
          <a:p>
            <a:pPr>
              <a:buNone/>
            </a:pPr>
            <a:endParaRPr lang="en-US" sz="1100" dirty="0"/>
          </a:p>
          <a:p>
            <a:pPr marL="0" indent="0">
              <a:buNone/>
            </a:pPr>
            <a:r>
              <a:rPr lang="en-US" sz="2800" dirty="0" smtClean="0"/>
              <a:t>You can use </a:t>
            </a:r>
            <a:r>
              <a:rPr lang="en-US" sz="2800" dirty="0" err="1" smtClean="0"/>
              <a:t>VisuAlgo</a:t>
            </a:r>
            <a:r>
              <a:rPr lang="en-US" sz="2800" dirty="0" smtClean="0"/>
              <a:t> Online Quiz training mode to check your basic understanding about Binary Heap</a:t>
            </a:r>
            <a:br>
              <a:rPr lang="en-US" sz="2800" dirty="0" smtClean="0"/>
            </a:br>
            <a:r>
              <a:rPr lang="en-US" sz="2800" dirty="0" smtClean="0"/>
              <a:t>on “infinite”* number of random questions: </a:t>
            </a:r>
          </a:p>
          <a:p>
            <a:pPr marL="914400" lvl="1" indent="-514350">
              <a:buFont typeface="+mj-lt"/>
              <a:buAutoNum type="arabicPeriod"/>
            </a:pPr>
            <a:r>
              <a:rPr lang="en-US" sz="2400" dirty="0" smtClean="0"/>
              <a:t>Go to</a:t>
            </a:r>
            <a:r>
              <a:rPr lang="en-US" sz="2400" dirty="0"/>
              <a:t> </a:t>
            </a:r>
            <a:r>
              <a:rPr lang="en-US" sz="2400" dirty="0" smtClean="0">
                <a:hlinkClick r:id="rId5"/>
              </a:rPr>
              <a:t>https://visualgo.net/training</a:t>
            </a:r>
            <a:endParaRPr lang="en-US" sz="2400" dirty="0"/>
          </a:p>
          <a:p>
            <a:pPr marL="914400" lvl="1" indent="-514350">
              <a:buFont typeface="+mj-lt"/>
              <a:buAutoNum type="arabicPeriod"/>
            </a:pPr>
            <a:r>
              <a:rPr lang="en-US" sz="2400" dirty="0" smtClean="0"/>
              <a:t>Select Binary Heap</a:t>
            </a:r>
          </a:p>
          <a:p>
            <a:pPr marL="914400" lvl="1" indent="-514350">
              <a:buFont typeface="+mj-lt"/>
              <a:buAutoNum type="arabicPeriod"/>
            </a:pPr>
            <a:r>
              <a:rPr lang="en-US" sz="2400" dirty="0" smtClean="0"/>
              <a:t>Select appropriate number of questions, time limit, difficulty (currently up to medium but hard will be coming soon)</a:t>
            </a:r>
          </a:p>
          <a:p>
            <a:pPr marL="914400" lvl="1" indent="-514350">
              <a:buFont typeface="+mj-lt"/>
              <a:buAutoNum type="arabicPeriod"/>
            </a:pPr>
            <a:r>
              <a:rPr lang="en-US" sz="2400" dirty="0" smtClean="0"/>
              <a:t>Start training !</a:t>
            </a:r>
          </a:p>
        </p:txBody>
      </p:sp>
    </p:spTree>
    <p:custDataLst>
      <p:tags r:id="rId1"/>
    </p:custDataLst>
    <p:extLst>
      <p:ext uri="{BB962C8B-B14F-4D97-AF65-F5344CB8AC3E}">
        <p14:creationId xmlns:p14="http://schemas.microsoft.com/office/powerpoint/2010/main" val="79017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TotalTime>
  <Words>1822</Words>
  <Application>Microsoft Office PowerPoint</Application>
  <PresentationFormat>On-screen Show (4:3)</PresentationFormat>
  <Paragraphs>222</Paragraphs>
  <Slides>18</Slides>
  <Notes>14</Notes>
  <HiddenSlides>3</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Lab Demo 01</vt:lpstr>
      <vt:lpstr>Lab TA Introduction &amp; Expectations</vt:lpstr>
      <vt:lpstr>Ice Breaking</vt:lpstr>
      <vt:lpstr>Game System</vt:lpstr>
      <vt:lpstr>Mooshak Online Judge System</vt:lpstr>
      <vt:lpstr>Java Compiler used by CodeCrunch</vt:lpstr>
      <vt:lpstr>The Problem Sets</vt:lpstr>
      <vt:lpstr>VisuAlgo Online Quiz Training Mode</vt:lpstr>
      <vt:lpstr>VisuAlgo Online Quiz Training Mode</vt:lpstr>
      <vt:lpstr>PS1 Status (as of 31 Aug, 11am)</vt:lpstr>
      <vt:lpstr>Hacking Solution for PS1 Subtask A</vt:lpstr>
      <vt:lpstr>Introducing Java PriorityQueue</vt:lpstr>
      <vt:lpstr>Easiest Solution for PS1 Subtask B</vt:lpstr>
      <vt:lpstr>Cool Stuff About Binary Heap</vt:lpstr>
      <vt:lpstr>Why PS1 Subtask C is Harder?</vt:lpstr>
      <vt:lpstr>heapUpdateKey(i, v)</vt:lpstr>
      <vt:lpstr>Treat(i)</vt:lpstr>
      <vt:lpstr>We are done for today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Demo 01</dc:title>
  <dc:creator>chongket</dc:creator>
  <cp:lastModifiedBy>Kevin Ong</cp:lastModifiedBy>
  <cp:revision>30</cp:revision>
  <dcterms:created xsi:type="dcterms:W3CDTF">2016-08-14T07:54:06Z</dcterms:created>
  <dcterms:modified xsi:type="dcterms:W3CDTF">2017-08-31T04:09:25Z</dcterms:modified>
</cp:coreProperties>
</file>