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5143500" cx="9144000"/>
  <p:notesSz cx="6858000" cy="9144000"/>
  <p:embeddedFontLst>
    <p:embeddedFont>
      <p:font typeface="Montserrat"/>
      <p:regular r:id="rId87"/>
      <p:bold r:id="rId88"/>
      <p:italic r:id="rId89"/>
      <p:boldItalic r:id="rId90"/>
    </p:embeddedFont>
    <p:embeddedFont>
      <p:font typeface="Lato"/>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Montserrat-bold.fntdata"/><Relationship Id="rId43" Type="http://schemas.openxmlformats.org/officeDocument/2006/relationships/slide" Target="slides/slide38.xml"/><Relationship Id="rId87" Type="http://schemas.openxmlformats.org/officeDocument/2006/relationships/font" Target="fonts/Montserrat-regular.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ontserrat-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schemas.openxmlformats.org/officeDocument/2006/relationships/font" Target="fonts/Lato-bold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regular.fntdata"/><Relationship Id="rId90" Type="http://schemas.openxmlformats.org/officeDocument/2006/relationships/font" Target="fonts/Montserrat-boldItalic.fntdata"/><Relationship Id="rId93" Type="http://schemas.openxmlformats.org/officeDocument/2006/relationships/font" Target="fonts/Lato-italic.fntdata"/><Relationship Id="rId92" Type="http://schemas.openxmlformats.org/officeDocument/2006/relationships/font" Target="fonts/Lato-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a61962a9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a61962a9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a61962a9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a61962a9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a61962a9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a61962a9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a61962a9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a61962a9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a61962a9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a61962a9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a61962a9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a61962a9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a61962a9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a61962a9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a61962a9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a61962a9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Sedentary category recognises time in </a:t>
            </a:r>
            <a:r>
              <a:rPr lang="en"/>
              <a:t>which</a:t>
            </a:r>
            <a:r>
              <a:rPr lang="en"/>
              <a:t> participants are either sitting, standing,  or being idle - not to be confused with sleeping.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a61962a9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a61962a9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a61962a9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a61962a9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a61962a9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a61962a9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a61962a9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a61962a9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a61962a9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aa61962a9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a61962a9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a61962a9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a61962a9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a61962a9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a61962a9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a61962a9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a61962a9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aa61962a9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a61962a9c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a61962a9c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a61962a9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a61962a9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a61962a9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a61962a9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a61962a9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a61962a9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a61962a9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a61962a9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a61962a9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a61962a9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a61962a9c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a61962a9c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ac041518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ac041518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aa61962a9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aa61962a9c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a61962a9c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a61962a9c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a61962a9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aa61962a9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a61962a9c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a61962a9c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a61962a9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a61962a9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a61962a9c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aa61962a9c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aa61962a9c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aa61962a9c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a61962a9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a61962a9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aa61962a9c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aa61962a9c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a61962a9c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aa61962a9c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aa61962a9c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aa61962a9c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aa61962a9c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aa61962a9c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aa61962a9c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aa61962a9c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aa61962a9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aa61962a9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aa61962a9c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aa61962a9c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aa61962a9c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aa61962a9c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aa61962a9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aa61962a9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R-squared represents correlation </a:t>
            </a:r>
            <a:r>
              <a:rPr lang="en"/>
              <a:t>coefficient</a:t>
            </a:r>
            <a:r>
              <a:rPr lang="en"/>
              <a:t> - It ranges from -1 to 1, which </a:t>
            </a:r>
            <a:r>
              <a:rPr lang="en"/>
              <a:t>negative</a:t>
            </a:r>
            <a:r>
              <a:rPr lang="en"/>
              <a:t> values </a:t>
            </a:r>
            <a:r>
              <a:rPr lang="en"/>
              <a:t>indicating</a:t>
            </a:r>
            <a:r>
              <a:rPr lang="en"/>
              <a:t> negative correlation, and </a:t>
            </a:r>
            <a:r>
              <a:rPr lang="en"/>
              <a:t>positive</a:t>
            </a:r>
            <a:r>
              <a:rPr lang="en"/>
              <a:t> values indicating </a:t>
            </a:r>
            <a:r>
              <a:rPr lang="en"/>
              <a:t>positive</a:t>
            </a:r>
            <a:r>
              <a:rPr lang="en"/>
              <a:t> </a:t>
            </a:r>
            <a:r>
              <a:rPr lang="en"/>
              <a:t>coreelations</a:t>
            </a:r>
            <a:r>
              <a:rPr lang="en"/>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aa61962a9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aa61962a9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a61962a9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a61962a9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aa61962a9c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aa61962a9c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aa61962a9c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aa61962a9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Light physical activity is a weak measure of step count - the correlation coefficient is less than 0.1.</a:t>
            </a:r>
            <a:endParaRPr/>
          </a:p>
          <a:p>
            <a:pPr indent="0" lvl="0" marL="0" rtl="0" algn="l">
              <a:spcBef>
                <a:spcPts val="0"/>
              </a:spcBef>
              <a:spcAft>
                <a:spcPts val="0"/>
              </a:spcAft>
              <a:buNone/>
            </a:pPr>
            <a:r>
              <a:rPr lang="en"/>
              <a:t>All </a:t>
            </a:r>
            <a:r>
              <a:rPr lang="en">
                <a:solidFill>
                  <a:schemeClr val="dk1"/>
                </a:solidFill>
              </a:rPr>
              <a:t>correlation coefficients are weak</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aa61962a9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aa61962a9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aa61962a9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aa61962a9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All correlation coefficients are weak ranging from 0.1 to 0.3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aa61962a9c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aa61962a9c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aa61962a9c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aa61962a9c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aa61962a9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aa61962a9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aa61962a9c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aa61962a9c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aa61962a9c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aa61962a9c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All correlation coefficients are weak ranging from 0.1 to 0.3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aa61962a9c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aa61962a9c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All correlation coefficients are weak ranging from 0.1 to 0.3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a61962a9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a61962a9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aa61962a9c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aa61962a9c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aa61962a9c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aa61962a9c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aa61962a9c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aa61962a9c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All correlation coefficients are weak ranging from 0.1 to 0.3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aac041518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aac041518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aa61962a9c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aa61962a9c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All correlation coefficients are weak ranging from 0.1 to 0.3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aa61962a9c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aa61962a9c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aa61962a9c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aa61962a9c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aa61962a9c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aa61962a9c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aac041518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aac041518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aa61962a9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aa61962a9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All correlation coefficients are weak ranging from 0.1 to 0.3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a61962a9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a61962a9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aac041518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aac041518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All correlation coefficients are weak ranging from 0.1 to 0.3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aac041518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aac041518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aac041518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aac041518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aac041518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aac041518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aac041518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aac041518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aac041518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aac041518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aac041518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aac041518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aa61962a9c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aa61962a9c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aac041518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aac041518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aa61962a9c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aa61962a9c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a61962a9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a61962a9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datasets had multiple csv files on Step count, Calorie, Physical activities in multiple formats - day/ hour/ minute.</a:t>
            </a:r>
            <a:endParaRPr/>
          </a:p>
          <a:p>
            <a:pPr indent="0" lvl="0" marL="0" rtl="0" algn="l">
              <a:spcBef>
                <a:spcPts val="0"/>
              </a:spcBef>
              <a:spcAft>
                <a:spcPts val="0"/>
              </a:spcAft>
              <a:buNone/>
            </a:pPr>
            <a:r>
              <a:rPr lang="en"/>
              <a:t>Norway dataset did not have csv files on sleep and stress level.</a:t>
            </a:r>
            <a:endParaRPr/>
          </a:p>
          <a:p>
            <a:pPr indent="0" lvl="0" marL="0" rtl="0" algn="l">
              <a:spcBef>
                <a:spcPts val="0"/>
              </a:spcBef>
              <a:spcAft>
                <a:spcPts val="0"/>
              </a:spcAft>
              <a:buNone/>
            </a:pPr>
            <a:r>
              <a:rPr lang="en"/>
              <a:t>Norway dataset had 2 csv files ( raw and analysed) - For our analysis, we only used the raw dataset as it in long data format categorised per day.</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aac04151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aac04151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aac04151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aac04151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a61962a9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a61962a9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9.png"/><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3.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1.png"/><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4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7.png"/><Relationship Id="rId4" Type="http://schemas.openxmlformats.org/officeDocument/2006/relationships/image" Target="../media/image4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5.png"/><Relationship Id="rId4" Type="http://schemas.openxmlformats.org/officeDocument/2006/relationships/image" Target="../media/image4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3.png"/><Relationship Id="rId4" Type="http://schemas.openxmlformats.org/officeDocument/2006/relationships/image" Target="../media/image5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5.png"/><Relationship Id="rId4" Type="http://schemas.openxmlformats.org/officeDocument/2006/relationships/image" Target="../media/image5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47.png"/><Relationship Id="rId4" Type="http://schemas.openxmlformats.org/officeDocument/2006/relationships/image" Target="../media/image55.png"/><Relationship Id="rId5" Type="http://schemas.openxmlformats.org/officeDocument/2006/relationships/image" Target="../media/image43.png"/><Relationship Id="rId6" Type="http://schemas.openxmlformats.org/officeDocument/2006/relationships/image" Target="../media/image4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Bellabeat Marketing Analysis:</a:t>
            </a:r>
            <a:endParaRPr/>
          </a:p>
          <a:p>
            <a:pPr indent="0" lvl="0" marL="0" rtl="0" algn="ctr">
              <a:spcBef>
                <a:spcPts val="0"/>
              </a:spcBef>
              <a:spcAft>
                <a:spcPts val="0"/>
              </a:spcAft>
              <a:buNone/>
            </a:pPr>
            <a:r>
              <a:rPr lang="en"/>
              <a:t>Smart device usage</a:t>
            </a:r>
            <a:endParaRPr/>
          </a:p>
          <a:p>
            <a:pPr indent="0" lvl="0" marL="0" rtl="0" algn="ctr">
              <a:spcBef>
                <a:spcPts val="0"/>
              </a:spcBef>
              <a:spcAft>
                <a:spcPts val="0"/>
              </a:spcAft>
              <a:buNone/>
            </a:pPr>
            <a:r>
              <a:t/>
            </a:r>
            <a:endParaRPr/>
          </a:p>
        </p:txBody>
      </p:sp>
      <p:sp>
        <p:nvSpPr>
          <p:cNvPr id="135" name="Google Shape;135;p13"/>
          <p:cNvSpPr txBox="1"/>
          <p:nvPr>
            <p:ph idx="1" type="subTitle"/>
          </p:nvPr>
        </p:nvSpPr>
        <p:spPr>
          <a:xfrm>
            <a:off x="5083950" y="3924925"/>
            <a:ext cx="3470700" cy="689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Presented by:  Jacob Iratsor Idinye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 updated: December 28th,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Processing</a:t>
            </a:r>
            <a:endParaRPr/>
          </a:p>
        </p:txBody>
      </p:sp>
      <p:sp>
        <p:nvSpPr>
          <p:cNvPr id="187" name="Google Shape;187;p22"/>
          <p:cNvSpPr txBox="1"/>
          <p:nvPr>
            <p:ph idx="1" type="body"/>
          </p:nvPr>
        </p:nvSpPr>
        <p:spPr>
          <a:xfrm>
            <a:off x="1247075" y="1307850"/>
            <a:ext cx="7038900" cy="2911200"/>
          </a:xfrm>
          <a:prstGeom prst="rect">
            <a:avLst/>
          </a:prstGeom>
        </p:spPr>
        <p:txBody>
          <a:bodyPr anchorCtr="0" anchor="t" bIns="91425" lIns="91425" spcFirstLastPara="1" rIns="91425" wrap="square" tIns="91425">
            <a:noAutofit/>
          </a:bodyPr>
          <a:lstStyle/>
          <a:p>
            <a:pPr indent="-311626" lvl="0" marL="457200" rtl="0" algn="l">
              <a:lnSpc>
                <a:spcPct val="95000"/>
              </a:lnSpc>
              <a:spcBef>
                <a:spcPts val="0"/>
              </a:spcBef>
              <a:spcAft>
                <a:spcPts val="0"/>
              </a:spcAft>
              <a:buSzPts val="1308"/>
              <a:buChar char="-"/>
            </a:pPr>
            <a:r>
              <a:rPr lang="en" sz="1307"/>
              <a:t>For both datasets, I changed the name ( included units of measurements, acronyms, and naming schema)  and adjusted the data type ( date, time, numerical, string ) of each column in Excel. </a:t>
            </a:r>
            <a:endParaRPr sz="1307"/>
          </a:p>
          <a:p>
            <a:pPr indent="0" lvl="0" marL="457200" rtl="0" algn="l">
              <a:lnSpc>
                <a:spcPct val="95000"/>
              </a:lnSpc>
              <a:spcBef>
                <a:spcPts val="1200"/>
              </a:spcBef>
              <a:spcAft>
                <a:spcPts val="0"/>
              </a:spcAft>
              <a:buSzPts val="852"/>
              <a:buNone/>
            </a:pPr>
            <a:r>
              <a:t/>
            </a:r>
            <a:endParaRPr sz="1307"/>
          </a:p>
          <a:p>
            <a:pPr indent="0" lvl="0" marL="0" rtl="0" algn="l">
              <a:lnSpc>
                <a:spcPct val="95000"/>
              </a:lnSpc>
              <a:spcBef>
                <a:spcPts val="1200"/>
              </a:spcBef>
              <a:spcAft>
                <a:spcPts val="0"/>
              </a:spcAft>
              <a:buSzPts val="852"/>
              <a:buNone/>
            </a:pPr>
            <a:r>
              <a:rPr lang="en" sz="1307"/>
              <a:t>I revised versions of the Norway </a:t>
            </a:r>
            <a:r>
              <a:rPr b="1" lang="en" sz="1307"/>
              <a:t>raw </a:t>
            </a:r>
            <a:r>
              <a:rPr lang="en" sz="1307"/>
              <a:t>dataset into 2: </a:t>
            </a:r>
            <a:endParaRPr sz="1307"/>
          </a:p>
          <a:p>
            <a:pPr indent="-311626" lvl="0" marL="457200" rtl="0" algn="l">
              <a:lnSpc>
                <a:spcPct val="95000"/>
              </a:lnSpc>
              <a:spcBef>
                <a:spcPts val="1200"/>
              </a:spcBef>
              <a:spcAft>
                <a:spcPts val="0"/>
              </a:spcAft>
              <a:buSzPts val="1308"/>
              <a:buChar char="-"/>
            </a:pPr>
            <a:r>
              <a:rPr lang="en" sz="1307"/>
              <a:t>1.  This excel sheet contains participants IDs, provider ( Fitbit or Garmin), and total number of steps on each day.</a:t>
            </a:r>
            <a:endParaRPr sz="1307"/>
          </a:p>
          <a:p>
            <a:pPr indent="-311626" lvl="0" marL="457200" rtl="0" algn="l">
              <a:lnSpc>
                <a:spcPct val="95000"/>
              </a:lnSpc>
              <a:spcBef>
                <a:spcPts val="0"/>
              </a:spcBef>
              <a:spcAft>
                <a:spcPts val="0"/>
              </a:spcAft>
              <a:buSzPts val="1308"/>
              <a:buChar char="-"/>
            </a:pPr>
            <a:r>
              <a:rPr lang="en" sz="1307"/>
              <a:t>2. The excel sheet contains columns for participant IDs, providers ( Fitbit or Garmin),  Sedimentary time (i.e sitting, idle.) measured in minutes, 3 categories of physical activities measured in minutes, and calorie expenditure measured in  Kcal (kilocalories).</a:t>
            </a:r>
            <a:endParaRPr sz="1307"/>
          </a:p>
          <a:p>
            <a:pPr indent="0" lvl="0" marL="457200" rtl="0" algn="l">
              <a:lnSpc>
                <a:spcPct val="95000"/>
              </a:lnSpc>
              <a:spcBef>
                <a:spcPts val="1200"/>
              </a:spcBef>
              <a:spcAft>
                <a:spcPts val="0"/>
              </a:spcAft>
              <a:buNone/>
            </a:pPr>
            <a:r>
              <a:t/>
            </a:r>
            <a:endParaRPr sz="1307"/>
          </a:p>
          <a:p>
            <a:pPr indent="-311626" lvl="0" marL="457200" rtl="0" algn="l">
              <a:lnSpc>
                <a:spcPct val="95000"/>
              </a:lnSpc>
              <a:spcBef>
                <a:spcPts val="1200"/>
              </a:spcBef>
              <a:spcAft>
                <a:spcPts val="0"/>
              </a:spcAft>
              <a:buSzPts val="1308"/>
              <a:buChar char="-"/>
            </a:pPr>
            <a:r>
              <a:rPr lang="en" sz="1307"/>
              <a:t>I combined both FitBit Fitness Tracker Data sets  and Norway dataset Smart device usage in SQL. Using the </a:t>
            </a:r>
            <a:r>
              <a:rPr i="1" lang="en" sz="1307"/>
              <a:t>Union</a:t>
            </a:r>
            <a:r>
              <a:rPr lang="en" sz="1307"/>
              <a:t> function and </a:t>
            </a:r>
            <a:r>
              <a:rPr i="1" lang="en" sz="1307"/>
              <a:t>Join </a:t>
            </a:r>
            <a:r>
              <a:rPr lang="en" sz="1307"/>
              <a:t>function</a:t>
            </a:r>
            <a:endParaRPr sz="1307"/>
          </a:p>
          <a:p>
            <a:pPr indent="0" lvl="0" marL="457200" rtl="0" algn="l">
              <a:lnSpc>
                <a:spcPct val="95000"/>
              </a:lnSpc>
              <a:spcBef>
                <a:spcPts val="1200"/>
              </a:spcBef>
              <a:spcAft>
                <a:spcPts val="1200"/>
              </a:spcAft>
              <a:buSzPts val="852"/>
              <a:buNone/>
            </a:pPr>
            <a:r>
              <a:t/>
            </a:r>
            <a:endParaRPr sz="1007"/>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1" type="body"/>
          </p:nvPr>
        </p:nvSpPr>
        <p:spPr>
          <a:xfrm>
            <a:off x="890875" y="1567550"/>
            <a:ext cx="80094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i="1" lang="en" sz="4200"/>
              <a:t>ANALYSING OUR DATA IN SQL</a:t>
            </a:r>
            <a:endParaRPr b="1" i="1" sz="4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98" name="Google Shape;198;p24"/>
          <p:cNvSpPr txBox="1"/>
          <p:nvPr>
            <p:ph idx="1" type="body"/>
          </p:nvPr>
        </p:nvSpPr>
        <p:spPr>
          <a:xfrm>
            <a:off x="675575" y="1491925"/>
            <a:ext cx="3400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 used the UNION DISTINCT function on SQL to combine the Fitbit dataset and Norway dataset together. This merged both datasets, making sure duplicates were removed from the final result.</a:t>
            </a:r>
            <a:endParaRPr/>
          </a:p>
          <a:p>
            <a:pPr indent="0" lvl="0" marL="457200" rtl="0" algn="l">
              <a:spcBef>
                <a:spcPts val="1200"/>
              </a:spcBef>
              <a:spcAft>
                <a:spcPts val="1200"/>
              </a:spcAft>
              <a:buNone/>
            </a:pPr>
            <a:r>
              <a:t/>
            </a:r>
            <a:endParaRPr/>
          </a:p>
        </p:txBody>
      </p:sp>
      <p:pic>
        <p:nvPicPr>
          <p:cNvPr id="199" name="Google Shape;199;p24"/>
          <p:cNvPicPr preferRelativeResize="0"/>
          <p:nvPr/>
        </p:nvPicPr>
        <p:blipFill>
          <a:blip r:embed="rId3">
            <a:alphaModFix/>
          </a:blip>
          <a:stretch>
            <a:fillRect/>
          </a:stretch>
        </p:blipFill>
        <p:spPr>
          <a:xfrm>
            <a:off x="4178925" y="1193425"/>
            <a:ext cx="4734374" cy="320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205" name="Google Shape;205;p25"/>
          <p:cNvSpPr txBox="1"/>
          <p:nvPr>
            <p:ph idx="1" type="body"/>
          </p:nvPr>
        </p:nvSpPr>
        <p:spPr>
          <a:xfrm>
            <a:off x="447800" y="1528800"/>
            <a:ext cx="3400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Summary data shows </a:t>
            </a:r>
            <a:r>
              <a:rPr b="1" i="1" lang="en"/>
              <a:t>700,298,102 </a:t>
            </a:r>
            <a:r>
              <a:rPr lang="en"/>
              <a:t>total steps were recorded, with a total average of </a:t>
            </a:r>
            <a:r>
              <a:rPr i="1" lang="en"/>
              <a:t>9,602.20 </a:t>
            </a:r>
            <a:r>
              <a:rPr lang="en"/>
              <a:t>steps.</a:t>
            </a:r>
            <a:endParaRPr/>
          </a:p>
        </p:txBody>
      </p:sp>
      <p:pic>
        <p:nvPicPr>
          <p:cNvPr id="206" name="Google Shape;206;p25"/>
          <p:cNvPicPr preferRelativeResize="0"/>
          <p:nvPr/>
        </p:nvPicPr>
        <p:blipFill>
          <a:blip r:embed="rId3">
            <a:alphaModFix/>
          </a:blip>
          <a:stretch>
            <a:fillRect/>
          </a:stretch>
        </p:blipFill>
        <p:spPr>
          <a:xfrm>
            <a:off x="3877075" y="1208125"/>
            <a:ext cx="5131325" cy="283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212" name="Google Shape;212;p26"/>
          <p:cNvSpPr txBox="1"/>
          <p:nvPr>
            <p:ph idx="1" type="body"/>
          </p:nvPr>
        </p:nvSpPr>
        <p:spPr>
          <a:xfrm>
            <a:off x="154275" y="1616000"/>
            <a:ext cx="35130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i="1" lang="en"/>
              <a:t>61 </a:t>
            </a:r>
            <a:r>
              <a:rPr lang="en"/>
              <a:t>out of 146 participants recorded average step counts higher than the mean average step count for all participants (9,602.02). 41.8% participants recorded higher average steps than the overall average for all steps among all </a:t>
            </a:r>
            <a:r>
              <a:rPr lang="en"/>
              <a:t>participants</a:t>
            </a:r>
            <a:r>
              <a:rPr lang="en"/>
              <a:t>.</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13" name="Google Shape;213;p26"/>
          <p:cNvPicPr preferRelativeResize="0"/>
          <p:nvPr/>
        </p:nvPicPr>
        <p:blipFill>
          <a:blip r:embed="rId3">
            <a:alphaModFix/>
          </a:blip>
          <a:stretch>
            <a:fillRect/>
          </a:stretch>
        </p:blipFill>
        <p:spPr>
          <a:xfrm>
            <a:off x="3724175" y="1307850"/>
            <a:ext cx="5326250" cy="33279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idx="1" type="body"/>
          </p:nvPr>
        </p:nvSpPr>
        <p:spPr>
          <a:xfrm>
            <a:off x="546275" y="1567550"/>
            <a:ext cx="8353800" cy="333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t>Aggregate </a:t>
            </a:r>
            <a:r>
              <a:rPr lang="en" sz="4200"/>
              <a:t>Sedimentary</a:t>
            </a:r>
            <a:r>
              <a:rPr lang="en" sz="4200"/>
              <a:t> time, </a:t>
            </a:r>
            <a:endParaRPr sz="4200"/>
          </a:p>
          <a:p>
            <a:pPr indent="0" lvl="0" marL="0" rtl="0" algn="ctr">
              <a:spcBef>
                <a:spcPts val="1200"/>
              </a:spcBef>
              <a:spcAft>
                <a:spcPts val="0"/>
              </a:spcAft>
              <a:buNone/>
            </a:pPr>
            <a:r>
              <a:rPr lang="en" sz="4200"/>
              <a:t>Step count &amp; Calorie expenditure over time</a:t>
            </a:r>
            <a:endParaRPr sz="420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1" type="body"/>
          </p:nvPr>
        </p:nvSpPr>
        <p:spPr>
          <a:xfrm>
            <a:off x="1322700" y="996050"/>
            <a:ext cx="70389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6000"/>
              <a:t>SEASONAL </a:t>
            </a:r>
            <a:endParaRPr sz="6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229" name="Google Shape;229;p29"/>
          <p:cNvSpPr txBox="1"/>
          <p:nvPr>
            <p:ph idx="1" type="body"/>
          </p:nvPr>
        </p:nvSpPr>
        <p:spPr>
          <a:xfrm>
            <a:off x="0" y="1475125"/>
            <a:ext cx="35844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SEASONAL - sedentary</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Sedentary</a:t>
            </a:r>
            <a:r>
              <a:rPr lang="en"/>
              <a:t> time was highest during  </a:t>
            </a:r>
            <a:r>
              <a:rPr lang="en">
                <a:solidFill>
                  <a:srgbClr val="00FF00"/>
                </a:solidFill>
              </a:rPr>
              <a:t>Spring</a:t>
            </a:r>
            <a:r>
              <a:rPr lang="en"/>
              <a:t> and lowest during the </a:t>
            </a:r>
            <a:r>
              <a:rPr lang="en">
                <a:solidFill>
                  <a:srgbClr val="FF0000"/>
                </a:solidFill>
              </a:rPr>
              <a:t>Summer</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290.32 minutes (</a:t>
            </a:r>
            <a:r>
              <a:rPr i="1" lang="en"/>
              <a:t>4:50:18) </a:t>
            </a:r>
            <a:r>
              <a:rPr lang="en"/>
              <a:t> during  spring, and 239.67 minutes( </a:t>
            </a:r>
            <a:r>
              <a:rPr i="1" lang="en"/>
              <a:t>4: 11 : 12</a:t>
            </a:r>
            <a:r>
              <a:rPr lang="en"/>
              <a:t> ) during summer.</a:t>
            </a:r>
            <a:endParaRPr/>
          </a:p>
        </p:txBody>
      </p:sp>
      <p:pic>
        <p:nvPicPr>
          <p:cNvPr id="230" name="Google Shape;230;p29"/>
          <p:cNvPicPr preferRelativeResize="0"/>
          <p:nvPr/>
        </p:nvPicPr>
        <p:blipFill>
          <a:blip r:embed="rId3">
            <a:alphaModFix/>
          </a:blip>
          <a:stretch>
            <a:fillRect/>
          </a:stretch>
        </p:blipFill>
        <p:spPr>
          <a:xfrm>
            <a:off x="3665400" y="1460250"/>
            <a:ext cx="5326202" cy="3195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236" name="Google Shape;236;p30"/>
          <p:cNvSpPr txBox="1"/>
          <p:nvPr>
            <p:ph idx="1" type="body"/>
          </p:nvPr>
        </p:nvSpPr>
        <p:spPr>
          <a:xfrm>
            <a:off x="0" y="1475125"/>
            <a:ext cx="3843300" cy="2911200"/>
          </a:xfrm>
          <a:prstGeom prst="rect">
            <a:avLst/>
          </a:prstGeom>
        </p:spPr>
        <p:txBody>
          <a:bodyPr anchorCtr="0" anchor="t" bIns="91425" lIns="91425" spcFirstLastPara="1" rIns="91425" wrap="square" tIns="91425">
            <a:normAutofit/>
          </a:bodyPr>
          <a:lstStyle/>
          <a:p>
            <a:pPr indent="0" lvl="0" marL="457200" rtl="0" algn="l">
              <a:lnSpc>
                <a:spcPct val="95000"/>
              </a:lnSpc>
              <a:spcBef>
                <a:spcPts val="0"/>
              </a:spcBef>
              <a:spcAft>
                <a:spcPts val="0"/>
              </a:spcAft>
              <a:buNone/>
            </a:pPr>
            <a:r>
              <a:rPr lang="en"/>
              <a:t>SEASONAL - steps</a:t>
            </a:r>
            <a:endParaRPr/>
          </a:p>
          <a:p>
            <a:pPr indent="0" lvl="0" marL="457200" rtl="0" algn="l">
              <a:lnSpc>
                <a:spcPct val="95000"/>
              </a:lnSpc>
              <a:spcBef>
                <a:spcPts val="1200"/>
              </a:spcBef>
              <a:spcAft>
                <a:spcPts val="0"/>
              </a:spcAft>
              <a:buNone/>
            </a:pPr>
            <a:r>
              <a:t/>
            </a:r>
            <a:endParaRPr/>
          </a:p>
          <a:p>
            <a:pPr indent="-311150" lvl="0" marL="457200" rtl="0" algn="l">
              <a:lnSpc>
                <a:spcPct val="95000"/>
              </a:lnSpc>
              <a:spcBef>
                <a:spcPts val="1200"/>
              </a:spcBef>
              <a:spcAft>
                <a:spcPts val="0"/>
              </a:spcAft>
              <a:buSzPts val="1300"/>
              <a:buChar char="-"/>
            </a:pPr>
            <a:r>
              <a:rPr lang="en"/>
              <a:t>Participants</a:t>
            </a:r>
            <a:r>
              <a:rPr lang="en"/>
              <a:t> recorded the most steps during </a:t>
            </a:r>
            <a:r>
              <a:rPr lang="en">
                <a:solidFill>
                  <a:srgbClr val="FF0000"/>
                </a:solidFill>
              </a:rPr>
              <a:t>S</a:t>
            </a:r>
            <a:r>
              <a:rPr lang="en">
                <a:solidFill>
                  <a:srgbClr val="FF0000"/>
                </a:solidFill>
              </a:rPr>
              <a:t>ummer</a:t>
            </a:r>
            <a:r>
              <a:rPr lang="en"/>
              <a:t>, and least during </a:t>
            </a:r>
            <a:r>
              <a:rPr lang="en">
                <a:solidFill>
                  <a:srgbClr val="4A86E8"/>
                </a:solidFill>
              </a:rPr>
              <a:t>Winter</a:t>
            </a:r>
            <a:r>
              <a:rPr lang="en"/>
              <a:t>.</a:t>
            </a:r>
            <a:endParaRPr/>
          </a:p>
          <a:p>
            <a:pPr indent="0" lvl="0" marL="457200" rtl="0" algn="l">
              <a:lnSpc>
                <a:spcPct val="95000"/>
              </a:lnSpc>
              <a:spcBef>
                <a:spcPts val="1200"/>
              </a:spcBef>
              <a:spcAft>
                <a:spcPts val="0"/>
              </a:spcAft>
              <a:buNone/>
            </a:pPr>
            <a:r>
              <a:t/>
            </a:r>
            <a:endParaRPr/>
          </a:p>
          <a:p>
            <a:pPr indent="-311150" lvl="0" marL="457200" rtl="0" algn="l">
              <a:lnSpc>
                <a:spcPct val="95000"/>
              </a:lnSpc>
              <a:spcBef>
                <a:spcPts val="1200"/>
              </a:spcBef>
              <a:spcAft>
                <a:spcPts val="0"/>
              </a:spcAft>
              <a:buSzPts val="1300"/>
              <a:buChar char="-"/>
            </a:pPr>
            <a:r>
              <a:rPr lang="en"/>
              <a:t>Participants averaged </a:t>
            </a:r>
            <a:r>
              <a:rPr i="1" lang="en"/>
              <a:t>10, 406 </a:t>
            </a:r>
            <a:r>
              <a:rPr lang="en"/>
              <a:t> daily steps during  Summer, and </a:t>
            </a:r>
            <a:r>
              <a:rPr i="1" lang="en"/>
              <a:t>8, 871</a:t>
            </a:r>
            <a:r>
              <a:rPr lang="en"/>
              <a:t> daily steps during Winter.</a:t>
            </a:r>
            <a:endParaRPr/>
          </a:p>
        </p:txBody>
      </p:sp>
      <p:pic>
        <p:nvPicPr>
          <p:cNvPr id="237" name="Google Shape;237;p30"/>
          <p:cNvPicPr preferRelativeResize="0"/>
          <p:nvPr/>
        </p:nvPicPr>
        <p:blipFill>
          <a:blip r:embed="rId3">
            <a:alphaModFix/>
          </a:blip>
          <a:stretch>
            <a:fillRect/>
          </a:stretch>
        </p:blipFill>
        <p:spPr>
          <a:xfrm>
            <a:off x="4529975" y="1040025"/>
            <a:ext cx="4259200" cy="4011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243" name="Google Shape;243;p31"/>
          <p:cNvSpPr txBox="1"/>
          <p:nvPr>
            <p:ph idx="1" type="body"/>
          </p:nvPr>
        </p:nvSpPr>
        <p:spPr>
          <a:xfrm>
            <a:off x="0" y="1475125"/>
            <a:ext cx="37848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SEASONAL - calories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lost the most calories during </a:t>
            </a:r>
            <a:r>
              <a:rPr lang="en">
                <a:solidFill>
                  <a:srgbClr val="FF0000"/>
                </a:solidFill>
              </a:rPr>
              <a:t>Summer,</a:t>
            </a:r>
            <a:r>
              <a:rPr lang="en"/>
              <a:t> and least during </a:t>
            </a:r>
            <a:r>
              <a:rPr lang="en">
                <a:solidFill>
                  <a:srgbClr val="4A86E8"/>
                </a:solidFill>
              </a:rPr>
              <a:t>Winter</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a:t>
            </a:r>
            <a:r>
              <a:rPr i="1" lang="en"/>
              <a:t>3,299.63</a:t>
            </a:r>
            <a:r>
              <a:rPr lang="en"/>
              <a:t> kilocalories</a:t>
            </a:r>
            <a:r>
              <a:rPr lang="en"/>
              <a:t> during  Summer, and </a:t>
            </a:r>
            <a:r>
              <a:rPr i="1" lang="en"/>
              <a:t>3,135.61</a:t>
            </a:r>
            <a:r>
              <a:rPr lang="en"/>
              <a:t> kilocalories</a:t>
            </a:r>
            <a:r>
              <a:rPr lang="en"/>
              <a:t> during winter.</a:t>
            </a:r>
            <a:endParaRPr/>
          </a:p>
        </p:txBody>
      </p:sp>
      <p:pic>
        <p:nvPicPr>
          <p:cNvPr id="244" name="Google Shape;244;p31"/>
          <p:cNvPicPr preferRelativeResize="0"/>
          <p:nvPr/>
        </p:nvPicPr>
        <p:blipFill>
          <a:blip r:embed="rId3">
            <a:alphaModFix/>
          </a:blip>
          <a:stretch>
            <a:fillRect/>
          </a:stretch>
        </p:blipFill>
        <p:spPr>
          <a:xfrm>
            <a:off x="4135850" y="1100875"/>
            <a:ext cx="4471450" cy="3950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 sz="2200"/>
              <a:t>Introduction</a:t>
            </a:r>
            <a:endParaRPr sz="2200"/>
          </a:p>
          <a:p>
            <a:pPr indent="-368300" lvl="0" marL="457200" rtl="0" algn="l">
              <a:spcBef>
                <a:spcPts val="0"/>
              </a:spcBef>
              <a:spcAft>
                <a:spcPts val="0"/>
              </a:spcAft>
              <a:buSzPts val="2200"/>
              <a:buChar char="-"/>
            </a:pPr>
            <a:r>
              <a:rPr lang="en" sz="2200"/>
              <a:t>Business Task</a:t>
            </a:r>
            <a:endParaRPr sz="2200"/>
          </a:p>
          <a:p>
            <a:pPr indent="-368300" lvl="0" marL="457200" rtl="0" algn="l">
              <a:spcBef>
                <a:spcPts val="0"/>
              </a:spcBef>
              <a:spcAft>
                <a:spcPts val="0"/>
              </a:spcAft>
              <a:buSzPts val="2200"/>
              <a:buChar char="-"/>
            </a:pPr>
            <a:r>
              <a:rPr lang="en" sz="2200"/>
              <a:t>Data preparation</a:t>
            </a:r>
            <a:endParaRPr sz="2200"/>
          </a:p>
          <a:p>
            <a:pPr indent="-368300" lvl="0" marL="457200" rtl="0" algn="l">
              <a:spcBef>
                <a:spcPts val="0"/>
              </a:spcBef>
              <a:spcAft>
                <a:spcPts val="0"/>
              </a:spcAft>
              <a:buSzPts val="2200"/>
              <a:buChar char="-"/>
            </a:pPr>
            <a:r>
              <a:rPr lang="en" sz="2200"/>
              <a:t>Data processing</a:t>
            </a:r>
            <a:endParaRPr sz="2200"/>
          </a:p>
          <a:p>
            <a:pPr indent="-368300" lvl="0" marL="457200" rtl="0" algn="l">
              <a:spcBef>
                <a:spcPts val="0"/>
              </a:spcBef>
              <a:spcAft>
                <a:spcPts val="0"/>
              </a:spcAft>
              <a:buSzPts val="2200"/>
              <a:buChar char="-"/>
            </a:pPr>
            <a:r>
              <a:rPr lang="en" sz="2200"/>
              <a:t>Analysis</a:t>
            </a:r>
            <a:endParaRPr sz="2200"/>
          </a:p>
          <a:p>
            <a:pPr indent="-368300" lvl="0" marL="457200" rtl="0" algn="l">
              <a:spcBef>
                <a:spcPts val="0"/>
              </a:spcBef>
              <a:spcAft>
                <a:spcPts val="0"/>
              </a:spcAft>
              <a:buSzPts val="2200"/>
              <a:buChar char="-"/>
            </a:pPr>
            <a:r>
              <a:rPr lang="en" sz="2200"/>
              <a:t>Marketing Recommendations</a:t>
            </a:r>
            <a:endParaRPr sz="2200"/>
          </a:p>
          <a:p>
            <a:pPr indent="-368300" lvl="0" marL="457200" rtl="0" algn="l">
              <a:spcBef>
                <a:spcPts val="0"/>
              </a:spcBef>
              <a:spcAft>
                <a:spcPts val="0"/>
              </a:spcAft>
              <a:buSzPts val="2200"/>
              <a:buChar char="-"/>
            </a:pPr>
            <a:r>
              <a:rPr lang="en" sz="2200"/>
              <a:t>Limitations</a:t>
            </a:r>
            <a:endParaRPr sz="2200"/>
          </a:p>
          <a:p>
            <a:pPr indent="-368300" lvl="0" marL="457200" rtl="0" algn="l">
              <a:spcBef>
                <a:spcPts val="0"/>
              </a:spcBef>
              <a:spcAft>
                <a:spcPts val="0"/>
              </a:spcAft>
              <a:buSzPts val="2200"/>
              <a:buChar char="-"/>
            </a:pPr>
            <a:r>
              <a:rPr lang="en" sz="2200"/>
              <a:t>Appendix</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idx="1" type="body"/>
          </p:nvPr>
        </p:nvSpPr>
        <p:spPr>
          <a:xfrm>
            <a:off x="1289075" y="928850"/>
            <a:ext cx="70389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6000"/>
              <a:t>MONTHLY</a:t>
            </a:r>
            <a:endParaRPr sz="6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80800" y="368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255" name="Google Shape;255;p33"/>
          <p:cNvSpPr txBox="1"/>
          <p:nvPr>
            <p:ph idx="1" type="body"/>
          </p:nvPr>
        </p:nvSpPr>
        <p:spPr>
          <a:xfrm>
            <a:off x="-142050" y="1475125"/>
            <a:ext cx="35676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MONTHLY - sedentary</a:t>
            </a:r>
            <a:endParaRPr/>
          </a:p>
          <a:p>
            <a:pPr indent="-311150" lvl="0" marL="457200" rtl="0" algn="l">
              <a:spcBef>
                <a:spcPts val="1200"/>
              </a:spcBef>
              <a:spcAft>
                <a:spcPts val="0"/>
              </a:spcAft>
              <a:buSzPts val="1300"/>
              <a:buChar char="-"/>
            </a:pPr>
            <a:r>
              <a:rPr lang="en"/>
              <a:t>Sedentary</a:t>
            </a:r>
            <a:r>
              <a:rPr lang="en"/>
              <a:t> time was highest in </a:t>
            </a:r>
            <a:r>
              <a:rPr lang="en">
                <a:solidFill>
                  <a:srgbClr val="00FF00"/>
                </a:solidFill>
              </a:rPr>
              <a:t>April</a:t>
            </a:r>
            <a:r>
              <a:rPr lang="en"/>
              <a:t>, and lowest in  lowest in </a:t>
            </a:r>
            <a:r>
              <a:rPr lang="en">
                <a:solidFill>
                  <a:srgbClr val="FF0000"/>
                </a:solidFill>
              </a:rPr>
              <a:t>June</a:t>
            </a:r>
            <a:r>
              <a:rPr lang="en"/>
              <a:t>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325.46 minutes (</a:t>
            </a:r>
            <a:r>
              <a:rPr i="1" lang="en"/>
              <a:t>05:25:27)</a:t>
            </a:r>
            <a:r>
              <a:rPr lang="en"/>
              <a:t>  in April, and 233.66 minutes (</a:t>
            </a:r>
            <a:r>
              <a:rPr i="1" lang="en"/>
              <a:t>03:53:39)</a:t>
            </a:r>
            <a:r>
              <a:rPr lang="en"/>
              <a:t>  in June.</a:t>
            </a:r>
            <a:endParaRPr/>
          </a:p>
        </p:txBody>
      </p:sp>
      <p:pic>
        <p:nvPicPr>
          <p:cNvPr id="256" name="Google Shape;256;p33"/>
          <p:cNvPicPr preferRelativeResize="0"/>
          <p:nvPr/>
        </p:nvPicPr>
        <p:blipFill>
          <a:blip r:embed="rId3">
            <a:alphaModFix/>
          </a:blip>
          <a:stretch>
            <a:fillRect/>
          </a:stretch>
        </p:blipFill>
        <p:spPr>
          <a:xfrm>
            <a:off x="3613250" y="1475125"/>
            <a:ext cx="5478601" cy="3193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262" name="Google Shape;262;p34"/>
          <p:cNvSpPr txBox="1"/>
          <p:nvPr>
            <p:ph idx="1" type="body"/>
          </p:nvPr>
        </p:nvSpPr>
        <p:spPr>
          <a:xfrm>
            <a:off x="-184875" y="1483525"/>
            <a:ext cx="35130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MONTHLY - steps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recorded the most steps in </a:t>
            </a:r>
            <a:r>
              <a:rPr lang="en">
                <a:solidFill>
                  <a:srgbClr val="FF0000"/>
                </a:solidFill>
              </a:rPr>
              <a:t>July</a:t>
            </a:r>
            <a:r>
              <a:rPr lang="en"/>
              <a:t>, and the least in </a:t>
            </a:r>
            <a:r>
              <a:rPr lang="en">
                <a:solidFill>
                  <a:srgbClr val="4A86E8"/>
                </a:solidFill>
              </a:rPr>
              <a:t>January</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a:t>
            </a:r>
            <a:r>
              <a:rPr i="1" lang="en"/>
              <a:t>10, 729</a:t>
            </a:r>
            <a:r>
              <a:rPr lang="en"/>
              <a:t>  daily steps in July, and </a:t>
            </a:r>
            <a:r>
              <a:rPr i="1" lang="en"/>
              <a:t>8, 582</a:t>
            </a:r>
            <a:r>
              <a:rPr lang="en"/>
              <a:t> steps daily in January.</a:t>
            </a:r>
            <a:endParaRPr/>
          </a:p>
        </p:txBody>
      </p:sp>
      <p:pic>
        <p:nvPicPr>
          <p:cNvPr id="263" name="Google Shape;263;p34"/>
          <p:cNvPicPr preferRelativeResize="0"/>
          <p:nvPr/>
        </p:nvPicPr>
        <p:blipFill>
          <a:blip r:embed="rId3">
            <a:alphaModFix/>
          </a:blip>
          <a:stretch>
            <a:fillRect/>
          </a:stretch>
        </p:blipFill>
        <p:spPr>
          <a:xfrm>
            <a:off x="3428075" y="1307850"/>
            <a:ext cx="5623476" cy="34070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269" name="Google Shape;269;p35"/>
          <p:cNvSpPr txBox="1"/>
          <p:nvPr>
            <p:ph idx="1" type="body"/>
          </p:nvPr>
        </p:nvSpPr>
        <p:spPr>
          <a:xfrm>
            <a:off x="-184875" y="1483525"/>
            <a:ext cx="35130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MONTHLY - calories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lost the most calories in </a:t>
            </a:r>
            <a:r>
              <a:rPr lang="en">
                <a:solidFill>
                  <a:srgbClr val="FF0000"/>
                </a:solidFill>
              </a:rPr>
              <a:t>July,</a:t>
            </a:r>
            <a:r>
              <a:rPr lang="en"/>
              <a:t> and least during </a:t>
            </a:r>
            <a:r>
              <a:rPr lang="en">
                <a:solidFill>
                  <a:srgbClr val="4A86E8"/>
                </a:solidFill>
              </a:rPr>
              <a:t>January</a:t>
            </a:r>
            <a:r>
              <a:rPr lang="en"/>
              <a: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a:t>
            </a:r>
            <a:r>
              <a:rPr i="1" lang="en"/>
              <a:t>3,326.3 kilocalories</a:t>
            </a:r>
            <a:r>
              <a:rPr lang="en"/>
              <a:t>  in July, and </a:t>
            </a:r>
            <a:r>
              <a:rPr i="1" lang="en"/>
              <a:t>3,104.5 kilocalories</a:t>
            </a:r>
            <a:r>
              <a:rPr lang="en"/>
              <a:t>  in January.</a:t>
            </a:r>
            <a:endParaRPr/>
          </a:p>
        </p:txBody>
      </p:sp>
      <p:pic>
        <p:nvPicPr>
          <p:cNvPr id="270" name="Google Shape;270;p35"/>
          <p:cNvPicPr preferRelativeResize="0"/>
          <p:nvPr/>
        </p:nvPicPr>
        <p:blipFill>
          <a:blip r:embed="rId3">
            <a:alphaModFix/>
          </a:blip>
          <a:stretch>
            <a:fillRect/>
          </a:stretch>
        </p:blipFill>
        <p:spPr>
          <a:xfrm>
            <a:off x="3272700" y="1307850"/>
            <a:ext cx="5786125" cy="31376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idx="1" type="body"/>
          </p:nvPr>
        </p:nvSpPr>
        <p:spPr>
          <a:xfrm>
            <a:off x="1263875" y="895175"/>
            <a:ext cx="70389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6000"/>
              <a:t>DAILY</a:t>
            </a:r>
            <a:endParaRPr sz="6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281" name="Google Shape;281;p37"/>
          <p:cNvSpPr txBox="1"/>
          <p:nvPr>
            <p:ph idx="1" type="body"/>
          </p:nvPr>
        </p:nvSpPr>
        <p:spPr>
          <a:xfrm>
            <a:off x="0" y="1475125"/>
            <a:ext cx="35130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DAILY -sedentary</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Sedentary time was highest on </a:t>
            </a:r>
            <a:r>
              <a:rPr i="1" lang="en">
                <a:solidFill>
                  <a:srgbClr val="CC0000"/>
                </a:solidFill>
              </a:rPr>
              <a:t>Wednesd</a:t>
            </a:r>
            <a:r>
              <a:rPr i="1" lang="en">
                <a:solidFill>
                  <a:srgbClr val="CC0000"/>
                </a:solidFill>
              </a:rPr>
              <a:t>ays</a:t>
            </a:r>
            <a:r>
              <a:rPr lang="en"/>
              <a:t>, and lowest in  lowest on </a:t>
            </a:r>
            <a:r>
              <a:rPr i="1" lang="en">
                <a:solidFill>
                  <a:srgbClr val="4A86E8"/>
                </a:solidFill>
              </a:rPr>
              <a:t>Saturdays</a:t>
            </a:r>
            <a:r>
              <a:rPr lang="en"/>
              <a:t>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261.52 minutes (</a:t>
            </a:r>
            <a:r>
              <a:rPr i="1" lang="en"/>
              <a:t>04:21:31)</a:t>
            </a:r>
            <a:r>
              <a:rPr lang="en"/>
              <a:t>  on Wednesdays, and 247.68 minutes(</a:t>
            </a:r>
            <a:r>
              <a:rPr i="1" lang="en"/>
              <a:t>04:07:40)</a:t>
            </a:r>
            <a:r>
              <a:rPr lang="en"/>
              <a:t>  on Saturdays.</a:t>
            </a:r>
            <a:endParaRPr/>
          </a:p>
        </p:txBody>
      </p:sp>
      <p:pic>
        <p:nvPicPr>
          <p:cNvPr id="282" name="Google Shape;282;p37"/>
          <p:cNvPicPr preferRelativeResize="0"/>
          <p:nvPr/>
        </p:nvPicPr>
        <p:blipFill>
          <a:blip r:embed="rId3">
            <a:alphaModFix/>
          </a:blip>
          <a:stretch>
            <a:fillRect/>
          </a:stretch>
        </p:blipFill>
        <p:spPr>
          <a:xfrm>
            <a:off x="3562750" y="2126350"/>
            <a:ext cx="5473901" cy="2669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288" name="Google Shape;288;p38"/>
          <p:cNvSpPr txBox="1"/>
          <p:nvPr>
            <p:ph idx="1" type="body"/>
          </p:nvPr>
        </p:nvSpPr>
        <p:spPr>
          <a:xfrm>
            <a:off x="-131200" y="1463400"/>
            <a:ext cx="3513000" cy="2614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DAILY - steps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recorded the most steps on </a:t>
            </a:r>
            <a:r>
              <a:rPr lang="en">
                <a:solidFill>
                  <a:srgbClr val="4A86E8"/>
                </a:solidFill>
              </a:rPr>
              <a:t>Saturdays</a:t>
            </a:r>
            <a:r>
              <a:rPr lang="en"/>
              <a:t>, and the least on </a:t>
            </a:r>
            <a:r>
              <a:rPr lang="en">
                <a:solidFill>
                  <a:srgbClr val="00FFFF"/>
                </a:solidFill>
              </a:rPr>
              <a:t>Sundays</a:t>
            </a:r>
            <a:r>
              <a:rPr lang="en"/>
              <a:t>.</a:t>
            </a:r>
            <a:endParaRPr/>
          </a:p>
          <a:p>
            <a:pPr indent="-311150" lvl="0" marL="457200" rtl="0" algn="l">
              <a:spcBef>
                <a:spcPts val="0"/>
              </a:spcBef>
              <a:spcAft>
                <a:spcPts val="0"/>
              </a:spcAft>
              <a:buSzPts val="1300"/>
              <a:buChar char="-"/>
            </a:pPr>
            <a:r>
              <a:t/>
            </a:r>
            <a:endParaRPr/>
          </a:p>
          <a:p>
            <a:pPr indent="-311150" lvl="0" marL="457200" rtl="0" algn="l">
              <a:spcBef>
                <a:spcPts val="0"/>
              </a:spcBef>
              <a:spcAft>
                <a:spcPts val="0"/>
              </a:spcAft>
              <a:buSzPts val="1300"/>
              <a:buChar char="-"/>
            </a:pPr>
            <a:r>
              <a:rPr lang="en"/>
              <a:t>Participants averaged </a:t>
            </a:r>
            <a:r>
              <a:rPr i="1" lang="en"/>
              <a:t>10, 262</a:t>
            </a:r>
            <a:r>
              <a:rPr lang="en"/>
              <a:t>  daily steps on Saturdays, and </a:t>
            </a:r>
            <a:r>
              <a:rPr i="1" lang="en"/>
              <a:t>9</a:t>
            </a:r>
            <a:r>
              <a:rPr i="1" lang="en"/>
              <a:t>, 246</a:t>
            </a:r>
            <a:r>
              <a:rPr lang="en"/>
              <a:t> steps daily on Sundays.</a:t>
            </a:r>
            <a:endParaRPr/>
          </a:p>
        </p:txBody>
      </p:sp>
      <p:pic>
        <p:nvPicPr>
          <p:cNvPr id="289" name="Google Shape;289;p38"/>
          <p:cNvPicPr preferRelativeResize="0"/>
          <p:nvPr/>
        </p:nvPicPr>
        <p:blipFill>
          <a:blip r:embed="rId3">
            <a:alphaModFix/>
          </a:blip>
          <a:stretch>
            <a:fillRect/>
          </a:stretch>
        </p:blipFill>
        <p:spPr>
          <a:xfrm>
            <a:off x="4044250" y="1115700"/>
            <a:ext cx="4722700" cy="3800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295" name="Google Shape;295;p39"/>
          <p:cNvSpPr txBox="1"/>
          <p:nvPr>
            <p:ph idx="1" type="body"/>
          </p:nvPr>
        </p:nvSpPr>
        <p:spPr>
          <a:xfrm>
            <a:off x="-184875" y="1483525"/>
            <a:ext cx="35130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DAILY - calories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lost the most calories in </a:t>
            </a:r>
            <a:r>
              <a:rPr lang="en">
                <a:solidFill>
                  <a:srgbClr val="4A86E8"/>
                </a:solidFill>
              </a:rPr>
              <a:t>Saturdays</a:t>
            </a:r>
            <a:r>
              <a:rPr lang="en"/>
              <a:t>,  and the least on </a:t>
            </a:r>
            <a:r>
              <a:rPr lang="en">
                <a:solidFill>
                  <a:srgbClr val="00FFFF"/>
                </a:solidFill>
              </a:rPr>
              <a:t>Fridays</a:t>
            </a:r>
            <a:r>
              <a:rPr lang="en"/>
              <a: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a:t>
            </a:r>
            <a:r>
              <a:rPr i="1" lang="en"/>
              <a:t>3,337.3 kilocalories</a:t>
            </a:r>
            <a:r>
              <a:rPr lang="en"/>
              <a:t>  on Saturdays,  and </a:t>
            </a:r>
            <a:r>
              <a:rPr i="1" lang="en"/>
              <a:t>3,156 kilocalories</a:t>
            </a:r>
            <a:r>
              <a:rPr lang="en"/>
              <a:t>  on Fridays.</a:t>
            </a:r>
            <a:endParaRPr/>
          </a:p>
        </p:txBody>
      </p:sp>
      <p:pic>
        <p:nvPicPr>
          <p:cNvPr id="296" name="Google Shape;296;p39"/>
          <p:cNvPicPr preferRelativeResize="0"/>
          <p:nvPr/>
        </p:nvPicPr>
        <p:blipFill>
          <a:blip r:embed="rId3">
            <a:alphaModFix/>
          </a:blip>
          <a:stretch>
            <a:fillRect/>
          </a:stretch>
        </p:blipFill>
        <p:spPr>
          <a:xfrm>
            <a:off x="3908050" y="1002300"/>
            <a:ext cx="4855801" cy="3873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idx="1" type="body"/>
          </p:nvPr>
        </p:nvSpPr>
        <p:spPr>
          <a:xfrm>
            <a:off x="1112575" y="1210625"/>
            <a:ext cx="70389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6000"/>
              <a:t>TIME OF DAY</a:t>
            </a:r>
            <a:endParaRPr sz="6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1297500" y="4021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LEGEND</a:t>
            </a:r>
            <a:endParaRPr b="1" i="1"/>
          </a:p>
        </p:txBody>
      </p:sp>
      <p:sp>
        <p:nvSpPr>
          <p:cNvPr id="307" name="Google Shape;307;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solidFill>
                  <a:srgbClr val="FFFF00"/>
                </a:solidFill>
              </a:rPr>
              <a:t>Morning </a:t>
            </a:r>
            <a:r>
              <a:rPr lang="en" sz="1500"/>
              <a:t>: 6:00 AM TO 12: 00 noon</a:t>
            </a:r>
            <a:endParaRPr sz="1500"/>
          </a:p>
          <a:p>
            <a:pPr indent="0" lvl="0" marL="0" rtl="0" algn="ctr">
              <a:spcBef>
                <a:spcPts val="1200"/>
              </a:spcBef>
              <a:spcAft>
                <a:spcPts val="0"/>
              </a:spcAft>
              <a:buNone/>
            </a:pPr>
            <a:r>
              <a:t/>
            </a:r>
            <a:endParaRPr sz="1500"/>
          </a:p>
          <a:p>
            <a:pPr indent="0" lvl="0" marL="0" rtl="0" algn="ctr">
              <a:spcBef>
                <a:spcPts val="1200"/>
              </a:spcBef>
              <a:spcAft>
                <a:spcPts val="0"/>
              </a:spcAft>
              <a:buNone/>
            </a:pPr>
            <a:r>
              <a:rPr lang="en" sz="1500">
                <a:solidFill>
                  <a:srgbClr val="FF9900"/>
                </a:solidFill>
              </a:rPr>
              <a:t>Afternoon </a:t>
            </a:r>
            <a:r>
              <a:rPr lang="en" sz="1500"/>
              <a:t>: 12: 00 noon TO 6: 00 PM</a:t>
            </a:r>
            <a:endParaRPr sz="1500"/>
          </a:p>
          <a:p>
            <a:pPr indent="0" lvl="0" marL="0" rtl="0" algn="ctr">
              <a:spcBef>
                <a:spcPts val="1200"/>
              </a:spcBef>
              <a:spcAft>
                <a:spcPts val="0"/>
              </a:spcAft>
              <a:buNone/>
            </a:pPr>
            <a:r>
              <a:t/>
            </a:r>
            <a:endParaRPr sz="1500"/>
          </a:p>
          <a:p>
            <a:pPr indent="0" lvl="0" marL="0" rtl="0" algn="ctr">
              <a:spcBef>
                <a:spcPts val="1200"/>
              </a:spcBef>
              <a:spcAft>
                <a:spcPts val="0"/>
              </a:spcAft>
              <a:buNone/>
            </a:pPr>
            <a:r>
              <a:rPr lang="en" sz="1500">
                <a:solidFill>
                  <a:srgbClr val="D9EAD3"/>
                </a:solidFill>
              </a:rPr>
              <a:t>Evening</a:t>
            </a:r>
            <a:r>
              <a:rPr lang="en" sz="1500"/>
              <a:t> : 6:00 PM TO 9:00 PM</a:t>
            </a:r>
            <a:endParaRPr sz="1500"/>
          </a:p>
          <a:p>
            <a:pPr indent="0" lvl="0" marL="0" rtl="0" algn="ctr">
              <a:spcBef>
                <a:spcPts val="1200"/>
              </a:spcBef>
              <a:spcAft>
                <a:spcPts val="0"/>
              </a:spcAft>
              <a:buNone/>
            </a:pPr>
            <a:r>
              <a:t/>
            </a:r>
            <a:endParaRPr sz="1500"/>
          </a:p>
          <a:p>
            <a:pPr indent="0" lvl="0" marL="0" rtl="0" algn="ctr">
              <a:spcBef>
                <a:spcPts val="1200"/>
              </a:spcBef>
              <a:spcAft>
                <a:spcPts val="1200"/>
              </a:spcAft>
              <a:buNone/>
            </a:pPr>
            <a:r>
              <a:rPr lang="en" sz="1500">
                <a:solidFill>
                  <a:srgbClr val="1155CC"/>
                </a:solidFill>
              </a:rPr>
              <a:t>Night </a:t>
            </a:r>
            <a:r>
              <a:rPr lang="en" sz="1500"/>
              <a:t>: 9:00 PM TO 6:00 AM</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1033750"/>
            <a:ext cx="7038900" cy="3444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i="1" lang="en" sz="4200"/>
              <a:t>WHAT IS A SMART DEVICE?</a:t>
            </a:r>
            <a:endParaRPr b="1" i="1" sz="4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313" name="Google Shape;313;p42"/>
          <p:cNvSpPr txBox="1"/>
          <p:nvPr>
            <p:ph idx="1" type="body"/>
          </p:nvPr>
        </p:nvSpPr>
        <p:spPr>
          <a:xfrm>
            <a:off x="-184875" y="1483525"/>
            <a:ext cx="3444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TIME OF DAY - steps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recorded the most steps in the </a:t>
            </a:r>
            <a:r>
              <a:rPr lang="en">
                <a:solidFill>
                  <a:srgbClr val="FF9900"/>
                </a:solidFill>
              </a:rPr>
              <a:t>Afternoon</a:t>
            </a:r>
            <a:r>
              <a:rPr lang="en"/>
              <a:t>, and the least on </a:t>
            </a:r>
            <a:r>
              <a:rPr lang="en">
                <a:solidFill>
                  <a:srgbClr val="4A86E8"/>
                </a:solidFill>
              </a:rPr>
              <a:t>Night</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a:t>
            </a:r>
            <a:r>
              <a:rPr i="1" lang="en"/>
              <a:t>521.7</a:t>
            </a:r>
            <a:r>
              <a:rPr lang="en"/>
              <a:t>  steps/hr in the Afternoon, and </a:t>
            </a:r>
            <a:r>
              <a:rPr i="1" lang="en"/>
              <a:t>62.3 </a:t>
            </a:r>
            <a:r>
              <a:rPr lang="en"/>
              <a:t> steps/ hr at Night.</a:t>
            </a:r>
            <a:endParaRPr/>
          </a:p>
        </p:txBody>
      </p:sp>
      <p:pic>
        <p:nvPicPr>
          <p:cNvPr id="314" name="Google Shape;314;p42"/>
          <p:cNvPicPr preferRelativeResize="0"/>
          <p:nvPr/>
        </p:nvPicPr>
        <p:blipFill>
          <a:blip r:embed="rId3">
            <a:alphaModFix/>
          </a:blip>
          <a:stretch>
            <a:fillRect/>
          </a:stretch>
        </p:blipFill>
        <p:spPr>
          <a:xfrm>
            <a:off x="3480525" y="1460250"/>
            <a:ext cx="5511074" cy="2985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320" name="Google Shape;320;p43"/>
          <p:cNvSpPr txBox="1"/>
          <p:nvPr>
            <p:ph idx="1" type="body"/>
          </p:nvPr>
        </p:nvSpPr>
        <p:spPr>
          <a:xfrm>
            <a:off x="-184875" y="1483525"/>
            <a:ext cx="35130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TIME OF DAY - calories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lost the most calories in </a:t>
            </a:r>
            <a:r>
              <a:rPr lang="en">
                <a:solidFill>
                  <a:srgbClr val="FF9900"/>
                </a:solidFill>
              </a:rPr>
              <a:t>Afternoon</a:t>
            </a:r>
            <a:r>
              <a:rPr lang="en"/>
              <a:t> ,  and the least on </a:t>
            </a:r>
            <a:r>
              <a:rPr lang="en">
                <a:solidFill>
                  <a:srgbClr val="4A86E8"/>
                </a:solidFill>
              </a:rPr>
              <a:t>Night</a:t>
            </a:r>
            <a:r>
              <a:rPr lang="en"/>
              <a: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a:t>
            </a:r>
            <a:r>
              <a:rPr i="1" lang="en"/>
              <a:t>3,337.3 kilocalories</a:t>
            </a:r>
            <a:r>
              <a:rPr lang="en"/>
              <a:t>/hr</a:t>
            </a:r>
            <a:r>
              <a:rPr lang="en"/>
              <a:t> in the Afternoon,  and </a:t>
            </a:r>
            <a:r>
              <a:rPr i="1" lang="en"/>
              <a:t>3,156 kilocalories/hr</a:t>
            </a:r>
            <a:r>
              <a:rPr lang="en"/>
              <a:t>  at Night.</a:t>
            </a:r>
            <a:endParaRPr/>
          </a:p>
        </p:txBody>
      </p:sp>
      <p:pic>
        <p:nvPicPr>
          <p:cNvPr id="321" name="Google Shape;321;p43"/>
          <p:cNvPicPr preferRelativeResize="0"/>
          <p:nvPr/>
        </p:nvPicPr>
        <p:blipFill>
          <a:blip r:embed="rId3">
            <a:alphaModFix/>
          </a:blip>
          <a:stretch>
            <a:fillRect/>
          </a:stretch>
        </p:blipFill>
        <p:spPr>
          <a:xfrm>
            <a:off x="3446900" y="1391663"/>
            <a:ext cx="5558101" cy="3094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4"/>
          <p:cNvPicPr preferRelativeResize="0"/>
          <p:nvPr/>
        </p:nvPicPr>
        <p:blipFill>
          <a:blip r:embed="rId3">
            <a:alphaModFix/>
          </a:blip>
          <a:stretch>
            <a:fillRect/>
          </a:stretch>
        </p:blipFill>
        <p:spPr>
          <a:xfrm>
            <a:off x="3454500" y="207950"/>
            <a:ext cx="5285574" cy="2488875"/>
          </a:xfrm>
          <a:prstGeom prst="rect">
            <a:avLst/>
          </a:prstGeom>
          <a:noFill/>
          <a:ln>
            <a:noFill/>
          </a:ln>
        </p:spPr>
      </p:pic>
      <p:pic>
        <p:nvPicPr>
          <p:cNvPr id="327" name="Google Shape;327;p44"/>
          <p:cNvPicPr preferRelativeResize="0"/>
          <p:nvPr/>
        </p:nvPicPr>
        <p:blipFill>
          <a:blip r:embed="rId4">
            <a:alphaModFix/>
          </a:blip>
          <a:stretch>
            <a:fillRect/>
          </a:stretch>
        </p:blipFill>
        <p:spPr>
          <a:xfrm>
            <a:off x="3454500" y="2750175"/>
            <a:ext cx="5285576" cy="2344676"/>
          </a:xfrm>
          <a:prstGeom prst="rect">
            <a:avLst/>
          </a:prstGeom>
          <a:noFill/>
          <a:ln>
            <a:noFill/>
          </a:ln>
        </p:spPr>
      </p:pic>
      <p:sp>
        <p:nvSpPr>
          <p:cNvPr id="328" name="Google Shape;328;p44"/>
          <p:cNvSpPr txBox="1"/>
          <p:nvPr/>
        </p:nvSpPr>
        <p:spPr>
          <a:xfrm>
            <a:off x="288475" y="1542775"/>
            <a:ext cx="2636100" cy="2777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chemeClr val="lt1"/>
                </a:solidFill>
                <a:latin typeface="Lato"/>
                <a:ea typeface="Lato"/>
                <a:cs typeface="Lato"/>
                <a:sym typeface="Lato"/>
              </a:rPr>
              <a:t>TIME OF DAY - calories</a:t>
            </a:r>
            <a:endParaRPr sz="13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Throughout the course of a day (24 hours), step count and calorie expenditure peaked at 12:00 PM noon and 6:00 PM. </a:t>
            </a:r>
            <a:endParaRPr sz="1300">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200"/>
              <a:t>Aggregate 3 categories of Physical activities over time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t>SEASONAL</a:t>
            </a:r>
            <a:endParaRPr sz="6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47"/>
          <p:cNvPicPr preferRelativeResize="0"/>
          <p:nvPr/>
        </p:nvPicPr>
        <p:blipFill>
          <a:blip r:embed="rId3">
            <a:alphaModFix/>
          </a:blip>
          <a:stretch>
            <a:fillRect/>
          </a:stretch>
        </p:blipFill>
        <p:spPr>
          <a:xfrm>
            <a:off x="1190125" y="971500"/>
            <a:ext cx="7748877" cy="4017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349" name="Google Shape;349;p48"/>
          <p:cNvSpPr txBox="1"/>
          <p:nvPr>
            <p:ph idx="1" type="body"/>
          </p:nvPr>
        </p:nvSpPr>
        <p:spPr>
          <a:xfrm>
            <a:off x="421725" y="1726750"/>
            <a:ext cx="2972100" cy="2720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SEASONAL</a:t>
            </a:r>
            <a:endParaRPr/>
          </a:p>
          <a:p>
            <a:pPr indent="-311150" lvl="0" marL="457200" rtl="0" algn="l">
              <a:spcBef>
                <a:spcPts val="1200"/>
              </a:spcBef>
              <a:spcAft>
                <a:spcPts val="0"/>
              </a:spcAft>
              <a:buSzPts val="1300"/>
              <a:buChar char="-"/>
            </a:pPr>
            <a:r>
              <a:rPr lang="en"/>
              <a:t>Participants spent the most time </a:t>
            </a:r>
            <a:r>
              <a:rPr lang="en"/>
              <a:t>engaged in light physical activities during </a:t>
            </a:r>
            <a:r>
              <a:rPr lang="en">
                <a:solidFill>
                  <a:srgbClr val="00FF00"/>
                </a:solidFill>
              </a:rPr>
              <a:t>Spring</a:t>
            </a:r>
            <a:r>
              <a:rPr lang="en"/>
              <a:t>. The least time was spent during </a:t>
            </a:r>
            <a:r>
              <a:rPr lang="en">
                <a:solidFill>
                  <a:srgbClr val="FF9900"/>
                </a:solidFill>
              </a:rPr>
              <a:t>fall</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87.430 minutes (01:27:31) daily during spring, and 79.646 minutes (01:19:38) daily during fall.</a:t>
            </a:r>
            <a:endParaRPr/>
          </a:p>
        </p:txBody>
      </p:sp>
      <p:pic>
        <p:nvPicPr>
          <p:cNvPr id="350" name="Google Shape;350;p48"/>
          <p:cNvPicPr preferRelativeResize="0"/>
          <p:nvPr/>
        </p:nvPicPr>
        <p:blipFill>
          <a:blip r:embed="rId3">
            <a:alphaModFix/>
          </a:blip>
          <a:stretch>
            <a:fillRect/>
          </a:stretch>
        </p:blipFill>
        <p:spPr>
          <a:xfrm>
            <a:off x="3554725" y="1676925"/>
            <a:ext cx="5426950" cy="2924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356" name="Google Shape;356;p49"/>
          <p:cNvSpPr txBox="1"/>
          <p:nvPr>
            <p:ph idx="1" type="body"/>
          </p:nvPr>
        </p:nvSpPr>
        <p:spPr>
          <a:xfrm>
            <a:off x="321150" y="1737500"/>
            <a:ext cx="2972100" cy="2915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302"/>
              <a:t>SEASONAL</a:t>
            </a:r>
            <a:endParaRPr sz="1302"/>
          </a:p>
          <a:p>
            <a:pPr indent="-311308" lvl="0" marL="457200" rtl="0" algn="l">
              <a:lnSpc>
                <a:spcPct val="105000"/>
              </a:lnSpc>
              <a:spcBef>
                <a:spcPts val="1200"/>
              </a:spcBef>
              <a:spcAft>
                <a:spcPts val="0"/>
              </a:spcAft>
              <a:buSzPts val="1303"/>
              <a:buChar char="-"/>
            </a:pPr>
            <a:r>
              <a:rPr lang="en" sz="1302"/>
              <a:t>Participants spent the most time engaged in fairly physical activities during </a:t>
            </a:r>
            <a:r>
              <a:rPr lang="en" sz="1302">
                <a:solidFill>
                  <a:srgbClr val="FF0000"/>
                </a:solidFill>
              </a:rPr>
              <a:t>Summer</a:t>
            </a:r>
            <a:r>
              <a:rPr lang="en" sz="1302"/>
              <a:t>. The least time was spent during </a:t>
            </a:r>
            <a:r>
              <a:rPr lang="en" sz="1302">
                <a:solidFill>
                  <a:srgbClr val="4A86E8"/>
                </a:solidFill>
              </a:rPr>
              <a:t>winter</a:t>
            </a:r>
            <a:r>
              <a:rPr lang="en" sz="1302"/>
              <a:t>.</a:t>
            </a:r>
            <a:endParaRPr sz="1302"/>
          </a:p>
          <a:p>
            <a:pPr indent="0" lvl="0" marL="457200" rtl="0" algn="l">
              <a:lnSpc>
                <a:spcPct val="105000"/>
              </a:lnSpc>
              <a:spcBef>
                <a:spcPts val="1200"/>
              </a:spcBef>
              <a:spcAft>
                <a:spcPts val="0"/>
              </a:spcAft>
              <a:buSzPts val="1018"/>
              <a:buNone/>
            </a:pPr>
            <a:r>
              <a:t/>
            </a:r>
            <a:endParaRPr sz="1302"/>
          </a:p>
          <a:p>
            <a:pPr indent="-311308" lvl="0" marL="457200" rtl="0" algn="l">
              <a:lnSpc>
                <a:spcPct val="105000"/>
              </a:lnSpc>
              <a:spcBef>
                <a:spcPts val="1200"/>
              </a:spcBef>
              <a:spcAft>
                <a:spcPts val="0"/>
              </a:spcAft>
              <a:buSzPts val="1303"/>
              <a:buChar char="-"/>
            </a:pPr>
            <a:r>
              <a:rPr lang="en" sz="1302"/>
              <a:t>Participants averaged 19.361 minutes (00:19:37) daily during Summer, and 13.779 minutes (00:13:46) daily during winter.</a:t>
            </a:r>
            <a:endParaRPr sz="1302"/>
          </a:p>
        </p:txBody>
      </p:sp>
      <p:pic>
        <p:nvPicPr>
          <p:cNvPr id="357" name="Google Shape;357;p49"/>
          <p:cNvPicPr preferRelativeResize="0"/>
          <p:nvPr/>
        </p:nvPicPr>
        <p:blipFill>
          <a:blip r:embed="rId3">
            <a:alphaModFix/>
          </a:blip>
          <a:stretch>
            <a:fillRect/>
          </a:stretch>
        </p:blipFill>
        <p:spPr>
          <a:xfrm>
            <a:off x="3517650" y="1663525"/>
            <a:ext cx="5457301" cy="2948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363" name="Google Shape;363;p50"/>
          <p:cNvSpPr txBox="1"/>
          <p:nvPr>
            <p:ph idx="1" type="body"/>
          </p:nvPr>
        </p:nvSpPr>
        <p:spPr>
          <a:xfrm>
            <a:off x="408325" y="1699925"/>
            <a:ext cx="2972100" cy="2586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SEASONAL</a:t>
            </a:r>
            <a:endParaRPr/>
          </a:p>
          <a:p>
            <a:pPr indent="-304958" lvl="0" marL="457200" rtl="0" algn="l">
              <a:spcBef>
                <a:spcPts val="1200"/>
              </a:spcBef>
              <a:spcAft>
                <a:spcPts val="0"/>
              </a:spcAft>
              <a:buSzPct val="100000"/>
              <a:buChar char="-"/>
            </a:pPr>
            <a:r>
              <a:rPr lang="en"/>
              <a:t>Participants spent the most time engaged in vigorous physical activities during </a:t>
            </a:r>
            <a:r>
              <a:rPr lang="en">
                <a:solidFill>
                  <a:srgbClr val="FF0000"/>
                </a:solidFill>
              </a:rPr>
              <a:t>Summer</a:t>
            </a:r>
            <a:r>
              <a:rPr lang="en"/>
              <a:t> The least time was spent during </a:t>
            </a:r>
            <a:r>
              <a:rPr lang="en">
                <a:solidFill>
                  <a:srgbClr val="00FFFF"/>
                </a:solidFill>
              </a:rPr>
              <a:t>winter</a:t>
            </a:r>
            <a:r>
              <a:rPr lang="en"/>
              <a:t>.</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Participants averaged  27.529 minutes (00:27:31) daily during summer, and 23.256 minutes (00:23:15) daily during winter.</a:t>
            </a:r>
            <a:endParaRPr/>
          </a:p>
        </p:txBody>
      </p:sp>
      <p:pic>
        <p:nvPicPr>
          <p:cNvPr id="364" name="Google Shape;364;p50"/>
          <p:cNvPicPr preferRelativeResize="0"/>
          <p:nvPr/>
        </p:nvPicPr>
        <p:blipFill>
          <a:blip r:embed="rId3">
            <a:alphaModFix/>
          </a:blip>
          <a:stretch>
            <a:fillRect/>
          </a:stretch>
        </p:blipFill>
        <p:spPr>
          <a:xfrm>
            <a:off x="3526125" y="1663525"/>
            <a:ext cx="5458775" cy="2958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t>MONTHLY </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Introduction</a:t>
            </a:r>
            <a:endParaRPr b="1" i="1"/>
          </a:p>
        </p:txBody>
      </p:sp>
      <p:sp>
        <p:nvSpPr>
          <p:cNvPr id="152" name="Google Shape;152;p16"/>
          <p:cNvSpPr txBox="1"/>
          <p:nvPr>
            <p:ph idx="1" type="body"/>
          </p:nvPr>
        </p:nvSpPr>
        <p:spPr>
          <a:xfrm>
            <a:off x="1297500" y="1155750"/>
            <a:ext cx="7038900" cy="3424800"/>
          </a:xfrm>
          <a:prstGeom prst="rect">
            <a:avLst/>
          </a:prstGeom>
        </p:spPr>
        <p:txBody>
          <a:bodyPr anchorCtr="0" anchor="t" bIns="91425" lIns="91425" spcFirstLastPara="1" rIns="91425" wrap="square" tIns="91425">
            <a:noAutofit/>
          </a:bodyPr>
          <a:lstStyle/>
          <a:p>
            <a:pPr indent="-338455" lvl="0" marL="457200" rtl="0" algn="l">
              <a:spcBef>
                <a:spcPts val="0"/>
              </a:spcBef>
              <a:spcAft>
                <a:spcPts val="0"/>
              </a:spcAft>
              <a:buSzPts val="1730"/>
              <a:buChar char="-"/>
            </a:pPr>
            <a:r>
              <a:rPr lang="en" sz="1729"/>
              <a:t>A smart device is any tool (wired or wireless) that is capable of connecting to other devices and performs simple or complex operations. E.g T.V remote, computer, phones, etc.</a:t>
            </a:r>
            <a:endParaRPr sz="1729"/>
          </a:p>
          <a:p>
            <a:pPr indent="0" lvl="0" marL="457200" rtl="0" algn="l">
              <a:spcBef>
                <a:spcPts val="1200"/>
              </a:spcBef>
              <a:spcAft>
                <a:spcPts val="0"/>
              </a:spcAft>
              <a:buSzPts val="770"/>
              <a:buNone/>
            </a:pPr>
            <a:r>
              <a:t/>
            </a:r>
            <a:endParaRPr sz="1729"/>
          </a:p>
          <a:p>
            <a:pPr indent="-338455" lvl="0" marL="457200" rtl="0" algn="l">
              <a:spcBef>
                <a:spcPts val="1200"/>
              </a:spcBef>
              <a:spcAft>
                <a:spcPts val="0"/>
              </a:spcAft>
              <a:buSzPts val="1730"/>
              <a:buChar char="-"/>
            </a:pPr>
            <a:r>
              <a:rPr lang="en" sz="1729"/>
              <a:t>In this presentation, we will be focusing on smart device usage in the health </a:t>
            </a:r>
            <a:r>
              <a:rPr lang="en" sz="1729"/>
              <a:t>sector.</a:t>
            </a:r>
            <a:endParaRPr sz="1729"/>
          </a:p>
          <a:p>
            <a:pPr indent="0" lvl="0" marL="457200" rtl="0" algn="l">
              <a:spcBef>
                <a:spcPts val="1200"/>
              </a:spcBef>
              <a:spcAft>
                <a:spcPts val="0"/>
              </a:spcAft>
              <a:buSzPts val="770"/>
              <a:buNone/>
            </a:pPr>
            <a:r>
              <a:t/>
            </a:r>
            <a:endParaRPr sz="1729"/>
          </a:p>
          <a:p>
            <a:pPr indent="-338455" lvl="0" marL="457200" rtl="0" algn="l">
              <a:spcBef>
                <a:spcPts val="1200"/>
              </a:spcBef>
              <a:spcAft>
                <a:spcPts val="0"/>
              </a:spcAft>
              <a:buSzPts val="1730"/>
              <a:buChar char="-"/>
            </a:pPr>
            <a:r>
              <a:rPr lang="en" sz="1729"/>
              <a:t>Tools that help track patient data and use that information to  administer treatment would be considered a smart device (Science Soft). A popular example is the Fitbit watch.</a:t>
            </a:r>
            <a:endParaRPr sz="1729"/>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375" name="Google Shape;375;p52"/>
          <p:cNvSpPr txBox="1"/>
          <p:nvPr>
            <p:ph idx="1" type="body"/>
          </p:nvPr>
        </p:nvSpPr>
        <p:spPr>
          <a:xfrm>
            <a:off x="415025" y="1525525"/>
            <a:ext cx="3052800" cy="33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MONTHLY</a:t>
            </a:r>
            <a:endParaRPr/>
          </a:p>
          <a:p>
            <a:pPr indent="-311150" lvl="0" marL="457200" rtl="0" algn="l">
              <a:spcBef>
                <a:spcPts val="1200"/>
              </a:spcBef>
              <a:spcAft>
                <a:spcPts val="0"/>
              </a:spcAft>
              <a:buSzPts val="1300"/>
              <a:buChar char="-"/>
            </a:pPr>
            <a:r>
              <a:rPr lang="en"/>
              <a:t>Participants spent the most time engaged in light physical activities during </a:t>
            </a:r>
            <a:r>
              <a:rPr lang="en">
                <a:solidFill>
                  <a:srgbClr val="00FF00"/>
                </a:solidFill>
              </a:rPr>
              <a:t>April </a:t>
            </a:r>
            <a:r>
              <a:rPr lang="en"/>
              <a:t>The least time was spent during </a:t>
            </a:r>
            <a:r>
              <a:rPr lang="en">
                <a:solidFill>
                  <a:srgbClr val="FF9900"/>
                </a:solidFill>
              </a:rPr>
              <a:t>November</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92.79 minutes (</a:t>
            </a:r>
            <a:r>
              <a:rPr lang="en"/>
              <a:t>01:32:46)</a:t>
            </a:r>
            <a:r>
              <a:rPr lang="en"/>
              <a:t> daily during April, and 74.83 minutes (</a:t>
            </a:r>
            <a:r>
              <a:rPr lang="en"/>
              <a:t>01:14:49)</a:t>
            </a:r>
            <a:r>
              <a:rPr lang="en"/>
              <a:t> daily during November.</a:t>
            </a:r>
            <a:endParaRPr/>
          </a:p>
        </p:txBody>
      </p:sp>
      <p:pic>
        <p:nvPicPr>
          <p:cNvPr id="376" name="Google Shape;376;p52"/>
          <p:cNvPicPr preferRelativeResize="0"/>
          <p:nvPr/>
        </p:nvPicPr>
        <p:blipFill>
          <a:blip r:embed="rId3">
            <a:alphaModFix/>
          </a:blip>
          <a:stretch>
            <a:fillRect/>
          </a:stretch>
        </p:blipFill>
        <p:spPr>
          <a:xfrm>
            <a:off x="3687850" y="1259400"/>
            <a:ext cx="5271226" cy="3077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382" name="Google Shape;382;p53"/>
          <p:cNvSpPr txBox="1"/>
          <p:nvPr>
            <p:ph idx="1" type="body"/>
          </p:nvPr>
        </p:nvSpPr>
        <p:spPr>
          <a:xfrm>
            <a:off x="415025" y="1525525"/>
            <a:ext cx="3093000" cy="33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MONTHLY</a:t>
            </a:r>
            <a:endParaRPr/>
          </a:p>
          <a:p>
            <a:pPr indent="-311150" lvl="0" marL="457200" rtl="0" algn="l">
              <a:spcBef>
                <a:spcPts val="1200"/>
              </a:spcBef>
              <a:spcAft>
                <a:spcPts val="0"/>
              </a:spcAft>
              <a:buSzPts val="1300"/>
              <a:buChar char="-"/>
            </a:pPr>
            <a:r>
              <a:rPr lang="en"/>
              <a:t>Participants spent the most time engaged in fairly physical activities during </a:t>
            </a:r>
            <a:r>
              <a:rPr lang="en">
                <a:solidFill>
                  <a:srgbClr val="FF0000"/>
                </a:solidFill>
              </a:rPr>
              <a:t>July</a:t>
            </a:r>
            <a:r>
              <a:rPr lang="en"/>
              <a:t> The least time was spent during </a:t>
            </a:r>
            <a:r>
              <a:rPr lang="en">
                <a:solidFill>
                  <a:srgbClr val="00FFFF"/>
                </a:solidFill>
              </a:rPr>
              <a:t>December</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21.154 minutes (00:21:09) daily during July, and 13.290 minutes (00:13:17) daily during December.</a:t>
            </a:r>
            <a:endParaRPr/>
          </a:p>
        </p:txBody>
      </p:sp>
      <p:pic>
        <p:nvPicPr>
          <p:cNvPr id="383" name="Google Shape;383;p53"/>
          <p:cNvPicPr preferRelativeResize="0"/>
          <p:nvPr/>
        </p:nvPicPr>
        <p:blipFill>
          <a:blip r:embed="rId3">
            <a:alphaModFix/>
          </a:blip>
          <a:stretch>
            <a:fillRect/>
          </a:stretch>
        </p:blipFill>
        <p:spPr>
          <a:xfrm>
            <a:off x="3687850" y="1259400"/>
            <a:ext cx="5271226" cy="3077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389" name="Google Shape;389;p54"/>
          <p:cNvSpPr txBox="1"/>
          <p:nvPr>
            <p:ph idx="1" type="body"/>
          </p:nvPr>
        </p:nvSpPr>
        <p:spPr>
          <a:xfrm>
            <a:off x="415025" y="1525525"/>
            <a:ext cx="2972100" cy="307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MONTHLY</a:t>
            </a:r>
            <a:endParaRPr/>
          </a:p>
          <a:p>
            <a:pPr indent="-311150" lvl="0" marL="457200" rtl="0" algn="l">
              <a:spcBef>
                <a:spcPts val="1200"/>
              </a:spcBef>
              <a:spcAft>
                <a:spcPts val="0"/>
              </a:spcAft>
              <a:buSzPts val="1300"/>
              <a:buChar char="-"/>
            </a:pPr>
            <a:r>
              <a:rPr lang="en"/>
              <a:t>Participants spent the most time engaged in vigorous physical activities during </a:t>
            </a:r>
            <a:r>
              <a:rPr lang="en">
                <a:solidFill>
                  <a:srgbClr val="FF0000"/>
                </a:solidFill>
              </a:rPr>
              <a:t>August</a:t>
            </a:r>
            <a:r>
              <a:rPr lang="en"/>
              <a:t> The least time was spent during </a:t>
            </a:r>
            <a:r>
              <a:rPr lang="en">
                <a:solidFill>
                  <a:srgbClr val="00FFFF"/>
                </a:solidFill>
              </a:rPr>
              <a:t>January</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28.204 minutes ( 00:28:12 ) daily during summer, and 22.350 minutes (00:22:20) daily during January.</a:t>
            </a:r>
            <a:endParaRPr/>
          </a:p>
          <a:p>
            <a:pPr indent="0" lvl="0" marL="0" rtl="0" algn="l">
              <a:spcBef>
                <a:spcPts val="1200"/>
              </a:spcBef>
              <a:spcAft>
                <a:spcPts val="1200"/>
              </a:spcAft>
              <a:buNone/>
            </a:pPr>
            <a:r>
              <a:t/>
            </a:r>
            <a:endParaRPr/>
          </a:p>
        </p:txBody>
      </p:sp>
      <p:pic>
        <p:nvPicPr>
          <p:cNvPr id="390" name="Google Shape;390;p54"/>
          <p:cNvPicPr preferRelativeResize="0"/>
          <p:nvPr/>
        </p:nvPicPr>
        <p:blipFill>
          <a:blip r:embed="rId3">
            <a:alphaModFix/>
          </a:blip>
          <a:stretch>
            <a:fillRect/>
          </a:stretch>
        </p:blipFill>
        <p:spPr>
          <a:xfrm>
            <a:off x="3687850" y="1259400"/>
            <a:ext cx="5271226" cy="3077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t>DAILY</a:t>
            </a:r>
            <a:endParaRPr sz="6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401" name="Google Shape;401;p56"/>
          <p:cNvSpPr txBox="1"/>
          <p:nvPr>
            <p:ph idx="1" type="body"/>
          </p:nvPr>
        </p:nvSpPr>
        <p:spPr>
          <a:xfrm>
            <a:off x="415025" y="1525525"/>
            <a:ext cx="2972100" cy="292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DAILY</a:t>
            </a:r>
            <a:endParaRPr/>
          </a:p>
          <a:p>
            <a:pPr indent="-311150" lvl="0" marL="457200" rtl="0" algn="l">
              <a:spcBef>
                <a:spcPts val="1200"/>
              </a:spcBef>
              <a:spcAft>
                <a:spcPts val="0"/>
              </a:spcAft>
              <a:buSzPts val="1300"/>
              <a:buChar char="-"/>
            </a:pPr>
            <a:r>
              <a:rPr lang="en"/>
              <a:t>Participants spent the most time engaged in light physical activities on </a:t>
            </a:r>
            <a:r>
              <a:rPr i="1" lang="en">
                <a:solidFill>
                  <a:srgbClr val="FFFF00"/>
                </a:solidFill>
              </a:rPr>
              <a:t>Saturday</a:t>
            </a:r>
            <a:r>
              <a:rPr i="1" lang="en">
                <a:solidFill>
                  <a:srgbClr val="FFFF00"/>
                </a:solidFill>
              </a:rPr>
              <a:t>s</a:t>
            </a:r>
            <a:r>
              <a:rPr lang="en"/>
              <a:t>. The least time was spent during </a:t>
            </a:r>
            <a:r>
              <a:rPr i="1" lang="en">
                <a:solidFill>
                  <a:srgbClr val="A64D79"/>
                </a:solidFill>
              </a:rPr>
              <a:t>Sundays</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86.68 minutes (01:27:40) daily during Saturdays, and 75.37 minutes (01:15:22) daily during Sundays.</a:t>
            </a:r>
            <a:endParaRPr/>
          </a:p>
          <a:p>
            <a:pPr indent="0" lvl="0" marL="0" rtl="0" algn="l">
              <a:spcBef>
                <a:spcPts val="1200"/>
              </a:spcBef>
              <a:spcAft>
                <a:spcPts val="1200"/>
              </a:spcAft>
              <a:buNone/>
            </a:pPr>
            <a:r>
              <a:t/>
            </a:r>
            <a:endParaRPr/>
          </a:p>
        </p:txBody>
      </p:sp>
      <p:pic>
        <p:nvPicPr>
          <p:cNvPr id="402" name="Google Shape;402;p56"/>
          <p:cNvPicPr preferRelativeResize="0"/>
          <p:nvPr/>
        </p:nvPicPr>
        <p:blipFill>
          <a:blip r:embed="rId3">
            <a:alphaModFix/>
          </a:blip>
          <a:stretch>
            <a:fillRect/>
          </a:stretch>
        </p:blipFill>
        <p:spPr>
          <a:xfrm>
            <a:off x="3539525" y="1248325"/>
            <a:ext cx="5452073" cy="33489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408" name="Google Shape;408;p57"/>
          <p:cNvSpPr txBox="1"/>
          <p:nvPr>
            <p:ph idx="1" type="body"/>
          </p:nvPr>
        </p:nvSpPr>
        <p:spPr>
          <a:xfrm>
            <a:off x="415025" y="1525525"/>
            <a:ext cx="2972100" cy="3062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DAILY</a:t>
            </a:r>
            <a:endParaRPr/>
          </a:p>
          <a:p>
            <a:pPr indent="-311150" lvl="0" marL="457200" rtl="0" algn="l">
              <a:spcBef>
                <a:spcPts val="1200"/>
              </a:spcBef>
              <a:spcAft>
                <a:spcPts val="0"/>
              </a:spcAft>
              <a:buSzPts val="1300"/>
              <a:buChar char="-"/>
            </a:pPr>
            <a:r>
              <a:rPr lang="en"/>
              <a:t>Participants spent the most time engaged in fairly physical activities on </a:t>
            </a:r>
            <a:r>
              <a:rPr i="1" lang="en">
                <a:solidFill>
                  <a:srgbClr val="FFFF00"/>
                </a:solidFill>
              </a:rPr>
              <a:t>Saturdays</a:t>
            </a:r>
            <a:r>
              <a:rPr lang="en"/>
              <a:t>. The least time was spent during </a:t>
            </a:r>
            <a:r>
              <a:rPr i="1" lang="en">
                <a:solidFill>
                  <a:srgbClr val="00FF00"/>
                </a:solidFill>
              </a:rPr>
              <a:t>Fridays</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19.522 minutes (00:19:31) daily during Saturdays, and 15.187 minutes (00:15:17) daily during Fridays.</a:t>
            </a:r>
            <a:endParaRPr/>
          </a:p>
          <a:p>
            <a:pPr indent="0" lvl="0" marL="0" rtl="0" algn="l">
              <a:spcBef>
                <a:spcPts val="1200"/>
              </a:spcBef>
              <a:spcAft>
                <a:spcPts val="1200"/>
              </a:spcAft>
              <a:buNone/>
            </a:pPr>
            <a:r>
              <a:t/>
            </a:r>
            <a:endParaRPr/>
          </a:p>
        </p:txBody>
      </p:sp>
      <p:pic>
        <p:nvPicPr>
          <p:cNvPr id="409" name="Google Shape;409;p57"/>
          <p:cNvPicPr preferRelativeResize="0"/>
          <p:nvPr/>
        </p:nvPicPr>
        <p:blipFill>
          <a:blip r:embed="rId3">
            <a:alphaModFix/>
          </a:blip>
          <a:stretch>
            <a:fillRect/>
          </a:stretch>
        </p:blipFill>
        <p:spPr>
          <a:xfrm>
            <a:off x="3514325" y="1307850"/>
            <a:ext cx="5452073" cy="3279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415" name="Google Shape;415;p58"/>
          <p:cNvSpPr txBox="1"/>
          <p:nvPr>
            <p:ph idx="1" type="body"/>
          </p:nvPr>
        </p:nvSpPr>
        <p:spPr>
          <a:xfrm>
            <a:off x="415025" y="1525525"/>
            <a:ext cx="2972100" cy="29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DAILY</a:t>
            </a:r>
            <a:endParaRPr/>
          </a:p>
          <a:p>
            <a:pPr indent="-311150" lvl="0" marL="457200" rtl="0" algn="l">
              <a:spcBef>
                <a:spcPts val="1200"/>
              </a:spcBef>
              <a:spcAft>
                <a:spcPts val="0"/>
              </a:spcAft>
              <a:buSzPts val="1300"/>
              <a:buChar char="-"/>
            </a:pPr>
            <a:r>
              <a:rPr lang="en"/>
              <a:t>Participants spent the most time engaged in vigorous physical activities on </a:t>
            </a:r>
            <a:r>
              <a:rPr i="1" lang="en">
                <a:solidFill>
                  <a:srgbClr val="FFFF00"/>
                </a:solidFill>
              </a:rPr>
              <a:t>Saturdays</a:t>
            </a:r>
            <a:r>
              <a:rPr lang="en"/>
              <a:t>. The least time was spent during </a:t>
            </a:r>
            <a:r>
              <a:rPr i="1" lang="en">
                <a:solidFill>
                  <a:srgbClr val="00FF00"/>
                </a:solidFill>
              </a:rPr>
              <a:t>Fridays</a:t>
            </a:r>
            <a:r>
              <a:rPr lang="en"/>
              <a: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Participants averaged 30.425 minutes (00:30:20) daily during Saturdays, and 21.924 minutes (00:21:55) daily during Fridays.</a:t>
            </a:r>
            <a:endParaRPr/>
          </a:p>
        </p:txBody>
      </p:sp>
      <p:pic>
        <p:nvPicPr>
          <p:cNvPr id="416" name="Google Shape;416;p58"/>
          <p:cNvPicPr preferRelativeResize="0"/>
          <p:nvPr/>
        </p:nvPicPr>
        <p:blipFill>
          <a:blip r:embed="rId3">
            <a:alphaModFix/>
          </a:blip>
          <a:stretch>
            <a:fillRect/>
          </a:stretch>
        </p:blipFill>
        <p:spPr>
          <a:xfrm>
            <a:off x="3522725" y="1248300"/>
            <a:ext cx="5452073" cy="33489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9"/>
          <p:cNvSpPr txBox="1"/>
          <p:nvPr>
            <p:ph idx="1" type="body"/>
          </p:nvPr>
        </p:nvSpPr>
        <p:spPr>
          <a:xfrm>
            <a:off x="42025" y="1637225"/>
            <a:ext cx="9144000" cy="372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Is there correlation between </a:t>
            </a:r>
            <a:endParaRPr sz="3600"/>
          </a:p>
          <a:p>
            <a:pPr indent="0" lvl="0" marL="0" rtl="0" algn="ctr">
              <a:spcBef>
                <a:spcPts val="1200"/>
              </a:spcBef>
              <a:spcAft>
                <a:spcPts val="1200"/>
              </a:spcAft>
              <a:buNone/>
            </a:pPr>
            <a:r>
              <a:rPr lang="en" sz="3600"/>
              <a:t>Step count, Calorie expenditure, and 3 categories ( light, fair, and vigorous) of Physical activity?</a:t>
            </a:r>
            <a:endParaRPr sz="3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pic>
        <p:nvPicPr>
          <p:cNvPr id="427" name="Google Shape;427;p60"/>
          <p:cNvPicPr preferRelativeResize="0"/>
          <p:nvPr/>
        </p:nvPicPr>
        <p:blipFill>
          <a:blip r:embed="rId3">
            <a:alphaModFix/>
          </a:blip>
          <a:stretch>
            <a:fillRect/>
          </a:stretch>
        </p:blipFill>
        <p:spPr>
          <a:xfrm>
            <a:off x="1151850" y="1466975"/>
            <a:ext cx="7745630" cy="353085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433" name="Google Shape;433;p61"/>
          <p:cNvSpPr txBox="1"/>
          <p:nvPr>
            <p:ph idx="1" type="body"/>
          </p:nvPr>
        </p:nvSpPr>
        <p:spPr>
          <a:xfrm>
            <a:off x="415025" y="1525525"/>
            <a:ext cx="2972100" cy="334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There was </a:t>
            </a:r>
            <a:r>
              <a:rPr lang="en"/>
              <a:t>positive</a:t>
            </a:r>
            <a:r>
              <a:rPr lang="en"/>
              <a:t> correlation between step count and calorie expenditure.</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The </a:t>
            </a:r>
            <a:r>
              <a:rPr lang="en"/>
              <a:t>correlation</a:t>
            </a:r>
            <a:r>
              <a:rPr lang="en"/>
              <a:t> </a:t>
            </a:r>
            <a:r>
              <a:rPr lang="en"/>
              <a:t>coefficient</a:t>
            </a:r>
            <a:r>
              <a:rPr lang="en"/>
              <a:t> was   0.6730.</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We can infer the more steps taken the more calorie expenditure occurs.</a:t>
            </a:r>
            <a:endParaRPr/>
          </a:p>
        </p:txBody>
      </p:sp>
      <p:pic>
        <p:nvPicPr>
          <p:cNvPr id="434" name="Google Shape;434;p61"/>
          <p:cNvPicPr preferRelativeResize="0"/>
          <p:nvPr/>
        </p:nvPicPr>
        <p:blipFill>
          <a:blip r:embed="rId3">
            <a:alphaModFix/>
          </a:blip>
          <a:stretch>
            <a:fillRect/>
          </a:stretch>
        </p:blipFill>
        <p:spPr>
          <a:xfrm>
            <a:off x="3559625" y="1811101"/>
            <a:ext cx="5452077" cy="2841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1347900" y="1408338"/>
            <a:ext cx="7038900" cy="2911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b="1" i="1" lang="en" sz="12900"/>
              <a:t>WHAT IS OUR BUSINESS</a:t>
            </a:r>
            <a:r>
              <a:rPr b="1" i="1" lang="en" sz="12900"/>
              <a:t> TASK?</a:t>
            </a:r>
            <a:endParaRPr b="1" i="1" sz="12900"/>
          </a:p>
          <a:p>
            <a:pPr indent="0" lvl="0" marL="0" rtl="0" algn="l">
              <a:spcBef>
                <a:spcPts val="1200"/>
              </a:spcBef>
              <a:spcAft>
                <a:spcPts val="0"/>
              </a:spcAft>
              <a:buNone/>
            </a:pPr>
            <a:r>
              <a:t/>
            </a:r>
            <a:endParaRPr b="1" i="1" sz="2838"/>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8" name="Google Shape;158;p17"/>
          <p:cNvPicPr preferRelativeResize="0"/>
          <p:nvPr/>
        </p:nvPicPr>
        <p:blipFill>
          <a:blip r:embed="rId3">
            <a:alphaModFix/>
          </a:blip>
          <a:stretch>
            <a:fillRect/>
          </a:stretch>
        </p:blipFill>
        <p:spPr>
          <a:xfrm>
            <a:off x="2733675" y="1408350"/>
            <a:ext cx="3676650" cy="7334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62"/>
          <p:cNvPicPr preferRelativeResize="0"/>
          <p:nvPr/>
        </p:nvPicPr>
        <p:blipFill>
          <a:blip r:embed="rId3">
            <a:alphaModFix/>
          </a:blip>
          <a:stretch>
            <a:fillRect/>
          </a:stretch>
        </p:blipFill>
        <p:spPr>
          <a:xfrm>
            <a:off x="845175" y="1426926"/>
            <a:ext cx="8059226" cy="3673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445" name="Google Shape;445;p63"/>
          <p:cNvSpPr txBox="1"/>
          <p:nvPr>
            <p:ph idx="1" type="body"/>
          </p:nvPr>
        </p:nvSpPr>
        <p:spPr>
          <a:xfrm>
            <a:off x="415025" y="1525525"/>
            <a:ext cx="2972100" cy="33489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There was positive correlation between step count and all 3 categories of physical activities. </a:t>
            </a:r>
            <a:endParaRPr/>
          </a:p>
          <a:p>
            <a:pPr indent="-304958" lvl="0" marL="457200" rtl="0" algn="l">
              <a:spcBef>
                <a:spcPts val="0"/>
              </a:spcBef>
              <a:spcAft>
                <a:spcPts val="0"/>
              </a:spcAft>
              <a:buSzPct val="100000"/>
              <a:buChar char="-"/>
            </a:pPr>
            <a:r>
              <a:rPr lang="en"/>
              <a:t>The correlation coefficient for light physical activity and step count was   0.1198 - weak.</a:t>
            </a:r>
            <a:endParaRPr/>
          </a:p>
          <a:p>
            <a:pPr indent="-304958" lvl="0" marL="457200" rtl="0" algn="l">
              <a:spcBef>
                <a:spcPts val="0"/>
              </a:spcBef>
              <a:spcAft>
                <a:spcPts val="0"/>
              </a:spcAft>
              <a:buSzPct val="100000"/>
              <a:buChar char="-"/>
            </a:pPr>
            <a:r>
              <a:rPr lang="en"/>
              <a:t>The correlation coefficient for fair physical activity and step count was   0.3970 - weak.</a:t>
            </a:r>
            <a:endParaRPr/>
          </a:p>
          <a:p>
            <a:pPr indent="-304958" lvl="0" marL="457200" rtl="0" algn="l">
              <a:spcBef>
                <a:spcPts val="0"/>
              </a:spcBef>
              <a:spcAft>
                <a:spcPts val="0"/>
              </a:spcAft>
              <a:buSzPct val="100000"/>
              <a:buChar char="-"/>
            </a:pPr>
            <a:r>
              <a:rPr lang="en"/>
              <a:t>The correlation coefficient for vigorous physical activity and step count was   0.6368 - good.</a:t>
            </a:r>
            <a:endParaRPr/>
          </a:p>
          <a:p>
            <a:pPr indent="-304958" lvl="0" marL="457200" rtl="0" algn="l">
              <a:spcBef>
                <a:spcPts val="0"/>
              </a:spcBef>
              <a:spcAft>
                <a:spcPts val="0"/>
              </a:spcAft>
              <a:buSzPct val="100000"/>
              <a:buChar char="-"/>
            </a:pPr>
            <a:r>
              <a:rPr lang="en"/>
              <a:t>Strength of correlation increases with difficulty. </a:t>
            </a:r>
            <a:endParaRPr/>
          </a:p>
          <a:p>
            <a:pPr indent="-304958" lvl="0" marL="457200" rtl="0" algn="l">
              <a:spcBef>
                <a:spcPts val="0"/>
              </a:spcBef>
              <a:spcAft>
                <a:spcPts val="0"/>
              </a:spcAft>
              <a:buSzPct val="100000"/>
              <a:buChar char="-"/>
            </a:pPr>
            <a:r>
              <a:rPr lang="en"/>
              <a:t>We can infer an increase  in time spent during physical activity can lead to an increase in steps count .</a:t>
            </a:r>
            <a:endParaRPr/>
          </a:p>
        </p:txBody>
      </p:sp>
      <p:pic>
        <p:nvPicPr>
          <p:cNvPr id="446" name="Google Shape;446;p63"/>
          <p:cNvPicPr preferRelativeResize="0"/>
          <p:nvPr/>
        </p:nvPicPr>
        <p:blipFill>
          <a:blip r:embed="rId3">
            <a:alphaModFix/>
          </a:blip>
          <a:stretch>
            <a:fillRect/>
          </a:stretch>
        </p:blipFill>
        <p:spPr>
          <a:xfrm>
            <a:off x="3566350" y="1614525"/>
            <a:ext cx="5452077" cy="2872950"/>
          </a:xfrm>
          <a:prstGeom prst="rect">
            <a:avLst/>
          </a:prstGeom>
          <a:noFill/>
          <a:ln>
            <a:noFill/>
          </a:ln>
        </p:spPr>
      </p:pic>
      <p:pic>
        <p:nvPicPr>
          <p:cNvPr id="447" name="Google Shape;447;p63"/>
          <p:cNvPicPr preferRelativeResize="0"/>
          <p:nvPr/>
        </p:nvPicPr>
        <p:blipFill>
          <a:blip r:embed="rId4">
            <a:alphaModFix/>
          </a:blip>
          <a:stretch>
            <a:fillRect/>
          </a:stretch>
        </p:blipFill>
        <p:spPr>
          <a:xfrm>
            <a:off x="4118550" y="1040600"/>
            <a:ext cx="4507624" cy="210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2600"/>
                                        <p:tgtEl>
                                          <p:spTgt spid="447"/>
                                        </p:tgtEl>
                                        <p:attrNameLst>
                                          <p:attrName>ppt_w</p:attrName>
                                        </p:attrNameLst>
                                      </p:cBhvr>
                                      <p:tavLst>
                                        <p:tav fmla="" tm="0">
                                          <p:val>
                                            <p:strVal val="0"/>
                                          </p:val>
                                        </p:tav>
                                        <p:tav fmla="" tm="100000">
                                          <p:val>
                                            <p:strVal val="#ppt_w"/>
                                          </p:val>
                                        </p:tav>
                                      </p:tavLst>
                                    </p:anim>
                                    <p:anim calcmode="lin" valueType="num">
                                      <p:cBhvr additive="base">
                                        <p:cTn dur="2600"/>
                                        <p:tgtEl>
                                          <p:spTgt spid="44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2600"/>
                                        <p:tgtEl>
                                          <p:spTgt spid="447"/>
                                        </p:tgtEl>
                                        <p:attrNameLst>
                                          <p:attrName>ppt_w</p:attrName>
                                        </p:attrNameLst>
                                      </p:cBhvr>
                                      <p:tavLst>
                                        <p:tav fmla="" tm="0">
                                          <p:val>
                                            <p:strVal val="#ppt_w"/>
                                          </p:val>
                                        </p:tav>
                                        <p:tav fmla="" tm="100000">
                                          <p:val>
                                            <p:strVal val="0"/>
                                          </p:val>
                                        </p:tav>
                                      </p:tavLst>
                                    </p:anim>
                                    <p:anim calcmode="lin" valueType="num">
                                      <p:cBhvr additive="base">
                                        <p:cTn dur="2600"/>
                                        <p:tgtEl>
                                          <p:spTgt spid="447"/>
                                        </p:tgtEl>
                                        <p:attrNameLst>
                                          <p:attrName>ppt_h</p:attrName>
                                        </p:attrNameLst>
                                      </p:cBhvr>
                                      <p:tavLst>
                                        <p:tav fmla="" tm="0">
                                          <p:val>
                                            <p:strVal val="#ppt_h"/>
                                          </p:val>
                                        </p:tav>
                                        <p:tav fmla="" tm="100000">
                                          <p:val>
                                            <p:strVal val="0"/>
                                          </p:val>
                                        </p:tav>
                                      </p:tavLst>
                                    </p:anim>
                                    <p:set>
                                      <p:cBhvr>
                                        <p:cTn dur="1" fill="hold">
                                          <p:stCondLst>
                                            <p:cond delay="2600"/>
                                          </p:stCondLst>
                                        </p:cTn>
                                        <p:tgtEl>
                                          <p:spTgt spid="4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64"/>
          <p:cNvPicPr preferRelativeResize="0"/>
          <p:nvPr/>
        </p:nvPicPr>
        <p:blipFill>
          <a:blip r:embed="rId3">
            <a:alphaModFix/>
          </a:blip>
          <a:stretch>
            <a:fillRect/>
          </a:stretch>
        </p:blipFill>
        <p:spPr>
          <a:xfrm>
            <a:off x="970750" y="1449349"/>
            <a:ext cx="7990798" cy="36399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458" name="Google Shape;458;p65"/>
          <p:cNvSpPr txBox="1"/>
          <p:nvPr>
            <p:ph idx="1" type="body"/>
          </p:nvPr>
        </p:nvSpPr>
        <p:spPr>
          <a:xfrm>
            <a:off x="415025" y="1525525"/>
            <a:ext cx="2972100" cy="33489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100000"/>
              <a:buChar char="-"/>
            </a:pPr>
            <a:r>
              <a:rPr lang="en"/>
              <a:t>There was positive correlation between calorie expenditure  and all 3 categories of physical activities. </a:t>
            </a:r>
            <a:endParaRPr/>
          </a:p>
          <a:p>
            <a:pPr indent="-298767" lvl="0" marL="457200" rtl="0" algn="l">
              <a:spcBef>
                <a:spcPts val="0"/>
              </a:spcBef>
              <a:spcAft>
                <a:spcPts val="0"/>
              </a:spcAft>
              <a:buSzPct val="100000"/>
              <a:buChar char="-"/>
            </a:pPr>
            <a:r>
              <a:rPr lang="en"/>
              <a:t>The correlation coefficient for light physical activity and step count was   0.3939 - weak.</a:t>
            </a:r>
            <a:endParaRPr/>
          </a:p>
          <a:p>
            <a:pPr indent="-298767" lvl="0" marL="457200" rtl="0" algn="l">
              <a:spcBef>
                <a:spcPts val="0"/>
              </a:spcBef>
              <a:spcAft>
                <a:spcPts val="0"/>
              </a:spcAft>
              <a:buSzPct val="100000"/>
              <a:buChar char="-"/>
            </a:pPr>
            <a:r>
              <a:rPr lang="en"/>
              <a:t>The correlation coefficient for fair physical activity and step count was   0.4334 - weak.</a:t>
            </a:r>
            <a:endParaRPr/>
          </a:p>
          <a:p>
            <a:pPr indent="-298767" lvl="0" marL="457200" rtl="0" algn="l">
              <a:spcBef>
                <a:spcPts val="0"/>
              </a:spcBef>
              <a:spcAft>
                <a:spcPts val="0"/>
              </a:spcAft>
              <a:buSzPct val="100000"/>
              <a:buChar char="-"/>
            </a:pPr>
            <a:r>
              <a:rPr lang="en"/>
              <a:t>The correlation coefficient for vigorous physical activity and step count was   0.6046 - good.</a:t>
            </a:r>
            <a:endParaRPr/>
          </a:p>
          <a:p>
            <a:pPr indent="-298767" lvl="0" marL="457200" rtl="0" algn="l">
              <a:spcBef>
                <a:spcPts val="0"/>
              </a:spcBef>
              <a:spcAft>
                <a:spcPts val="0"/>
              </a:spcAft>
              <a:buSzPct val="100000"/>
              <a:buChar char="-"/>
            </a:pPr>
            <a:r>
              <a:rPr lang="en"/>
              <a:t>Strength of correlation increases with difficulty. </a:t>
            </a:r>
            <a:endParaRPr/>
          </a:p>
          <a:p>
            <a:pPr indent="-298767" lvl="0" marL="457200" rtl="0" algn="l">
              <a:spcBef>
                <a:spcPts val="0"/>
              </a:spcBef>
              <a:spcAft>
                <a:spcPts val="0"/>
              </a:spcAft>
              <a:buSzPct val="100000"/>
              <a:buChar char="-"/>
            </a:pPr>
            <a:r>
              <a:rPr lang="en"/>
              <a:t>We can infer an increase in time spent during physical activity  can  lead to an increase in calorie expenditure .</a:t>
            </a:r>
            <a:endParaRPr/>
          </a:p>
        </p:txBody>
      </p:sp>
      <p:pic>
        <p:nvPicPr>
          <p:cNvPr id="459" name="Google Shape;459;p65"/>
          <p:cNvPicPr preferRelativeResize="0"/>
          <p:nvPr/>
        </p:nvPicPr>
        <p:blipFill>
          <a:blip r:embed="rId3">
            <a:alphaModFix/>
          </a:blip>
          <a:stretch>
            <a:fillRect/>
          </a:stretch>
        </p:blipFill>
        <p:spPr>
          <a:xfrm>
            <a:off x="3649025" y="2059275"/>
            <a:ext cx="5313876" cy="2585750"/>
          </a:xfrm>
          <a:prstGeom prst="rect">
            <a:avLst/>
          </a:prstGeom>
          <a:noFill/>
          <a:ln>
            <a:noFill/>
          </a:ln>
        </p:spPr>
      </p:pic>
      <p:pic>
        <p:nvPicPr>
          <p:cNvPr id="460" name="Google Shape;460;p65"/>
          <p:cNvPicPr preferRelativeResize="0"/>
          <p:nvPr/>
        </p:nvPicPr>
        <p:blipFill>
          <a:blip r:embed="rId4">
            <a:alphaModFix/>
          </a:blip>
          <a:stretch>
            <a:fillRect/>
          </a:stretch>
        </p:blipFill>
        <p:spPr>
          <a:xfrm>
            <a:off x="4205773" y="1482650"/>
            <a:ext cx="4404400" cy="205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2500"/>
                                        <p:tgtEl>
                                          <p:spTgt spid="460"/>
                                        </p:tgtEl>
                                        <p:attrNameLst>
                                          <p:attrName>ppt_w</p:attrName>
                                        </p:attrNameLst>
                                      </p:cBhvr>
                                      <p:tavLst>
                                        <p:tav fmla="" tm="0">
                                          <p:val>
                                            <p:strVal val="0"/>
                                          </p:val>
                                        </p:tav>
                                        <p:tav fmla="" tm="100000">
                                          <p:val>
                                            <p:strVal val="#ppt_w"/>
                                          </p:val>
                                        </p:tav>
                                      </p:tavLst>
                                    </p:anim>
                                    <p:anim calcmode="lin" valueType="num">
                                      <p:cBhvr additive="base">
                                        <p:cTn dur="2500"/>
                                        <p:tgtEl>
                                          <p:spTgt spid="46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2400"/>
                                        <p:tgtEl>
                                          <p:spTgt spid="460"/>
                                        </p:tgtEl>
                                        <p:attrNameLst>
                                          <p:attrName>ppt_w</p:attrName>
                                        </p:attrNameLst>
                                      </p:cBhvr>
                                      <p:tavLst>
                                        <p:tav fmla="" tm="0">
                                          <p:val>
                                            <p:strVal val="#ppt_w"/>
                                          </p:val>
                                        </p:tav>
                                        <p:tav fmla="" tm="100000">
                                          <p:val>
                                            <p:strVal val="0"/>
                                          </p:val>
                                        </p:tav>
                                      </p:tavLst>
                                    </p:anim>
                                    <p:anim calcmode="lin" valueType="num">
                                      <p:cBhvr additive="base">
                                        <p:cTn dur="2400"/>
                                        <p:tgtEl>
                                          <p:spTgt spid="460"/>
                                        </p:tgtEl>
                                        <p:attrNameLst>
                                          <p:attrName>ppt_h</p:attrName>
                                        </p:attrNameLst>
                                      </p:cBhvr>
                                      <p:tavLst>
                                        <p:tav fmla="" tm="0">
                                          <p:val>
                                            <p:strVal val="#ppt_h"/>
                                          </p:val>
                                        </p:tav>
                                        <p:tav fmla="" tm="100000">
                                          <p:val>
                                            <p:strVal val="0"/>
                                          </p:val>
                                        </p:tav>
                                      </p:tavLst>
                                    </p:anim>
                                    <p:set>
                                      <p:cBhvr>
                                        <p:cTn dur="1" fill="hold">
                                          <p:stCondLst>
                                            <p:cond delay="2400"/>
                                          </p:stCondLst>
                                        </p:cTn>
                                        <p:tgtEl>
                                          <p:spTgt spid="46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6"/>
          <p:cNvSpPr txBox="1"/>
          <p:nvPr>
            <p:ph idx="1" type="body"/>
          </p:nvPr>
        </p:nvSpPr>
        <p:spPr>
          <a:xfrm>
            <a:off x="277350" y="1693625"/>
            <a:ext cx="85893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t>Aggregate Sleep activity over time</a:t>
            </a:r>
            <a:endParaRPr sz="6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LEGEND</a:t>
            </a:r>
            <a:endParaRPr b="1"/>
          </a:p>
        </p:txBody>
      </p:sp>
      <p:sp>
        <p:nvSpPr>
          <p:cNvPr id="471" name="Google Shape;471;p67"/>
          <p:cNvSpPr txBox="1"/>
          <p:nvPr>
            <p:ph idx="1" type="body"/>
          </p:nvPr>
        </p:nvSpPr>
        <p:spPr>
          <a:xfrm>
            <a:off x="907675" y="1567550"/>
            <a:ext cx="7782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FFFF"/>
                </a:solidFill>
              </a:rPr>
              <a:t>Sleep time</a:t>
            </a:r>
            <a:r>
              <a:rPr lang="en" sz="1500"/>
              <a:t>: Total time in minutes in which participants were asleep - REM state</a:t>
            </a:r>
            <a:endParaRPr sz="1500"/>
          </a:p>
          <a:p>
            <a:pPr indent="0" lvl="0" marL="0" rtl="0" algn="l">
              <a:spcBef>
                <a:spcPts val="1200"/>
              </a:spcBef>
              <a:spcAft>
                <a:spcPts val="0"/>
              </a:spcAft>
              <a:buNone/>
            </a:pPr>
            <a:r>
              <a:rPr lang="en" sz="1500">
                <a:solidFill>
                  <a:srgbClr val="FF9900"/>
                </a:solidFill>
              </a:rPr>
              <a:t>Laydown time</a:t>
            </a:r>
            <a:r>
              <a:rPr lang="en" sz="1500"/>
              <a:t>: Total time in minutes in which participants were in bed, but not asleep</a:t>
            </a:r>
            <a:endParaRPr sz="1500"/>
          </a:p>
          <a:p>
            <a:pPr indent="0" lvl="0" marL="0" rtl="0" algn="l">
              <a:spcBef>
                <a:spcPts val="1200"/>
              </a:spcBef>
              <a:spcAft>
                <a:spcPts val="0"/>
              </a:spcAft>
              <a:buNone/>
            </a:pPr>
            <a:r>
              <a:rPr lang="en" sz="1500">
                <a:solidFill>
                  <a:srgbClr val="00FF00"/>
                </a:solidFill>
              </a:rPr>
              <a:t>Time in bed</a:t>
            </a:r>
            <a:r>
              <a:rPr lang="en" sz="1500"/>
              <a:t>: Total time in minutes in which participants were asleep and not asleep in bed</a:t>
            </a:r>
            <a:endParaRPr sz="15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**Key findings: During the weekdays, with the exception of Wednesdays, participants averaged less than 7 hours ( 420 minutes ) of sleep time daily.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8"/>
          <p:cNvSpPr txBox="1"/>
          <p:nvPr/>
        </p:nvSpPr>
        <p:spPr>
          <a:xfrm>
            <a:off x="647150" y="1731300"/>
            <a:ext cx="7824600" cy="279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lt1"/>
                </a:solidFill>
                <a:latin typeface="Lato"/>
                <a:ea typeface="Lato"/>
                <a:cs typeface="Lato"/>
                <a:sym typeface="Lato"/>
              </a:rPr>
              <a:t>DAY OF WEEK</a:t>
            </a:r>
            <a:endParaRPr sz="6000">
              <a:solidFill>
                <a:schemeClr val="lt1"/>
              </a:solidFill>
              <a:latin typeface="Lato"/>
              <a:ea typeface="Lato"/>
              <a:cs typeface="Lato"/>
              <a:sym typeface="Lato"/>
            </a:endParaRPr>
          </a:p>
          <a:p>
            <a:pPr indent="0" lvl="0" marL="0" rtl="0" algn="ctr">
              <a:spcBef>
                <a:spcPts val="0"/>
              </a:spcBef>
              <a:spcAft>
                <a:spcPts val="0"/>
              </a:spcAft>
              <a:buNone/>
            </a:pPr>
            <a:r>
              <a:t/>
            </a:r>
            <a:endParaRPr sz="6000">
              <a:solidFill>
                <a:schemeClr val="lt1"/>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69"/>
          <p:cNvPicPr preferRelativeResize="0"/>
          <p:nvPr/>
        </p:nvPicPr>
        <p:blipFill>
          <a:blip r:embed="rId3">
            <a:alphaModFix/>
          </a:blip>
          <a:stretch>
            <a:fillRect/>
          </a:stretch>
        </p:blipFill>
        <p:spPr>
          <a:xfrm>
            <a:off x="958075" y="1467200"/>
            <a:ext cx="7908549" cy="36025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487" name="Google Shape;487;p70"/>
          <p:cNvSpPr txBox="1"/>
          <p:nvPr>
            <p:ph idx="1" type="body"/>
          </p:nvPr>
        </p:nvSpPr>
        <p:spPr>
          <a:xfrm>
            <a:off x="415025" y="1525525"/>
            <a:ext cx="2972100" cy="33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DAILY</a:t>
            </a:r>
            <a:endParaRPr/>
          </a:p>
          <a:p>
            <a:pPr indent="-311150" lvl="0" marL="457200" rtl="0" algn="l">
              <a:spcBef>
                <a:spcPts val="1200"/>
              </a:spcBef>
              <a:spcAft>
                <a:spcPts val="0"/>
              </a:spcAft>
              <a:buSzPts val="1300"/>
              <a:buChar char="-"/>
            </a:pPr>
            <a:r>
              <a:rPr lang="en"/>
              <a:t>Participants spent the most time in bed on </a:t>
            </a:r>
            <a:r>
              <a:rPr lang="en">
                <a:solidFill>
                  <a:srgbClr val="00FF00"/>
                </a:solidFill>
              </a:rPr>
              <a:t>Sundays</a:t>
            </a:r>
            <a:r>
              <a:rPr lang="en"/>
              <a:t>, and the least time in bed on  </a:t>
            </a:r>
            <a:r>
              <a:rPr lang="en">
                <a:solidFill>
                  <a:srgbClr val="B6D7A8"/>
                </a:solidFill>
              </a:rPr>
              <a:t>Thursdays</a:t>
            </a:r>
            <a:r>
              <a:rPr lang="en"/>
              <a:t>.</a:t>
            </a:r>
            <a:endParaRPr/>
          </a:p>
          <a:p>
            <a:pPr indent="-311150" lvl="0" marL="457200" rtl="0" algn="l">
              <a:spcBef>
                <a:spcPts val="0"/>
              </a:spcBef>
              <a:spcAft>
                <a:spcPts val="0"/>
              </a:spcAft>
              <a:buSzPts val="1300"/>
              <a:buChar char="-"/>
            </a:pPr>
            <a:r>
              <a:rPr lang="en"/>
              <a:t>Participants spent the most time laying in bed on </a:t>
            </a:r>
            <a:r>
              <a:rPr lang="en">
                <a:solidFill>
                  <a:srgbClr val="FF9900"/>
                </a:solidFill>
              </a:rPr>
              <a:t>Sundays</a:t>
            </a:r>
            <a:r>
              <a:rPr lang="en"/>
              <a:t>, and the least time laying in bed on  </a:t>
            </a:r>
            <a:r>
              <a:rPr lang="en">
                <a:solidFill>
                  <a:srgbClr val="F6B26B"/>
                </a:solidFill>
              </a:rPr>
              <a:t>Thursdays</a:t>
            </a:r>
            <a:r>
              <a:rPr lang="en"/>
              <a:t>.</a:t>
            </a:r>
            <a:endParaRPr/>
          </a:p>
          <a:p>
            <a:pPr indent="-311150" lvl="0" marL="457200" rtl="0" algn="l">
              <a:spcBef>
                <a:spcPts val="0"/>
              </a:spcBef>
              <a:spcAft>
                <a:spcPts val="0"/>
              </a:spcAft>
              <a:buSzPts val="1300"/>
              <a:buChar char="-"/>
            </a:pPr>
            <a:r>
              <a:rPr lang="en"/>
              <a:t>Participants spent the most time in asleep on </a:t>
            </a:r>
            <a:r>
              <a:rPr lang="en">
                <a:solidFill>
                  <a:srgbClr val="4A86E8"/>
                </a:solidFill>
              </a:rPr>
              <a:t>Sundays</a:t>
            </a:r>
            <a:r>
              <a:rPr lang="en"/>
              <a:t>, and the least time in asleep on  </a:t>
            </a:r>
            <a:r>
              <a:rPr lang="en">
                <a:solidFill>
                  <a:srgbClr val="C9DAF8"/>
                </a:solidFill>
              </a:rPr>
              <a:t>Thursdays</a:t>
            </a:r>
            <a:r>
              <a:rPr lang="en"/>
              <a:t>.</a:t>
            </a:r>
            <a:endParaRPr/>
          </a:p>
        </p:txBody>
      </p:sp>
      <p:pic>
        <p:nvPicPr>
          <p:cNvPr id="488" name="Google Shape;488;p70"/>
          <p:cNvPicPr preferRelativeResize="0"/>
          <p:nvPr/>
        </p:nvPicPr>
        <p:blipFill>
          <a:blip r:embed="rId3">
            <a:alphaModFix/>
          </a:blip>
          <a:stretch>
            <a:fillRect/>
          </a:stretch>
        </p:blipFill>
        <p:spPr>
          <a:xfrm>
            <a:off x="3522700" y="1653550"/>
            <a:ext cx="5452073" cy="248354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494" name="Google Shape;494;p71"/>
          <p:cNvSpPr txBox="1"/>
          <p:nvPr>
            <p:ph idx="1" type="body"/>
          </p:nvPr>
        </p:nvSpPr>
        <p:spPr>
          <a:xfrm>
            <a:off x="238550" y="1475100"/>
            <a:ext cx="2972100" cy="33489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5200"/>
              <a:t>DAILY</a:t>
            </a:r>
            <a:endParaRPr sz="5200"/>
          </a:p>
          <a:p>
            <a:pPr indent="-289720" lvl="0" marL="457200" rtl="0" algn="l">
              <a:spcBef>
                <a:spcPts val="1200"/>
              </a:spcBef>
              <a:spcAft>
                <a:spcPts val="0"/>
              </a:spcAft>
              <a:buSzPct val="100000"/>
              <a:buChar char="-"/>
            </a:pPr>
            <a:r>
              <a:rPr lang="en" sz="3850"/>
              <a:t>Participants averaged  </a:t>
            </a:r>
            <a:r>
              <a:rPr lang="en" sz="3850"/>
              <a:t>503.50 minutes (08:23:00)</a:t>
            </a:r>
            <a:r>
              <a:rPr lang="en" sz="3850"/>
              <a:t> in bed on </a:t>
            </a:r>
            <a:r>
              <a:rPr lang="en" sz="3850">
                <a:solidFill>
                  <a:srgbClr val="00FF00"/>
                </a:solidFill>
              </a:rPr>
              <a:t>Sundays</a:t>
            </a:r>
            <a:r>
              <a:rPr lang="en" sz="3850"/>
              <a:t>, and </a:t>
            </a:r>
            <a:r>
              <a:rPr lang="en" sz="3850"/>
              <a:t>434.87 minutes (7:14:00) </a:t>
            </a:r>
            <a:r>
              <a:rPr lang="en" sz="3850"/>
              <a:t>on  </a:t>
            </a:r>
            <a:r>
              <a:rPr lang="en" sz="3850">
                <a:solidFill>
                  <a:srgbClr val="B6D7A8"/>
                </a:solidFill>
              </a:rPr>
              <a:t>Thursdays</a:t>
            </a:r>
            <a:r>
              <a:rPr lang="en" sz="3850"/>
              <a:t>.</a:t>
            </a:r>
            <a:endParaRPr sz="3850"/>
          </a:p>
          <a:p>
            <a:pPr indent="0" lvl="0" marL="457200" rtl="0" algn="l">
              <a:spcBef>
                <a:spcPts val="1200"/>
              </a:spcBef>
              <a:spcAft>
                <a:spcPts val="0"/>
              </a:spcAft>
              <a:buNone/>
            </a:pPr>
            <a:r>
              <a:t/>
            </a:r>
            <a:endParaRPr sz="3850"/>
          </a:p>
          <a:p>
            <a:pPr indent="-289720" lvl="0" marL="457200" rtl="0" algn="l">
              <a:spcBef>
                <a:spcPts val="1200"/>
              </a:spcBef>
              <a:spcAft>
                <a:spcPts val="0"/>
              </a:spcAft>
              <a:buSzPct val="100000"/>
              <a:buChar char="-"/>
            </a:pPr>
            <a:r>
              <a:rPr lang="en" sz="3850"/>
              <a:t>Participants averaged </a:t>
            </a:r>
            <a:r>
              <a:rPr lang="en" sz="3850"/>
              <a:t>50.76 minutes (00:50:00) laying in bed</a:t>
            </a:r>
            <a:r>
              <a:rPr lang="en" sz="3850"/>
              <a:t> on </a:t>
            </a:r>
            <a:r>
              <a:rPr lang="en" sz="3850">
                <a:solidFill>
                  <a:srgbClr val="FF9900"/>
                </a:solidFill>
              </a:rPr>
              <a:t>Sundays</a:t>
            </a:r>
            <a:r>
              <a:rPr lang="en" sz="3850"/>
              <a:t>, and </a:t>
            </a:r>
            <a:r>
              <a:rPr lang="en" sz="3850"/>
              <a:t>33.57 minutes (00:33:00) laying in bed on </a:t>
            </a:r>
            <a:r>
              <a:rPr lang="en" sz="3850"/>
              <a:t> </a:t>
            </a:r>
            <a:r>
              <a:rPr lang="en" sz="3850">
                <a:solidFill>
                  <a:srgbClr val="F6B26B"/>
                </a:solidFill>
              </a:rPr>
              <a:t>Thursdays</a:t>
            </a:r>
            <a:r>
              <a:rPr lang="en" sz="3850"/>
              <a:t>.</a:t>
            </a:r>
            <a:endParaRPr sz="3850"/>
          </a:p>
          <a:p>
            <a:pPr indent="0" lvl="0" marL="457200" rtl="0" algn="l">
              <a:spcBef>
                <a:spcPts val="1200"/>
              </a:spcBef>
              <a:spcAft>
                <a:spcPts val="0"/>
              </a:spcAft>
              <a:buNone/>
            </a:pPr>
            <a:r>
              <a:t/>
            </a:r>
            <a:endParaRPr sz="3850"/>
          </a:p>
          <a:p>
            <a:pPr indent="-289720" lvl="0" marL="457200" rtl="0" algn="l">
              <a:spcBef>
                <a:spcPts val="1200"/>
              </a:spcBef>
              <a:spcAft>
                <a:spcPts val="0"/>
              </a:spcAft>
              <a:buSzPct val="100000"/>
              <a:buChar char="-"/>
            </a:pPr>
            <a:r>
              <a:rPr lang="en" sz="3850"/>
              <a:t>Participants averaged  </a:t>
            </a:r>
            <a:r>
              <a:rPr lang="en" sz="3850"/>
              <a:t>452.74 minutes (07:32:00)</a:t>
            </a:r>
            <a:r>
              <a:rPr lang="en" sz="3850"/>
              <a:t> asleep on </a:t>
            </a:r>
            <a:r>
              <a:rPr lang="en" sz="3850">
                <a:solidFill>
                  <a:srgbClr val="3C78D8"/>
                </a:solidFill>
              </a:rPr>
              <a:t>Sundays</a:t>
            </a:r>
            <a:r>
              <a:rPr lang="en" sz="3850"/>
              <a:t>, and </a:t>
            </a:r>
            <a:r>
              <a:rPr lang="en" sz="3850"/>
              <a:t>401.29 minutes (06:41:00) </a:t>
            </a:r>
            <a:r>
              <a:rPr lang="en" sz="3850"/>
              <a:t> asleep on  </a:t>
            </a:r>
            <a:r>
              <a:rPr lang="en" sz="3850">
                <a:solidFill>
                  <a:srgbClr val="A4C2F4"/>
                </a:solidFill>
              </a:rPr>
              <a:t>Thursdays</a:t>
            </a:r>
            <a:r>
              <a:rPr lang="en" sz="3850"/>
              <a:t>.</a:t>
            </a:r>
            <a:endParaRPr sz="3850"/>
          </a:p>
          <a:p>
            <a:pPr indent="0" lvl="0" marL="457200" rtl="0" algn="l">
              <a:spcBef>
                <a:spcPts val="1200"/>
              </a:spcBef>
              <a:spcAft>
                <a:spcPts val="1200"/>
              </a:spcAft>
              <a:buNone/>
            </a:pPr>
            <a:r>
              <a:t/>
            </a:r>
            <a:endParaRPr/>
          </a:p>
        </p:txBody>
      </p:sp>
      <p:pic>
        <p:nvPicPr>
          <p:cNvPr id="495" name="Google Shape;495;p71"/>
          <p:cNvPicPr preferRelativeResize="0"/>
          <p:nvPr/>
        </p:nvPicPr>
        <p:blipFill>
          <a:blip r:embed="rId3">
            <a:alphaModFix/>
          </a:blip>
          <a:stretch>
            <a:fillRect/>
          </a:stretch>
        </p:blipFill>
        <p:spPr>
          <a:xfrm>
            <a:off x="3522700" y="1653550"/>
            <a:ext cx="5452073" cy="2483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Business Task</a:t>
            </a:r>
            <a:endParaRPr b="1" i="1"/>
          </a:p>
        </p:txBody>
      </p:sp>
      <p:sp>
        <p:nvSpPr>
          <p:cNvPr id="164" name="Google Shape;164;p18"/>
          <p:cNvSpPr txBox="1"/>
          <p:nvPr>
            <p:ph idx="1" type="body"/>
          </p:nvPr>
        </p:nvSpPr>
        <p:spPr>
          <a:xfrm>
            <a:off x="1331125" y="1491925"/>
            <a:ext cx="7038900" cy="339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205"/>
          </a:p>
          <a:p>
            <a:pPr indent="0" lvl="0" marL="0" rtl="0" algn="l">
              <a:lnSpc>
                <a:spcPct val="95000"/>
              </a:lnSpc>
              <a:spcBef>
                <a:spcPts val="1200"/>
              </a:spcBef>
              <a:spcAft>
                <a:spcPts val="0"/>
              </a:spcAft>
              <a:buSzPts val="935"/>
              <a:buNone/>
            </a:pPr>
            <a:r>
              <a:t/>
            </a:r>
            <a:endParaRPr sz="1205"/>
          </a:p>
          <a:p>
            <a:pPr indent="0" lvl="0" marL="0" rtl="0" algn="l">
              <a:lnSpc>
                <a:spcPct val="95000"/>
              </a:lnSpc>
              <a:spcBef>
                <a:spcPts val="1200"/>
              </a:spcBef>
              <a:spcAft>
                <a:spcPts val="0"/>
              </a:spcAft>
              <a:buSzPts val="935"/>
              <a:buNone/>
            </a:pPr>
            <a:r>
              <a:t/>
            </a:r>
            <a:endParaRPr sz="1205"/>
          </a:p>
          <a:p>
            <a:pPr indent="0" lvl="0" marL="0" rtl="0" algn="l">
              <a:lnSpc>
                <a:spcPct val="95000"/>
              </a:lnSpc>
              <a:spcBef>
                <a:spcPts val="1200"/>
              </a:spcBef>
              <a:spcAft>
                <a:spcPts val="0"/>
              </a:spcAft>
              <a:buSzPts val="935"/>
              <a:buNone/>
            </a:pPr>
            <a:r>
              <a:rPr lang="en" sz="1500"/>
              <a:t>Bellabeat, a high-tech manufacturer of health-focused products for women.</a:t>
            </a:r>
            <a:endParaRPr sz="1500"/>
          </a:p>
          <a:p>
            <a:pPr indent="0" lvl="0" marL="0" rtl="0" algn="l">
              <a:lnSpc>
                <a:spcPct val="95000"/>
              </a:lnSpc>
              <a:spcBef>
                <a:spcPts val="1200"/>
              </a:spcBef>
              <a:spcAft>
                <a:spcPts val="0"/>
              </a:spcAft>
              <a:buSzPts val="935"/>
              <a:buNone/>
            </a:pPr>
            <a:r>
              <a:rPr lang="en" sz="1500"/>
              <a:t>As a new marketing analyst at Bellabeat, i was tasked with creating a marketing strategy for the Bellabeat leaf fitness tracker. </a:t>
            </a:r>
            <a:endParaRPr sz="1500"/>
          </a:p>
          <a:p>
            <a:pPr indent="0" lvl="0" marL="0" rtl="0" algn="l">
              <a:lnSpc>
                <a:spcPct val="95000"/>
              </a:lnSpc>
              <a:spcBef>
                <a:spcPts val="1200"/>
              </a:spcBef>
              <a:spcAft>
                <a:spcPts val="0"/>
              </a:spcAft>
              <a:buSzPts val="935"/>
              <a:buNone/>
            </a:pPr>
            <a:r>
              <a:rPr lang="en" sz="1500"/>
              <a:t>The leaf acts as a bracelet, necklace, or clip and can applied on any part or extension of its user.</a:t>
            </a:r>
            <a:endParaRPr sz="1500"/>
          </a:p>
          <a:p>
            <a:pPr indent="0" lvl="0" marL="0" rtl="0" algn="l">
              <a:lnSpc>
                <a:spcPct val="95000"/>
              </a:lnSpc>
              <a:spcBef>
                <a:spcPts val="1200"/>
              </a:spcBef>
              <a:spcAft>
                <a:spcPts val="0"/>
              </a:spcAft>
              <a:buSzPts val="935"/>
              <a:buNone/>
            </a:pPr>
            <a:r>
              <a:rPr lang="en" sz="1500"/>
              <a:t> Using results/findings from analysing datasets of smart device usage, i was able to make recommendations.</a:t>
            </a:r>
            <a:endParaRPr sz="1500"/>
          </a:p>
          <a:p>
            <a:pPr indent="0" lvl="0" marL="0" rtl="0" algn="l">
              <a:lnSpc>
                <a:spcPct val="95000"/>
              </a:lnSpc>
              <a:spcBef>
                <a:spcPts val="1200"/>
              </a:spcBef>
              <a:spcAft>
                <a:spcPts val="1200"/>
              </a:spcAft>
              <a:buSzPts val="935"/>
              <a:buNone/>
            </a:pPr>
            <a:r>
              <a:t/>
            </a:r>
            <a:endParaRPr sz="1105"/>
          </a:p>
        </p:txBody>
      </p:sp>
      <p:pic>
        <p:nvPicPr>
          <p:cNvPr id="165" name="Google Shape;165;p18"/>
          <p:cNvPicPr preferRelativeResize="0"/>
          <p:nvPr/>
        </p:nvPicPr>
        <p:blipFill>
          <a:blip r:embed="rId3">
            <a:alphaModFix/>
          </a:blip>
          <a:stretch>
            <a:fillRect/>
          </a:stretch>
        </p:blipFill>
        <p:spPr>
          <a:xfrm>
            <a:off x="2748875" y="960900"/>
            <a:ext cx="4152575" cy="9141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01" name="Google Shape;501;p7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6000"/>
              <a:t>TIME OF DAY</a:t>
            </a:r>
            <a:endParaRPr sz="6000"/>
          </a:p>
          <a:p>
            <a:pPr indent="0" lvl="0" marL="0" rtl="0" algn="ctr">
              <a:spcBef>
                <a:spcPts val="1200"/>
              </a:spcBef>
              <a:spcAft>
                <a:spcPts val="1200"/>
              </a:spcAft>
              <a:buNone/>
            </a:pPr>
            <a:r>
              <a:rPr lang="en" sz="6000"/>
              <a:t>HOUR OF THE DAY</a:t>
            </a:r>
            <a:endParaRPr sz="60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73"/>
          <p:cNvPicPr preferRelativeResize="0"/>
          <p:nvPr/>
        </p:nvPicPr>
        <p:blipFill>
          <a:blip r:embed="rId3">
            <a:alphaModFix/>
          </a:blip>
          <a:stretch>
            <a:fillRect/>
          </a:stretch>
        </p:blipFill>
        <p:spPr>
          <a:xfrm>
            <a:off x="218525" y="2543300"/>
            <a:ext cx="5538529" cy="2522925"/>
          </a:xfrm>
          <a:prstGeom prst="rect">
            <a:avLst/>
          </a:prstGeom>
          <a:noFill/>
          <a:ln>
            <a:noFill/>
          </a:ln>
        </p:spPr>
      </p:pic>
      <p:pic>
        <p:nvPicPr>
          <p:cNvPr id="507" name="Google Shape;507;p73"/>
          <p:cNvPicPr preferRelativeResize="0"/>
          <p:nvPr/>
        </p:nvPicPr>
        <p:blipFill>
          <a:blip r:embed="rId4">
            <a:alphaModFix/>
          </a:blip>
          <a:stretch>
            <a:fillRect/>
          </a:stretch>
        </p:blipFill>
        <p:spPr>
          <a:xfrm>
            <a:off x="3846425" y="93900"/>
            <a:ext cx="5170973" cy="235550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513" name="Google Shape;513;p74"/>
          <p:cNvSpPr txBox="1"/>
          <p:nvPr>
            <p:ph idx="1" type="body"/>
          </p:nvPr>
        </p:nvSpPr>
        <p:spPr>
          <a:xfrm>
            <a:off x="415025" y="1525525"/>
            <a:ext cx="2972100" cy="33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OF DAY/BY THE HOUR</a:t>
            </a:r>
            <a:endParaRPr/>
          </a:p>
          <a:p>
            <a:pPr indent="-311150" lvl="0" marL="457200" rtl="0" algn="l">
              <a:spcBef>
                <a:spcPts val="1200"/>
              </a:spcBef>
              <a:spcAft>
                <a:spcPts val="0"/>
              </a:spcAft>
              <a:buSzPts val="1300"/>
              <a:buChar char="-"/>
            </a:pPr>
            <a:r>
              <a:rPr lang="en"/>
              <a:t>Participants recorded the most time in bed/ sleeping/laying down at </a:t>
            </a:r>
            <a:r>
              <a:rPr lang="en">
                <a:solidFill>
                  <a:srgbClr val="4A86E8"/>
                </a:solidFill>
              </a:rPr>
              <a:t>night </a:t>
            </a:r>
            <a:r>
              <a:rPr lang="en"/>
              <a:t>(9PM to 6AM) when compared to other times of during the day.</a:t>
            </a:r>
            <a:endParaRPr/>
          </a:p>
          <a:p>
            <a:pPr indent="-311150" lvl="0" marL="457200" rtl="0" algn="l">
              <a:spcBef>
                <a:spcPts val="0"/>
              </a:spcBef>
              <a:spcAft>
                <a:spcPts val="0"/>
              </a:spcAft>
              <a:buSzPts val="1300"/>
              <a:buChar char="-"/>
            </a:pPr>
            <a:r>
              <a:rPr lang="en"/>
              <a:t>The least time spent in bed/ sleeping/laying down was during the </a:t>
            </a:r>
            <a:r>
              <a:rPr lang="en">
                <a:solidFill>
                  <a:srgbClr val="6AA84F"/>
                </a:solidFill>
              </a:rPr>
              <a:t>evening</a:t>
            </a:r>
            <a:r>
              <a:rPr lang="en"/>
              <a:t>.</a:t>
            </a:r>
            <a:endParaRPr/>
          </a:p>
        </p:txBody>
      </p:sp>
      <p:pic>
        <p:nvPicPr>
          <p:cNvPr id="514" name="Google Shape;514;p74"/>
          <p:cNvPicPr preferRelativeResize="0"/>
          <p:nvPr/>
        </p:nvPicPr>
        <p:blipFill>
          <a:blip r:embed="rId3">
            <a:alphaModFix/>
          </a:blip>
          <a:stretch>
            <a:fillRect/>
          </a:stretch>
        </p:blipFill>
        <p:spPr>
          <a:xfrm>
            <a:off x="3278950" y="1341550"/>
            <a:ext cx="5712650" cy="260225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i="1" lang="en"/>
              <a:t>Analysis</a:t>
            </a:r>
            <a:endParaRPr b="1" i="1"/>
          </a:p>
          <a:p>
            <a:pPr indent="0" lvl="0" marL="0" rtl="0" algn="l">
              <a:spcBef>
                <a:spcPts val="0"/>
              </a:spcBef>
              <a:spcAft>
                <a:spcPts val="0"/>
              </a:spcAft>
              <a:buNone/>
            </a:pPr>
            <a:r>
              <a:t/>
            </a:r>
            <a:endParaRPr/>
          </a:p>
        </p:txBody>
      </p:sp>
      <p:sp>
        <p:nvSpPr>
          <p:cNvPr id="520" name="Google Shape;520;p7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21" name="Google Shape;521;p75"/>
          <p:cNvPicPr preferRelativeResize="0"/>
          <p:nvPr/>
        </p:nvPicPr>
        <p:blipFill>
          <a:blip r:embed="rId3">
            <a:alphaModFix/>
          </a:blip>
          <a:stretch>
            <a:fillRect/>
          </a:stretch>
        </p:blipFill>
        <p:spPr>
          <a:xfrm>
            <a:off x="1071900" y="1629625"/>
            <a:ext cx="7429501" cy="33843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pic>
        <p:nvPicPr>
          <p:cNvPr id="527" name="Google Shape;527;p76"/>
          <p:cNvPicPr preferRelativeResize="0"/>
          <p:nvPr/>
        </p:nvPicPr>
        <p:blipFill>
          <a:blip r:embed="rId3">
            <a:alphaModFix/>
          </a:blip>
          <a:stretch>
            <a:fillRect/>
          </a:stretch>
        </p:blipFill>
        <p:spPr>
          <a:xfrm>
            <a:off x="1088938" y="1527300"/>
            <a:ext cx="7751187" cy="353084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7"/>
          <p:cNvSpPr txBox="1"/>
          <p:nvPr>
            <p:ph idx="1" type="body"/>
          </p:nvPr>
        </p:nvSpPr>
        <p:spPr>
          <a:xfrm>
            <a:off x="84050" y="1567550"/>
            <a:ext cx="8959200" cy="29112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sz="6000"/>
              <a:t>Aggregate </a:t>
            </a:r>
            <a:endParaRPr sz="6000"/>
          </a:p>
          <a:p>
            <a:pPr indent="0" lvl="0" marL="0" rtl="0" algn="ctr">
              <a:spcBef>
                <a:spcPts val="1200"/>
              </a:spcBef>
              <a:spcAft>
                <a:spcPts val="1200"/>
              </a:spcAft>
              <a:buNone/>
            </a:pPr>
            <a:r>
              <a:rPr lang="en" sz="6000"/>
              <a:t>stress level/heart rate over</a:t>
            </a:r>
            <a:endParaRPr sz="60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8"/>
          <p:cNvSpPr txBox="1"/>
          <p:nvPr>
            <p:ph idx="1" type="body"/>
          </p:nvPr>
        </p:nvSpPr>
        <p:spPr>
          <a:xfrm>
            <a:off x="1339525" y="172722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t>DAILY</a:t>
            </a:r>
            <a:endParaRPr sz="60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Analysis</a:t>
            </a:r>
            <a:endParaRPr b="1"/>
          </a:p>
        </p:txBody>
      </p:sp>
      <p:sp>
        <p:nvSpPr>
          <p:cNvPr id="543" name="Google Shape;543;p79"/>
          <p:cNvSpPr txBox="1"/>
          <p:nvPr>
            <p:ph idx="1" type="body"/>
          </p:nvPr>
        </p:nvSpPr>
        <p:spPr>
          <a:xfrm>
            <a:off x="389825" y="1718825"/>
            <a:ext cx="2484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DAILY</a:t>
            </a:r>
            <a:endParaRPr/>
          </a:p>
          <a:p>
            <a:pPr indent="-311150" lvl="0" marL="457200" rtl="0" algn="l">
              <a:spcBef>
                <a:spcPts val="1200"/>
              </a:spcBef>
              <a:spcAft>
                <a:spcPts val="0"/>
              </a:spcAft>
              <a:buSzPts val="1300"/>
              <a:buChar char="-"/>
            </a:pPr>
            <a:r>
              <a:rPr lang="en"/>
              <a:t>On </a:t>
            </a:r>
            <a:r>
              <a:rPr lang="en">
                <a:solidFill>
                  <a:srgbClr val="CC4125"/>
                </a:solidFill>
              </a:rPr>
              <a:t>Saturdays</a:t>
            </a:r>
            <a:r>
              <a:rPr lang="en"/>
              <a:t>, participants recorded the highest average heart rate with a BPM of 79.97.</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The lowest average heart rate was during </a:t>
            </a:r>
            <a:r>
              <a:rPr lang="en">
                <a:solidFill>
                  <a:srgbClr val="4A86E8"/>
                </a:solidFill>
              </a:rPr>
              <a:t>Sundays</a:t>
            </a:r>
            <a:r>
              <a:rPr lang="en"/>
              <a:t> with a BPM of 75.92.</a:t>
            </a:r>
            <a:endParaRPr/>
          </a:p>
        </p:txBody>
      </p:sp>
      <p:pic>
        <p:nvPicPr>
          <p:cNvPr id="544" name="Google Shape;544;p79"/>
          <p:cNvPicPr preferRelativeResize="0"/>
          <p:nvPr/>
        </p:nvPicPr>
        <p:blipFill>
          <a:blip r:embed="rId3">
            <a:alphaModFix/>
          </a:blip>
          <a:stretch>
            <a:fillRect/>
          </a:stretch>
        </p:blipFill>
        <p:spPr>
          <a:xfrm>
            <a:off x="3539525" y="1460250"/>
            <a:ext cx="5452073" cy="29772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0"/>
          <p:cNvSpPr txBox="1"/>
          <p:nvPr>
            <p:ph idx="1" type="body"/>
          </p:nvPr>
        </p:nvSpPr>
        <p:spPr>
          <a:xfrm>
            <a:off x="1086100" y="1064475"/>
            <a:ext cx="70389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6000"/>
              <a:t>TIME OF DAY</a:t>
            </a:r>
            <a:endParaRPr sz="60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555" name="Google Shape;555;p81"/>
          <p:cNvSpPr txBox="1"/>
          <p:nvPr>
            <p:ph idx="1" type="body"/>
          </p:nvPr>
        </p:nvSpPr>
        <p:spPr>
          <a:xfrm>
            <a:off x="398225" y="1702000"/>
            <a:ext cx="2972100" cy="33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OF DAY/BY THE HOUR</a:t>
            </a:r>
            <a:endParaRPr/>
          </a:p>
          <a:p>
            <a:pPr indent="-311150" lvl="0" marL="457200" rtl="0" algn="l">
              <a:spcBef>
                <a:spcPts val="1200"/>
              </a:spcBef>
              <a:spcAft>
                <a:spcPts val="0"/>
              </a:spcAft>
              <a:buSzPts val="1300"/>
              <a:buChar char="-"/>
            </a:pPr>
            <a:r>
              <a:rPr lang="en"/>
              <a:t>Participants recorded the </a:t>
            </a:r>
            <a:r>
              <a:rPr lang="en"/>
              <a:t>highest</a:t>
            </a:r>
            <a:r>
              <a:rPr lang="en"/>
              <a:t> heart rate during the </a:t>
            </a:r>
            <a:r>
              <a:rPr lang="en">
                <a:solidFill>
                  <a:srgbClr val="CC4125"/>
                </a:solidFill>
              </a:rPr>
              <a:t>evenings</a:t>
            </a:r>
            <a:r>
              <a:rPr lang="en"/>
              <a:t>, and lowest at </a:t>
            </a:r>
            <a:r>
              <a:rPr lang="en">
                <a:solidFill>
                  <a:srgbClr val="4A86E8"/>
                </a:solidFill>
              </a:rPr>
              <a:t>night.</a:t>
            </a:r>
            <a:endParaRPr>
              <a:solidFill>
                <a:srgbClr val="4A86E8"/>
              </a:solidFill>
            </a:endParaRPr>
          </a:p>
          <a:p>
            <a:pPr indent="0" lvl="0" marL="457200" rtl="0" algn="l">
              <a:spcBef>
                <a:spcPts val="1200"/>
              </a:spcBef>
              <a:spcAft>
                <a:spcPts val="0"/>
              </a:spcAft>
              <a:buNone/>
            </a:pPr>
            <a:r>
              <a:t/>
            </a:r>
            <a:endParaRPr>
              <a:solidFill>
                <a:srgbClr val="4A86E8"/>
              </a:solidFill>
            </a:endParaRPr>
          </a:p>
          <a:p>
            <a:pPr indent="-311150" lvl="0" marL="457200" rtl="0" algn="l">
              <a:spcBef>
                <a:spcPts val="1200"/>
              </a:spcBef>
              <a:spcAft>
                <a:spcPts val="0"/>
              </a:spcAft>
              <a:buSzPts val="1300"/>
              <a:buChar char="-"/>
            </a:pPr>
            <a:r>
              <a:rPr lang="en"/>
              <a:t>Participants record 82.89 BPM during the evenings, and 66.99 BPM at night.</a:t>
            </a:r>
            <a:endParaRPr/>
          </a:p>
        </p:txBody>
      </p:sp>
      <p:pic>
        <p:nvPicPr>
          <p:cNvPr id="556" name="Google Shape;556;p81"/>
          <p:cNvPicPr preferRelativeResize="0"/>
          <p:nvPr/>
        </p:nvPicPr>
        <p:blipFill>
          <a:blip r:embed="rId3">
            <a:alphaModFix/>
          </a:blip>
          <a:stretch>
            <a:fillRect/>
          </a:stretch>
        </p:blipFill>
        <p:spPr>
          <a:xfrm>
            <a:off x="3539525" y="1460250"/>
            <a:ext cx="5452073" cy="287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763000" y="1116150"/>
            <a:ext cx="79497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i="1" lang="en" sz="4200"/>
              <a:t>HOW WAS DATA COLLECTED?</a:t>
            </a:r>
            <a:endParaRPr b="1" i="1" sz="42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Analysis</a:t>
            </a:r>
            <a:endParaRPr b="1" i="1"/>
          </a:p>
        </p:txBody>
      </p:sp>
      <p:sp>
        <p:nvSpPr>
          <p:cNvPr id="562" name="Google Shape;562;p82"/>
          <p:cNvSpPr txBox="1"/>
          <p:nvPr>
            <p:ph idx="1" type="body"/>
          </p:nvPr>
        </p:nvSpPr>
        <p:spPr>
          <a:xfrm>
            <a:off x="109800" y="1520900"/>
            <a:ext cx="2972100" cy="334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TIME OF DAY/BY THE HOUR</a:t>
            </a:r>
            <a:endParaRPr/>
          </a:p>
          <a:p>
            <a:pPr indent="-304958" lvl="0" marL="457200" rtl="0" algn="l">
              <a:spcBef>
                <a:spcPts val="1200"/>
              </a:spcBef>
              <a:spcAft>
                <a:spcPts val="0"/>
              </a:spcAft>
              <a:buSzPct val="100000"/>
              <a:buChar char="-"/>
            </a:pPr>
            <a:r>
              <a:rPr lang="en"/>
              <a:t>Low heart rate throughout the night, but begins to rise in the morning (6:00AM).</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Heart rate peaks at 12:00PM noon (83.57) BPM, then begins to drop in the afternoon.</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Heart rate starts to rise at  4:00PM and peaks at 6:00PM (86.13)BPM. It gradually drops throughout the evening into the night.</a:t>
            </a:r>
            <a:endParaRPr/>
          </a:p>
        </p:txBody>
      </p:sp>
      <p:pic>
        <p:nvPicPr>
          <p:cNvPr id="563" name="Google Shape;563;p82"/>
          <p:cNvPicPr preferRelativeResize="0"/>
          <p:nvPr/>
        </p:nvPicPr>
        <p:blipFill>
          <a:blip r:embed="rId3">
            <a:alphaModFix/>
          </a:blip>
          <a:stretch>
            <a:fillRect/>
          </a:stretch>
        </p:blipFill>
        <p:spPr>
          <a:xfrm>
            <a:off x="3166050" y="1420000"/>
            <a:ext cx="5673149" cy="32016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3"/>
          <p:cNvSpPr txBox="1"/>
          <p:nvPr>
            <p:ph idx="1" type="body"/>
          </p:nvPr>
        </p:nvSpPr>
        <p:spPr>
          <a:xfrm>
            <a:off x="1277375" y="1721825"/>
            <a:ext cx="7038900" cy="29112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SzPts val="1018"/>
              <a:buNone/>
            </a:pPr>
            <a:r>
              <a:rPr i="1" lang="en" sz="3437"/>
              <a:t>Is stress level/heart rate related to sedentary time, calorie expenditure or step count - both of which would be considered as physical activity? </a:t>
            </a:r>
            <a:endParaRPr i="1" sz="3437"/>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p84"/>
          <p:cNvPicPr preferRelativeResize="0"/>
          <p:nvPr/>
        </p:nvPicPr>
        <p:blipFill>
          <a:blip r:embed="rId3">
            <a:alphaModFix/>
          </a:blip>
          <a:stretch>
            <a:fillRect/>
          </a:stretch>
        </p:blipFill>
        <p:spPr>
          <a:xfrm>
            <a:off x="1388499" y="1028314"/>
            <a:ext cx="6878651" cy="3086875"/>
          </a:xfrm>
          <a:prstGeom prst="rect">
            <a:avLst/>
          </a:prstGeom>
          <a:noFill/>
          <a:ln>
            <a:noFill/>
          </a:ln>
        </p:spPr>
      </p:pic>
      <p:pic>
        <p:nvPicPr>
          <p:cNvPr id="574" name="Google Shape;574;p84"/>
          <p:cNvPicPr preferRelativeResize="0"/>
          <p:nvPr/>
        </p:nvPicPr>
        <p:blipFill>
          <a:blip r:embed="rId4">
            <a:alphaModFix/>
          </a:blip>
          <a:stretch>
            <a:fillRect/>
          </a:stretch>
        </p:blipFill>
        <p:spPr>
          <a:xfrm>
            <a:off x="3322125" y="422575"/>
            <a:ext cx="3502726" cy="160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2500"/>
                                        <p:tgtEl>
                                          <p:spTgt spid="574"/>
                                        </p:tgtEl>
                                        <p:attrNameLst>
                                          <p:attrName>ppt_w</p:attrName>
                                        </p:attrNameLst>
                                      </p:cBhvr>
                                      <p:tavLst>
                                        <p:tav fmla="" tm="0">
                                          <p:val>
                                            <p:strVal val="0"/>
                                          </p:val>
                                        </p:tav>
                                        <p:tav fmla="" tm="100000">
                                          <p:val>
                                            <p:strVal val="#ppt_w"/>
                                          </p:val>
                                        </p:tav>
                                      </p:tavLst>
                                    </p:anim>
                                    <p:anim calcmode="lin" valueType="num">
                                      <p:cBhvr additive="base">
                                        <p:cTn dur="2500"/>
                                        <p:tgtEl>
                                          <p:spTgt spid="57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2700"/>
                                        <p:tgtEl>
                                          <p:spTgt spid="574"/>
                                        </p:tgtEl>
                                        <p:attrNameLst>
                                          <p:attrName>ppt_w</p:attrName>
                                        </p:attrNameLst>
                                      </p:cBhvr>
                                      <p:tavLst>
                                        <p:tav fmla="" tm="0">
                                          <p:val>
                                            <p:strVal val="#ppt_w"/>
                                          </p:val>
                                        </p:tav>
                                        <p:tav fmla="" tm="100000">
                                          <p:val>
                                            <p:strVal val="0"/>
                                          </p:val>
                                        </p:tav>
                                      </p:tavLst>
                                    </p:anim>
                                    <p:anim calcmode="lin" valueType="num">
                                      <p:cBhvr additive="base">
                                        <p:cTn dur="2700"/>
                                        <p:tgtEl>
                                          <p:spTgt spid="574"/>
                                        </p:tgtEl>
                                        <p:attrNameLst>
                                          <p:attrName>ppt_h</p:attrName>
                                        </p:attrNameLst>
                                      </p:cBhvr>
                                      <p:tavLst>
                                        <p:tav fmla="" tm="0">
                                          <p:val>
                                            <p:strVal val="#ppt_h"/>
                                          </p:val>
                                        </p:tav>
                                        <p:tav fmla="" tm="100000">
                                          <p:val>
                                            <p:strVal val="0"/>
                                          </p:val>
                                        </p:tav>
                                      </p:tavLst>
                                    </p:anim>
                                    <p:set>
                                      <p:cBhvr>
                                        <p:cTn dur="1" fill="hold">
                                          <p:stCondLst>
                                            <p:cond delay="2700"/>
                                          </p:stCondLst>
                                        </p:cTn>
                                        <p:tgtEl>
                                          <p:spTgt spid="5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p85"/>
          <p:cNvPicPr preferRelativeResize="0"/>
          <p:nvPr/>
        </p:nvPicPr>
        <p:blipFill>
          <a:blip r:embed="rId3">
            <a:alphaModFix/>
          </a:blip>
          <a:stretch>
            <a:fillRect/>
          </a:stretch>
        </p:blipFill>
        <p:spPr>
          <a:xfrm>
            <a:off x="1314700" y="1039600"/>
            <a:ext cx="7056548" cy="3166701"/>
          </a:xfrm>
          <a:prstGeom prst="rect">
            <a:avLst/>
          </a:prstGeom>
          <a:noFill/>
          <a:ln>
            <a:noFill/>
          </a:ln>
        </p:spPr>
      </p:pic>
      <p:pic>
        <p:nvPicPr>
          <p:cNvPr id="580" name="Google Shape;580;p85"/>
          <p:cNvPicPr preferRelativeResize="0"/>
          <p:nvPr/>
        </p:nvPicPr>
        <p:blipFill>
          <a:blip r:embed="rId4">
            <a:alphaModFix/>
          </a:blip>
          <a:stretch>
            <a:fillRect/>
          </a:stretch>
        </p:blipFill>
        <p:spPr>
          <a:xfrm>
            <a:off x="2726688" y="725575"/>
            <a:ext cx="4232576" cy="1938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80"/>
                                        </p:tgtEl>
                                        <p:attrNameLst>
                                          <p:attrName>style.visibility</p:attrName>
                                        </p:attrNameLst>
                                      </p:cBhvr>
                                      <p:to>
                                        <p:strVal val="visible"/>
                                      </p:to>
                                    </p:set>
                                    <p:anim calcmode="lin" valueType="num">
                                      <p:cBhvr additive="base">
                                        <p:cTn dur="2600"/>
                                        <p:tgtEl>
                                          <p:spTgt spid="580"/>
                                        </p:tgtEl>
                                        <p:attrNameLst>
                                          <p:attrName>ppt_w</p:attrName>
                                        </p:attrNameLst>
                                      </p:cBhvr>
                                      <p:tavLst>
                                        <p:tav fmla="" tm="0">
                                          <p:val>
                                            <p:strVal val="0"/>
                                          </p:val>
                                        </p:tav>
                                        <p:tav fmla="" tm="100000">
                                          <p:val>
                                            <p:strVal val="#ppt_w"/>
                                          </p:val>
                                        </p:tav>
                                      </p:tavLst>
                                    </p:anim>
                                    <p:anim calcmode="lin" valueType="num">
                                      <p:cBhvr additive="base">
                                        <p:cTn dur="2600"/>
                                        <p:tgtEl>
                                          <p:spTgt spid="58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2500"/>
                                        <p:tgtEl>
                                          <p:spTgt spid="580"/>
                                        </p:tgtEl>
                                        <p:attrNameLst>
                                          <p:attrName>ppt_w</p:attrName>
                                        </p:attrNameLst>
                                      </p:cBhvr>
                                      <p:tavLst>
                                        <p:tav fmla="" tm="0">
                                          <p:val>
                                            <p:strVal val="#ppt_w"/>
                                          </p:val>
                                        </p:tav>
                                        <p:tav fmla="" tm="100000">
                                          <p:val>
                                            <p:strVal val="0"/>
                                          </p:val>
                                        </p:tav>
                                      </p:tavLst>
                                    </p:anim>
                                    <p:anim calcmode="lin" valueType="num">
                                      <p:cBhvr additive="base">
                                        <p:cTn dur="2500"/>
                                        <p:tgtEl>
                                          <p:spTgt spid="580"/>
                                        </p:tgtEl>
                                        <p:attrNameLst>
                                          <p:attrName>ppt_h</p:attrName>
                                        </p:attrNameLst>
                                      </p:cBhvr>
                                      <p:tavLst>
                                        <p:tav fmla="" tm="0">
                                          <p:val>
                                            <p:strVal val="#ppt_h"/>
                                          </p:val>
                                        </p:tav>
                                        <p:tav fmla="" tm="100000">
                                          <p:val>
                                            <p:strVal val="0"/>
                                          </p:val>
                                        </p:tav>
                                      </p:tavLst>
                                    </p:anim>
                                    <p:set>
                                      <p:cBhvr>
                                        <p:cTn dur="1" fill="hold">
                                          <p:stCondLst>
                                            <p:cond delay="2500"/>
                                          </p:stCondLst>
                                        </p:cTn>
                                        <p:tgtEl>
                                          <p:spTgt spid="5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pic>
        <p:nvPicPr>
          <p:cNvPr id="585" name="Google Shape;585;p86"/>
          <p:cNvPicPr preferRelativeResize="0"/>
          <p:nvPr/>
        </p:nvPicPr>
        <p:blipFill>
          <a:blip r:embed="rId3">
            <a:alphaModFix/>
          </a:blip>
          <a:stretch>
            <a:fillRect/>
          </a:stretch>
        </p:blipFill>
        <p:spPr>
          <a:xfrm>
            <a:off x="1140325" y="1026775"/>
            <a:ext cx="7217526" cy="3421024"/>
          </a:xfrm>
          <a:prstGeom prst="rect">
            <a:avLst/>
          </a:prstGeom>
          <a:noFill/>
          <a:ln>
            <a:noFill/>
          </a:ln>
        </p:spPr>
      </p:pic>
      <p:pic>
        <p:nvPicPr>
          <p:cNvPr id="586" name="Google Shape;586;p86"/>
          <p:cNvPicPr preferRelativeResize="0"/>
          <p:nvPr/>
        </p:nvPicPr>
        <p:blipFill>
          <a:blip r:embed="rId4">
            <a:alphaModFix/>
          </a:blip>
          <a:stretch>
            <a:fillRect/>
          </a:stretch>
        </p:blipFill>
        <p:spPr>
          <a:xfrm>
            <a:off x="2656300" y="436300"/>
            <a:ext cx="4571349" cy="2093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86"/>
                                        </p:tgtEl>
                                        <p:attrNameLst>
                                          <p:attrName>style.visibility</p:attrName>
                                        </p:attrNameLst>
                                      </p:cBhvr>
                                      <p:to>
                                        <p:strVal val="visible"/>
                                      </p:to>
                                    </p:set>
                                    <p:anim calcmode="lin" valueType="num">
                                      <p:cBhvr additive="base">
                                        <p:cTn dur="2500"/>
                                        <p:tgtEl>
                                          <p:spTgt spid="586"/>
                                        </p:tgtEl>
                                        <p:attrNameLst>
                                          <p:attrName>ppt_w</p:attrName>
                                        </p:attrNameLst>
                                      </p:cBhvr>
                                      <p:tavLst>
                                        <p:tav fmla="" tm="0">
                                          <p:val>
                                            <p:strVal val="0"/>
                                          </p:val>
                                        </p:tav>
                                        <p:tav fmla="" tm="100000">
                                          <p:val>
                                            <p:strVal val="#ppt_w"/>
                                          </p:val>
                                        </p:tav>
                                      </p:tavLst>
                                    </p:anim>
                                    <p:anim calcmode="lin" valueType="num">
                                      <p:cBhvr additive="base">
                                        <p:cTn dur="2500"/>
                                        <p:tgtEl>
                                          <p:spTgt spid="58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2600"/>
                                        <p:tgtEl>
                                          <p:spTgt spid="586"/>
                                        </p:tgtEl>
                                        <p:attrNameLst>
                                          <p:attrName>ppt_w</p:attrName>
                                        </p:attrNameLst>
                                      </p:cBhvr>
                                      <p:tavLst>
                                        <p:tav fmla="" tm="0">
                                          <p:val>
                                            <p:strVal val="#ppt_w"/>
                                          </p:val>
                                        </p:tav>
                                        <p:tav fmla="" tm="100000">
                                          <p:val>
                                            <p:strVal val="0"/>
                                          </p:val>
                                        </p:tav>
                                      </p:tavLst>
                                    </p:anim>
                                    <p:anim calcmode="lin" valueType="num">
                                      <p:cBhvr additive="base">
                                        <p:cTn dur="2600"/>
                                        <p:tgtEl>
                                          <p:spTgt spid="586"/>
                                        </p:tgtEl>
                                        <p:attrNameLst>
                                          <p:attrName>ppt_h</p:attrName>
                                        </p:attrNameLst>
                                      </p:cBhvr>
                                      <p:tavLst>
                                        <p:tav fmla="" tm="0">
                                          <p:val>
                                            <p:strVal val="#ppt_h"/>
                                          </p:val>
                                        </p:tav>
                                        <p:tav fmla="" tm="100000">
                                          <p:val>
                                            <p:strVal val="0"/>
                                          </p:val>
                                        </p:tav>
                                      </p:tavLst>
                                    </p:anim>
                                    <p:set>
                                      <p:cBhvr>
                                        <p:cTn dur="1" fill="hold">
                                          <p:stCondLst>
                                            <p:cond delay="2600"/>
                                          </p:stCondLst>
                                        </p:cTn>
                                        <p:tgtEl>
                                          <p:spTgt spid="5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pic>
        <p:nvPicPr>
          <p:cNvPr id="591" name="Google Shape;591;p87"/>
          <p:cNvPicPr preferRelativeResize="0"/>
          <p:nvPr/>
        </p:nvPicPr>
        <p:blipFill>
          <a:blip r:embed="rId3">
            <a:alphaModFix/>
          </a:blip>
          <a:stretch>
            <a:fillRect/>
          </a:stretch>
        </p:blipFill>
        <p:spPr>
          <a:xfrm>
            <a:off x="1160450" y="784800"/>
            <a:ext cx="7227476" cy="3628900"/>
          </a:xfrm>
          <a:prstGeom prst="rect">
            <a:avLst/>
          </a:prstGeom>
          <a:noFill/>
          <a:ln>
            <a:noFill/>
          </a:ln>
        </p:spPr>
      </p:pic>
      <p:pic>
        <p:nvPicPr>
          <p:cNvPr id="592" name="Google Shape;592;p87"/>
          <p:cNvPicPr preferRelativeResize="0"/>
          <p:nvPr/>
        </p:nvPicPr>
        <p:blipFill>
          <a:blip r:embed="rId4">
            <a:alphaModFix/>
          </a:blip>
          <a:stretch>
            <a:fillRect/>
          </a:stretch>
        </p:blipFill>
        <p:spPr>
          <a:xfrm>
            <a:off x="2455025" y="1083825"/>
            <a:ext cx="4970449" cy="2075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92"/>
                                        </p:tgtEl>
                                        <p:attrNameLst>
                                          <p:attrName>style.visibility</p:attrName>
                                        </p:attrNameLst>
                                      </p:cBhvr>
                                      <p:to>
                                        <p:strVal val="visible"/>
                                      </p:to>
                                    </p:set>
                                    <p:anim calcmode="lin" valueType="num">
                                      <p:cBhvr additive="base">
                                        <p:cTn dur="2600"/>
                                        <p:tgtEl>
                                          <p:spTgt spid="592"/>
                                        </p:tgtEl>
                                        <p:attrNameLst>
                                          <p:attrName>ppt_w</p:attrName>
                                        </p:attrNameLst>
                                      </p:cBhvr>
                                      <p:tavLst>
                                        <p:tav fmla="" tm="0">
                                          <p:val>
                                            <p:strVal val="0"/>
                                          </p:val>
                                        </p:tav>
                                        <p:tav fmla="" tm="100000">
                                          <p:val>
                                            <p:strVal val="#ppt_w"/>
                                          </p:val>
                                        </p:tav>
                                      </p:tavLst>
                                    </p:anim>
                                    <p:anim calcmode="lin" valueType="num">
                                      <p:cBhvr additive="base">
                                        <p:cTn dur="2600"/>
                                        <p:tgtEl>
                                          <p:spTgt spid="59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2600"/>
                                        <p:tgtEl>
                                          <p:spTgt spid="592"/>
                                        </p:tgtEl>
                                        <p:attrNameLst>
                                          <p:attrName>ppt_w</p:attrName>
                                        </p:attrNameLst>
                                      </p:cBhvr>
                                      <p:tavLst>
                                        <p:tav fmla="" tm="0">
                                          <p:val>
                                            <p:strVal val="#ppt_w"/>
                                          </p:val>
                                        </p:tav>
                                        <p:tav fmla="" tm="100000">
                                          <p:val>
                                            <p:strVal val="0"/>
                                          </p:val>
                                        </p:tav>
                                      </p:tavLst>
                                    </p:anim>
                                    <p:anim calcmode="lin" valueType="num">
                                      <p:cBhvr additive="base">
                                        <p:cTn dur="2600"/>
                                        <p:tgtEl>
                                          <p:spTgt spid="592"/>
                                        </p:tgtEl>
                                        <p:attrNameLst>
                                          <p:attrName>ppt_h</p:attrName>
                                        </p:attrNameLst>
                                      </p:cBhvr>
                                      <p:tavLst>
                                        <p:tav fmla="" tm="0">
                                          <p:val>
                                            <p:strVal val="#ppt_h"/>
                                          </p:val>
                                        </p:tav>
                                        <p:tav fmla="" tm="100000">
                                          <p:val>
                                            <p:strVal val="0"/>
                                          </p:val>
                                        </p:tav>
                                      </p:tavLst>
                                    </p:anim>
                                    <p:set>
                                      <p:cBhvr>
                                        <p:cTn dur="1" fill="hold">
                                          <p:stCondLst>
                                            <p:cond delay="2600"/>
                                          </p:stCondLst>
                                        </p:cTn>
                                        <p:tgtEl>
                                          <p:spTgt spid="5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8"/>
          <p:cNvSpPr txBox="1"/>
          <p:nvPr>
            <p:ph idx="1" type="body"/>
          </p:nvPr>
        </p:nvSpPr>
        <p:spPr>
          <a:xfrm>
            <a:off x="49875" y="1426700"/>
            <a:ext cx="2827800" cy="2911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852"/>
              <a:buNone/>
            </a:pPr>
            <a:r>
              <a:rPr lang="en" sz="1007"/>
              <a:t>Our graphs show no correlation between heart rate activity and fairly/vigorous physical activities. </a:t>
            </a:r>
            <a:endParaRPr sz="1007"/>
          </a:p>
          <a:p>
            <a:pPr indent="0" lvl="0" marL="0" rtl="0" algn="l">
              <a:lnSpc>
                <a:spcPct val="105000"/>
              </a:lnSpc>
              <a:spcBef>
                <a:spcPts val="1200"/>
              </a:spcBef>
              <a:spcAft>
                <a:spcPts val="0"/>
              </a:spcAft>
              <a:buSzPts val="852"/>
              <a:buNone/>
            </a:pPr>
            <a:r>
              <a:rPr lang="en" sz="1007"/>
              <a:t>There was a positive correlation between heart rate and sedimentary time/steps/calorie expenditure/light physical activities. However, the correlation coefficient amongst all 4 factors was less than 0.5.</a:t>
            </a:r>
            <a:endParaRPr sz="1007"/>
          </a:p>
          <a:p>
            <a:pPr indent="0" lvl="0" marL="0" rtl="0" algn="l">
              <a:lnSpc>
                <a:spcPct val="105000"/>
              </a:lnSpc>
              <a:spcBef>
                <a:spcPts val="1200"/>
              </a:spcBef>
              <a:spcAft>
                <a:spcPts val="0"/>
              </a:spcAft>
              <a:buSzPts val="852"/>
              <a:buNone/>
            </a:pPr>
            <a:r>
              <a:rPr lang="en" sz="1007"/>
              <a:t> We can infer a positive relation exists between heart rate and the 4 factors ( sedentary,steps, calories, physical activities - light,fair, vigorous), but that relation is weak.  </a:t>
            </a:r>
            <a:endParaRPr sz="1007"/>
          </a:p>
          <a:p>
            <a:pPr indent="0" lvl="0" marL="0" rtl="0" algn="l">
              <a:lnSpc>
                <a:spcPct val="105000"/>
              </a:lnSpc>
              <a:spcBef>
                <a:spcPts val="1200"/>
              </a:spcBef>
              <a:spcAft>
                <a:spcPts val="1200"/>
              </a:spcAft>
              <a:buSzPts val="852"/>
              <a:buNone/>
            </a:pPr>
            <a:r>
              <a:t/>
            </a:r>
            <a:endParaRPr sz="1007"/>
          </a:p>
        </p:txBody>
      </p:sp>
      <p:pic>
        <p:nvPicPr>
          <p:cNvPr id="598" name="Google Shape;598;p88"/>
          <p:cNvPicPr preferRelativeResize="0"/>
          <p:nvPr/>
        </p:nvPicPr>
        <p:blipFill>
          <a:blip r:embed="rId3">
            <a:alphaModFix/>
          </a:blip>
          <a:stretch>
            <a:fillRect/>
          </a:stretch>
        </p:blipFill>
        <p:spPr>
          <a:xfrm>
            <a:off x="4076450" y="3282375"/>
            <a:ext cx="4033199" cy="1269025"/>
          </a:xfrm>
          <a:prstGeom prst="rect">
            <a:avLst/>
          </a:prstGeom>
          <a:noFill/>
          <a:ln>
            <a:noFill/>
          </a:ln>
        </p:spPr>
      </p:pic>
      <p:pic>
        <p:nvPicPr>
          <p:cNvPr id="599" name="Google Shape;599;p88"/>
          <p:cNvPicPr preferRelativeResize="0"/>
          <p:nvPr/>
        </p:nvPicPr>
        <p:blipFill>
          <a:blip r:embed="rId4">
            <a:alphaModFix/>
          </a:blip>
          <a:stretch>
            <a:fillRect/>
          </a:stretch>
        </p:blipFill>
        <p:spPr>
          <a:xfrm>
            <a:off x="3054675" y="1797375"/>
            <a:ext cx="2874976" cy="1356400"/>
          </a:xfrm>
          <a:prstGeom prst="rect">
            <a:avLst/>
          </a:prstGeom>
          <a:noFill/>
          <a:ln>
            <a:noFill/>
          </a:ln>
        </p:spPr>
      </p:pic>
      <p:pic>
        <p:nvPicPr>
          <p:cNvPr id="600" name="Google Shape;600;p88"/>
          <p:cNvPicPr preferRelativeResize="0"/>
          <p:nvPr/>
        </p:nvPicPr>
        <p:blipFill>
          <a:blip r:embed="rId5">
            <a:alphaModFix/>
          </a:blip>
          <a:stretch>
            <a:fillRect/>
          </a:stretch>
        </p:blipFill>
        <p:spPr>
          <a:xfrm>
            <a:off x="6036975" y="1776075"/>
            <a:ext cx="2874976" cy="1356400"/>
          </a:xfrm>
          <a:prstGeom prst="rect">
            <a:avLst/>
          </a:prstGeom>
          <a:noFill/>
          <a:ln>
            <a:noFill/>
          </a:ln>
        </p:spPr>
      </p:pic>
      <p:pic>
        <p:nvPicPr>
          <p:cNvPr id="601" name="Google Shape;601;p88"/>
          <p:cNvPicPr preferRelativeResize="0"/>
          <p:nvPr/>
        </p:nvPicPr>
        <p:blipFill>
          <a:blip r:embed="rId6">
            <a:alphaModFix/>
          </a:blip>
          <a:stretch>
            <a:fillRect/>
          </a:stretch>
        </p:blipFill>
        <p:spPr>
          <a:xfrm>
            <a:off x="4076450" y="167425"/>
            <a:ext cx="4033200" cy="14587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9"/>
          <p:cNvSpPr txBox="1"/>
          <p:nvPr>
            <p:ph idx="1" type="body"/>
          </p:nvPr>
        </p:nvSpPr>
        <p:spPr>
          <a:xfrm>
            <a:off x="1307600" y="1484725"/>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6000"/>
              <a:t>Marketing recommendations </a:t>
            </a:r>
            <a:endParaRPr sz="60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0"/>
          <p:cNvSpPr txBox="1"/>
          <p:nvPr>
            <p:ph type="title"/>
          </p:nvPr>
        </p:nvSpPr>
        <p:spPr>
          <a:xfrm>
            <a:off x="1284100" y="3471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Recommendations </a:t>
            </a:r>
            <a:endParaRPr b="1"/>
          </a:p>
        </p:txBody>
      </p:sp>
      <p:sp>
        <p:nvSpPr>
          <p:cNvPr id="612" name="Google Shape;612;p90"/>
          <p:cNvSpPr txBox="1"/>
          <p:nvPr/>
        </p:nvSpPr>
        <p:spPr>
          <a:xfrm>
            <a:off x="442700" y="2777000"/>
            <a:ext cx="2709000" cy="21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The leaf fitness tracker alongside the bellabeat app could be used  in conjunction to educate customers on common health related practices using our findings. They can then use this data to create and meet their health goals.</a:t>
            </a:r>
            <a:endParaRPr sz="1300">
              <a:solidFill>
                <a:schemeClr val="lt1"/>
              </a:solidFill>
              <a:latin typeface="Lato"/>
              <a:ea typeface="Lato"/>
              <a:cs typeface="Lato"/>
              <a:sym typeface="Lato"/>
            </a:endParaRPr>
          </a:p>
          <a:p>
            <a:pPr indent="0" lvl="0" marL="0" rtl="0" algn="l">
              <a:lnSpc>
                <a:spcPct val="115000"/>
              </a:lnSpc>
              <a:spcBef>
                <a:spcPts val="0"/>
              </a:spcBef>
              <a:spcAft>
                <a:spcPts val="1200"/>
              </a:spcAft>
              <a:buNone/>
            </a:pPr>
            <a:r>
              <a:t/>
            </a:r>
            <a:endParaRPr sz="1100">
              <a:solidFill>
                <a:schemeClr val="lt1"/>
              </a:solidFill>
              <a:latin typeface="Lato"/>
              <a:ea typeface="Lato"/>
              <a:cs typeface="Lato"/>
              <a:sym typeface="Lato"/>
            </a:endParaRPr>
          </a:p>
        </p:txBody>
      </p:sp>
      <p:sp>
        <p:nvSpPr>
          <p:cNvPr id="613" name="Google Shape;613;p90"/>
          <p:cNvSpPr txBox="1"/>
          <p:nvPr/>
        </p:nvSpPr>
        <p:spPr>
          <a:xfrm>
            <a:off x="3365275" y="2726300"/>
            <a:ext cx="2563200" cy="22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The leaf can be applied on the wrist as a bracelet, on the neck as a necklace,and on hair or clothing as a clip. Not only does it serve as a fitness and health tracker, we can market its stylish design to our fashion conscious audience. </a:t>
            </a:r>
            <a:endParaRPr sz="1300">
              <a:solidFill>
                <a:schemeClr val="lt1"/>
              </a:solidFill>
              <a:latin typeface="Lato"/>
              <a:ea typeface="Lato"/>
              <a:cs typeface="Lato"/>
              <a:sym typeface="Lato"/>
            </a:endParaRPr>
          </a:p>
          <a:p>
            <a:pPr indent="0" lvl="0" marL="0" rtl="0" algn="l">
              <a:lnSpc>
                <a:spcPct val="115000"/>
              </a:lnSpc>
              <a:spcBef>
                <a:spcPts val="0"/>
              </a:spcBef>
              <a:spcAft>
                <a:spcPts val="1200"/>
              </a:spcAft>
              <a:buNone/>
            </a:pPr>
            <a:r>
              <a:t/>
            </a:r>
            <a:endParaRPr sz="1200">
              <a:solidFill>
                <a:schemeClr val="lt1"/>
              </a:solidFill>
              <a:latin typeface="Lato"/>
              <a:ea typeface="Lato"/>
              <a:cs typeface="Lato"/>
              <a:sym typeface="Lato"/>
            </a:endParaRPr>
          </a:p>
        </p:txBody>
      </p:sp>
      <p:sp>
        <p:nvSpPr>
          <p:cNvPr id="614" name="Google Shape;614;p90"/>
          <p:cNvSpPr txBox="1"/>
          <p:nvPr/>
        </p:nvSpPr>
        <p:spPr>
          <a:xfrm>
            <a:off x="6070500" y="2777000"/>
            <a:ext cx="2823000" cy="22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Based on physical, sedentary, and sleep activity, our target audience should be towards working class individuals who work during weekdays.</a:t>
            </a:r>
            <a:endParaRPr sz="13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chemeClr val="lt1"/>
              </a:solidFill>
              <a:latin typeface="Lato"/>
              <a:ea typeface="Lato"/>
              <a:cs typeface="Lato"/>
              <a:sym typeface="Lato"/>
            </a:endParaRPr>
          </a:p>
          <a:p>
            <a:pPr indent="0" lvl="0" marL="0" rtl="0" algn="l">
              <a:spcBef>
                <a:spcPts val="1200"/>
              </a:spcBef>
              <a:spcAft>
                <a:spcPts val="0"/>
              </a:spcAft>
              <a:buNone/>
            </a:pPr>
            <a:r>
              <a:t/>
            </a:r>
            <a:endParaRPr sz="1100">
              <a:solidFill>
                <a:schemeClr val="lt1"/>
              </a:solidFill>
              <a:latin typeface="Lato"/>
              <a:ea typeface="Lato"/>
              <a:cs typeface="Lato"/>
              <a:sym typeface="Lato"/>
            </a:endParaRPr>
          </a:p>
        </p:txBody>
      </p:sp>
      <p:pic>
        <p:nvPicPr>
          <p:cNvPr id="615" name="Google Shape;615;p90"/>
          <p:cNvPicPr preferRelativeResize="0"/>
          <p:nvPr/>
        </p:nvPicPr>
        <p:blipFill>
          <a:blip r:embed="rId3">
            <a:alphaModFix/>
          </a:blip>
          <a:stretch>
            <a:fillRect/>
          </a:stretch>
        </p:blipFill>
        <p:spPr>
          <a:xfrm>
            <a:off x="6734125" y="1228638"/>
            <a:ext cx="1310524" cy="1310524"/>
          </a:xfrm>
          <a:prstGeom prst="rect">
            <a:avLst/>
          </a:prstGeom>
          <a:noFill/>
          <a:ln>
            <a:noFill/>
          </a:ln>
          <a:effectLst>
            <a:outerShdw blurRad="57150" rotWithShape="0" algn="bl" dir="10800000" dist="19050">
              <a:srgbClr val="FFFFFF"/>
            </a:outerShdw>
          </a:effectLst>
        </p:spPr>
      </p:pic>
      <p:pic>
        <p:nvPicPr>
          <p:cNvPr id="616" name="Google Shape;616;p90"/>
          <p:cNvPicPr preferRelativeResize="0"/>
          <p:nvPr/>
        </p:nvPicPr>
        <p:blipFill>
          <a:blip r:embed="rId3">
            <a:alphaModFix/>
          </a:blip>
          <a:stretch>
            <a:fillRect/>
          </a:stretch>
        </p:blipFill>
        <p:spPr>
          <a:xfrm>
            <a:off x="1084325" y="1307838"/>
            <a:ext cx="1310524" cy="1310524"/>
          </a:xfrm>
          <a:prstGeom prst="rect">
            <a:avLst/>
          </a:prstGeom>
          <a:noFill/>
          <a:ln>
            <a:noFill/>
          </a:ln>
          <a:effectLst>
            <a:outerShdw blurRad="57150" rotWithShape="0" algn="bl" dir="10800000" dist="19050">
              <a:srgbClr val="FFFFFF"/>
            </a:outerShdw>
          </a:effectLst>
        </p:spPr>
      </p:pic>
      <p:pic>
        <p:nvPicPr>
          <p:cNvPr id="617" name="Google Shape;617;p90"/>
          <p:cNvPicPr preferRelativeResize="0"/>
          <p:nvPr/>
        </p:nvPicPr>
        <p:blipFill>
          <a:blip r:embed="rId3">
            <a:alphaModFix/>
          </a:blip>
          <a:stretch>
            <a:fillRect/>
          </a:stretch>
        </p:blipFill>
        <p:spPr>
          <a:xfrm>
            <a:off x="3991613" y="1261238"/>
            <a:ext cx="1310524" cy="1310524"/>
          </a:xfrm>
          <a:prstGeom prst="rect">
            <a:avLst/>
          </a:prstGeom>
          <a:noFill/>
          <a:ln>
            <a:noFill/>
          </a:ln>
          <a:effectLst>
            <a:outerShdw blurRad="57150" rotWithShape="0" algn="bl" dir="10800000" dist="19050">
              <a:srgbClr val="FFFFFF"/>
            </a:outerShdw>
          </a:effectLst>
        </p:spPr>
      </p:pic>
      <p:sp>
        <p:nvSpPr>
          <p:cNvPr id="618" name="Google Shape;618;p90"/>
          <p:cNvSpPr txBox="1"/>
          <p:nvPr/>
        </p:nvSpPr>
        <p:spPr>
          <a:xfrm>
            <a:off x="1350475" y="1631150"/>
            <a:ext cx="778200" cy="7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Lato"/>
                <a:ea typeface="Lato"/>
                <a:cs typeface="Lato"/>
                <a:sym typeface="Lato"/>
              </a:rPr>
              <a:t>1</a:t>
            </a:r>
            <a:endParaRPr sz="3000">
              <a:solidFill>
                <a:schemeClr val="lt1"/>
              </a:solidFill>
              <a:latin typeface="Lato"/>
              <a:ea typeface="Lato"/>
              <a:cs typeface="Lato"/>
              <a:sym typeface="Lato"/>
            </a:endParaRPr>
          </a:p>
        </p:txBody>
      </p:sp>
      <p:sp>
        <p:nvSpPr>
          <p:cNvPr id="619" name="Google Shape;619;p90"/>
          <p:cNvSpPr txBox="1"/>
          <p:nvPr/>
        </p:nvSpPr>
        <p:spPr>
          <a:xfrm>
            <a:off x="4257775" y="1557688"/>
            <a:ext cx="778200" cy="7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Lato"/>
                <a:ea typeface="Lato"/>
                <a:cs typeface="Lato"/>
                <a:sym typeface="Lato"/>
              </a:rPr>
              <a:t>2</a:t>
            </a:r>
            <a:endParaRPr sz="3000">
              <a:solidFill>
                <a:schemeClr val="lt1"/>
              </a:solidFill>
              <a:latin typeface="Lato"/>
              <a:ea typeface="Lato"/>
              <a:cs typeface="Lato"/>
              <a:sym typeface="Lato"/>
            </a:endParaRPr>
          </a:p>
        </p:txBody>
      </p:sp>
      <p:sp>
        <p:nvSpPr>
          <p:cNvPr id="620" name="Google Shape;620;p90"/>
          <p:cNvSpPr txBox="1"/>
          <p:nvPr/>
        </p:nvSpPr>
        <p:spPr>
          <a:xfrm>
            <a:off x="7000275" y="1557700"/>
            <a:ext cx="778200" cy="7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Lato"/>
                <a:ea typeface="Lato"/>
                <a:cs typeface="Lato"/>
                <a:sym typeface="Lato"/>
              </a:rPr>
              <a:t>3</a:t>
            </a:r>
            <a:endParaRPr sz="3000">
              <a:solidFill>
                <a:schemeClr val="lt1"/>
              </a:solidFill>
              <a:latin typeface="Lato"/>
              <a:ea typeface="Lato"/>
              <a:cs typeface="Lato"/>
              <a:sym typeface="La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91"/>
          <p:cNvSpPr txBox="1"/>
          <p:nvPr>
            <p:ph type="title"/>
          </p:nvPr>
        </p:nvSpPr>
        <p:spPr>
          <a:xfrm>
            <a:off x="1284100" y="3471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Recommendations </a:t>
            </a:r>
            <a:endParaRPr b="1"/>
          </a:p>
        </p:txBody>
      </p:sp>
      <p:sp>
        <p:nvSpPr>
          <p:cNvPr id="626" name="Google Shape;626;p91"/>
          <p:cNvSpPr txBox="1"/>
          <p:nvPr/>
        </p:nvSpPr>
        <p:spPr>
          <a:xfrm>
            <a:off x="442700" y="2777000"/>
            <a:ext cx="2709000" cy="212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We should advertise the leaf during the Summer  ( June, July, August)  period as this was when participants engaged in the most step count, calorie expenditure, and physical activity. </a:t>
            </a:r>
            <a:endParaRPr sz="11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100">
                <a:solidFill>
                  <a:schemeClr val="lt1"/>
                </a:solidFill>
                <a:latin typeface="Lato"/>
                <a:ea typeface="Lato"/>
                <a:cs typeface="Lato"/>
                <a:sym typeface="Lato"/>
              </a:rPr>
              <a:t>Saturdays are when participants tend to be most active and Sundays are when sleep activity is highest, so we should advertise the leaf fitness tracker on the weekends.</a:t>
            </a:r>
            <a:endParaRPr sz="1500">
              <a:solidFill>
                <a:schemeClr val="lt1"/>
              </a:solidFill>
              <a:latin typeface="Lato"/>
              <a:ea typeface="Lato"/>
              <a:cs typeface="Lato"/>
              <a:sym typeface="Lato"/>
            </a:endParaRPr>
          </a:p>
        </p:txBody>
      </p:sp>
      <p:sp>
        <p:nvSpPr>
          <p:cNvPr id="627" name="Google Shape;627;p91"/>
          <p:cNvSpPr txBox="1"/>
          <p:nvPr/>
        </p:nvSpPr>
        <p:spPr>
          <a:xfrm>
            <a:off x="3365275" y="2726300"/>
            <a:ext cx="2563200" cy="22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chemeClr val="lt1"/>
                </a:solidFill>
                <a:latin typeface="Lato"/>
                <a:ea typeface="Lato"/>
                <a:cs typeface="Lato"/>
                <a:sym typeface="Lato"/>
              </a:rPr>
              <a:t>For current users, I recommend we create fitness communities using the leaf  fitness tracker and app. Users can share and gain knowledge of  health goals and activities with others. Weekly challenges and games could encourage current users to increase usage of the leaf.</a:t>
            </a:r>
            <a:endParaRPr sz="1200">
              <a:solidFill>
                <a:schemeClr val="lt1"/>
              </a:solidFill>
              <a:latin typeface="Lato"/>
              <a:ea typeface="Lato"/>
              <a:cs typeface="Lato"/>
              <a:sym typeface="Lato"/>
            </a:endParaRPr>
          </a:p>
        </p:txBody>
      </p:sp>
      <p:sp>
        <p:nvSpPr>
          <p:cNvPr id="628" name="Google Shape;628;p91"/>
          <p:cNvSpPr txBox="1"/>
          <p:nvPr/>
        </p:nvSpPr>
        <p:spPr>
          <a:xfrm>
            <a:off x="6070500" y="2777000"/>
            <a:ext cx="2823000" cy="22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To expand on the 5th recommendation, we can do the following:</a:t>
            </a:r>
            <a:endParaRPr sz="11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100">
                <a:solidFill>
                  <a:schemeClr val="lt1"/>
                </a:solidFill>
                <a:latin typeface="Lato"/>
                <a:ea typeface="Lato"/>
                <a:cs typeface="Lato"/>
                <a:sym typeface="Lato"/>
              </a:rPr>
              <a:t>For weekly or monthly challenges, we can set interval points throughout the day at 12 noon and 6pm ( data shows this is when participants peak in heart rate/calorie expenditure/ step count), and on the weekends (Saturdays are when participants tend to be most active and Sundays are when sleep activity is highest)</a:t>
            </a:r>
            <a:endParaRPr sz="1100">
              <a:solidFill>
                <a:schemeClr val="lt1"/>
              </a:solidFill>
              <a:latin typeface="Lato"/>
              <a:ea typeface="Lato"/>
              <a:cs typeface="Lato"/>
              <a:sym typeface="Lato"/>
            </a:endParaRPr>
          </a:p>
          <a:p>
            <a:pPr indent="0" lvl="0" marL="0" rtl="0" algn="l">
              <a:lnSpc>
                <a:spcPct val="115000"/>
              </a:lnSpc>
              <a:spcBef>
                <a:spcPts val="1200"/>
              </a:spcBef>
              <a:spcAft>
                <a:spcPts val="0"/>
              </a:spcAft>
              <a:buNone/>
            </a:pPr>
            <a:r>
              <a:t/>
            </a:r>
            <a:endParaRPr sz="1100">
              <a:solidFill>
                <a:schemeClr val="lt1"/>
              </a:solidFill>
              <a:latin typeface="Lato"/>
              <a:ea typeface="Lato"/>
              <a:cs typeface="Lato"/>
              <a:sym typeface="Lato"/>
            </a:endParaRPr>
          </a:p>
          <a:p>
            <a:pPr indent="0" lvl="0" marL="0" rtl="0" algn="l">
              <a:spcBef>
                <a:spcPts val="1200"/>
              </a:spcBef>
              <a:spcAft>
                <a:spcPts val="0"/>
              </a:spcAft>
              <a:buNone/>
            </a:pPr>
            <a:r>
              <a:t/>
            </a:r>
            <a:endParaRPr sz="1100">
              <a:solidFill>
                <a:schemeClr val="lt1"/>
              </a:solidFill>
              <a:latin typeface="Lato"/>
              <a:ea typeface="Lato"/>
              <a:cs typeface="Lato"/>
              <a:sym typeface="Lato"/>
            </a:endParaRPr>
          </a:p>
        </p:txBody>
      </p:sp>
      <p:pic>
        <p:nvPicPr>
          <p:cNvPr id="629" name="Google Shape;629;p91"/>
          <p:cNvPicPr preferRelativeResize="0"/>
          <p:nvPr/>
        </p:nvPicPr>
        <p:blipFill>
          <a:blip r:embed="rId3">
            <a:alphaModFix/>
          </a:blip>
          <a:stretch>
            <a:fillRect/>
          </a:stretch>
        </p:blipFill>
        <p:spPr>
          <a:xfrm>
            <a:off x="6734125" y="1228638"/>
            <a:ext cx="1310524" cy="1310524"/>
          </a:xfrm>
          <a:prstGeom prst="rect">
            <a:avLst/>
          </a:prstGeom>
          <a:noFill/>
          <a:ln>
            <a:noFill/>
          </a:ln>
          <a:effectLst>
            <a:outerShdw blurRad="57150" rotWithShape="0" algn="bl" dir="10800000" dist="19050">
              <a:srgbClr val="FFFFFF"/>
            </a:outerShdw>
          </a:effectLst>
        </p:spPr>
      </p:pic>
      <p:pic>
        <p:nvPicPr>
          <p:cNvPr id="630" name="Google Shape;630;p91"/>
          <p:cNvPicPr preferRelativeResize="0"/>
          <p:nvPr/>
        </p:nvPicPr>
        <p:blipFill>
          <a:blip r:embed="rId3">
            <a:alphaModFix/>
          </a:blip>
          <a:stretch>
            <a:fillRect/>
          </a:stretch>
        </p:blipFill>
        <p:spPr>
          <a:xfrm>
            <a:off x="1084325" y="1307838"/>
            <a:ext cx="1310524" cy="1310524"/>
          </a:xfrm>
          <a:prstGeom prst="rect">
            <a:avLst/>
          </a:prstGeom>
          <a:noFill/>
          <a:ln>
            <a:noFill/>
          </a:ln>
          <a:effectLst>
            <a:outerShdw blurRad="57150" rotWithShape="0" algn="bl" dir="10800000" dist="19050">
              <a:srgbClr val="FFFFFF"/>
            </a:outerShdw>
          </a:effectLst>
        </p:spPr>
      </p:pic>
      <p:pic>
        <p:nvPicPr>
          <p:cNvPr id="631" name="Google Shape;631;p91"/>
          <p:cNvPicPr preferRelativeResize="0"/>
          <p:nvPr/>
        </p:nvPicPr>
        <p:blipFill>
          <a:blip r:embed="rId3">
            <a:alphaModFix/>
          </a:blip>
          <a:stretch>
            <a:fillRect/>
          </a:stretch>
        </p:blipFill>
        <p:spPr>
          <a:xfrm>
            <a:off x="3991613" y="1261238"/>
            <a:ext cx="1310524" cy="1310524"/>
          </a:xfrm>
          <a:prstGeom prst="rect">
            <a:avLst/>
          </a:prstGeom>
          <a:noFill/>
          <a:ln>
            <a:noFill/>
          </a:ln>
          <a:effectLst>
            <a:outerShdw blurRad="57150" rotWithShape="0" algn="bl" dir="10800000" dist="19050">
              <a:srgbClr val="FFFFFF"/>
            </a:outerShdw>
          </a:effectLst>
        </p:spPr>
      </p:pic>
      <p:sp>
        <p:nvSpPr>
          <p:cNvPr id="632" name="Google Shape;632;p91"/>
          <p:cNvSpPr txBox="1"/>
          <p:nvPr/>
        </p:nvSpPr>
        <p:spPr>
          <a:xfrm>
            <a:off x="1350475" y="1631150"/>
            <a:ext cx="778200" cy="7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Lato"/>
                <a:ea typeface="Lato"/>
                <a:cs typeface="Lato"/>
                <a:sym typeface="Lato"/>
              </a:rPr>
              <a:t>4</a:t>
            </a:r>
            <a:endParaRPr sz="3000">
              <a:solidFill>
                <a:schemeClr val="lt1"/>
              </a:solidFill>
              <a:latin typeface="Lato"/>
              <a:ea typeface="Lato"/>
              <a:cs typeface="Lato"/>
              <a:sym typeface="Lato"/>
            </a:endParaRPr>
          </a:p>
        </p:txBody>
      </p:sp>
      <p:sp>
        <p:nvSpPr>
          <p:cNvPr id="633" name="Google Shape;633;p91"/>
          <p:cNvSpPr txBox="1"/>
          <p:nvPr/>
        </p:nvSpPr>
        <p:spPr>
          <a:xfrm>
            <a:off x="4257775" y="1557688"/>
            <a:ext cx="778200" cy="7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Lato"/>
                <a:ea typeface="Lato"/>
                <a:cs typeface="Lato"/>
                <a:sym typeface="Lato"/>
              </a:rPr>
              <a:t>5</a:t>
            </a:r>
            <a:endParaRPr sz="3000">
              <a:solidFill>
                <a:schemeClr val="lt1"/>
              </a:solidFill>
              <a:latin typeface="Lato"/>
              <a:ea typeface="Lato"/>
              <a:cs typeface="Lato"/>
              <a:sym typeface="Lato"/>
            </a:endParaRPr>
          </a:p>
        </p:txBody>
      </p:sp>
      <p:sp>
        <p:nvSpPr>
          <p:cNvPr id="634" name="Google Shape;634;p91"/>
          <p:cNvSpPr txBox="1"/>
          <p:nvPr/>
        </p:nvSpPr>
        <p:spPr>
          <a:xfrm>
            <a:off x="7000275" y="1557700"/>
            <a:ext cx="778200" cy="71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Lato"/>
                <a:ea typeface="Lato"/>
                <a:cs typeface="Lato"/>
                <a:sym typeface="Lato"/>
              </a:rPr>
              <a:t>6</a:t>
            </a:r>
            <a:endParaRPr sz="30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a:t>Data preparation</a:t>
            </a:r>
            <a:endParaRPr b="1" i="1"/>
          </a:p>
        </p:txBody>
      </p:sp>
      <p:sp>
        <p:nvSpPr>
          <p:cNvPr id="176" name="Google Shape;176;p20"/>
          <p:cNvSpPr txBox="1"/>
          <p:nvPr>
            <p:ph idx="1" type="body"/>
          </p:nvPr>
        </p:nvSpPr>
        <p:spPr>
          <a:xfrm>
            <a:off x="1084225" y="1307850"/>
            <a:ext cx="7580700" cy="35418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935"/>
              <a:buNone/>
            </a:pPr>
            <a:r>
              <a:rPr lang="en" sz="1224"/>
              <a:t>For this analysis, i used  2 data sets.</a:t>
            </a:r>
            <a:endParaRPr sz="1224"/>
          </a:p>
          <a:p>
            <a:pPr indent="-306339" lvl="0" marL="457200" rtl="0" algn="l">
              <a:lnSpc>
                <a:spcPct val="85000"/>
              </a:lnSpc>
              <a:spcBef>
                <a:spcPts val="1200"/>
              </a:spcBef>
              <a:spcAft>
                <a:spcPts val="0"/>
              </a:spcAft>
              <a:buSzPts val="1224"/>
              <a:buAutoNum type="arabicPeriod"/>
            </a:pPr>
            <a:r>
              <a:rPr lang="en" sz="1224"/>
              <a:t>FitBit Fitness Tracker Data (CC0: Public Domain, dataset made available through Mobius) was retrieved from Kagle.</a:t>
            </a:r>
            <a:endParaRPr sz="1224"/>
          </a:p>
          <a:p>
            <a:pPr indent="-306339" lvl="0" marL="457200" rtl="0" algn="l">
              <a:lnSpc>
                <a:spcPct val="85000"/>
              </a:lnSpc>
              <a:spcBef>
                <a:spcPts val="0"/>
              </a:spcBef>
              <a:spcAft>
                <a:spcPts val="0"/>
              </a:spcAft>
              <a:buSzPts val="1224"/>
              <a:buAutoNum type="arabicPeriod"/>
            </a:pPr>
            <a:r>
              <a:rPr lang="en" sz="1224"/>
              <a:t>Norway dataset Smart device usage from January 2019 to December 2020.</a:t>
            </a:r>
            <a:endParaRPr sz="1224"/>
          </a:p>
          <a:p>
            <a:pPr indent="0" lvl="0" marL="1371600" rtl="0" algn="l">
              <a:lnSpc>
                <a:spcPct val="85000"/>
              </a:lnSpc>
              <a:spcBef>
                <a:spcPts val="1200"/>
              </a:spcBef>
              <a:spcAft>
                <a:spcPts val="0"/>
              </a:spcAft>
              <a:buNone/>
            </a:pPr>
            <a:r>
              <a:t/>
            </a:r>
            <a:endParaRPr sz="1224"/>
          </a:p>
          <a:p>
            <a:pPr indent="-306339" lvl="0" marL="457200" rtl="0" algn="l">
              <a:lnSpc>
                <a:spcPct val="85000"/>
              </a:lnSpc>
              <a:spcBef>
                <a:spcPts val="1200"/>
              </a:spcBef>
              <a:spcAft>
                <a:spcPts val="0"/>
              </a:spcAft>
              <a:buSzPts val="1224"/>
              <a:buChar char="-"/>
            </a:pPr>
            <a:r>
              <a:rPr lang="en" sz="1224"/>
              <a:t>Both datasets were excel/csv files in long format.</a:t>
            </a:r>
            <a:endParaRPr sz="1224"/>
          </a:p>
          <a:p>
            <a:pPr indent="-306339" lvl="0" marL="457200" rtl="0" algn="l">
              <a:lnSpc>
                <a:spcPct val="85000"/>
              </a:lnSpc>
              <a:spcBef>
                <a:spcPts val="0"/>
              </a:spcBef>
              <a:spcAft>
                <a:spcPts val="0"/>
              </a:spcAft>
              <a:buSzPts val="1224"/>
              <a:buChar char="-"/>
            </a:pPr>
            <a:r>
              <a:rPr lang="en" sz="1224"/>
              <a:t>I used both datasets to </a:t>
            </a:r>
            <a:r>
              <a:rPr lang="en" sz="1224"/>
              <a:t>eliminate population bias - 1st dataset had 33 unique ID’s, 2nd dataset had 113 unique IDs.</a:t>
            </a:r>
            <a:endParaRPr sz="1224"/>
          </a:p>
          <a:p>
            <a:pPr indent="0" lvl="0" marL="0" rtl="0" algn="l">
              <a:lnSpc>
                <a:spcPct val="85000"/>
              </a:lnSpc>
              <a:spcBef>
                <a:spcPts val="1200"/>
              </a:spcBef>
              <a:spcAft>
                <a:spcPts val="0"/>
              </a:spcAft>
              <a:buClr>
                <a:srgbClr val="000000"/>
              </a:buClr>
              <a:buSzPts val="935"/>
              <a:buFont typeface="Arial"/>
              <a:buNone/>
            </a:pPr>
            <a:r>
              <a:rPr lang="en" sz="1224"/>
              <a:t>C</a:t>
            </a:r>
            <a:r>
              <a:rPr lang="en" sz="1224"/>
              <a:t>ontents of each dataset contained tracked health data. They are as follows:</a:t>
            </a:r>
            <a:endParaRPr sz="1224"/>
          </a:p>
          <a:p>
            <a:pPr indent="-306339" lvl="0" marL="457200" rtl="0" algn="l">
              <a:lnSpc>
                <a:spcPct val="85000"/>
              </a:lnSpc>
              <a:spcBef>
                <a:spcPts val="1200"/>
              </a:spcBef>
              <a:spcAft>
                <a:spcPts val="0"/>
              </a:spcAft>
              <a:buSzPts val="1224"/>
              <a:buChar char="-"/>
            </a:pPr>
            <a:r>
              <a:rPr lang="en" sz="1224"/>
              <a:t>Step count per day/per hour</a:t>
            </a:r>
            <a:endParaRPr sz="1224"/>
          </a:p>
          <a:p>
            <a:pPr indent="-306339" lvl="0" marL="457200" rtl="0" algn="l">
              <a:lnSpc>
                <a:spcPct val="85000"/>
              </a:lnSpc>
              <a:spcBef>
                <a:spcPts val="0"/>
              </a:spcBef>
              <a:spcAft>
                <a:spcPts val="0"/>
              </a:spcAft>
              <a:buSzPts val="1224"/>
              <a:buChar char="-"/>
            </a:pPr>
            <a:r>
              <a:rPr lang="en" sz="1224"/>
              <a:t>Calorie expenditure per day/ hour</a:t>
            </a:r>
            <a:endParaRPr sz="1224"/>
          </a:p>
          <a:p>
            <a:pPr indent="-306339" lvl="0" marL="457200" rtl="0" algn="l">
              <a:lnSpc>
                <a:spcPct val="85000"/>
              </a:lnSpc>
              <a:spcBef>
                <a:spcPts val="0"/>
              </a:spcBef>
              <a:spcAft>
                <a:spcPts val="0"/>
              </a:spcAft>
              <a:buSzPts val="1224"/>
              <a:buChar char="-"/>
            </a:pPr>
            <a:r>
              <a:rPr lang="en" sz="1224"/>
              <a:t>3 categories of physical activities ( light, fair and vigorous physical activities per day)</a:t>
            </a:r>
            <a:endParaRPr sz="1224"/>
          </a:p>
          <a:p>
            <a:pPr indent="0" lvl="0" marL="457200" rtl="0" algn="l">
              <a:lnSpc>
                <a:spcPct val="85000"/>
              </a:lnSpc>
              <a:spcBef>
                <a:spcPts val="1200"/>
              </a:spcBef>
              <a:spcAft>
                <a:spcPts val="0"/>
              </a:spcAft>
              <a:buSzPts val="935"/>
              <a:buNone/>
            </a:pPr>
            <a:r>
              <a:rPr lang="en" sz="1224"/>
              <a:t>*Datasets below were only applicable for the FitBit Fitness Tracker Data set</a:t>
            </a:r>
            <a:endParaRPr sz="1224"/>
          </a:p>
          <a:p>
            <a:pPr indent="-306339" lvl="0" marL="457200" rtl="0" algn="l">
              <a:lnSpc>
                <a:spcPct val="85000"/>
              </a:lnSpc>
              <a:spcBef>
                <a:spcPts val="1200"/>
              </a:spcBef>
              <a:spcAft>
                <a:spcPts val="0"/>
              </a:spcAft>
              <a:buSzPts val="1224"/>
              <a:buChar char="-"/>
            </a:pPr>
            <a:r>
              <a:rPr lang="en" sz="1224"/>
              <a:t>Sleep activity per day/minute</a:t>
            </a:r>
            <a:endParaRPr sz="1224"/>
          </a:p>
          <a:p>
            <a:pPr indent="-306339" lvl="0" marL="457200" rtl="0" algn="l">
              <a:lnSpc>
                <a:spcPct val="85000"/>
              </a:lnSpc>
              <a:spcBef>
                <a:spcPts val="0"/>
              </a:spcBef>
              <a:spcAft>
                <a:spcPts val="0"/>
              </a:spcAft>
              <a:buSzPts val="1224"/>
              <a:buChar char="-"/>
            </a:pPr>
            <a:r>
              <a:rPr lang="en" sz="1224"/>
              <a:t>Stress level ( Heart rate value) per second</a:t>
            </a:r>
            <a:endParaRPr sz="1224"/>
          </a:p>
          <a:p>
            <a:pPr indent="0" lvl="0" marL="0" rtl="0" algn="l">
              <a:lnSpc>
                <a:spcPct val="105000"/>
              </a:lnSpc>
              <a:spcBef>
                <a:spcPts val="1200"/>
              </a:spcBef>
              <a:spcAft>
                <a:spcPts val="1200"/>
              </a:spcAft>
              <a:buSzPts val="935"/>
              <a:buNone/>
            </a:pPr>
            <a:r>
              <a:t/>
            </a:r>
            <a:endParaRPr sz="1105"/>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9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640" name="Google Shape;640;p92"/>
          <p:cNvSpPr txBox="1"/>
          <p:nvPr>
            <p:ph idx="1" type="body"/>
          </p:nvPr>
        </p:nvSpPr>
        <p:spPr>
          <a:xfrm>
            <a:off x="1297500" y="1349050"/>
            <a:ext cx="7038900" cy="33237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SzPts val="1300"/>
              <a:buChar char="-"/>
            </a:pPr>
            <a:r>
              <a:rPr lang="en"/>
              <a:t>The sample size for stress level and sleep activity was low - there were only 14 unique IDs available for the a</a:t>
            </a:r>
            <a:r>
              <a:rPr lang="en"/>
              <a:t>n</a:t>
            </a:r>
            <a:r>
              <a:rPr lang="en"/>
              <a:t>alysis.</a:t>
            </a:r>
            <a:endParaRPr/>
          </a:p>
          <a:p>
            <a:pPr indent="0" lvl="0" marL="457200" rtl="0" algn="l">
              <a:lnSpc>
                <a:spcPct val="95000"/>
              </a:lnSpc>
              <a:spcBef>
                <a:spcPts val="1200"/>
              </a:spcBef>
              <a:spcAft>
                <a:spcPts val="0"/>
              </a:spcAft>
              <a:buSzPts val="852"/>
              <a:buNone/>
            </a:pPr>
            <a:r>
              <a:t/>
            </a:r>
            <a:endParaRPr/>
          </a:p>
          <a:p>
            <a:pPr indent="-311150" lvl="0" marL="457200" rtl="0" algn="l">
              <a:lnSpc>
                <a:spcPct val="95000"/>
              </a:lnSpc>
              <a:spcBef>
                <a:spcPts val="1200"/>
              </a:spcBef>
              <a:spcAft>
                <a:spcPts val="0"/>
              </a:spcAft>
              <a:buSzPts val="1300"/>
              <a:buChar char="-"/>
            </a:pPr>
            <a:r>
              <a:rPr lang="en"/>
              <a:t>Some excel files had daily readings for 31 days, while others had daily recordings for 2 years. There will be inconsistencies with the overall results.</a:t>
            </a:r>
            <a:endParaRPr/>
          </a:p>
          <a:p>
            <a:pPr indent="0" lvl="0" marL="457200" rtl="0" algn="l">
              <a:lnSpc>
                <a:spcPct val="95000"/>
              </a:lnSpc>
              <a:spcBef>
                <a:spcPts val="1200"/>
              </a:spcBef>
              <a:spcAft>
                <a:spcPts val="0"/>
              </a:spcAft>
              <a:buSzPts val="852"/>
              <a:buNone/>
            </a:pPr>
            <a:r>
              <a:t/>
            </a:r>
            <a:endParaRPr/>
          </a:p>
          <a:p>
            <a:pPr indent="-311150" lvl="0" marL="457200" rtl="0" algn="l">
              <a:lnSpc>
                <a:spcPct val="95000"/>
              </a:lnSpc>
              <a:spcBef>
                <a:spcPts val="1200"/>
              </a:spcBef>
              <a:spcAft>
                <a:spcPts val="0"/>
              </a:spcAft>
              <a:buSzPts val="1300"/>
              <a:buChar char="-"/>
            </a:pPr>
            <a:r>
              <a:rPr lang="en"/>
              <a:t>I noted earlier some participants did not wear their tracker for the entirety of the study, hence we had some zero value entries.</a:t>
            </a:r>
            <a:endParaRPr/>
          </a:p>
          <a:p>
            <a:pPr indent="0" lvl="0" marL="457200" rtl="0" algn="l">
              <a:lnSpc>
                <a:spcPct val="95000"/>
              </a:lnSpc>
              <a:spcBef>
                <a:spcPts val="1200"/>
              </a:spcBef>
              <a:spcAft>
                <a:spcPts val="0"/>
              </a:spcAft>
              <a:buSzPts val="852"/>
              <a:buNone/>
            </a:pPr>
            <a:r>
              <a:t/>
            </a:r>
            <a:endParaRPr/>
          </a:p>
          <a:p>
            <a:pPr indent="-311150" lvl="0" marL="457200" rtl="0" algn="l">
              <a:lnSpc>
                <a:spcPct val="95000"/>
              </a:lnSpc>
              <a:spcBef>
                <a:spcPts val="1200"/>
              </a:spcBef>
              <a:spcAft>
                <a:spcPts val="0"/>
              </a:spcAft>
              <a:buSzPts val="1300"/>
              <a:buChar char="-"/>
            </a:pPr>
            <a:r>
              <a:rPr lang="en"/>
              <a:t>Although heart rate was high in the evenings, our analysis cannot infer it is a result of solely physical activities, step count or calorie loss. Other factors not accounted for could be the issue.</a:t>
            </a:r>
            <a:endParaRPr/>
          </a:p>
          <a:p>
            <a:pPr indent="0" lvl="0" marL="457200" rtl="0" algn="l">
              <a:lnSpc>
                <a:spcPct val="95000"/>
              </a:lnSpc>
              <a:spcBef>
                <a:spcPts val="1200"/>
              </a:spcBef>
              <a:spcAft>
                <a:spcPts val="1200"/>
              </a:spcAft>
              <a:buSzPts val="852"/>
              <a:buNone/>
            </a:pPr>
            <a:r>
              <a:t/>
            </a:r>
            <a:endParaRPr sz="1407"/>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Appendix</a:t>
            </a:r>
            <a:endParaRPr b="1"/>
          </a:p>
        </p:txBody>
      </p:sp>
      <p:sp>
        <p:nvSpPr>
          <p:cNvPr id="646" name="Google Shape;646;p93"/>
          <p:cNvSpPr txBox="1"/>
          <p:nvPr>
            <p:ph idx="1" type="body"/>
          </p:nvPr>
        </p:nvSpPr>
        <p:spPr>
          <a:xfrm>
            <a:off x="1297500" y="1307850"/>
            <a:ext cx="7038900" cy="336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00"/>
              <a:t>Fanaee-T, Hadi, and Gama, Joao, 'Event labeling combining ensemble detectors and background knowledge', Progress in Artificial Intelligence (2013): pp. 1-15, Springer Berlin Heidelberg</a:t>
            </a:r>
            <a:endParaRPr sz="4900"/>
          </a:p>
          <a:p>
            <a:pPr indent="0" lvl="0" marL="0" rtl="0" algn="l">
              <a:spcBef>
                <a:spcPts val="1200"/>
              </a:spcBef>
              <a:spcAft>
                <a:spcPts val="0"/>
              </a:spcAft>
              <a:buNone/>
            </a:pPr>
            <a:r>
              <a:t/>
            </a:r>
            <a:endParaRPr sz="4900"/>
          </a:p>
          <a:p>
            <a:pPr indent="0" lvl="0" marL="0" rtl="0" algn="l">
              <a:spcBef>
                <a:spcPts val="1200"/>
              </a:spcBef>
              <a:spcAft>
                <a:spcPts val="0"/>
              </a:spcAft>
              <a:buNone/>
            </a:pPr>
            <a:r>
              <a:rPr lang="en" sz="4900"/>
              <a:t>Massoomi MR, Handberg EM. Increasing and Evolving Role of Smart Devices in Modern Medicine. Eur Cardiol. 2019;14(3):181-186. Published 2019 Dec 18. doi:10.15420/ecr.2019.02</a:t>
            </a:r>
            <a:endParaRPr sz="4900"/>
          </a:p>
          <a:p>
            <a:pPr indent="0" lvl="0" marL="0" rtl="0" algn="l">
              <a:spcBef>
                <a:spcPts val="1200"/>
              </a:spcBef>
              <a:spcAft>
                <a:spcPts val="0"/>
              </a:spcAft>
              <a:buNone/>
            </a:pPr>
            <a:r>
              <a:t/>
            </a:r>
            <a:endParaRPr sz="4900"/>
          </a:p>
          <a:p>
            <a:pPr indent="0" lvl="0" marL="0" rtl="0" algn="l">
              <a:spcBef>
                <a:spcPts val="1200"/>
              </a:spcBef>
              <a:spcAft>
                <a:spcPts val="0"/>
              </a:spcAft>
              <a:buNone/>
            </a:pPr>
            <a:r>
              <a:rPr lang="en" sz="4900"/>
              <a:t>Science Soft (n.d.). Smart Medical Devices: Software Architecture, Features, and Tech Stack. Science Soft Professional Software Development. https://www.scnsoft.com/healthcare/medical-devices/smart#market-overview</a:t>
            </a:r>
            <a:endParaRPr sz="4900"/>
          </a:p>
          <a:p>
            <a:pPr indent="0" lvl="0" marL="0" rtl="0" algn="l">
              <a:spcBef>
                <a:spcPts val="1200"/>
              </a:spcBef>
              <a:spcAft>
                <a:spcPts val="0"/>
              </a:spcAft>
              <a:buNone/>
            </a:pPr>
            <a:r>
              <a:rPr lang="en" sz="4900"/>
              <a:t>Henriksen, André; Johannessen, Erlend; Hartvigsen, Gunnar; Grimsgaard, Sameline; Hopstock, Laila Arnesdatter, 2021, "Replication Data for: Dataset of Consumer-Based Activity Trackers as a Tool for Physical Activity Monitoring in Epidemiological Studies During the COVID-19 Pandemic", https://doi.org/10.18710/TGGCSZ, DataverseNO, V3</a:t>
            </a:r>
            <a:endParaRPr sz="4900"/>
          </a:p>
          <a:p>
            <a:pPr indent="0" lvl="0" marL="0" rtl="0" algn="l">
              <a:spcBef>
                <a:spcPts val="1200"/>
              </a:spcBef>
              <a:spcAft>
                <a:spcPts val="0"/>
              </a:spcAft>
              <a:buNone/>
            </a:pPr>
            <a:r>
              <a:t/>
            </a:r>
            <a:endParaRPr sz="4900"/>
          </a:p>
          <a:p>
            <a:pPr indent="0" lvl="0" marL="0" rtl="0" algn="l">
              <a:spcBef>
                <a:spcPts val="1200"/>
              </a:spcBef>
              <a:spcAft>
                <a:spcPts val="0"/>
              </a:spcAft>
              <a:buNone/>
            </a:pPr>
            <a:r>
              <a:t/>
            </a:r>
            <a:endParaRPr sz="4900"/>
          </a:p>
          <a:p>
            <a:pPr indent="0" lvl="0" marL="0" rtl="0" algn="l">
              <a:spcBef>
                <a:spcPts val="1200"/>
              </a:spcBef>
              <a:spcAft>
                <a:spcPts val="0"/>
              </a:spcAft>
              <a:buNone/>
            </a:pPr>
            <a:r>
              <a:rPr lang="en" sz="4900"/>
              <a:t>Liu, Yong, et al. "Prevalence of healthy sleep duration among adults—United States, 2014." Morbidity and Mortality Weekly Report 65.6 (2016): 137-141. ( sleep notes)</a:t>
            </a:r>
            <a:endParaRPr sz="49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body"/>
          </p:nvPr>
        </p:nvSpPr>
        <p:spPr>
          <a:xfrm>
            <a:off x="563100" y="1567550"/>
            <a:ext cx="83793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i="1" lang="en" sz="4200"/>
              <a:t>HOW WAS DATA CLEANED AND PROCESSED?</a:t>
            </a:r>
            <a:endParaRPr b="1" i="1" sz="4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