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3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4" cy="511174"/>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021137" y="0"/>
            <a:ext cx="3076574" cy="511174"/>
          </a:xfrm>
          <a:prstGeom prst="rect">
            <a:avLst/>
          </a:prstGeom>
          <a:noFill/>
          <a:ln>
            <a:noFill/>
          </a:ln>
        </p:spPr>
        <p:txBody>
          <a:bodyPr lIns="91425" tIns="91425" rIns="91425" bIns="91425" anchor="t" anchorCtr="0"/>
          <a:lstStyle>
            <a:lvl1pPr marL="0" marR="0" lvl="0" indent="0" algn="r" rtl="0">
              <a:spcBef>
                <a:spcPts val="0"/>
              </a:spcBef>
              <a:buNone/>
              <a:defRPr sz="13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990600" y="768350"/>
            <a:ext cx="5118100" cy="38369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09612" y="4860925"/>
            <a:ext cx="5680075" cy="4605337"/>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4" cy="511174"/>
          </a:xfrm>
          <a:prstGeom prst="rect">
            <a:avLst/>
          </a:prstGeom>
          <a:noFill/>
          <a:ln>
            <a:noFill/>
          </a:ln>
        </p:spPr>
        <p:txBody>
          <a:bodyPr lIns="91425" tIns="91425" rIns="91425" bIns="91425" anchor="b" anchorCtr="0"/>
          <a:lstStyle>
            <a:lvl1pPr marL="0" marR="0" lvl="0" indent="0" algn="l" rtl="0">
              <a:spcBef>
                <a:spcPts val="0"/>
              </a:spcBef>
              <a:buNone/>
              <a:defRPr sz="13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marL="0" marR="0" lvl="0" indent="0" algn="r" rtl="0">
              <a:spcBef>
                <a:spcPts val="0"/>
              </a:spcBef>
              <a:buSzPct val="25000"/>
              <a:buNone/>
            </a:pPr>
            <a:fld id="{00000000-1234-1234-1234-123412341234}" type="slidenum">
              <a:rPr lang="ca-ES" sz="1300" b="0" i="0" u="none" strike="noStrike" cap="none">
                <a:solidFill>
                  <a:schemeClr val="dk1"/>
                </a:solidFill>
                <a:latin typeface="Arial"/>
                <a:ea typeface="Arial"/>
                <a:cs typeface="Arial"/>
                <a:sym typeface="Arial"/>
              </a:rPr>
              <a:t>‹Nº›</a:t>
            </a:fld>
            <a:endParaRPr lang="ca-ES"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marL="0" marR="0" lvl="0" indent="0" algn="r" rtl="0">
              <a:spcBef>
                <a:spcPts val="0"/>
              </a:spcBef>
              <a:buSzPct val="25000"/>
              <a:buNone/>
            </a:pPr>
            <a:fld id="{00000000-1234-1234-1234-123412341234}" type="slidenum">
              <a:rPr lang="ca-ES" sz="1300" u="none">
                <a:solidFill>
                  <a:schemeClr val="dk1"/>
                </a:solidFill>
                <a:latin typeface="Arial"/>
                <a:ea typeface="Arial"/>
                <a:cs typeface="Arial"/>
                <a:sym typeface="Arial"/>
              </a:rPr>
              <a:t>1</a:t>
            </a:fld>
            <a:endParaRPr lang="ca-ES" sz="1300" u="none">
              <a:solidFill>
                <a:schemeClr val="dk1"/>
              </a:solidFill>
              <a:latin typeface="Arial"/>
              <a:ea typeface="Arial"/>
              <a:cs typeface="Arial"/>
              <a:sym typeface="Arial"/>
            </a:endParaRPr>
          </a:p>
        </p:txBody>
      </p:sp>
      <p:sp>
        <p:nvSpPr>
          <p:cNvPr id="117" name="Shape 11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8" name="Shape 118"/>
          <p:cNvSpPr txBox="1">
            <a:spLocks noGrp="1"/>
          </p:cNvSpPr>
          <p:nvPr>
            <p:ph type="body" idx="1"/>
          </p:nvPr>
        </p:nvSpPr>
        <p:spPr>
          <a:xfrm>
            <a:off x="709612" y="4860925"/>
            <a:ext cx="5680075" cy="4605337"/>
          </a:xfrm>
          <a:prstGeom prst="rect">
            <a:avLst/>
          </a:prstGeom>
          <a:noFill/>
          <a:ln>
            <a:noFill/>
          </a:ln>
        </p:spPr>
        <p:txBody>
          <a:bodyPr lIns="99025" tIns="49500" rIns="99025" bIns="495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a:spcBef>
                <a:spcPts val="0"/>
              </a:spcBef>
              <a:buClr>
                <a:srgbClr val="000000"/>
              </a:buClr>
              <a:buSzPct val="25000"/>
              <a:buFont typeface="Arial"/>
              <a:buNone/>
            </a:pPr>
            <a:fld id="{00000000-1234-1234-1234-123412341234}" type="slidenum">
              <a:rPr lang="ca-ES"/>
              <a:t>10</a:t>
            </a:fld>
            <a:endParaRPr lang="ca-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a:spcBef>
                <a:spcPts val="0"/>
              </a:spcBef>
              <a:buNone/>
            </a:pPr>
            <a:endParaRPr/>
          </a:p>
        </p:txBody>
      </p:sp>
      <p:sp>
        <p:nvSpPr>
          <p:cNvPr id="195" name="Shape 195"/>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a:spcBef>
                <a:spcPts val="0"/>
              </a:spcBef>
              <a:buClr>
                <a:srgbClr val="000000"/>
              </a:buClr>
              <a:buSzPct val="25000"/>
              <a:buFont typeface="Arial"/>
              <a:buNone/>
            </a:pPr>
            <a:fld id="{00000000-1234-1234-1234-123412341234}" type="slidenum">
              <a:rPr lang="ca-ES"/>
              <a:t>11</a:t>
            </a:fld>
            <a:endParaRPr lang="ca-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202" name="Shape 20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209" name="Shape 20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217" name="Shape 21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a:spcBef>
                <a:spcPts val="0"/>
              </a:spcBef>
              <a:buNone/>
            </a:pPr>
            <a:endParaRPr/>
          </a:p>
        </p:txBody>
      </p:sp>
      <p:sp>
        <p:nvSpPr>
          <p:cNvPr id="224" name="Shape 224"/>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a:spcBef>
                <a:spcPts val="0"/>
              </a:spcBef>
              <a:buClr>
                <a:srgbClr val="000000"/>
              </a:buClr>
              <a:buSzPct val="25000"/>
              <a:buFont typeface="Arial"/>
              <a:buNone/>
            </a:pPr>
            <a:fld id="{00000000-1234-1234-1234-123412341234}" type="slidenum">
              <a:rPr lang="ca-ES"/>
              <a:t>15</a:t>
            </a:fld>
            <a:endParaRPr lang="ca-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24" name="Shape 12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37" name="Shape 137"/>
          <p:cNvSpPr txBox="1">
            <a:spLocks noGrp="1"/>
          </p:cNvSpPr>
          <p:nvPr>
            <p:ph type="body" idx="1"/>
          </p:nvPr>
        </p:nvSpPr>
        <p:spPr>
          <a:xfrm>
            <a:off x="709612" y="4860925"/>
            <a:ext cx="5680075" cy="4605337"/>
          </a:xfrm>
          <a:prstGeom prst="rect">
            <a:avLst/>
          </a:prstGeom>
          <a:noFill/>
          <a:ln>
            <a:noFill/>
          </a:ln>
        </p:spPr>
        <p:txBody>
          <a:bodyPr lIns="99025" tIns="49500" rIns="99025" bIns="495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Arial"/>
              <a:ea typeface="Arial"/>
              <a:cs typeface="Arial"/>
              <a:sym typeface="Arial"/>
            </a:endParaRPr>
          </a:p>
        </p:txBody>
      </p:sp>
      <p:sp>
        <p:nvSpPr>
          <p:cNvPr id="138" name="Shape 13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marL="0" marR="0" lvl="0" indent="0" algn="r" rtl="0">
              <a:spcBef>
                <a:spcPts val="0"/>
              </a:spcBef>
              <a:buSzPct val="25000"/>
              <a:buNone/>
            </a:pPr>
            <a:fld id="{00000000-1234-1234-1234-123412341234}" type="slidenum">
              <a:rPr lang="ca-ES" sz="1300" u="none">
                <a:solidFill>
                  <a:schemeClr val="dk1"/>
                </a:solidFill>
                <a:latin typeface="Arial"/>
                <a:ea typeface="Arial"/>
                <a:cs typeface="Arial"/>
                <a:sym typeface="Arial"/>
              </a:rPr>
              <a:t>4</a:t>
            </a:fld>
            <a:endParaRPr lang="ca-ES" sz="1300" u="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47" name="Shape 14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56" name="Shape 15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63" name="Shape 16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rtl="0">
              <a:spcBef>
                <a:spcPts val="0"/>
              </a:spcBef>
              <a:buNone/>
            </a:pPr>
            <a:endParaRPr/>
          </a:p>
        </p:txBody>
      </p:sp>
      <p:sp>
        <p:nvSpPr>
          <p:cNvPr id="170" name="Shape 170"/>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rtl="0">
              <a:spcBef>
                <a:spcPts val="0"/>
              </a:spcBef>
              <a:buClr>
                <a:srgbClr val="000000"/>
              </a:buClr>
              <a:buSzPct val="25000"/>
              <a:buFont typeface="Arial"/>
              <a:buNone/>
            </a:pPr>
            <a:fld id="{00000000-1234-1234-1234-123412341234}" type="slidenum">
              <a:rPr lang="ca-ES"/>
              <a:t>8</a:t>
            </a:fld>
            <a:endParaRPr lang="ca-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rtl="0">
              <a:spcBef>
                <a:spcPts val="0"/>
              </a:spcBef>
              <a:buNone/>
            </a:pPr>
            <a:endParaRPr/>
          </a:p>
        </p:txBody>
      </p:sp>
      <p:sp>
        <p:nvSpPr>
          <p:cNvPr id="178" name="Shape 178"/>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rtl="0">
              <a:spcBef>
                <a:spcPts val="0"/>
              </a:spcBef>
              <a:buClr>
                <a:srgbClr val="000000"/>
              </a:buClr>
              <a:buSzPct val="25000"/>
              <a:buFont typeface="Arial"/>
              <a:buNone/>
            </a:pPr>
            <a:fld id="{00000000-1234-1234-1234-123412341234}" type="slidenum">
              <a:rPr lang="ca-ES"/>
              <a:t>9</a:t>
            </a:fld>
            <a:endParaRPr lang="ca-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8"/>
        <p:cNvGrpSpPr/>
        <p:nvPr/>
      </p:nvGrpSpPr>
      <p:grpSpPr>
        <a:xfrm>
          <a:off x="0" y="0"/>
          <a:ext cx="0" cy="0"/>
          <a:chOff x="0" y="0"/>
          <a:chExt cx="0" cy="0"/>
        </a:xfrm>
      </p:grpSpPr>
      <p:pic>
        <p:nvPicPr>
          <p:cNvPr id="19" name="Shape 19" descr="foto1-template.jpg"/>
          <p:cNvPicPr preferRelativeResize="0"/>
          <p:nvPr/>
        </p:nvPicPr>
        <p:blipFill rotWithShape="1">
          <a:blip r:embed="rId2">
            <a:alphaModFix/>
          </a:blip>
          <a:srcRect/>
          <a:stretch/>
        </p:blipFill>
        <p:spPr>
          <a:xfrm>
            <a:off x="0" y="-30594"/>
            <a:ext cx="9144000" cy="6858000"/>
          </a:xfrm>
          <a:prstGeom prst="rect">
            <a:avLst/>
          </a:prstGeom>
          <a:noFill/>
          <a:ln>
            <a:noFill/>
          </a:ln>
        </p:spPr>
      </p:pic>
      <p:sp>
        <p:nvSpPr>
          <p:cNvPr id="20" name="Shape 20"/>
          <p:cNvSpPr/>
          <p:nvPr/>
        </p:nvSpPr>
        <p:spPr>
          <a:xfrm>
            <a:off x="422275" y="6624638"/>
            <a:ext cx="1920875" cy="252412"/>
          </a:xfrm>
          <a:prstGeom prst="rect">
            <a:avLst/>
          </a:prstGeom>
          <a:noFill/>
          <a:ln>
            <a:noFill/>
          </a:ln>
        </p:spPr>
        <p:txBody>
          <a:bodyPr lIns="0" tIns="45700" rIns="91425" bIns="45700" anchor="b" anchorCtr="0">
            <a:noAutofit/>
          </a:bodyPr>
          <a:lstStyle/>
          <a:p>
            <a:pPr marL="0" marR="0" lvl="0" indent="0" algn="r" rtl="0">
              <a:spcBef>
                <a:spcPts val="0"/>
              </a:spcBef>
              <a:buSzPct val="25000"/>
              <a:buNone/>
            </a:pPr>
            <a:r>
              <a:rPr lang="ca-ES" sz="800" b="0" i="0" u="none" strike="noStrike" cap="none">
                <a:solidFill>
                  <a:srgbClr val="A5A5A5"/>
                </a:solidFill>
                <a:latin typeface="Arial"/>
                <a:ea typeface="Arial"/>
                <a:cs typeface="Arial"/>
                <a:sym typeface="Arial"/>
              </a:rPr>
              <a:t>JER Capstone</a:t>
            </a:r>
          </a:p>
        </p:txBody>
      </p:sp>
      <p:sp>
        <p:nvSpPr>
          <p:cNvPr id="21" name="Shape 21"/>
          <p:cNvSpPr/>
          <p:nvPr/>
        </p:nvSpPr>
        <p:spPr>
          <a:xfrm>
            <a:off x="8001000" y="6624638"/>
            <a:ext cx="998537" cy="215899"/>
          </a:xfrm>
          <a:prstGeom prst="rect">
            <a:avLst/>
          </a:prstGeom>
          <a:noFill/>
          <a:ln>
            <a:noFill/>
          </a:ln>
        </p:spPr>
        <p:txBody>
          <a:bodyPr lIns="0" tIns="45700" rIns="91425" bIns="45700" anchor="b" anchorCtr="0">
            <a:noAutofit/>
          </a:bodyPr>
          <a:lstStyle/>
          <a:p>
            <a:pPr marL="0" marR="0" lvl="0" indent="0" algn="l" rtl="0">
              <a:spcBef>
                <a:spcPts val="0"/>
              </a:spcBef>
              <a:buSzPct val="25000"/>
              <a:buNone/>
            </a:pPr>
            <a:r>
              <a:rPr lang="ca-ES" sz="800" b="0" i="0" u="none" strike="noStrike" cap="none">
                <a:solidFill>
                  <a:srgbClr val="BFBFBF"/>
                </a:solidFill>
                <a:latin typeface="Calibri"/>
                <a:ea typeface="Calibri"/>
                <a:cs typeface="Calibri"/>
                <a:sym typeface="Calibri"/>
              </a:rPr>
              <a:t>Data </a:t>
            </a:r>
            <a:r>
              <a:rPr lang="ca-ES" sz="800" b="0" i="0" u="none" strike="noStrike" cap="none">
                <a:solidFill>
                  <a:srgbClr val="7F7F7F"/>
                </a:solidFill>
                <a:latin typeface="Calibri"/>
                <a:ea typeface="Calibri"/>
                <a:cs typeface="Calibri"/>
                <a:sym typeface="Calibri"/>
              </a:rPr>
              <a:t>29/06/17</a:t>
            </a:r>
          </a:p>
        </p:txBody>
      </p:sp>
      <p:sp>
        <p:nvSpPr>
          <p:cNvPr id="22" name="Shape 22"/>
          <p:cNvSpPr/>
          <p:nvPr/>
        </p:nvSpPr>
        <p:spPr>
          <a:xfrm>
            <a:off x="44450" y="6338887"/>
            <a:ext cx="9144000" cy="354012"/>
          </a:xfrm>
          <a:prstGeom prst="rect">
            <a:avLst/>
          </a:prstGeom>
          <a:noFill/>
          <a:ln>
            <a:noFill/>
          </a:ln>
        </p:spPr>
        <p:txBody>
          <a:bodyPr lIns="0" tIns="45700" rIns="91425" bIns="45700" anchor="b" anchorCtr="0">
            <a:noAutofit/>
          </a:bodyPr>
          <a:lstStyle/>
          <a:p>
            <a:pPr marL="0" marR="0" lvl="0" indent="0" algn="ctr" rtl="0">
              <a:spcBef>
                <a:spcPts val="0"/>
              </a:spcBef>
              <a:buSzPct val="25000"/>
              <a:buNone/>
            </a:pPr>
            <a:fld id="{00000000-1234-1234-1234-123412341234}" type="slidenum">
              <a:rPr lang="ca-ES" sz="800" b="0" i="0" u="none" strike="noStrike" cap="none">
                <a:solidFill>
                  <a:srgbClr val="BFBFBF"/>
                </a:solidFill>
                <a:latin typeface="Arial"/>
                <a:ea typeface="Arial"/>
                <a:cs typeface="Arial"/>
                <a:sym typeface="Arial"/>
              </a:rPr>
              <a:t>‹Nº›</a:t>
            </a:fld>
            <a:endParaRPr lang="ca-ES" sz="800" b="0" i="0" u="none" strike="noStrike" cap="none">
              <a:solidFill>
                <a:srgbClr val="BFBFB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83"/>
        <p:cNvGrpSpPr/>
        <p:nvPr/>
      </p:nvGrpSpPr>
      <p:grpSpPr>
        <a:xfrm>
          <a:off x="0" y="0"/>
          <a:ext cx="0" cy="0"/>
          <a:chOff x="0" y="0"/>
          <a:chExt cx="0" cy="0"/>
        </a:xfrm>
      </p:grpSpPr>
      <p:sp>
        <p:nvSpPr>
          <p:cNvPr id="84" name="Shape 84"/>
          <p:cNvSpPr/>
          <p:nvPr/>
        </p:nvSpPr>
        <p:spPr>
          <a:xfrm>
            <a:off x="0" y="4953000"/>
            <a:ext cx="9141619" cy="1904999"/>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1" y="491507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6" name="Shape 86"/>
          <p:cNvSpPr txBox="1">
            <a:spLocks noGrp="1"/>
          </p:cNvSpPr>
          <p:nvPr>
            <p:ph type="title"/>
          </p:nvPr>
        </p:nvSpPr>
        <p:spPr>
          <a:xfrm>
            <a:off x="822959" y="5074919"/>
            <a:ext cx="7589519" cy="82296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7" name="Shape 87"/>
          <p:cNvSpPr>
            <a:spLocks noGrp="1"/>
          </p:cNvSpPr>
          <p:nvPr>
            <p:ph type="pic" idx="2"/>
          </p:nvPr>
        </p:nvSpPr>
        <p:spPr>
          <a:xfrm>
            <a:off x="11" y="0"/>
            <a:ext cx="9143988" cy="4915076"/>
          </a:xfrm>
          <a:prstGeom prst="rect">
            <a:avLst/>
          </a:prstGeom>
          <a:blipFill rotWithShape="1">
            <a:blip r:embed="rId2">
              <a:alphaModFix/>
            </a:blip>
            <a:stretch>
              <a:fillRect/>
            </a:stretch>
          </a:blip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3200" b="0" i="0" u="none" strike="noStrike" cap="none">
                <a:solidFill>
                  <a:schemeClr val="lt1"/>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8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8" name="Shape 88"/>
          <p:cNvSpPr txBox="1">
            <a:spLocks noGrp="1"/>
          </p:cNvSpPr>
          <p:nvPr>
            <p:ph type="body" idx="1"/>
          </p:nvPr>
        </p:nvSpPr>
        <p:spPr>
          <a:xfrm>
            <a:off x="822958" y="5907023"/>
            <a:ext cx="7589519"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4" name="Shape 94"/>
          <p:cNvSpPr txBox="1">
            <a:spLocks noGrp="1"/>
          </p:cNvSpPr>
          <p:nvPr>
            <p:ph type="body" idx="1"/>
          </p:nvPr>
        </p:nvSpPr>
        <p:spPr>
          <a:xfrm rot="5400000">
            <a:off x="2583179" y="85513"/>
            <a:ext cx="4023360" cy="754380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5" name="Shape 95"/>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98"/>
        <p:cNvGrpSpPr/>
        <p:nvPr/>
      </p:nvGrpSpPr>
      <p:grpSpPr>
        <a:xfrm>
          <a:off x="0" y="0"/>
          <a:ext cx="0" cy="0"/>
          <a:chOff x="0" y="0"/>
          <a:chExt cx="0" cy="0"/>
        </a:xfrm>
      </p:grpSpPr>
      <p:sp>
        <p:nvSpPr>
          <p:cNvPr id="99" name="Shape 99"/>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01" name="Shape 101"/>
          <p:cNvSpPr txBox="1">
            <a:spLocks noGrp="1"/>
          </p:cNvSpPr>
          <p:nvPr>
            <p:ph type="title"/>
          </p:nvPr>
        </p:nvSpPr>
        <p:spPr>
          <a:xfrm rot="5400000">
            <a:off x="4650801" y="2307651"/>
            <a:ext cx="5757421" cy="1971675"/>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2" name="Shape 102"/>
          <p:cNvSpPr txBox="1">
            <a:spLocks noGrp="1"/>
          </p:cNvSpPr>
          <p:nvPr>
            <p:ph type="body" idx="1"/>
          </p:nvPr>
        </p:nvSpPr>
        <p:spPr>
          <a:xfrm rot="5400000">
            <a:off x="650302" y="393126"/>
            <a:ext cx="5757419" cy="5800725"/>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6"/>
        <p:cNvGrpSpPr/>
        <p:nvPr/>
      </p:nvGrpSpPr>
      <p:grpSpPr>
        <a:xfrm>
          <a:off x="0" y="0"/>
          <a:ext cx="0" cy="0"/>
          <a:chOff x="0" y="0"/>
          <a:chExt cx="0" cy="0"/>
        </a:xfrm>
      </p:grpSpPr>
      <p:pic>
        <p:nvPicPr>
          <p:cNvPr id="107" name="Shape 107" descr="PPT-0Negre.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08" name="Shape 108"/>
          <p:cNvSpPr/>
          <p:nvPr/>
        </p:nvSpPr>
        <p:spPr>
          <a:xfrm>
            <a:off x="8001000" y="6624638"/>
            <a:ext cx="998537" cy="215899"/>
          </a:xfrm>
          <a:prstGeom prst="rect">
            <a:avLst/>
          </a:prstGeom>
          <a:noFill/>
          <a:ln>
            <a:noFill/>
          </a:ln>
        </p:spPr>
        <p:txBody>
          <a:bodyPr lIns="0" tIns="45700" rIns="91425" bIns="45700" anchor="b" anchorCtr="0">
            <a:noAutofit/>
          </a:bodyPr>
          <a:lstStyle/>
          <a:p>
            <a:pPr marL="0" marR="0" lvl="0" indent="0" algn="l" rtl="0">
              <a:spcBef>
                <a:spcPts val="0"/>
              </a:spcBef>
              <a:buSzPct val="25000"/>
              <a:buNone/>
            </a:pPr>
            <a:r>
              <a:rPr lang="ca-ES" sz="800" u="none">
                <a:solidFill>
                  <a:srgbClr val="BFBFBF"/>
                </a:solidFill>
                <a:latin typeface="Calibri"/>
                <a:ea typeface="Calibri"/>
                <a:cs typeface="Calibri"/>
                <a:sym typeface="Calibri"/>
              </a:rPr>
              <a:t>Data </a:t>
            </a:r>
            <a:r>
              <a:rPr lang="ca-ES" sz="800" u="none">
                <a:solidFill>
                  <a:srgbClr val="7F7F7F"/>
                </a:solidFill>
                <a:latin typeface="Calibri"/>
                <a:ea typeface="Calibri"/>
                <a:cs typeface="Calibri"/>
                <a:sym typeface="Calibri"/>
              </a:rPr>
              <a:t>11/09/2012</a:t>
            </a:r>
          </a:p>
        </p:txBody>
      </p:sp>
      <p:sp>
        <p:nvSpPr>
          <p:cNvPr id="109" name="Shape 109"/>
          <p:cNvSpPr/>
          <p:nvPr/>
        </p:nvSpPr>
        <p:spPr>
          <a:xfrm>
            <a:off x="44450" y="6338887"/>
            <a:ext cx="9144000" cy="354012"/>
          </a:xfrm>
          <a:prstGeom prst="rect">
            <a:avLst/>
          </a:prstGeom>
          <a:noFill/>
          <a:ln>
            <a:noFill/>
          </a:ln>
        </p:spPr>
        <p:txBody>
          <a:bodyPr lIns="0" tIns="45700" rIns="91425" bIns="45700" anchor="b" anchorCtr="0">
            <a:noAutofit/>
          </a:bodyPr>
          <a:lstStyle/>
          <a:p>
            <a:pPr marL="0" marR="0" lvl="0" indent="0" algn="ctr" rtl="0">
              <a:spcBef>
                <a:spcPts val="0"/>
              </a:spcBef>
              <a:buSzPct val="25000"/>
              <a:buNone/>
            </a:pPr>
            <a:fld id="{00000000-1234-1234-1234-123412341234}" type="slidenum">
              <a:rPr lang="ca-ES" sz="800" u="none">
                <a:solidFill>
                  <a:srgbClr val="BFBFBF"/>
                </a:solidFill>
                <a:latin typeface="Arial"/>
                <a:ea typeface="Arial"/>
                <a:cs typeface="Arial"/>
                <a:sym typeface="Arial"/>
              </a:rPr>
              <a:t>‹Nº›</a:t>
            </a:fld>
            <a:endParaRPr lang="ca-ES" sz="800" u="none">
              <a:solidFill>
                <a:srgbClr val="BFBFBF"/>
              </a:solidFill>
              <a:latin typeface="Arial"/>
              <a:ea typeface="Arial"/>
              <a:cs typeface="Arial"/>
              <a:sym typeface="Arial"/>
            </a:endParaRPr>
          </a:p>
        </p:txBody>
      </p:sp>
      <p:sp>
        <p:nvSpPr>
          <p:cNvPr id="110" name="Shape 110"/>
          <p:cNvSpPr/>
          <p:nvPr/>
        </p:nvSpPr>
        <p:spPr>
          <a:xfrm>
            <a:off x="2260600" y="238125"/>
            <a:ext cx="6629400" cy="252412"/>
          </a:xfrm>
          <a:prstGeom prst="rect">
            <a:avLst/>
          </a:prstGeom>
          <a:noFill/>
          <a:ln>
            <a:noFill/>
          </a:ln>
        </p:spPr>
        <p:txBody>
          <a:bodyPr lIns="0" tIns="45700" rIns="91425" bIns="45700" anchor="b" anchorCtr="0">
            <a:noAutofit/>
          </a:bodyPr>
          <a:lstStyle/>
          <a:p>
            <a:pPr marL="0" marR="0" lvl="0" indent="0" algn="r" rtl="0">
              <a:spcBef>
                <a:spcPts val="0"/>
              </a:spcBef>
              <a:buSzPct val="25000"/>
              <a:buNone/>
            </a:pPr>
            <a:r>
              <a:rPr lang="ca-ES" sz="800" u="none">
                <a:solidFill>
                  <a:srgbClr val="A5A5A5"/>
                </a:solidFill>
                <a:latin typeface="Arial"/>
                <a:ea typeface="Arial"/>
                <a:cs typeface="Arial"/>
                <a:sym typeface="Arial"/>
              </a:rPr>
              <a:t>Subtítol de la presentació</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11"/>
        <p:cNvGrpSpPr/>
        <p:nvPr/>
      </p:nvGrpSpPr>
      <p:grpSpPr>
        <a:xfrm>
          <a:off x="0" y="0"/>
          <a:ext cx="0" cy="0"/>
          <a:chOff x="0" y="0"/>
          <a:chExt cx="0" cy="0"/>
        </a:xfrm>
      </p:grpSpPr>
      <p:sp>
        <p:nvSpPr>
          <p:cNvPr id="112" name="Shape 112"/>
          <p:cNvSpPr/>
          <p:nvPr/>
        </p:nvSpPr>
        <p:spPr>
          <a:xfrm>
            <a:off x="2260600" y="238125"/>
            <a:ext cx="6629400" cy="252412"/>
          </a:xfrm>
          <a:prstGeom prst="rect">
            <a:avLst/>
          </a:prstGeom>
          <a:noFill/>
          <a:ln>
            <a:noFill/>
          </a:ln>
        </p:spPr>
        <p:txBody>
          <a:bodyPr lIns="0" tIns="45700" rIns="91425" bIns="45700" anchor="b" anchorCtr="0">
            <a:noAutofit/>
          </a:bodyPr>
          <a:lstStyle/>
          <a:p>
            <a:pPr marL="0" marR="0" lvl="0" indent="0" algn="r" rtl="0">
              <a:spcBef>
                <a:spcPts val="0"/>
              </a:spcBef>
              <a:buSzPct val="25000"/>
              <a:buNone/>
            </a:pPr>
            <a:r>
              <a:rPr lang="ca-ES" sz="800" u="none">
                <a:solidFill>
                  <a:srgbClr val="A5A5A5"/>
                </a:solidFill>
                <a:latin typeface="Arial"/>
                <a:ea typeface="Arial"/>
                <a:cs typeface="Arial"/>
                <a:sym typeface="Arial"/>
              </a:rPr>
              <a:t>Subtítol de la presentació</a:t>
            </a:r>
          </a:p>
        </p:txBody>
      </p:sp>
      <p:sp>
        <p:nvSpPr>
          <p:cNvPr id="113" name="Shape 113"/>
          <p:cNvSpPr/>
          <p:nvPr/>
        </p:nvSpPr>
        <p:spPr>
          <a:xfrm>
            <a:off x="8001000" y="6624638"/>
            <a:ext cx="998537" cy="215899"/>
          </a:xfrm>
          <a:prstGeom prst="rect">
            <a:avLst/>
          </a:prstGeom>
          <a:noFill/>
          <a:ln>
            <a:noFill/>
          </a:ln>
        </p:spPr>
        <p:txBody>
          <a:bodyPr lIns="0" tIns="45700" rIns="91425" bIns="45700" anchor="b" anchorCtr="0">
            <a:noAutofit/>
          </a:bodyPr>
          <a:lstStyle/>
          <a:p>
            <a:pPr marL="0" marR="0" lvl="0" indent="0" algn="l" rtl="0">
              <a:spcBef>
                <a:spcPts val="0"/>
              </a:spcBef>
              <a:buSzPct val="25000"/>
              <a:buNone/>
            </a:pPr>
            <a:r>
              <a:rPr lang="ca-ES" sz="800" u="none">
                <a:solidFill>
                  <a:srgbClr val="BFBFBF"/>
                </a:solidFill>
                <a:latin typeface="Calibri"/>
                <a:ea typeface="Calibri"/>
                <a:cs typeface="Calibri"/>
                <a:sym typeface="Calibri"/>
              </a:rPr>
              <a:t>Data </a:t>
            </a:r>
            <a:r>
              <a:rPr lang="ca-ES" sz="800" u="none">
                <a:solidFill>
                  <a:srgbClr val="7F7F7F"/>
                </a:solidFill>
                <a:latin typeface="Calibri"/>
                <a:ea typeface="Calibri"/>
                <a:cs typeface="Calibri"/>
                <a:sym typeface="Calibri"/>
              </a:rPr>
              <a:t>11/09/2012</a:t>
            </a:r>
          </a:p>
        </p:txBody>
      </p:sp>
      <p:sp>
        <p:nvSpPr>
          <p:cNvPr id="114" name="Shape 114"/>
          <p:cNvSpPr/>
          <p:nvPr/>
        </p:nvSpPr>
        <p:spPr>
          <a:xfrm>
            <a:off x="44450" y="6338887"/>
            <a:ext cx="9144000" cy="354012"/>
          </a:xfrm>
          <a:prstGeom prst="rect">
            <a:avLst/>
          </a:prstGeom>
          <a:noFill/>
          <a:ln>
            <a:noFill/>
          </a:ln>
        </p:spPr>
        <p:txBody>
          <a:bodyPr lIns="0" tIns="45700" rIns="91425" bIns="45700" anchor="b" anchorCtr="0">
            <a:noAutofit/>
          </a:bodyPr>
          <a:lstStyle/>
          <a:p>
            <a:pPr marL="0" marR="0" lvl="0" indent="0" algn="ctr" rtl="0">
              <a:spcBef>
                <a:spcPts val="0"/>
              </a:spcBef>
              <a:buSzPct val="25000"/>
              <a:buNone/>
            </a:pPr>
            <a:fld id="{00000000-1234-1234-1234-123412341234}" type="slidenum">
              <a:rPr lang="ca-ES" sz="800" u="none">
                <a:solidFill>
                  <a:srgbClr val="BFBFBF"/>
                </a:solidFill>
                <a:latin typeface="Arial"/>
                <a:ea typeface="Arial"/>
                <a:cs typeface="Arial"/>
                <a:sym typeface="Arial"/>
              </a:rPr>
              <a:t>‹Nº›</a:t>
            </a:fld>
            <a:endParaRPr lang="ca-ES" sz="800" u="none">
              <a:solidFill>
                <a:srgbClr val="BFBFB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23"/>
        <p:cNvGrpSpPr/>
        <p:nvPr/>
      </p:nvGrpSpPr>
      <p:grpSpPr>
        <a:xfrm>
          <a:off x="0" y="0"/>
          <a:ext cx="0" cy="0"/>
          <a:chOff x="0" y="0"/>
          <a:chExt cx="0" cy="0"/>
        </a:xfrm>
      </p:grpSpPr>
      <p:sp>
        <p:nvSpPr>
          <p:cNvPr id="24" name="Shape 24"/>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ctrTitle"/>
          </p:nvPr>
        </p:nvSpPr>
        <p:spPr>
          <a:xfrm>
            <a:off x="822959" y="758952"/>
            <a:ext cx="7543800"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subTitle" idx="1"/>
          </p:nvPr>
        </p:nvSpPr>
        <p:spPr>
          <a:xfrm>
            <a:off x="825037" y="4455621"/>
            <a:ext cx="7543800"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2pPr>
            <a:lvl3pPr marL="914400" marR="0" lvl="2"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cxnSp>
        <p:nvCxnSpPr>
          <p:cNvPr id="31" name="Shape 31"/>
          <p:cNvCxnSpPr/>
          <p:nvPr/>
        </p:nvCxnSpPr>
        <p:spPr>
          <a:xfrm>
            <a:off x="905744" y="4343400"/>
            <a:ext cx="7406639"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822958" y="1845733"/>
            <a:ext cx="754380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Encabezado de sección">
    <p:bg>
      <p:bgPr>
        <a:solidFill>
          <a:schemeClr val="lt1"/>
        </a:solidFill>
        <a:effectLst/>
      </p:bgPr>
    </p:bg>
    <p:spTree>
      <p:nvGrpSpPr>
        <p:cNvPr id="1" name="Shape 38"/>
        <p:cNvGrpSpPr/>
        <p:nvPr/>
      </p:nvGrpSpPr>
      <p:grpSpPr>
        <a:xfrm>
          <a:off x="0" y="0"/>
          <a:ext cx="0" cy="0"/>
          <a:chOff x="0" y="0"/>
          <a:chExt cx="0" cy="0"/>
        </a:xfrm>
      </p:grpSpPr>
      <p:sp>
        <p:nvSpPr>
          <p:cNvPr id="39" name="Shape 39"/>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822959" y="758952"/>
            <a:ext cx="7543800"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22959" y="4453128"/>
            <a:ext cx="7543800"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43" name="Shape 43"/>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cxnSp>
        <p:nvCxnSpPr>
          <p:cNvPr id="46" name="Shape 46"/>
          <p:cNvCxnSpPr/>
          <p:nvPr/>
        </p:nvCxnSpPr>
        <p:spPr>
          <a:xfrm>
            <a:off x="905744" y="4343400"/>
            <a:ext cx="7406639"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822959" y="1845733"/>
            <a:ext cx="3703319"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4663439" y="1845735"/>
            <a:ext cx="3703319" cy="4023358"/>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822959" y="1846051"/>
            <a:ext cx="3703319"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22959" y="2582333"/>
            <a:ext cx="3703319" cy="328675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8" name="Shape 58"/>
          <p:cNvSpPr txBox="1">
            <a:spLocks noGrp="1"/>
          </p:cNvSpPr>
          <p:nvPr>
            <p:ph type="body" idx="3"/>
          </p:nvPr>
        </p:nvSpPr>
        <p:spPr>
          <a:xfrm>
            <a:off x="4663439" y="1846051"/>
            <a:ext cx="3703319"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9" name="Shape 59"/>
          <p:cNvSpPr txBox="1">
            <a:spLocks noGrp="1"/>
          </p:cNvSpPr>
          <p:nvPr>
            <p:ph type="body" idx="4"/>
          </p:nvPr>
        </p:nvSpPr>
        <p:spPr>
          <a:xfrm>
            <a:off x="4663439" y="2582333"/>
            <a:ext cx="3703319" cy="328675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68"/>
        <p:cNvGrpSpPr/>
        <p:nvPr/>
      </p:nvGrpSpPr>
      <p:grpSpPr>
        <a:xfrm>
          <a:off x="0" y="0"/>
          <a:ext cx="0" cy="0"/>
          <a:chOff x="0" y="0"/>
          <a:chExt cx="0" cy="0"/>
        </a:xfrm>
      </p:grpSpPr>
      <p:sp>
        <p:nvSpPr>
          <p:cNvPr id="69" name="Shape 69"/>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1" name="Shape 71"/>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74"/>
        <p:cNvGrpSpPr/>
        <p:nvPr/>
      </p:nvGrpSpPr>
      <p:grpSpPr>
        <a:xfrm>
          <a:off x="0" y="0"/>
          <a:ext cx="0" cy="0"/>
          <a:chOff x="0" y="0"/>
          <a:chExt cx="0" cy="0"/>
        </a:xfrm>
      </p:grpSpPr>
      <p:sp>
        <p:nvSpPr>
          <p:cNvPr id="75" name="Shape 75"/>
          <p:cNvSpPr/>
          <p:nvPr/>
        </p:nvSpPr>
        <p:spPr>
          <a:xfrm>
            <a:off x="12" y="0"/>
            <a:ext cx="3038093" cy="68580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3030052" y="0"/>
            <a:ext cx="48005" cy="68580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342900" y="594358"/>
            <a:ext cx="2400300" cy="228600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body" idx="1"/>
          </p:nvPr>
        </p:nvSpPr>
        <p:spPr>
          <a:xfrm>
            <a:off x="3460237" y="731520"/>
            <a:ext cx="5009392" cy="52577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9" name="Shape 79"/>
          <p:cNvSpPr txBox="1">
            <a:spLocks noGrp="1"/>
          </p:cNvSpPr>
          <p:nvPr>
            <p:ph type="body" idx="2"/>
          </p:nvPr>
        </p:nvSpPr>
        <p:spPr>
          <a:xfrm>
            <a:off x="342900" y="2926080"/>
            <a:ext cx="2400300" cy="3379124"/>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349134" y="6459785"/>
            <a:ext cx="196388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600450" y="6459785"/>
            <a:ext cx="3486150" cy="365125"/>
          </a:xfrm>
          <a:prstGeom prst="rect">
            <a:avLst/>
          </a:prstGeom>
          <a:noFill/>
          <a:ln>
            <a:noFill/>
          </a:ln>
        </p:spPr>
        <p:txBody>
          <a:bodyPr lIns="91425" tIns="91425" rIns="91425" bIns="91425" anchor="ctr" anchorCtr="0"/>
          <a:lstStyle>
            <a:lvl1pPr marL="0" marR="0" lvl="0" indent="0" algn="l" rtl="0">
              <a:spcBef>
                <a:spcPts val="0"/>
              </a:spcBef>
              <a:buNone/>
              <a:defRPr sz="900" cap="none">
                <a:solidFill>
                  <a:schemeClr val="dk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chemeClr val="dk2"/>
                </a:solidFill>
                <a:latin typeface="Calibri"/>
                <a:ea typeface="Calibri"/>
                <a:cs typeface="Calibri"/>
                <a:sym typeface="Calibri"/>
              </a:rPr>
              <a:t>‹Nº›</a:t>
            </a:fld>
            <a:endParaRPr lang="ca-ES" sz="1050">
              <a:solidFill>
                <a:schemeClr val="dk2"/>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6400800"/>
            <a:ext cx="9144001"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0" y="6334314"/>
            <a:ext cx="9144001" cy="6599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822958" y="1845733"/>
            <a:ext cx="754380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b="0" i="0" u="none" strike="noStrike" cap="none">
                <a:solidFill>
                  <a:srgbClr val="FFFFFF"/>
                </a:solidFill>
                <a:latin typeface="Calibri"/>
                <a:ea typeface="Calibri"/>
                <a:cs typeface="Calibri"/>
                <a:sym typeface="Calibri"/>
              </a:rPr>
              <a:t>‹Nº›</a:t>
            </a:fld>
            <a:endParaRPr lang="ca-ES" sz="1050" b="0" i="0" u="none" strike="noStrike" cap="none">
              <a:solidFill>
                <a:srgbClr val="FFFFFF"/>
              </a:solidFill>
              <a:latin typeface="Calibri"/>
              <a:ea typeface="Calibri"/>
              <a:cs typeface="Calibri"/>
              <a:sym typeface="Calibri"/>
            </a:endParaRPr>
          </a:p>
        </p:txBody>
      </p:sp>
      <p:cxnSp>
        <p:nvCxnSpPr>
          <p:cNvPr id="17" name="Shape 17"/>
          <p:cNvCxnSpPr/>
          <p:nvPr/>
        </p:nvCxnSpPr>
        <p:spPr>
          <a:xfrm>
            <a:off x="895149" y="1737844"/>
            <a:ext cx="7475219"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ercapstone.github.io/UBCapstone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6150209" y="5136438"/>
            <a:ext cx="1818099" cy="738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400" b="0" i="0" u="none" strike="noStrike" cap="none" dirty="0">
                <a:solidFill>
                  <a:schemeClr val="dk1"/>
                </a:solidFill>
                <a:latin typeface="Calibri"/>
                <a:ea typeface="Calibri"/>
                <a:cs typeface="Calibri"/>
                <a:sym typeface="Calibri"/>
              </a:rPr>
              <a:t>Jordi Palau</a:t>
            </a:r>
          </a:p>
          <a:p>
            <a:pPr marL="0" marR="0" lvl="0" indent="0" algn="l" rtl="0">
              <a:spcBef>
                <a:spcPts val="0"/>
              </a:spcBef>
              <a:buSzPct val="25000"/>
              <a:buNone/>
            </a:pPr>
            <a:r>
              <a:rPr lang="ca-ES" sz="1400" dirty="0">
                <a:solidFill>
                  <a:schemeClr val="dk1"/>
                </a:solidFill>
                <a:latin typeface="Calibri"/>
                <a:ea typeface="Calibri"/>
                <a:cs typeface="Calibri"/>
                <a:sym typeface="Calibri"/>
              </a:rPr>
              <a:t>Enrique Rodríguez</a:t>
            </a:r>
          </a:p>
          <a:p>
            <a:pPr marL="0" marR="0" lvl="0" indent="0" algn="l" rtl="0">
              <a:spcBef>
                <a:spcPts val="0"/>
              </a:spcBef>
              <a:buSzPct val="25000"/>
              <a:buNone/>
            </a:pPr>
            <a:r>
              <a:rPr lang="ca-ES" sz="1400" u="none" dirty="0">
                <a:solidFill>
                  <a:schemeClr val="dk1"/>
                </a:solidFill>
                <a:latin typeface="Calibri"/>
                <a:ea typeface="Calibri"/>
                <a:cs typeface="Calibri"/>
                <a:sym typeface="Calibri"/>
              </a:rPr>
              <a:t>Raúl Zafra</a:t>
            </a:r>
          </a:p>
        </p:txBody>
      </p:sp>
      <p:sp>
        <p:nvSpPr>
          <p:cNvPr id="121" name="Shape 121"/>
          <p:cNvSpPr txBox="1"/>
          <p:nvPr/>
        </p:nvSpPr>
        <p:spPr>
          <a:xfrm>
            <a:off x="1254508" y="1429067"/>
            <a:ext cx="6131810" cy="95410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2800" u="sng">
                <a:solidFill>
                  <a:schemeClr val="dk1"/>
                </a:solidFill>
                <a:latin typeface="Calibri"/>
                <a:ea typeface="Calibri"/>
                <a:cs typeface="Calibri"/>
                <a:sym typeface="Calibri"/>
              </a:rPr>
              <a:t>Model predictiu d’un procés de compra</a:t>
            </a:r>
          </a:p>
          <a:p>
            <a:pPr marL="0" marR="0" lvl="0" indent="0" algn="l" rtl="0">
              <a:spcBef>
                <a:spcPts val="0"/>
              </a:spcBef>
              <a:buSzPct val="25000"/>
              <a:buNone/>
            </a:pPr>
            <a:r>
              <a:rPr lang="ca-ES" sz="2800" u="sng">
                <a:solidFill>
                  <a:schemeClr val="dk1"/>
                </a:solidFill>
                <a:latin typeface="Calibri"/>
                <a:ea typeface="Calibri"/>
                <a:cs typeface="Calibri"/>
                <a:sym typeface="Calibri"/>
              </a:rPr>
              <a:t> en el sector educació superior</a:t>
            </a:r>
          </a:p>
        </p:txBody>
      </p:sp>
      <p:sp>
        <p:nvSpPr>
          <p:cNvPr id="3" name="Rectangle 2"/>
          <p:cNvSpPr>
            <a:spLocks noChangeArrowheads="1"/>
          </p:cNvSpPr>
          <p:nvPr/>
        </p:nvSpPr>
        <p:spPr bwMode="auto">
          <a:xfrm>
            <a:off x="6150209" y="5875102"/>
            <a:ext cx="2837382" cy="2308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a-ES" altLang="ca-ES" sz="9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https://jercapstone.github.io/UBCapstonePG/</a:t>
            </a:r>
            <a:r>
              <a:rPr kumimoji="0" lang="ca-ES" altLang="ca-ES" sz="900" b="0" i="0" u="none" strike="noStrike" cap="none" normalizeH="0" baseline="0" dirty="0">
                <a:ln>
                  <a:noFill/>
                </a:ln>
                <a:solidFill>
                  <a:schemeClr val="tx1"/>
                </a:solidFill>
                <a:effectLst/>
              </a:rPr>
              <a:t> </a:t>
            </a:r>
            <a:endParaRPr kumimoji="0" lang="ca-ES" altLang="ca-E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713325" y="794850"/>
            <a:ext cx="6868200" cy="356700"/>
          </a:xfrm>
          <a:prstGeom prst="rect">
            <a:avLst/>
          </a:prstGeom>
          <a:noFill/>
          <a:ln>
            <a:noFill/>
          </a:ln>
        </p:spPr>
        <p:txBody>
          <a:bodyPr lIns="91425" tIns="91425" rIns="91425" bIns="91425" anchor="t" anchorCtr="0">
            <a:noAutofit/>
          </a:bodyPr>
          <a:lstStyle/>
          <a:p>
            <a:pPr lvl="0" rtl="0">
              <a:spcBef>
                <a:spcPts val="0"/>
              </a:spcBef>
              <a:buNone/>
            </a:pPr>
            <a:r>
              <a:rPr lang="ca-ES">
                <a:solidFill>
                  <a:schemeClr val="dk1"/>
                </a:solidFill>
                <a:latin typeface="Calibri"/>
                <a:ea typeface="Calibri"/>
                <a:cs typeface="Calibri"/>
                <a:sym typeface="Calibri"/>
              </a:rPr>
              <a:t>Intentem millorar una mica el model i apliquem un procés d’ snooping:</a:t>
            </a:r>
          </a:p>
        </p:txBody>
      </p:sp>
      <p:pic>
        <p:nvPicPr>
          <p:cNvPr id="189" name="Shape 189"/>
          <p:cNvPicPr preferRelativeResize="0"/>
          <p:nvPr/>
        </p:nvPicPr>
        <p:blipFill>
          <a:blip r:embed="rId3">
            <a:alphaModFix/>
          </a:blip>
          <a:stretch>
            <a:fillRect/>
          </a:stretch>
        </p:blipFill>
        <p:spPr>
          <a:xfrm>
            <a:off x="2740700" y="1405850"/>
            <a:ext cx="3770824" cy="3412024"/>
          </a:xfrm>
          <a:prstGeom prst="rect">
            <a:avLst/>
          </a:prstGeom>
          <a:noFill/>
          <a:ln>
            <a:noFill/>
          </a:ln>
        </p:spPr>
      </p:pic>
      <p:sp>
        <p:nvSpPr>
          <p:cNvPr id="190" name="Shape 190"/>
          <p:cNvSpPr txBox="1"/>
          <p:nvPr/>
        </p:nvSpPr>
        <p:spPr>
          <a:xfrm>
            <a:off x="866175" y="5278525"/>
            <a:ext cx="7255500" cy="1410300"/>
          </a:xfrm>
          <a:prstGeom prst="rect">
            <a:avLst/>
          </a:prstGeom>
          <a:noFill/>
          <a:ln>
            <a:noFill/>
          </a:ln>
        </p:spPr>
        <p:txBody>
          <a:bodyPr lIns="91425" tIns="91425" rIns="91425" bIns="91425" anchor="t" anchorCtr="0">
            <a:noAutofit/>
          </a:bodyPr>
          <a:lstStyle/>
          <a:p>
            <a:pPr lvl="0" rtl="0">
              <a:spcBef>
                <a:spcPts val="0"/>
              </a:spcBef>
              <a:buNone/>
            </a:pPr>
            <a:r>
              <a:rPr lang="ca-ES">
                <a:solidFill>
                  <a:schemeClr val="dk1"/>
                </a:solidFill>
                <a:latin typeface="Calibri"/>
                <a:ea typeface="Calibri"/>
                <a:cs typeface="Calibri"/>
                <a:sym typeface="Calibri"/>
              </a:rPr>
              <a:t>Veiem que amb aquest procés el model millora molt passant a tenir uns precision average de 0.64 i un recall average de 0.65.</a:t>
            </a:r>
          </a:p>
        </p:txBody>
      </p:sp>
      <p:sp>
        <p:nvSpPr>
          <p:cNvPr id="191" name="Shape 191"/>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730350" y="743900"/>
            <a:ext cx="7727400" cy="4087200"/>
          </a:xfrm>
          <a:prstGeom prst="rect">
            <a:avLst/>
          </a:prstGeom>
          <a:noFill/>
          <a:ln>
            <a:noFill/>
          </a:ln>
        </p:spPr>
        <p:txBody>
          <a:bodyPr lIns="91425" tIns="91425" rIns="91425" bIns="91425" anchor="t" anchorCtr="0">
            <a:noAutofit/>
          </a:bodyPr>
          <a:lstStyle/>
          <a:p>
            <a:pPr lvl="0" rtl="0">
              <a:lnSpc>
                <a:spcPct val="110000"/>
              </a:lnSpc>
              <a:spcBef>
                <a:spcPts val="0"/>
              </a:spcBef>
              <a:spcAft>
                <a:spcPts val="1500"/>
              </a:spcAft>
              <a:buNone/>
            </a:pPr>
            <a:r>
              <a:rPr lang="ca-ES" b="1" dirty="0">
                <a:solidFill>
                  <a:schemeClr val="dk1"/>
                </a:solidFill>
                <a:latin typeface="Calibri"/>
                <a:ea typeface="Calibri"/>
                <a:cs typeface="Calibri"/>
                <a:sym typeface="Calibri"/>
              </a:rPr>
              <a:t>Arbre de decisió simple</a:t>
            </a:r>
          </a:p>
          <a:p>
            <a:pPr lvl="0" rtl="0">
              <a:lnSpc>
                <a:spcPct val="115000"/>
              </a:lnSpc>
              <a:spcBef>
                <a:spcPts val="0"/>
              </a:spcBef>
              <a:spcAft>
                <a:spcPts val="1500"/>
              </a:spcAft>
              <a:buNone/>
            </a:pPr>
            <a:r>
              <a:rPr lang="ca-ES" dirty="0">
                <a:solidFill>
                  <a:schemeClr val="dk1"/>
                </a:solidFill>
                <a:latin typeface="Calibri"/>
                <a:ea typeface="Calibri"/>
                <a:cs typeface="Calibri"/>
                <a:sym typeface="Calibri"/>
              </a:rPr>
              <a:t>Seguint amb la nostra hipòtesis de partida de si podem realitzar un model que ens predigui si un estudiant es matricularà o no en funció de l’ activitat generada durant el procés de campanya de matriculació, hem continuat aplicant un Arbre de decisió simple.</a:t>
            </a:r>
          </a:p>
          <a:p>
            <a:pPr lvl="0" rtl="0">
              <a:lnSpc>
                <a:spcPct val="115000"/>
              </a:lnSpc>
              <a:spcBef>
                <a:spcPts val="0"/>
              </a:spcBef>
              <a:spcAft>
                <a:spcPts val="1500"/>
              </a:spcAft>
              <a:buNone/>
            </a:pPr>
            <a:r>
              <a:rPr lang="ca-ES" dirty="0">
                <a:solidFill>
                  <a:schemeClr val="dk1"/>
                </a:solidFill>
                <a:latin typeface="Calibri"/>
                <a:ea typeface="Calibri"/>
                <a:cs typeface="Calibri"/>
                <a:sym typeface="Calibri"/>
              </a:rPr>
              <a:t>Veiem que les variables que més determinen el model són </a:t>
            </a:r>
            <a:r>
              <a:rPr lang="ca-ES" b="1" dirty="0">
                <a:solidFill>
                  <a:schemeClr val="dk1"/>
                </a:solidFill>
                <a:latin typeface="Calibri"/>
                <a:ea typeface="Calibri"/>
                <a:cs typeface="Calibri"/>
                <a:sym typeface="Calibri"/>
              </a:rPr>
              <a:t>la regió </a:t>
            </a:r>
            <a:r>
              <a:rPr lang="ca-ES" dirty="0">
                <a:solidFill>
                  <a:schemeClr val="dk1"/>
                </a:solidFill>
                <a:latin typeface="Calibri"/>
                <a:ea typeface="Calibri"/>
                <a:cs typeface="Calibri"/>
                <a:sym typeface="Calibri"/>
              </a:rPr>
              <a:t>(la primera variable, Node 0), </a:t>
            </a:r>
            <a:r>
              <a:rPr lang="ca-ES" b="1" dirty="0">
                <a:solidFill>
                  <a:schemeClr val="dk1"/>
                </a:solidFill>
                <a:latin typeface="Calibri"/>
                <a:ea typeface="Calibri"/>
                <a:cs typeface="Calibri"/>
                <a:sym typeface="Calibri"/>
              </a:rPr>
              <a:t>l’idioma del producte comprat </a:t>
            </a:r>
            <a:r>
              <a:rPr lang="ca-ES" dirty="0">
                <a:solidFill>
                  <a:schemeClr val="dk1"/>
                </a:solidFill>
                <a:latin typeface="Calibri"/>
                <a:ea typeface="Calibri"/>
                <a:cs typeface="Calibri"/>
                <a:sym typeface="Calibri"/>
              </a:rPr>
              <a:t>(que penja del Node 0 i és el Node 1), el </a:t>
            </a:r>
            <a:r>
              <a:rPr lang="ca-ES" b="1" dirty="0">
                <a:solidFill>
                  <a:schemeClr val="dk1"/>
                </a:solidFill>
                <a:latin typeface="Calibri"/>
                <a:ea typeface="Calibri"/>
                <a:cs typeface="Calibri"/>
                <a:sym typeface="Calibri"/>
              </a:rPr>
              <a:t>producte comprat </a:t>
            </a:r>
            <a:r>
              <a:rPr lang="ca-ES" dirty="0">
                <a:solidFill>
                  <a:schemeClr val="dk1"/>
                </a:solidFill>
                <a:latin typeface="Calibri"/>
                <a:ea typeface="Calibri"/>
                <a:cs typeface="Calibri"/>
                <a:sym typeface="Calibri"/>
              </a:rPr>
              <a:t>en sí (Node 2 que penja del Node 1) i el </a:t>
            </a:r>
            <a:r>
              <a:rPr lang="ca-ES" b="1" dirty="0">
                <a:solidFill>
                  <a:schemeClr val="dk1"/>
                </a:solidFill>
                <a:latin typeface="Calibri"/>
                <a:ea typeface="Calibri"/>
                <a:cs typeface="Calibri"/>
                <a:sym typeface="Calibri"/>
              </a:rPr>
              <a:t>canal</a:t>
            </a:r>
            <a:r>
              <a:rPr lang="ca-ES" dirty="0">
                <a:solidFill>
                  <a:schemeClr val="dk1"/>
                </a:solidFill>
                <a:latin typeface="Calibri"/>
                <a:ea typeface="Calibri"/>
                <a:cs typeface="Calibri"/>
                <a:sym typeface="Calibri"/>
              </a:rPr>
              <a:t> (Node 3 que també penja del Node 1). Ens quedaríem amb aquestes variables com els principals factors identificats.</a:t>
            </a:r>
          </a:p>
          <a:p>
            <a:pPr lvl="0" rtl="0">
              <a:spcBef>
                <a:spcPts val="0"/>
              </a:spcBef>
              <a:buClr>
                <a:schemeClr val="dk1"/>
              </a:buClr>
              <a:buFont typeface="Arial"/>
              <a:buNone/>
            </a:pPr>
            <a:r>
              <a:rPr lang="ca-ES" dirty="0">
                <a:solidFill>
                  <a:schemeClr val="dk1"/>
                </a:solidFill>
                <a:latin typeface="Calibri"/>
                <a:ea typeface="Calibri"/>
                <a:cs typeface="Calibri"/>
                <a:sym typeface="Calibri"/>
              </a:rPr>
              <a:t>En una primera mirada de la Matriu de confusió, ens diu que la predicció del nostre model té una precisió d’un 67% i un </a:t>
            </a:r>
            <a:r>
              <a:rPr lang="ca-ES" dirty="0" err="1">
                <a:solidFill>
                  <a:schemeClr val="dk1"/>
                </a:solidFill>
                <a:latin typeface="Calibri"/>
                <a:ea typeface="Calibri"/>
                <a:cs typeface="Calibri"/>
                <a:sym typeface="Calibri"/>
              </a:rPr>
              <a:t>recall</a:t>
            </a:r>
            <a:r>
              <a:rPr lang="ca-ES" dirty="0">
                <a:solidFill>
                  <a:schemeClr val="dk1"/>
                </a:solidFill>
                <a:latin typeface="Calibri"/>
                <a:ea typeface="Calibri"/>
                <a:cs typeface="Calibri"/>
                <a:sym typeface="Calibri"/>
              </a:rPr>
              <a:t> del 71%, un model amb uns resultats millorables però acceptables</a:t>
            </a:r>
          </a:p>
          <a:p>
            <a:pPr lvl="0" rtl="0">
              <a:lnSpc>
                <a:spcPct val="115000"/>
              </a:lnSpc>
              <a:spcBef>
                <a:spcPts val="0"/>
              </a:spcBef>
              <a:spcAft>
                <a:spcPts val="1500"/>
              </a:spcAft>
              <a:buNone/>
            </a:pPr>
            <a:endParaRPr dirty="0">
              <a:solidFill>
                <a:schemeClr val="dk1"/>
              </a:solidFill>
              <a:latin typeface="Calibri"/>
              <a:ea typeface="Calibri"/>
              <a:cs typeface="Calibri"/>
              <a:sym typeface="Calibri"/>
            </a:endParaRPr>
          </a:p>
          <a:p>
            <a:pPr lvl="0" rtl="0">
              <a:lnSpc>
                <a:spcPct val="115000"/>
              </a:lnSpc>
              <a:spcBef>
                <a:spcPts val="0"/>
              </a:spcBef>
              <a:spcAft>
                <a:spcPts val="1500"/>
              </a:spcAft>
              <a:buNone/>
            </a:pPr>
            <a:r>
              <a:rPr lang="ca-ES" sz="1050" dirty="0">
                <a:solidFill>
                  <a:srgbClr val="727272"/>
                </a:solidFill>
                <a:highlight>
                  <a:srgbClr val="FFFFFF"/>
                </a:highlight>
              </a:rPr>
              <a:t> </a:t>
            </a:r>
          </a:p>
        </p:txBody>
      </p:sp>
      <p:sp>
        <p:nvSpPr>
          <p:cNvPr id="199" name="Shape 199"/>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3" name="Imagen 2"/>
          <p:cNvPicPr>
            <a:picLocks noChangeAspect="1"/>
          </p:cNvPicPr>
          <p:nvPr/>
        </p:nvPicPr>
        <p:blipFill>
          <a:blip r:embed="rId3"/>
          <a:stretch>
            <a:fillRect/>
          </a:stretch>
        </p:blipFill>
        <p:spPr>
          <a:xfrm>
            <a:off x="1822040" y="4191044"/>
            <a:ext cx="5067300" cy="152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575767" y="712455"/>
            <a:ext cx="7972800" cy="4005900"/>
          </a:xfrm>
          <a:prstGeom prst="rect">
            <a:avLst/>
          </a:prstGeom>
          <a:noFill/>
          <a:ln>
            <a:noFill/>
          </a:ln>
        </p:spPr>
        <p:txBody>
          <a:bodyPr lIns="91425" tIns="45700" rIns="91425" bIns="45700" anchor="t" anchorCtr="0">
            <a:noAutofit/>
          </a:bodyPr>
          <a:lstStyle/>
          <a:p>
            <a:pPr lvl="0" rtl="0">
              <a:lnSpc>
                <a:spcPct val="110000"/>
              </a:lnSpc>
              <a:spcBef>
                <a:spcPts val="0"/>
              </a:spcBef>
              <a:spcAft>
                <a:spcPts val="1500"/>
              </a:spcAft>
              <a:buNone/>
            </a:pPr>
            <a:r>
              <a:rPr lang="ca-ES" b="1" dirty="0" err="1">
                <a:solidFill>
                  <a:schemeClr val="dk1"/>
                </a:solidFill>
                <a:latin typeface="Calibri"/>
                <a:ea typeface="Calibri"/>
                <a:cs typeface="Calibri"/>
                <a:sym typeface="Calibri"/>
              </a:rPr>
              <a:t>Random</a:t>
            </a:r>
            <a:r>
              <a:rPr lang="ca-ES" b="1" dirty="0">
                <a:solidFill>
                  <a:schemeClr val="dk1"/>
                </a:solidFill>
                <a:latin typeface="Calibri"/>
                <a:ea typeface="Calibri"/>
                <a:cs typeface="Calibri"/>
                <a:sym typeface="Calibri"/>
              </a:rPr>
              <a:t> Forest</a:t>
            </a:r>
          </a:p>
          <a:p>
            <a:pPr marL="0" marR="0" lvl="0" indent="0" rtl="0">
              <a:spcBef>
                <a:spcPts val="0"/>
              </a:spcBef>
              <a:buNone/>
            </a:pPr>
            <a:r>
              <a:rPr lang="ca-ES" dirty="0">
                <a:solidFill>
                  <a:schemeClr val="dk1"/>
                </a:solidFill>
                <a:latin typeface="Calibri"/>
                <a:ea typeface="Calibri"/>
                <a:cs typeface="Calibri"/>
                <a:sym typeface="Calibri"/>
              </a:rPr>
              <a:t>Intentarem millorar el classificador que hem obtingut amb el K </a:t>
            </a:r>
            <a:r>
              <a:rPr lang="ca-ES" dirty="0" err="1">
                <a:solidFill>
                  <a:schemeClr val="dk1"/>
                </a:solidFill>
                <a:latin typeface="Calibri"/>
                <a:ea typeface="Calibri"/>
                <a:cs typeface="Calibri"/>
                <a:sym typeface="Calibri"/>
              </a:rPr>
              <a:t>Nearest</a:t>
            </a:r>
            <a:r>
              <a:rPr lang="ca-ES" dirty="0">
                <a:solidFill>
                  <a:schemeClr val="dk1"/>
                </a:solidFill>
                <a:latin typeface="Calibri"/>
                <a:ea typeface="Calibri"/>
                <a:cs typeface="Calibri"/>
                <a:sym typeface="Calibri"/>
              </a:rPr>
              <a:t> </a:t>
            </a:r>
            <a:r>
              <a:rPr lang="ca-ES" dirty="0" err="1">
                <a:solidFill>
                  <a:schemeClr val="dk1"/>
                </a:solidFill>
                <a:latin typeface="Calibri"/>
                <a:ea typeface="Calibri"/>
                <a:cs typeface="Calibri"/>
                <a:sym typeface="Calibri"/>
              </a:rPr>
              <a:t>Neighbours</a:t>
            </a:r>
            <a:r>
              <a:rPr lang="ca-ES" dirty="0">
                <a:solidFill>
                  <a:schemeClr val="dk1"/>
                </a:solidFill>
                <a:latin typeface="Calibri"/>
                <a:ea typeface="Calibri"/>
                <a:cs typeface="Calibri"/>
                <a:sym typeface="Calibri"/>
              </a:rPr>
              <a:t> i l’Arbre de Decisió aplicant un altre classificador una mica més complex. És un classificador molt fàcil d’aplicar però amb una dificultat afegida a l’hora d’interpretar els resultats.</a:t>
            </a:r>
            <a:r>
              <a:rPr lang="ca-ES" sz="1600" dirty="0">
                <a:solidFill>
                  <a:schemeClr val="dk1"/>
                </a:solidFill>
                <a:latin typeface="Calibri"/>
                <a:ea typeface="Calibri"/>
                <a:cs typeface="Calibri"/>
                <a:sym typeface="Calibri"/>
              </a:rPr>
              <a:t>  </a:t>
            </a:r>
            <a:r>
              <a:rPr lang="ca-ES" dirty="0">
                <a:solidFill>
                  <a:schemeClr val="dk1"/>
                </a:solidFill>
                <a:latin typeface="Calibri"/>
                <a:ea typeface="Calibri"/>
                <a:cs typeface="Calibri"/>
                <a:sym typeface="Calibri"/>
              </a:rPr>
              <a:t>Primer de tot el que fem és carregar les nostres dades aplicant un </a:t>
            </a:r>
            <a:r>
              <a:rPr lang="ca-ES" dirty="0" err="1">
                <a:solidFill>
                  <a:schemeClr val="dk1"/>
                </a:solidFill>
                <a:latin typeface="Calibri"/>
                <a:ea typeface="Calibri"/>
                <a:cs typeface="Calibri"/>
                <a:sym typeface="Calibri"/>
              </a:rPr>
              <a:t>crossvalidation</a:t>
            </a:r>
            <a:r>
              <a:rPr lang="ca-ES" dirty="0">
                <a:solidFill>
                  <a:schemeClr val="dk1"/>
                </a:solidFill>
                <a:latin typeface="Calibri"/>
                <a:ea typeface="Calibri"/>
                <a:cs typeface="Calibri"/>
                <a:sym typeface="Calibri"/>
              </a:rPr>
              <a:t> on hem aplicat un </a:t>
            </a:r>
            <a:r>
              <a:rPr lang="ca-ES" dirty="0" err="1">
                <a:solidFill>
                  <a:schemeClr val="dk1"/>
                </a:solidFill>
                <a:latin typeface="Calibri"/>
                <a:ea typeface="Calibri"/>
                <a:cs typeface="Calibri"/>
                <a:sym typeface="Calibri"/>
              </a:rPr>
              <a:t>folds</a:t>
            </a:r>
            <a:r>
              <a:rPr lang="ca-ES" dirty="0">
                <a:solidFill>
                  <a:schemeClr val="dk1"/>
                </a:solidFill>
                <a:latin typeface="Calibri"/>
                <a:ea typeface="Calibri"/>
                <a:cs typeface="Calibri"/>
                <a:sym typeface="Calibri"/>
              </a:rPr>
              <a:t>=10 indicant així que dividirem el nostre </a:t>
            </a:r>
            <a:r>
              <a:rPr lang="ca-ES" dirty="0" err="1">
                <a:solidFill>
                  <a:schemeClr val="dk1"/>
                </a:solidFill>
                <a:latin typeface="Calibri"/>
                <a:ea typeface="Calibri"/>
                <a:cs typeface="Calibri"/>
                <a:sym typeface="Calibri"/>
              </a:rPr>
              <a:t>dataset</a:t>
            </a:r>
            <a:r>
              <a:rPr lang="ca-ES" dirty="0">
                <a:solidFill>
                  <a:schemeClr val="dk1"/>
                </a:solidFill>
                <a:latin typeface="Calibri"/>
                <a:ea typeface="Calibri"/>
                <a:cs typeface="Calibri"/>
                <a:sym typeface="Calibri"/>
              </a:rPr>
              <a:t> en 10 parts aleatòries per tal de realitzar l’entrenament del nostre model.</a:t>
            </a:r>
          </a:p>
          <a:p>
            <a:pPr marL="0" marR="0" lvl="0" indent="0" rtl="0">
              <a:spcBef>
                <a:spcPts val="0"/>
              </a:spcBef>
              <a:buNone/>
            </a:pPr>
            <a:endParaRPr dirty="0">
              <a:solidFill>
                <a:schemeClr val="dk1"/>
              </a:solidFill>
              <a:latin typeface="Calibri"/>
              <a:ea typeface="Calibri"/>
              <a:cs typeface="Calibri"/>
              <a:sym typeface="Calibri"/>
            </a:endParaRPr>
          </a:p>
          <a:p>
            <a:pPr marL="0" marR="0" lvl="0" indent="0" rtl="0">
              <a:spcBef>
                <a:spcPts val="0"/>
              </a:spcBef>
              <a:buNone/>
            </a:pPr>
            <a:r>
              <a:rPr lang="ca-ES" dirty="0">
                <a:solidFill>
                  <a:schemeClr val="dk1"/>
                </a:solidFill>
                <a:latin typeface="Calibri"/>
                <a:ea typeface="Calibri"/>
                <a:cs typeface="Calibri"/>
                <a:sym typeface="Calibri"/>
              </a:rPr>
              <a:t>El que ens ha </a:t>
            </a:r>
            <a:r>
              <a:rPr lang="ca-ES" dirty="0" err="1">
                <a:solidFill>
                  <a:schemeClr val="dk1"/>
                </a:solidFill>
                <a:latin typeface="Calibri"/>
                <a:ea typeface="Calibri"/>
                <a:cs typeface="Calibri"/>
                <a:sym typeface="Calibri"/>
              </a:rPr>
              <a:t>sorprés</a:t>
            </a:r>
            <a:r>
              <a:rPr lang="ca-ES" dirty="0">
                <a:solidFill>
                  <a:schemeClr val="dk1"/>
                </a:solidFill>
                <a:latin typeface="Calibri"/>
                <a:ea typeface="Calibri"/>
                <a:cs typeface="Calibri"/>
                <a:sym typeface="Calibri"/>
              </a:rPr>
              <a:t> és trobar-nos amb unes diferències tant elevades entre els </a:t>
            </a:r>
            <a:r>
              <a:rPr lang="ca-ES" b="1" dirty="0" err="1">
                <a:solidFill>
                  <a:schemeClr val="dk1"/>
                </a:solidFill>
                <a:latin typeface="Calibri"/>
                <a:ea typeface="Calibri"/>
                <a:cs typeface="Calibri"/>
                <a:sym typeface="Calibri"/>
              </a:rPr>
              <a:t>accuracies</a:t>
            </a:r>
            <a:r>
              <a:rPr lang="ca-ES" dirty="0">
                <a:solidFill>
                  <a:schemeClr val="dk1"/>
                </a:solidFill>
                <a:latin typeface="Calibri"/>
                <a:ea typeface="Calibri"/>
                <a:cs typeface="Calibri"/>
                <a:sym typeface="Calibri"/>
              </a:rPr>
              <a:t> dels diferents entrenaments que hem realitzat. Ens trobem </a:t>
            </a:r>
            <a:r>
              <a:rPr lang="ca-ES" dirty="0" err="1">
                <a:solidFill>
                  <a:schemeClr val="dk1"/>
                </a:solidFill>
                <a:latin typeface="Calibri"/>
                <a:ea typeface="Calibri"/>
                <a:cs typeface="Calibri"/>
                <a:sym typeface="Calibri"/>
              </a:rPr>
              <a:t>accuracies</a:t>
            </a:r>
            <a:r>
              <a:rPr lang="ca-ES" dirty="0">
                <a:solidFill>
                  <a:schemeClr val="dk1"/>
                </a:solidFill>
                <a:latin typeface="Calibri"/>
                <a:ea typeface="Calibri"/>
                <a:cs typeface="Calibri"/>
                <a:sym typeface="Calibri"/>
              </a:rPr>
              <a:t> que van entre el 0.53 o 0.54 que ens trobem a les proves realitzades en 3a, 2a i 5a posició i </a:t>
            </a:r>
            <a:r>
              <a:rPr lang="ca-ES" dirty="0" err="1">
                <a:solidFill>
                  <a:schemeClr val="dk1"/>
                </a:solidFill>
                <a:latin typeface="Calibri"/>
                <a:ea typeface="Calibri"/>
                <a:cs typeface="Calibri"/>
                <a:sym typeface="Calibri"/>
              </a:rPr>
              <a:t>accuracies</a:t>
            </a:r>
            <a:r>
              <a:rPr lang="ca-ES" dirty="0">
                <a:solidFill>
                  <a:schemeClr val="dk1"/>
                </a:solidFill>
                <a:latin typeface="Calibri"/>
                <a:ea typeface="Calibri"/>
                <a:cs typeface="Calibri"/>
                <a:sym typeface="Calibri"/>
              </a:rPr>
              <a:t> que volten 0.97 o 0.98 que són els que s’assignen a les proves 7a, 8a i 9a. És a dir, les proves realitzades al final tenen una </a:t>
            </a:r>
            <a:r>
              <a:rPr lang="ca-ES" dirty="0" err="1">
                <a:solidFill>
                  <a:schemeClr val="dk1"/>
                </a:solidFill>
                <a:latin typeface="Calibri"/>
                <a:ea typeface="Calibri"/>
                <a:cs typeface="Calibri"/>
                <a:sym typeface="Calibri"/>
              </a:rPr>
              <a:t>accuracy</a:t>
            </a:r>
            <a:r>
              <a:rPr lang="ca-ES" dirty="0">
                <a:solidFill>
                  <a:schemeClr val="dk1"/>
                </a:solidFill>
                <a:latin typeface="Calibri"/>
                <a:ea typeface="Calibri"/>
                <a:cs typeface="Calibri"/>
                <a:sym typeface="Calibri"/>
              </a:rPr>
              <a:t> molt superior a les realitzades al principi.</a:t>
            </a:r>
          </a:p>
          <a:p>
            <a:pPr marL="0" marR="0" lvl="0" indent="0" rtl="0">
              <a:spcBef>
                <a:spcPts val="0"/>
              </a:spcBef>
              <a:buNone/>
            </a:pPr>
            <a:endParaRPr dirty="0">
              <a:solidFill>
                <a:schemeClr val="dk1"/>
              </a:solidFill>
              <a:latin typeface="Calibri"/>
              <a:ea typeface="Calibri"/>
              <a:cs typeface="Calibri"/>
              <a:sym typeface="Calibri"/>
            </a:endParaRPr>
          </a:p>
          <a:p>
            <a:pPr marL="0" marR="0" lvl="0" indent="0" rtl="0">
              <a:spcBef>
                <a:spcPts val="0"/>
              </a:spcBef>
              <a:buNone/>
            </a:pPr>
            <a:r>
              <a:rPr lang="ca-ES" dirty="0">
                <a:solidFill>
                  <a:schemeClr val="dk1"/>
                </a:solidFill>
                <a:latin typeface="Calibri"/>
                <a:ea typeface="Calibri"/>
                <a:cs typeface="Calibri"/>
                <a:sym typeface="Calibri"/>
              </a:rPr>
              <a:t>En una primera mirada de la Matriu de confusió, ens diu que la predicció del nostre model té una precisió d’un 68% i un </a:t>
            </a:r>
            <a:r>
              <a:rPr lang="ca-ES" dirty="0" err="1">
                <a:solidFill>
                  <a:schemeClr val="dk1"/>
                </a:solidFill>
                <a:latin typeface="Calibri"/>
                <a:ea typeface="Calibri"/>
                <a:cs typeface="Calibri"/>
                <a:sym typeface="Calibri"/>
              </a:rPr>
              <a:t>recall</a:t>
            </a:r>
            <a:r>
              <a:rPr lang="ca-ES" dirty="0">
                <a:solidFill>
                  <a:schemeClr val="dk1"/>
                </a:solidFill>
                <a:latin typeface="Calibri"/>
                <a:ea typeface="Calibri"/>
                <a:cs typeface="Calibri"/>
                <a:sym typeface="Calibri"/>
              </a:rPr>
              <a:t> del 65%, un model amb uns resultats millorables però acceptables. No obstant, igual que ens havíem trobat en els arbres de decisió, si baixem una mica aquesta informació i </a:t>
            </a:r>
            <a:r>
              <a:rPr lang="ca-ES" dirty="0" err="1">
                <a:solidFill>
                  <a:schemeClr val="dk1"/>
                </a:solidFill>
                <a:latin typeface="Calibri"/>
                <a:ea typeface="Calibri"/>
                <a:cs typeface="Calibri"/>
                <a:sym typeface="Calibri"/>
              </a:rPr>
              <a:t>aprofondim</a:t>
            </a:r>
            <a:r>
              <a:rPr lang="ca-ES" dirty="0">
                <a:solidFill>
                  <a:schemeClr val="dk1"/>
                </a:solidFill>
                <a:latin typeface="Calibri"/>
                <a:ea typeface="Calibri"/>
                <a:cs typeface="Calibri"/>
                <a:sym typeface="Calibri"/>
              </a:rPr>
              <a:t> en els paràmetres precisió i </a:t>
            </a:r>
            <a:r>
              <a:rPr lang="ca-ES" dirty="0" err="1">
                <a:solidFill>
                  <a:schemeClr val="dk1"/>
                </a:solidFill>
                <a:latin typeface="Calibri"/>
                <a:ea typeface="Calibri"/>
                <a:cs typeface="Calibri"/>
                <a:sym typeface="Calibri"/>
              </a:rPr>
              <a:t>recall</a:t>
            </a:r>
            <a:r>
              <a:rPr lang="ca-ES" dirty="0">
                <a:solidFill>
                  <a:schemeClr val="dk1"/>
                </a:solidFill>
                <a:latin typeface="Calibri"/>
                <a:ea typeface="Calibri"/>
                <a:cs typeface="Calibri"/>
                <a:sym typeface="Calibri"/>
              </a:rPr>
              <a:t>, ens trobem amb el següent:</a:t>
            </a:r>
          </a:p>
          <a:p>
            <a:pPr marL="0" marR="0" lvl="0" indent="0" rtl="0">
              <a:spcBef>
                <a:spcPts val="0"/>
              </a:spcBef>
              <a:buNone/>
            </a:pPr>
            <a:endParaRPr dirty="0">
              <a:solidFill>
                <a:schemeClr val="dk1"/>
              </a:solidFill>
              <a:latin typeface="Calibri"/>
              <a:ea typeface="Calibri"/>
              <a:cs typeface="Calibri"/>
              <a:sym typeface="Calibri"/>
            </a:endParaRPr>
          </a:p>
          <a:p>
            <a:pPr marL="0" marR="0" lvl="0" indent="0" rtl="0">
              <a:spcBef>
                <a:spcPts val="0"/>
              </a:spcBef>
              <a:buNone/>
            </a:pPr>
            <a:endParaRPr sz="1600" dirty="0">
              <a:solidFill>
                <a:schemeClr val="dk1"/>
              </a:solidFill>
              <a:latin typeface="Calibri"/>
              <a:ea typeface="Calibri"/>
              <a:cs typeface="Calibri"/>
              <a:sym typeface="Calibri"/>
            </a:endParaRPr>
          </a:p>
          <a:p>
            <a:pPr marL="0" marR="0" lvl="0" indent="0" rtl="0">
              <a:spcBef>
                <a:spcPts val="0"/>
              </a:spcBef>
              <a:buNone/>
            </a:pPr>
            <a:endParaRPr sz="1600" dirty="0">
              <a:solidFill>
                <a:schemeClr val="dk1"/>
              </a:solidFill>
              <a:latin typeface="Calibri"/>
              <a:ea typeface="Calibri"/>
              <a:cs typeface="Calibri"/>
              <a:sym typeface="Calibri"/>
            </a:endParaRPr>
          </a:p>
          <a:p>
            <a:pPr marL="0" marR="0" lvl="0" indent="0" rtl="0">
              <a:spcBef>
                <a:spcPts val="0"/>
              </a:spcBef>
              <a:buNone/>
            </a:pPr>
            <a:endParaRPr sz="1600" dirty="0">
              <a:solidFill>
                <a:schemeClr val="dk1"/>
              </a:solidFill>
              <a:latin typeface="Calibri"/>
              <a:ea typeface="Calibri"/>
              <a:cs typeface="Calibri"/>
              <a:sym typeface="Calibri"/>
            </a:endParaRPr>
          </a:p>
          <a:p>
            <a:pPr marL="0" marR="0" lvl="0" indent="0" rtl="0">
              <a:spcBef>
                <a:spcPts val="0"/>
              </a:spcBef>
              <a:buNone/>
            </a:pPr>
            <a:endParaRPr sz="1600" dirty="0">
              <a:solidFill>
                <a:schemeClr val="dk1"/>
              </a:solidFill>
              <a:latin typeface="Calibri"/>
              <a:ea typeface="Calibri"/>
              <a:cs typeface="Calibri"/>
              <a:sym typeface="Calibri"/>
            </a:endParaRPr>
          </a:p>
          <a:p>
            <a:pPr marL="0" marR="0" lvl="0" indent="0" rtl="0">
              <a:spcBef>
                <a:spcPts val="0"/>
              </a:spcBef>
              <a:buNone/>
            </a:pPr>
            <a:endParaRPr sz="1600" dirty="0">
              <a:solidFill>
                <a:schemeClr val="dk1"/>
              </a:solidFill>
              <a:latin typeface="Calibri"/>
              <a:ea typeface="Calibri"/>
              <a:cs typeface="Calibri"/>
              <a:sym typeface="Calibri"/>
            </a:endParaRPr>
          </a:p>
        </p:txBody>
      </p:sp>
      <p:sp>
        <p:nvSpPr>
          <p:cNvPr id="205" name="Shape 205"/>
          <p:cNvSpPr txBox="1"/>
          <p:nvPr/>
        </p:nvSpPr>
        <p:spPr>
          <a:xfrm>
            <a:off x="6152321" y="252656"/>
            <a:ext cx="1204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2" name="Imagen 1"/>
          <p:cNvPicPr>
            <a:picLocks noChangeAspect="1"/>
          </p:cNvPicPr>
          <p:nvPr/>
        </p:nvPicPr>
        <p:blipFill>
          <a:blip r:embed="rId3"/>
          <a:stretch>
            <a:fillRect/>
          </a:stretch>
        </p:blipFill>
        <p:spPr>
          <a:xfrm>
            <a:off x="2099954" y="4808822"/>
            <a:ext cx="4924425" cy="1495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846375" y="657639"/>
            <a:ext cx="7972800" cy="3039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Les variables més importants del nostre model són les següents.</a:t>
            </a:r>
          </a:p>
          <a:p>
            <a:pPr marL="0" marR="0" lvl="0" indent="0" algn="l" rtl="0">
              <a:spcBef>
                <a:spcPts val="0"/>
              </a:spcBef>
              <a:buSzPct val="25000"/>
              <a:buNone/>
            </a:pPr>
            <a:br>
              <a:rPr lang="ca-ES" sz="1600">
                <a:solidFill>
                  <a:schemeClr val="dk1"/>
                </a:solidFill>
                <a:latin typeface="Calibri"/>
                <a:ea typeface="Calibri"/>
                <a:cs typeface="Calibri"/>
                <a:sym typeface="Calibri"/>
              </a:rPr>
            </a:br>
            <a:br>
              <a:rPr lang="ca-ES" sz="1600">
                <a:solidFill>
                  <a:schemeClr val="dk1"/>
                </a:solidFill>
                <a:latin typeface="Calibri"/>
                <a:ea typeface="Calibri"/>
                <a:cs typeface="Calibri"/>
                <a:sym typeface="Calibri"/>
              </a:rPr>
            </a:br>
            <a:br>
              <a:rPr lang="ca-ES" sz="1600">
                <a:solidFill>
                  <a:schemeClr val="dk1"/>
                </a:solidFill>
                <a:latin typeface="Calibri"/>
                <a:ea typeface="Calibri"/>
                <a:cs typeface="Calibri"/>
                <a:sym typeface="Calibri"/>
              </a:rPr>
            </a:br>
            <a:endParaRPr lang="ca-ES" sz="1600">
              <a:solidFill>
                <a:schemeClr val="dk1"/>
              </a:solidFill>
              <a:latin typeface="Calibri"/>
              <a:ea typeface="Calibri"/>
              <a:cs typeface="Calibri"/>
              <a:sym typeface="Calibri"/>
            </a:endParaRPr>
          </a:p>
          <a:p>
            <a:pPr marL="0" marR="0" lvl="0" indent="0" algn="l" rtl="0">
              <a:spcBef>
                <a:spcPts val="0"/>
              </a:spcBef>
              <a:buSzPct val="25000"/>
              <a:buNone/>
            </a:pPr>
            <a:br>
              <a:rPr lang="ca-ES" sz="1600">
                <a:solidFill>
                  <a:schemeClr val="dk1"/>
                </a:solidFill>
                <a:latin typeface="Calibri"/>
                <a:ea typeface="Calibri"/>
                <a:cs typeface="Calibri"/>
                <a:sym typeface="Calibri"/>
              </a:rPr>
            </a:br>
            <a:endParaRPr lang="ca-ES" sz="1600">
              <a:solidFill>
                <a:schemeClr val="dk1"/>
              </a:solidFill>
              <a:latin typeface="Calibri"/>
              <a:ea typeface="Calibri"/>
              <a:cs typeface="Calibri"/>
              <a:sym typeface="Calibri"/>
            </a:endParaRPr>
          </a:p>
          <a:p>
            <a:pPr marL="0" marR="0" lvl="0" indent="0" algn="l" rtl="0">
              <a:spcBef>
                <a:spcPts val="0"/>
              </a:spcBef>
              <a:buSzPct val="25000"/>
              <a:buNone/>
            </a:pPr>
            <a:br>
              <a:rPr lang="ca-ES" sz="1600">
                <a:solidFill>
                  <a:schemeClr val="dk1"/>
                </a:solidFill>
                <a:latin typeface="Calibri"/>
                <a:ea typeface="Calibri"/>
                <a:cs typeface="Calibri"/>
                <a:sym typeface="Calibri"/>
              </a:rPr>
            </a:br>
            <a:endParaRPr lang="ca-ES"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p:txBody>
      </p:sp>
      <p:sp>
        <p:nvSpPr>
          <p:cNvPr id="212" name="Shape 212"/>
          <p:cNvSpPr txBox="1"/>
          <p:nvPr/>
        </p:nvSpPr>
        <p:spPr>
          <a:xfrm>
            <a:off x="6152321" y="252656"/>
            <a:ext cx="1204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213" name="Shape 213" descr="https://lh4.googleusercontent.com/pFOZUfVNz-D0tm4xi0vKbKj2-vAUa_GQdCq8HBOpkP1otzNcSW5VrGN6Jw9oe3Q0mdbKqCfquD0PYDXic-JcendMGeeATyDf-8flQGU6WiSvY27MFlY-G61UnI3_Ytx1ARsEtFiS"/>
          <p:cNvPicPr preferRelativeResize="0"/>
          <p:nvPr/>
        </p:nvPicPr>
        <p:blipFill rotWithShape="1">
          <a:blip r:embed="rId3">
            <a:alphaModFix/>
          </a:blip>
          <a:srcRect/>
          <a:stretch/>
        </p:blipFill>
        <p:spPr>
          <a:xfrm>
            <a:off x="1183121" y="961677"/>
            <a:ext cx="5734200" cy="2962200"/>
          </a:xfrm>
          <a:prstGeom prst="rect">
            <a:avLst/>
          </a:prstGeom>
          <a:noFill/>
          <a:ln>
            <a:noFill/>
          </a:ln>
        </p:spPr>
      </p:pic>
      <p:sp>
        <p:nvSpPr>
          <p:cNvPr id="214" name="Shape 214"/>
          <p:cNvSpPr/>
          <p:nvPr/>
        </p:nvSpPr>
        <p:spPr>
          <a:xfrm>
            <a:off x="898967" y="4141305"/>
            <a:ext cx="6669300" cy="8310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En aquest cas veiem que de les 27 variables que teníem (26 si traiem la variable que volíem explicar) estem explicant el model només amb 9. D’aquestes 9 hi ha tres que tenen una mica més pes que la resta</a:t>
            </a:r>
            <a:r>
              <a:rPr lang="ca-ES" sz="1050">
                <a:solidFill>
                  <a:srgbClr val="727272"/>
                </a:solidFill>
                <a:highlight>
                  <a:srgbClr val="FFFFFF"/>
                </a:highlight>
              </a:rPr>
              <a:t>.</a:t>
            </a:r>
            <a:r>
              <a:rPr lang="ca-ES">
                <a:solidFill>
                  <a:schemeClr val="dk1"/>
                </a:solidFill>
                <a:latin typeface="Calibri"/>
                <a:ea typeface="Calibri"/>
                <a:cs typeface="Calibri"/>
                <a:sym typeface="Calibri"/>
              </a:rPr>
              <a:t>  Aquestes variables són la regió, que com hem explicat al principi indica la comunitat autònoma de l’usuari que ha realitzat el contacte amb la Universitat i que pesa un 33%, l’idioma del producte comprat i el producte comprat. Amb el coneixement que tenim del negoci, podem dir que el pes d’aquestes variables és esperat sobretot pel que fa a la regió ja que a la institució analitzada així com a la resta d’institucions d’educació superior d l’estat el pes territorial de les institucions encara és molt gran entre els estudiants a l’hora de decidir-se per buscar un centre on cursar els estudis superiors.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p:nvPr/>
        </p:nvSpPr>
        <p:spPr>
          <a:xfrm>
            <a:off x="6152321" y="252656"/>
            <a:ext cx="154561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4. Conclusions</a:t>
            </a:r>
          </a:p>
        </p:txBody>
      </p:sp>
      <p:sp>
        <p:nvSpPr>
          <p:cNvPr id="220" name="Shape 220"/>
          <p:cNvSpPr txBox="1"/>
          <p:nvPr/>
        </p:nvSpPr>
        <p:spPr>
          <a:xfrm>
            <a:off x="353960" y="816077"/>
            <a:ext cx="8347588" cy="3988800"/>
          </a:xfrm>
          <a:prstGeom prst="rect">
            <a:avLst/>
          </a:prstGeom>
          <a:noFill/>
          <a:ln>
            <a:noFill/>
          </a:ln>
        </p:spPr>
        <p:txBody>
          <a:bodyPr lIns="91425" tIns="91425" rIns="91425" bIns="91425" anchor="t" anchorCtr="0">
            <a:noAutofit/>
          </a:bodyPr>
          <a:lstStyle/>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Hem aplicat tres models per intentar predir si un usuari que s’apropa a una Universitat durant un procés de campanya de matriculació s’acabarà matriculant o no, en base a l’activitat generada durant el procés.</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Els models aplicats són un model d’Arbres de decisió, el model de </a:t>
            </a:r>
            <a:r>
              <a:rPr lang="ca-ES" dirty="0" err="1">
                <a:solidFill>
                  <a:schemeClr val="dk1"/>
                </a:solidFill>
                <a:latin typeface="Calibri"/>
                <a:ea typeface="Calibri"/>
                <a:cs typeface="Calibri"/>
                <a:sym typeface="Calibri"/>
              </a:rPr>
              <a:t>Nearest</a:t>
            </a:r>
            <a:r>
              <a:rPr lang="ca-ES" dirty="0">
                <a:solidFill>
                  <a:schemeClr val="dk1"/>
                </a:solidFill>
                <a:latin typeface="Calibri"/>
                <a:ea typeface="Calibri"/>
                <a:cs typeface="Calibri"/>
                <a:sym typeface="Calibri"/>
              </a:rPr>
              <a:t> </a:t>
            </a:r>
            <a:r>
              <a:rPr lang="ca-ES" dirty="0" err="1">
                <a:solidFill>
                  <a:schemeClr val="dk1"/>
                </a:solidFill>
                <a:latin typeface="Calibri"/>
                <a:ea typeface="Calibri"/>
                <a:cs typeface="Calibri"/>
                <a:sym typeface="Calibri"/>
              </a:rPr>
              <a:t>Neighbours</a:t>
            </a:r>
            <a:r>
              <a:rPr lang="ca-ES" dirty="0">
                <a:solidFill>
                  <a:schemeClr val="dk1"/>
                </a:solidFill>
                <a:latin typeface="Calibri"/>
                <a:ea typeface="Calibri"/>
                <a:cs typeface="Calibri"/>
                <a:sym typeface="Calibri"/>
              </a:rPr>
              <a:t> i el model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Un cop aplicats els tres models podem dir, que els tres models són molt millorables ja que en cap dels tres hem obtingut uns nivells de bonança del model òptim tot i que entre els tres podem dir que el que millor funciona és 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En 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 les variables que més influeixen en el model </a:t>
            </a:r>
            <a:r>
              <a:rPr lang="ca-ES" b="1" dirty="0">
                <a:solidFill>
                  <a:schemeClr val="dk1"/>
                </a:solidFill>
                <a:latin typeface="Calibri"/>
                <a:ea typeface="Calibri"/>
                <a:cs typeface="Calibri"/>
                <a:sym typeface="Calibri"/>
              </a:rPr>
              <a:t>són la regió, el producte comprat i l’idioma del producte comprat.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 </a:t>
            </a:r>
            <a:r>
              <a:rPr lang="ca-ES" b="1" dirty="0">
                <a:solidFill>
                  <a:schemeClr val="dk1"/>
                </a:solidFill>
                <a:latin typeface="Calibri"/>
                <a:ea typeface="Calibri"/>
                <a:cs typeface="Calibri"/>
                <a:sym typeface="Calibri"/>
              </a:rPr>
              <a:t>prediu millor els estudiants que no es matricularan que els que es matricularan</a:t>
            </a:r>
            <a:r>
              <a:rPr lang="ca-ES" dirty="0">
                <a:solidFill>
                  <a:schemeClr val="dk1"/>
                </a:solidFill>
                <a:latin typeface="Calibri"/>
                <a:ea typeface="Calibri"/>
                <a:cs typeface="Calibri"/>
                <a:sym typeface="Calibri"/>
              </a:rPr>
              <a: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A nivell general, podem dir que existeix relació entre el </a:t>
            </a:r>
            <a:r>
              <a:rPr lang="ca-ES" b="1" dirty="0">
                <a:solidFill>
                  <a:schemeClr val="dk1"/>
                </a:solidFill>
                <a:latin typeface="Calibri"/>
                <a:ea typeface="Calibri"/>
                <a:cs typeface="Calibri"/>
                <a:sym typeface="Calibri"/>
              </a:rPr>
              <a:t>perfil </a:t>
            </a:r>
            <a:r>
              <a:rPr lang="ca-ES" b="1" dirty="0" err="1">
                <a:solidFill>
                  <a:schemeClr val="dk1"/>
                </a:solidFill>
                <a:latin typeface="Calibri"/>
                <a:ea typeface="Calibri"/>
                <a:cs typeface="Calibri"/>
                <a:sym typeface="Calibri"/>
              </a:rPr>
              <a:t>socio</a:t>
            </a:r>
            <a:r>
              <a:rPr lang="ca-ES" b="1" dirty="0">
                <a:solidFill>
                  <a:schemeClr val="dk1"/>
                </a:solidFill>
                <a:latin typeface="Calibri"/>
                <a:ea typeface="Calibri"/>
                <a:cs typeface="Calibri"/>
                <a:sym typeface="Calibri"/>
              </a:rPr>
              <a:t>-demogràfic i la intenció de matrícula</a:t>
            </a:r>
            <a:r>
              <a:rPr lang="ca-ES" dirty="0">
                <a:solidFill>
                  <a:schemeClr val="dk1"/>
                </a:solidFill>
                <a:latin typeface="Calibri"/>
                <a:ea typeface="Calibri"/>
                <a:cs typeface="Calibri"/>
                <a:sym typeface="Calibri"/>
              </a:rPr>
              <a: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També existeix relació entre l’ </a:t>
            </a:r>
            <a:r>
              <a:rPr lang="ca-ES" b="1" dirty="0">
                <a:solidFill>
                  <a:schemeClr val="dk1"/>
                </a:solidFill>
                <a:latin typeface="Calibri"/>
                <a:ea typeface="Calibri"/>
                <a:cs typeface="Calibri"/>
                <a:sym typeface="Calibri"/>
              </a:rPr>
              <a:t>activitat generada </a:t>
            </a:r>
            <a:r>
              <a:rPr lang="ca-ES" b="1" dirty="0" err="1">
                <a:solidFill>
                  <a:schemeClr val="dk1"/>
                </a:solidFill>
                <a:latin typeface="Calibri"/>
                <a:ea typeface="Calibri"/>
                <a:cs typeface="Calibri"/>
                <a:sym typeface="Calibri"/>
              </a:rPr>
              <a:t>durante</a:t>
            </a:r>
            <a:r>
              <a:rPr lang="ca-ES" b="1" dirty="0">
                <a:solidFill>
                  <a:schemeClr val="dk1"/>
                </a:solidFill>
                <a:latin typeface="Calibri"/>
                <a:ea typeface="Calibri"/>
                <a:cs typeface="Calibri"/>
                <a:sym typeface="Calibri"/>
              </a:rPr>
              <a:t> el procés de matrícula i la intenció de matrícula.</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Així doncs, és possible trobar un model predictiu de la intenció de matrícula a partir del perfil demogràfic de la persona </a:t>
            </a:r>
            <a:r>
              <a:rPr lang="ca-ES" dirty="0" err="1">
                <a:solidFill>
                  <a:schemeClr val="dk1"/>
                </a:solidFill>
                <a:latin typeface="Calibri"/>
                <a:ea typeface="Calibri"/>
                <a:cs typeface="Calibri"/>
                <a:sym typeface="Calibri"/>
              </a:rPr>
              <a:t>interesada</a:t>
            </a:r>
            <a:r>
              <a:rPr lang="ca-ES" dirty="0">
                <a:solidFill>
                  <a:schemeClr val="dk1"/>
                </a:solidFill>
                <a:latin typeface="Calibri"/>
                <a:ea typeface="Calibri"/>
                <a:cs typeface="Calibri"/>
                <a:sym typeface="Calibri"/>
              </a:rPr>
              <a:t> i l’ activitat generada durant el procés de matrícula.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p:nvPr/>
        </p:nvSpPr>
        <p:spPr>
          <a:xfrm>
            <a:off x="6152326" y="252650"/>
            <a:ext cx="22341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5. Properes passes</a:t>
            </a:r>
          </a:p>
        </p:txBody>
      </p:sp>
      <p:sp>
        <p:nvSpPr>
          <p:cNvPr id="227" name="Shape 227"/>
          <p:cNvSpPr txBox="1"/>
          <p:nvPr/>
        </p:nvSpPr>
        <p:spPr>
          <a:xfrm>
            <a:off x="977018" y="1572534"/>
            <a:ext cx="7055936" cy="4443000"/>
          </a:xfrm>
          <a:prstGeom prst="rect">
            <a:avLst/>
          </a:prstGeom>
          <a:noFill/>
          <a:ln>
            <a:noFill/>
          </a:ln>
        </p:spPr>
        <p:txBody>
          <a:bodyPr lIns="91425" tIns="91425" rIns="91425" bIns="91425" anchor="t" anchorCtr="0">
            <a:noAutofit/>
          </a:bodyPr>
          <a:lstStyle/>
          <a:p>
            <a:pPr marL="457200" lvl="0" indent="-295275" rtl="0">
              <a:lnSpc>
                <a:spcPct val="115000"/>
              </a:lnSpc>
              <a:spcBef>
                <a:spcPts val="0"/>
              </a:spcBef>
              <a:spcAft>
                <a:spcPts val="1500"/>
              </a:spcAft>
              <a:buClr>
                <a:srgbClr val="727272"/>
              </a:buClr>
              <a:buFont typeface="Arial" panose="020B0604020202020204" pitchFamily="34" charset="0"/>
              <a:buChar char="•"/>
            </a:pPr>
            <a:r>
              <a:rPr lang="ca-ES" b="1" dirty="0">
                <a:solidFill>
                  <a:schemeClr val="dk1"/>
                </a:solidFill>
                <a:latin typeface="Calibri"/>
                <a:ea typeface="Calibri"/>
                <a:cs typeface="Calibri"/>
                <a:sym typeface="Calibri"/>
              </a:rPr>
              <a:t>Analitzar la consistència </a:t>
            </a:r>
            <a:r>
              <a:rPr lang="ca-ES" dirty="0">
                <a:solidFill>
                  <a:schemeClr val="dk1"/>
                </a:solidFill>
                <a:latin typeface="Calibri"/>
                <a:ea typeface="Calibri"/>
                <a:cs typeface="Calibri"/>
                <a:sym typeface="Calibri"/>
              </a:rPr>
              <a:t>de les dades per millorar la qualitat de la informació tractada.</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b="1" dirty="0">
                <a:solidFill>
                  <a:schemeClr val="dk1"/>
                </a:solidFill>
                <a:latin typeface="Calibri"/>
                <a:ea typeface="Calibri"/>
                <a:cs typeface="Calibri"/>
                <a:sym typeface="Calibri"/>
              </a:rPr>
              <a:t>Generar noves variables</a:t>
            </a:r>
            <a:r>
              <a:rPr lang="ca-ES" dirty="0">
                <a:solidFill>
                  <a:schemeClr val="dk1"/>
                </a:solidFill>
                <a:latin typeface="Calibri"/>
                <a:ea typeface="Calibri"/>
                <a:cs typeface="Calibri"/>
                <a:sym typeface="Calibri"/>
              </a:rPr>
              <a:t> derivades de les que disposem actualment.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Identificar variables que permetin millorar la capacitat predictiva dels models.</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Continuar avaluant mètodes de segmentació d’usuaris i de predicció del comportament.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1242391" y="1351721"/>
            <a:ext cx="5128592" cy="120032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Introducció</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Plantejament</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Projecte</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Conclusions</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Properes passes</a:t>
            </a:r>
          </a:p>
        </p:txBody>
      </p:sp>
      <p:sp>
        <p:nvSpPr>
          <p:cNvPr id="127" name="Shape 127"/>
          <p:cNvSpPr txBox="1"/>
          <p:nvPr/>
        </p:nvSpPr>
        <p:spPr>
          <a:xfrm>
            <a:off x="6152321" y="252656"/>
            <a:ext cx="7100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Index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152321" y="252656"/>
            <a:ext cx="14989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1. Introducció</a:t>
            </a:r>
          </a:p>
        </p:txBody>
      </p:sp>
      <p:sp>
        <p:nvSpPr>
          <p:cNvPr id="133" name="Shape 133"/>
          <p:cNvSpPr txBox="1"/>
          <p:nvPr/>
        </p:nvSpPr>
        <p:spPr>
          <a:xfrm>
            <a:off x="660400" y="857103"/>
            <a:ext cx="7972686" cy="3046988"/>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L’espai d’Educació superior a Europa actualment, es situa en un model molt competitiu entre les institucions a fi de tenir nous alumnes. Els criteris dels futurs alumnes per acabar seleccionant una institució s’han modificat. A part dels antics criteris que definien les institucions com el prestigi, l’antiguitat, la tradició i l’empleabilitat, s’estan afegint criteris que s’apropen perillosament a un model de negoci més comercial que no, d’una institució educativa. Aquest nous criteris van vinculats, a l’atenció personalitzada, el servei, posicionament en els rankings, satisfacció, preu.</a:t>
            </a:r>
          </a:p>
          <a:p>
            <a:pPr marL="0" marR="0" lvl="0" indent="0" algn="l" rtl="0">
              <a:spcBef>
                <a:spcPts val="0"/>
              </a:spcBef>
              <a:buNone/>
            </a:pPr>
            <a:endParaRPr>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És per aquest motiu, que ens plantegem crear un model predictiu que ajudi a les institucions a millorar la seva eficàcia i eficiència, a l’hora d’incorporar nous estudiant.  En base a les característiques de les persones que s’apropen demanant informació sobre els diferents programes formatius que ofereixen hem obtingut diferents variables.</a:t>
            </a:r>
          </a:p>
          <a:p>
            <a:pPr marL="0" marR="0" lvl="0" indent="0" algn="l" rtl="0">
              <a:spcBef>
                <a:spcPts val="0"/>
              </a:spcBef>
              <a:buNone/>
            </a:pPr>
            <a:endParaRPr sz="1600">
              <a:solidFill>
                <a:schemeClr val="dk1"/>
              </a:solidFill>
              <a:latin typeface="Calibri"/>
              <a:ea typeface="Calibri"/>
              <a:cs typeface="Calibri"/>
              <a:sym typeface="Calibri"/>
            </a:endParaRPr>
          </a:p>
        </p:txBody>
      </p:sp>
      <p:pic>
        <p:nvPicPr>
          <p:cNvPr id="134" name="Shape 134"/>
          <p:cNvPicPr preferRelativeResize="0"/>
          <p:nvPr/>
        </p:nvPicPr>
        <p:blipFill rotWithShape="1">
          <a:blip r:embed="rId3">
            <a:alphaModFix/>
          </a:blip>
          <a:srcRect/>
          <a:stretch/>
        </p:blipFill>
        <p:spPr>
          <a:xfrm>
            <a:off x="2427110" y="3784635"/>
            <a:ext cx="4086577" cy="27088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6152321" y="252656"/>
            <a:ext cx="22424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Procés d’incorporació</a:t>
            </a:r>
          </a:p>
        </p:txBody>
      </p:sp>
      <p:grpSp>
        <p:nvGrpSpPr>
          <p:cNvPr id="141" name="Shape 141"/>
          <p:cNvGrpSpPr/>
          <p:nvPr/>
        </p:nvGrpSpPr>
        <p:grpSpPr>
          <a:xfrm>
            <a:off x="675684" y="867328"/>
            <a:ext cx="7293849" cy="4917971"/>
            <a:chOff x="569912" y="755372"/>
            <a:chExt cx="8315669" cy="5695971"/>
          </a:xfrm>
        </p:grpSpPr>
        <p:pic>
          <p:nvPicPr>
            <p:cNvPr id="142" name="Shape 142"/>
            <p:cNvPicPr preferRelativeResize="0"/>
            <p:nvPr/>
          </p:nvPicPr>
          <p:blipFill rotWithShape="1">
            <a:blip r:embed="rId3">
              <a:alphaModFix/>
            </a:blip>
            <a:srcRect/>
            <a:stretch/>
          </p:blipFill>
          <p:spPr>
            <a:xfrm>
              <a:off x="569912" y="755372"/>
              <a:ext cx="8315669" cy="5695971"/>
            </a:xfrm>
            <a:prstGeom prst="rect">
              <a:avLst/>
            </a:prstGeom>
            <a:noFill/>
            <a:ln>
              <a:noFill/>
            </a:ln>
          </p:spPr>
        </p:pic>
        <p:sp>
          <p:nvSpPr>
            <p:cNvPr id="143" name="Shape 143"/>
            <p:cNvSpPr/>
            <p:nvPr/>
          </p:nvSpPr>
          <p:spPr>
            <a:xfrm>
              <a:off x="569912" y="755372"/>
              <a:ext cx="2471461" cy="37768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144" name="Shape 144"/>
          <p:cNvSpPr/>
          <p:nvPr/>
        </p:nvSpPr>
        <p:spPr>
          <a:xfrm>
            <a:off x="675683" y="6031353"/>
            <a:ext cx="779098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600">
                <a:solidFill>
                  <a:schemeClr val="dk1"/>
                </a:solidFill>
                <a:latin typeface="Calibri"/>
                <a:ea typeface="Calibri"/>
                <a:cs typeface="Calibri"/>
                <a:sym typeface="Calibri"/>
              </a:rPr>
              <a:t>Diagrama amb el procés d’incorporació, des de la sol·licitud d’informació, fins a la matrícula.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660400" y="1393686"/>
            <a:ext cx="797268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a:solidFill>
                  <a:schemeClr val="dk1"/>
                </a:solidFill>
                <a:latin typeface="Calibri"/>
                <a:ea typeface="Calibri"/>
                <a:cs typeface="Calibri"/>
                <a:sym typeface="Calibri"/>
              </a:rPr>
              <a:t>.</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0" name="Shape 150"/>
          <p:cNvSpPr txBox="1"/>
          <p:nvPr/>
        </p:nvSpPr>
        <p:spPr>
          <a:xfrm>
            <a:off x="6152321" y="252656"/>
            <a:ext cx="17004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2. Plantejament</a:t>
            </a:r>
          </a:p>
        </p:txBody>
      </p:sp>
      <p:sp>
        <p:nvSpPr>
          <p:cNvPr id="151" name="Shape 151"/>
          <p:cNvSpPr txBox="1"/>
          <p:nvPr/>
        </p:nvSpPr>
        <p:spPr>
          <a:xfrm>
            <a:off x="660337" y="716544"/>
            <a:ext cx="7972800" cy="1464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ca-ES" sz="1600" b="1">
                <a:solidFill>
                  <a:schemeClr val="dk1"/>
                </a:solidFill>
                <a:latin typeface="Calibri"/>
                <a:ea typeface="Calibri"/>
                <a:cs typeface="Calibri"/>
                <a:sym typeface="Calibri"/>
              </a:rPr>
              <a:t>Definició Dataset</a:t>
            </a:r>
          </a:p>
          <a:p>
            <a:pPr marL="0" marR="0" lvl="0" indent="0" algn="l" rtl="0">
              <a:spcBef>
                <a:spcPts val="0"/>
              </a:spcBef>
              <a:buNone/>
            </a:pPr>
            <a:endParaRPr b="1">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Al dataset, corresponent a dades d’impactes de quatre campanyes diferents, teníem informació molt variada que categoritzava els diferents impactes que la institució ha rebut.</a:t>
            </a:r>
          </a:p>
          <a:p>
            <a:pPr marL="285750" marR="0" lvl="0" indent="-285750" algn="l" rtl="0">
              <a:spcBef>
                <a:spcPts val="0"/>
              </a:spcBef>
              <a:buClr>
                <a:schemeClr val="dk1"/>
              </a:buClr>
              <a:buFont typeface="Arial"/>
              <a:buNone/>
            </a:pPr>
            <a:endParaRPr sz="1600">
              <a:solidFill>
                <a:schemeClr val="dk1"/>
              </a:solidFill>
              <a:latin typeface="Calibri"/>
              <a:ea typeface="Calibri"/>
              <a:cs typeface="Calibri"/>
              <a:sym typeface="Calibri"/>
            </a:endParaRPr>
          </a:p>
          <a:p>
            <a:pPr marL="0" marR="0" lvl="0" indent="0" algn="l" rtl="0">
              <a:spcBef>
                <a:spcPts val="0"/>
              </a:spcBef>
              <a:buNone/>
            </a:pPr>
            <a:endParaRPr sz="1800" b="1">
              <a:solidFill>
                <a:schemeClr val="dk1"/>
              </a:solidFill>
              <a:latin typeface="Calibri"/>
              <a:ea typeface="Calibri"/>
              <a:cs typeface="Calibri"/>
              <a:sym typeface="Calibri"/>
            </a:endParaRPr>
          </a:p>
          <a:p>
            <a:pPr marL="0" marR="0" lvl="0" indent="0" algn="l" rtl="0">
              <a:spcBef>
                <a:spcPts val="0"/>
              </a:spcBef>
              <a:buNone/>
            </a:pPr>
            <a:endParaRPr sz="1800" b="1">
              <a:solidFill>
                <a:schemeClr val="dk1"/>
              </a:solidFill>
              <a:latin typeface="Calibri"/>
              <a:ea typeface="Calibri"/>
              <a:cs typeface="Calibri"/>
              <a:sym typeface="Calibri"/>
            </a:endParaRPr>
          </a:p>
        </p:txBody>
      </p:sp>
      <p:pic>
        <p:nvPicPr>
          <p:cNvPr id="152" name="Shape 152"/>
          <p:cNvPicPr preferRelativeResize="0"/>
          <p:nvPr/>
        </p:nvPicPr>
        <p:blipFill>
          <a:blip r:embed="rId3">
            <a:alphaModFix/>
          </a:blip>
          <a:stretch>
            <a:fillRect/>
          </a:stretch>
        </p:blipFill>
        <p:spPr>
          <a:xfrm>
            <a:off x="2028475" y="1548900"/>
            <a:ext cx="4123850" cy="3946026"/>
          </a:xfrm>
          <a:prstGeom prst="rect">
            <a:avLst/>
          </a:prstGeom>
          <a:noFill/>
          <a:ln>
            <a:noFill/>
          </a:ln>
        </p:spPr>
      </p:pic>
      <p:sp>
        <p:nvSpPr>
          <p:cNvPr id="153" name="Shape 153"/>
          <p:cNvSpPr txBox="1"/>
          <p:nvPr/>
        </p:nvSpPr>
        <p:spPr>
          <a:xfrm>
            <a:off x="307425" y="5135850"/>
            <a:ext cx="7489800" cy="1630500"/>
          </a:xfrm>
          <a:prstGeom prst="rect">
            <a:avLst/>
          </a:prstGeom>
          <a:noFill/>
          <a:ln>
            <a:noFill/>
          </a:ln>
        </p:spPr>
        <p:txBody>
          <a:bodyPr lIns="91425" tIns="91425" rIns="91425" bIns="91425" anchor="ctr" anchorCtr="0">
            <a:noAutofit/>
          </a:bodyPr>
          <a:lstStyle/>
          <a:p>
            <a:pPr lvl="0" rtl="0">
              <a:spcBef>
                <a:spcPts val="0"/>
              </a:spcBef>
              <a:buNone/>
            </a:pPr>
            <a:r>
              <a:rPr lang="ca-ES">
                <a:solidFill>
                  <a:schemeClr val="dk1"/>
                </a:solidFill>
                <a:latin typeface="Calibri"/>
                <a:ea typeface="Calibri"/>
                <a:cs typeface="Calibri"/>
                <a:sym typeface="Calibri"/>
              </a:rPr>
              <a:t>Hem començat el projecte netejant la base de dades, fent un petit descriptiu de l’arxiu en base a les diferents variables que tenim al data set.  </a:t>
            </a:r>
            <a:r>
              <a:rPr lang="ca-ES" b="1">
                <a:solidFill>
                  <a:schemeClr val="dk1"/>
                </a:solidFill>
                <a:latin typeface="Calibri"/>
                <a:ea typeface="Calibri"/>
                <a:cs typeface="Calibri"/>
                <a:sym typeface="Calibri"/>
              </a:rPr>
              <a:t>L’objectiu final </a:t>
            </a:r>
            <a:r>
              <a:rPr lang="ca-ES">
                <a:solidFill>
                  <a:schemeClr val="dk1"/>
                </a:solidFill>
                <a:latin typeface="Calibri"/>
                <a:ea typeface="Calibri"/>
                <a:cs typeface="Calibri"/>
                <a:sym typeface="Calibri"/>
              </a:rPr>
              <a:t>del projecte és crear un classificador/model predictiu que ens ajudi a predir per campanyes futures quins impactes s’acabaran convertint en matrícula en funció de les diferents característiques de que disposem i quins 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p:nvPr/>
        </p:nvSpPr>
        <p:spPr>
          <a:xfrm>
            <a:off x="660400" y="1393686"/>
            <a:ext cx="797268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a:solidFill>
                  <a:schemeClr val="dk1"/>
                </a:solidFill>
                <a:latin typeface="Calibri"/>
                <a:ea typeface="Calibri"/>
                <a:cs typeface="Calibri"/>
                <a:sym typeface="Calibri"/>
              </a:rPr>
              <a:t>.</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9" name="Shape 159"/>
          <p:cNvSpPr txBox="1"/>
          <p:nvPr/>
        </p:nvSpPr>
        <p:spPr>
          <a:xfrm>
            <a:off x="6152321" y="252656"/>
            <a:ext cx="17004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2. Plantejament</a:t>
            </a:r>
          </a:p>
        </p:txBody>
      </p:sp>
      <p:sp>
        <p:nvSpPr>
          <p:cNvPr id="160" name="Shape 160"/>
          <p:cNvSpPr txBox="1"/>
          <p:nvPr/>
        </p:nvSpPr>
        <p:spPr>
          <a:xfrm>
            <a:off x="660400" y="1464425"/>
            <a:ext cx="7972800" cy="41859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Amb aquest model predictiu pretenem categoritzar els diferents impactes rebuts i poder  prioritzar accions de dinamització.</a:t>
            </a:r>
          </a:p>
          <a:p>
            <a:pPr marL="0" marR="0" lvl="0" indent="0" algn="l" rtl="0">
              <a:spcBef>
                <a:spcPts val="0"/>
              </a:spcBef>
              <a:buNone/>
            </a:pPr>
            <a:endParaRPr>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Per una banda poder generar un tipus d’accions sobre  aquells que  no tenen tant clar la seva compra , i per altra banda generar altres tipus d’accions més definides sobre aquells que ja de bon inici el model ens dona la classificació com a impacte que acabarà convertint-se.</a:t>
            </a:r>
          </a:p>
          <a:p>
            <a:pPr marL="0" marR="0" lvl="0" indent="0" algn="l" rtl="0">
              <a:spcBef>
                <a:spcPts val="0"/>
              </a:spcBef>
              <a:buNone/>
            </a:pPr>
            <a:endParaRPr b="1">
              <a:solidFill>
                <a:schemeClr val="dk1"/>
              </a:solidFill>
              <a:latin typeface="Calibri"/>
              <a:ea typeface="Calibri"/>
              <a:cs typeface="Calibri"/>
              <a:sym typeface="Calibri"/>
            </a:endParaRPr>
          </a:p>
          <a:p>
            <a:pPr marL="0" marR="0" lvl="0" indent="0" algn="l" rtl="0">
              <a:spcBef>
                <a:spcPts val="0"/>
              </a:spcBef>
              <a:buNone/>
            </a:pPr>
            <a:r>
              <a:rPr lang="ca-ES" b="1">
                <a:solidFill>
                  <a:schemeClr val="dk1"/>
                </a:solidFill>
                <a:latin typeface="Calibri"/>
                <a:ea typeface="Calibri"/>
                <a:cs typeface="Calibri"/>
                <a:sym typeface="Calibri"/>
              </a:rPr>
              <a:t>L’objectiu és ser més concrets i eficaços a l’hora de dissenyar accions segons les necessitat del perfil de cada interessat. Per fer-ho tindrem en compte tot l’univers de sol·licituds prèvies que ja s’han generat i avaluat mitjançant el nostre model.</a:t>
            </a:r>
          </a:p>
          <a:p>
            <a:pPr marL="0" marR="0" lvl="0" indent="0" algn="l" rtl="0">
              <a:spcBef>
                <a:spcPts val="0"/>
              </a:spcBef>
              <a:buNone/>
            </a:pPr>
            <a:endParaRPr>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Com primeres passes ens plantegem si era més adequat treballar a nivell d’impacte o a nivell d’usuari. És a dir, el dataset el tenim a nivell d’impacte però pot ser que un únic individu faci més d’ un impacte en una mateixa campanya i finalment acabi convertint en un dels impactes fets però obviament no en tots. Pot interessar-se per més d’un producte de formació però finalment acabar comprant un de sol.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6152321" y="252656"/>
            <a:ext cx="17004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2. Plantejament</a:t>
            </a:r>
          </a:p>
        </p:txBody>
      </p:sp>
      <p:sp>
        <p:nvSpPr>
          <p:cNvPr id="166" name="Shape 166"/>
          <p:cNvSpPr txBox="1"/>
          <p:nvPr/>
        </p:nvSpPr>
        <p:spPr>
          <a:xfrm>
            <a:off x="660400" y="1082750"/>
            <a:ext cx="7972800" cy="18159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Passes a seguir:</a:t>
            </a:r>
          </a:p>
          <a:p>
            <a:pPr marL="0" marR="0" lvl="0" indent="0" algn="l" rtl="0">
              <a:spcBef>
                <a:spcPts val="0"/>
              </a:spcBef>
              <a:buNone/>
            </a:pPr>
            <a:endParaRPr>
              <a:solidFill>
                <a:schemeClr val="dk1"/>
              </a:solidFill>
              <a:latin typeface="Calibri"/>
              <a:ea typeface="Calibri"/>
              <a:cs typeface="Calibri"/>
              <a:sym typeface="Calibri"/>
            </a:endParaRPr>
          </a:p>
          <a:p>
            <a:pPr marL="457200" marR="0" lvl="0" indent="-228600" algn="l" rtl="0">
              <a:spcBef>
                <a:spcPts val="0"/>
              </a:spcBef>
              <a:buClr>
                <a:schemeClr val="dk1"/>
              </a:buClr>
              <a:buFont typeface="Calibri"/>
              <a:buAutoNum type="arabicPeriod"/>
            </a:pPr>
            <a:r>
              <a:rPr lang="ca-ES">
                <a:solidFill>
                  <a:schemeClr val="dk1"/>
                </a:solidFill>
                <a:latin typeface="Calibri"/>
                <a:ea typeface="Calibri"/>
                <a:cs typeface="Calibri"/>
                <a:sym typeface="Calibri"/>
              </a:rPr>
              <a:t>Procès descriptiu de la Base de Dades</a:t>
            </a:r>
          </a:p>
          <a:p>
            <a:pPr marL="457200" marR="0" lvl="0" indent="-228600" algn="l" rtl="0">
              <a:spcBef>
                <a:spcPts val="0"/>
              </a:spcBef>
              <a:buClr>
                <a:schemeClr val="dk1"/>
              </a:buClr>
              <a:buFont typeface="Calibri"/>
              <a:buAutoNum type="arabicPeriod"/>
            </a:pPr>
            <a:r>
              <a:rPr lang="ca-ES">
                <a:solidFill>
                  <a:schemeClr val="dk1"/>
                </a:solidFill>
                <a:latin typeface="Calibri"/>
                <a:ea typeface="Calibri"/>
                <a:cs typeface="Calibri"/>
                <a:sym typeface="Calibri"/>
              </a:rPr>
              <a:t>Clustering (K-means)</a:t>
            </a:r>
          </a:p>
          <a:p>
            <a:pPr marL="457200" marR="0" lvl="0" indent="-228600" algn="l" rtl="0">
              <a:spcBef>
                <a:spcPts val="0"/>
              </a:spcBef>
              <a:buClr>
                <a:schemeClr val="dk1"/>
              </a:buClr>
              <a:buFont typeface="Calibri"/>
              <a:buAutoNum type="arabicPeriod"/>
            </a:pPr>
            <a:r>
              <a:rPr lang="ca-ES">
                <a:solidFill>
                  <a:schemeClr val="dk1"/>
                </a:solidFill>
                <a:latin typeface="Calibri"/>
                <a:ea typeface="Calibri"/>
                <a:cs typeface="Calibri"/>
                <a:sym typeface="Calibri"/>
              </a:rPr>
              <a:t>Aplicació de 3 model predictius:</a:t>
            </a:r>
          </a:p>
          <a:p>
            <a:pPr marL="914400" marR="0" lvl="1" indent="-228600" algn="l" rtl="0">
              <a:spcBef>
                <a:spcPts val="0"/>
              </a:spcBef>
              <a:buClr>
                <a:schemeClr val="dk1"/>
              </a:buClr>
              <a:buFont typeface="Calibri"/>
              <a:buAutoNum type="alphaLcPeriod"/>
            </a:pPr>
            <a:r>
              <a:rPr lang="ca-ES">
                <a:solidFill>
                  <a:schemeClr val="dk1"/>
                </a:solidFill>
                <a:latin typeface="Calibri"/>
                <a:ea typeface="Calibri"/>
                <a:cs typeface="Calibri"/>
                <a:sym typeface="Calibri"/>
              </a:rPr>
              <a:t>Nearest Neighbours</a:t>
            </a:r>
          </a:p>
          <a:p>
            <a:pPr marL="914400" lvl="1" indent="-228600" rtl="0">
              <a:spcBef>
                <a:spcPts val="0"/>
              </a:spcBef>
              <a:buClr>
                <a:schemeClr val="dk1"/>
              </a:buClr>
              <a:buFont typeface="Calibri"/>
              <a:buAutoNum type="alphaLcPeriod"/>
            </a:pPr>
            <a:r>
              <a:rPr lang="ca-ES">
                <a:solidFill>
                  <a:schemeClr val="dk1"/>
                </a:solidFill>
                <a:latin typeface="Calibri"/>
                <a:ea typeface="Calibri"/>
                <a:cs typeface="Calibri"/>
                <a:sym typeface="Calibri"/>
              </a:rPr>
              <a:t>Arbre de decisió simple</a:t>
            </a:r>
          </a:p>
          <a:p>
            <a:pPr marL="914400" lvl="1" indent="-228600" rtl="0">
              <a:spcBef>
                <a:spcPts val="0"/>
              </a:spcBef>
              <a:buClr>
                <a:schemeClr val="dk1"/>
              </a:buClr>
              <a:buFont typeface="Calibri"/>
              <a:buAutoNum type="alphaLcPeriod"/>
            </a:pPr>
            <a:r>
              <a:rPr lang="ca-ES">
                <a:solidFill>
                  <a:schemeClr val="dk1"/>
                </a:solidFill>
                <a:latin typeface="Calibri"/>
                <a:ea typeface="Calibri"/>
                <a:cs typeface="Calibri"/>
                <a:sym typeface="Calibri"/>
              </a:rPr>
              <a:t>Random Forest</a:t>
            </a:r>
          </a:p>
          <a:p>
            <a:pPr marR="0" lvl="0" algn="l" rtl="0">
              <a:spcBef>
                <a:spcPts val="0"/>
              </a:spcBef>
              <a:buNone/>
            </a:pPr>
            <a:endParaRPr sz="1700" b="1">
              <a:solidFill>
                <a:srgbClr val="393939"/>
              </a:solidFill>
              <a:highlight>
                <a:srgbClr val="FFFFFF"/>
              </a:highlight>
            </a:endParaRPr>
          </a:p>
          <a:p>
            <a:pPr marR="0" lvl="0" algn="l" rtl="0">
              <a:spcBef>
                <a:spcPts val="0"/>
              </a:spcBef>
              <a:buNone/>
            </a:pPr>
            <a:endParaRPr>
              <a:solidFill>
                <a:schemeClr val="dk1"/>
              </a:solidFill>
              <a:latin typeface="Calibri"/>
              <a:ea typeface="Calibri"/>
              <a:cs typeface="Calibri"/>
              <a:sym typeface="Calibri"/>
            </a:endParaRPr>
          </a:p>
          <a:p>
            <a:pPr marR="0" lvl="0" algn="l" rtl="0">
              <a:spcBef>
                <a:spcPts val="0"/>
              </a:spcBef>
              <a:buNone/>
            </a:pPr>
            <a:endParaRPr>
              <a:solidFill>
                <a:schemeClr val="dk1"/>
              </a:solidFill>
              <a:latin typeface="Calibri"/>
              <a:ea typeface="Calibri"/>
              <a:cs typeface="Calibri"/>
              <a:sym typeface="Calibri"/>
            </a:endParaRPr>
          </a:p>
          <a:p>
            <a:pPr marR="0" lvl="0" algn="l" rtl="0">
              <a:spcBef>
                <a:spcPts val="0"/>
              </a:spcBef>
              <a:buNone/>
            </a:pP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p:nvPr/>
        </p:nvSpPr>
        <p:spPr>
          <a:xfrm>
            <a:off x="855925" y="806750"/>
            <a:ext cx="7011000" cy="2303100"/>
          </a:xfrm>
          <a:prstGeom prst="rect">
            <a:avLst/>
          </a:prstGeom>
          <a:noFill/>
          <a:ln>
            <a:noFill/>
          </a:ln>
        </p:spPr>
        <p:txBody>
          <a:bodyPr lIns="91425" tIns="91425" rIns="91425" bIns="91425" anchor="ctr" anchorCtr="0">
            <a:noAutofit/>
          </a:bodyPr>
          <a:lstStyle/>
          <a:p>
            <a:pPr lvl="0" rtl="0">
              <a:lnSpc>
                <a:spcPct val="110000"/>
              </a:lnSpc>
              <a:spcBef>
                <a:spcPts val="0"/>
              </a:spcBef>
              <a:spcAft>
                <a:spcPts val="1500"/>
              </a:spcAft>
              <a:buClr>
                <a:schemeClr val="dk1"/>
              </a:buClr>
              <a:buSzPct val="68750"/>
              <a:buFont typeface="Arial"/>
              <a:buNone/>
            </a:pPr>
            <a:r>
              <a:rPr lang="ca-ES" sz="1600" b="1">
                <a:solidFill>
                  <a:schemeClr val="dk1"/>
                </a:solidFill>
                <a:latin typeface="Calibri"/>
                <a:ea typeface="Calibri"/>
                <a:cs typeface="Calibri"/>
                <a:sym typeface="Calibri"/>
              </a:rPr>
              <a:t>Agrupació en segments (per k=3 fins a 8) amb KMeans</a:t>
            </a:r>
          </a:p>
          <a:p>
            <a:pPr lvl="0" rtl="0">
              <a:lnSpc>
                <a:spcPct val="115000"/>
              </a:lnSpc>
              <a:spcBef>
                <a:spcPts val="0"/>
              </a:spcBef>
              <a:spcAft>
                <a:spcPts val="1500"/>
              </a:spcAft>
              <a:buClr>
                <a:schemeClr val="dk1"/>
              </a:buClr>
              <a:buFont typeface="Arial"/>
              <a:buNone/>
            </a:pPr>
            <a:r>
              <a:rPr lang="ca-ES">
                <a:solidFill>
                  <a:schemeClr val="dk1"/>
                </a:solidFill>
                <a:latin typeface="Calibri"/>
                <a:ea typeface="Calibri"/>
                <a:cs typeface="Calibri"/>
                <a:sym typeface="Calibri"/>
              </a:rPr>
              <a:t>Hem agrupat els usuaris en funció de l’activitat generada en campanya. La metodologia utilitzada ha estat KMeans per a un número de segments entre 3 i 8.</a:t>
            </a:r>
          </a:p>
          <a:p>
            <a:pPr lvl="0" rtl="0">
              <a:lnSpc>
                <a:spcPct val="115000"/>
              </a:lnSpc>
              <a:spcBef>
                <a:spcPts val="0"/>
              </a:spcBef>
              <a:spcAft>
                <a:spcPts val="1500"/>
              </a:spcAft>
              <a:buClr>
                <a:schemeClr val="dk1"/>
              </a:buClr>
              <a:buFont typeface="Arial"/>
              <a:buNone/>
            </a:pPr>
            <a:r>
              <a:rPr lang="ca-ES">
                <a:solidFill>
                  <a:schemeClr val="dk1"/>
                </a:solidFill>
                <a:latin typeface="Calibri"/>
                <a:ea typeface="Calibri"/>
                <a:cs typeface="Calibri"/>
                <a:sym typeface="Calibri"/>
              </a:rPr>
              <a:t>El resultat obtingut ha estat que cap variable d’activitat presenta diferències significatives entre grups. La única variable que presenta diferències significatives entre grups ha estat l’edat (prèviament normalitzada).</a:t>
            </a:r>
          </a:p>
          <a:p>
            <a:pPr lvl="0" rtl="0">
              <a:lnSpc>
                <a:spcPct val="125000"/>
              </a:lnSpc>
              <a:spcBef>
                <a:spcPts val="1800"/>
              </a:spcBef>
              <a:spcAft>
                <a:spcPts val="1200"/>
              </a:spcAft>
              <a:buNone/>
            </a:pPr>
            <a:endParaRPr>
              <a:solidFill>
                <a:schemeClr val="dk1"/>
              </a:solidFill>
              <a:latin typeface="Calibri"/>
              <a:ea typeface="Calibri"/>
              <a:cs typeface="Calibri"/>
              <a:sym typeface="Calibri"/>
            </a:endParaRPr>
          </a:p>
        </p:txBody>
      </p:sp>
      <p:sp>
        <p:nvSpPr>
          <p:cNvPr id="173" name="Shape 173"/>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174" name="Shape 174"/>
          <p:cNvPicPr preferRelativeResize="0"/>
          <p:nvPr/>
        </p:nvPicPr>
        <p:blipFill>
          <a:blip r:embed="rId3">
            <a:alphaModFix/>
          </a:blip>
          <a:stretch>
            <a:fillRect/>
          </a:stretch>
        </p:blipFill>
        <p:spPr>
          <a:xfrm>
            <a:off x="1110275" y="3109849"/>
            <a:ext cx="6844874" cy="1231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sp>
        <p:nvSpPr>
          <p:cNvPr id="181" name="Shape 181"/>
          <p:cNvSpPr txBox="1"/>
          <p:nvPr/>
        </p:nvSpPr>
        <p:spPr>
          <a:xfrm>
            <a:off x="855925" y="672575"/>
            <a:ext cx="7011000" cy="1997400"/>
          </a:xfrm>
          <a:prstGeom prst="rect">
            <a:avLst/>
          </a:prstGeom>
          <a:noFill/>
          <a:ln>
            <a:noFill/>
          </a:ln>
        </p:spPr>
        <p:txBody>
          <a:bodyPr lIns="91425" tIns="91425" rIns="91425" bIns="91425" anchor="t" anchorCtr="0">
            <a:noAutofit/>
          </a:bodyPr>
          <a:lstStyle/>
          <a:p>
            <a:pPr lvl="0" rtl="0">
              <a:lnSpc>
                <a:spcPct val="110000"/>
              </a:lnSpc>
              <a:spcBef>
                <a:spcPts val="0"/>
              </a:spcBef>
              <a:spcAft>
                <a:spcPts val="1500"/>
              </a:spcAft>
              <a:buNone/>
            </a:pPr>
            <a:r>
              <a:rPr lang="ca-ES" sz="1500" b="1">
                <a:solidFill>
                  <a:schemeClr val="dk1"/>
                </a:solidFill>
                <a:latin typeface="Calibri"/>
                <a:ea typeface="Calibri"/>
                <a:cs typeface="Calibri"/>
                <a:sym typeface="Calibri"/>
              </a:rPr>
              <a:t>K Nearest Neighbours</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La nostra hipòtesis de partida ha estat si podem realitzar un model que ens predigui si un estudiant es matricularà o no en funció de l’ activitat generada durant el procés de campanya de matriculació. Aquest model el que fa és classificar els diferents casos dintre del model en funció de les distàncies dels casos que té al voltant. Els accuracy que ens trobem en aquest model per cada train que realitzem són baixos en general. </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La matriu de confusió que ens trobem en el model de Nearest Neighbours ens està donant resultats poc precisos.</a:t>
            </a:r>
          </a:p>
          <a:p>
            <a:pPr lvl="0" rtl="0">
              <a:lnSpc>
                <a:spcPct val="115000"/>
              </a:lnSpc>
              <a:spcBef>
                <a:spcPts val="0"/>
              </a:spcBef>
              <a:spcAft>
                <a:spcPts val="1500"/>
              </a:spcAft>
              <a:buNone/>
            </a:pPr>
            <a:endParaRPr>
              <a:solidFill>
                <a:schemeClr val="dk1"/>
              </a:solidFill>
              <a:latin typeface="Calibri"/>
              <a:ea typeface="Calibri"/>
              <a:cs typeface="Calibri"/>
              <a:sym typeface="Calibri"/>
            </a:endParaRPr>
          </a:p>
          <a:p>
            <a:pPr lvl="0" rtl="0">
              <a:lnSpc>
                <a:spcPct val="115000"/>
              </a:lnSpc>
              <a:spcBef>
                <a:spcPts val="0"/>
              </a:spcBef>
              <a:spcAft>
                <a:spcPts val="1500"/>
              </a:spcAft>
              <a:buNone/>
            </a:pPr>
            <a:endParaRPr>
              <a:solidFill>
                <a:schemeClr val="dk1"/>
              </a:solidFill>
              <a:latin typeface="Calibri"/>
              <a:ea typeface="Calibri"/>
              <a:cs typeface="Calibri"/>
              <a:sym typeface="Calibri"/>
            </a:endParaRPr>
          </a:p>
          <a:p>
            <a:pPr lvl="0" rtl="0">
              <a:lnSpc>
                <a:spcPct val="125000"/>
              </a:lnSpc>
              <a:spcBef>
                <a:spcPts val="1800"/>
              </a:spcBef>
              <a:spcAft>
                <a:spcPts val="1200"/>
              </a:spcAft>
              <a:buNone/>
            </a:pPr>
            <a:endParaRPr>
              <a:solidFill>
                <a:schemeClr val="dk1"/>
              </a:solidFill>
              <a:latin typeface="Calibri"/>
              <a:ea typeface="Calibri"/>
              <a:cs typeface="Calibri"/>
              <a:sym typeface="Calibri"/>
            </a:endParaRPr>
          </a:p>
        </p:txBody>
      </p:sp>
      <p:pic>
        <p:nvPicPr>
          <p:cNvPr id="182" name="Shape 182"/>
          <p:cNvPicPr preferRelativeResize="0"/>
          <p:nvPr/>
        </p:nvPicPr>
        <p:blipFill>
          <a:blip r:embed="rId3">
            <a:alphaModFix/>
          </a:blip>
          <a:stretch>
            <a:fillRect/>
          </a:stretch>
        </p:blipFill>
        <p:spPr>
          <a:xfrm>
            <a:off x="2763875" y="2954400"/>
            <a:ext cx="3388459" cy="3628475"/>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1623</Words>
  <Application>Microsoft Office PowerPoint</Application>
  <PresentationFormat>Presentación en pantalla (4:3)</PresentationFormat>
  <Paragraphs>105</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Jordi Palau Tarradas</dc:creator>
  <cp:lastModifiedBy>Jordi Palau Tarradas</cp:lastModifiedBy>
  <cp:revision>6</cp:revision>
  <dcterms:modified xsi:type="dcterms:W3CDTF">2017-06-29T14:15:47Z</dcterms:modified>
</cp:coreProperties>
</file>