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51"/>
  </p:notesMasterIdLst>
  <p:sldIdLst>
    <p:sldId id="256" r:id="rId2"/>
    <p:sldId id="358" r:id="rId3"/>
    <p:sldId id="359" r:id="rId4"/>
    <p:sldId id="307" r:id="rId5"/>
    <p:sldId id="360" r:id="rId6"/>
    <p:sldId id="361" r:id="rId7"/>
    <p:sldId id="362" r:id="rId8"/>
    <p:sldId id="363" r:id="rId9"/>
    <p:sldId id="364"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295" r:id="rId23"/>
    <p:sldId id="331" r:id="rId24"/>
    <p:sldId id="332" r:id="rId25"/>
    <p:sldId id="333"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77" r:id="rId5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455" autoAdjust="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667AA-E85E-4AE4-8DF0-10BB9FDFF3BF}" type="datetimeFigureOut">
              <a:rPr lang="es-CO" smtClean="0"/>
              <a:t>22/08/2023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ECA72-9D61-4B1F-A498-94B70F55F005}" type="slidenum">
              <a:rPr lang="es-CO" smtClean="0"/>
              <a:t>‹Nº›</a:t>
            </a:fld>
            <a:endParaRPr lang="es-CO"/>
          </a:p>
        </p:txBody>
      </p:sp>
    </p:spTree>
    <p:extLst>
      <p:ext uri="{BB962C8B-B14F-4D97-AF65-F5344CB8AC3E}">
        <p14:creationId xmlns:p14="http://schemas.microsoft.com/office/powerpoint/2010/main" val="1981266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BE7ECA72-9D61-4B1F-A498-94B70F55F005}" type="slidenum">
              <a:rPr lang="es-CO" smtClean="0"/>
              <a:t>1</a:t>
            </a:fld>
            <a:endParaRPr lang="es-CO"/>
          </a:p>
        </p:txBody>
      </p:sp>
    </p:spTree>
    <p:extLst>
      <p:ext uri="{BB962C8B-B14F-4D97-AF65-F5344CB8AC3E}">
        <p14:creationId xmlns:p14="http://schemas.microsoft.com/office/powerpoint/2010/main" val="955994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O"/>
          </a:p>
        </p:txBody>
      </p:sp>
      <p:sp>
        <p:nvSpPr>
          <p:cNvPr id="4" name="Marcador de fecha 3"/>
          <p:cNvSpPr>
            <a:spLocks noGrp="1"/>
          </p:cNvSpPr>
          <p:nvPr>
            <p:ph type="dt" sz="half" idx="10"/>
          </p:nvPr>
        </p:nvSpPr>
        <p:spPr/>
        <p:txBody>
          <a:bodyPr/>
          <a:lstStyle/>
          <a:p>
            <a:fld id="{D17146CA-A685-41CB-9C42-1105F0A5F0C9}" type="datetimeFigureOut">
              <a:rPr lang="es-CO" smtClean="0"/>
              <a:t>22/08/2023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E6615BB-515A-4CC9-90B2-50AFF502D75E}" type="slidenum">
              <a:rPr lang="es-CO" smtClean="0"/>
              <a:t>‹Nº›</a:t>
            </a:fld>
            <a:endParaRPr lang="es-CO"/>
          </a:p>
        </p:txBody>
      </p:sp>
    </p:spTree>
    <p:extLst>
      <p:ext uri="{BB962C8B-B14F-4D97-AF65-F5344CB8AC3E}">
        <p14:creationId xmlns:p14="http://schemas.microsoft.com/office/powerpoint/2010/main" val="2627468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D17146CA-A685-41CB-9C42-1105F0A5F0C9}" type="datetimeFigureOut">
              <a:rPr lang="es-CO" smtClean="0"/>
              <a:t>22/08/2023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E6615BB-515A-4CC9-90B2-50AFF502D75E}" type="slidenum">
              <a:rPr lang="es-CO" smtClean="0"/>
              <a:t>‹Nº›</a:t>
            </a:fld>
            <a:endParaRPr lang="es-CO"/>
          </a:p>
        </p:txBody>
      </p:sp>
    </p:spTree>
    <p:extLst>
      <p:ext uri="{BB962C8B-B14F-4D97-AF65-F5344CB8AC3E}">
        <p14:creationId xmlns:p14="http://schemas.microsoft.com/office/powerpoint/2010/main" val="223865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D17146CA-A685-41CB-9C42-1105F0A5F0C9}" type="datetimeFigureOut">
              <a:rPr lang="es-CO" smtClean="0"/>
              <a:t>22/08/2023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E6615BB-515A-4CC9-90B2-50AFF502D75E}" type="slidenum">
              <a:rPr lang="es-CO" smtClean="0"/>
              <a:t>‹Nº›</a:t>
            </a:fld>
            <a:endParaRPr lang="es-CO"/>
          </a:p>
        </p:txBody>
      </p:sp>
    </p:spTree>
    <p:extLst>
      <p:ext uri="{BB962C8B-B14F-4D97-AF65-F5344CB8AC3E}">
        <p14:creationId xmlns:p14="http://schemas.microsoft.com/office/powerpoint/2010/main" val="238633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D17146CA-A685-41CB-9C42-1105F0A5F0C9}" type="datetimeFigureOut">
              <a:rPr lang="es-CO" smtClean="0"/>
              <a:t>22/08/2023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E6615BB-515A-4CC9-90B2-50AFF502D75E}" type="slidenum">
              <a:rPr lang="es-CO" smtClean="0"/>
              <a:t>‹Nº›</a:t>
            </a:fld>
            <a:endParaRPr lang="es-CO"/>
          </a:p>
        </p:txBody>
      </p:sp>
    </p:spTree>
    <p:extLst>
      <p:ext uri="{BB962C8B-B14F-4D97-AF65-F5344CB8AC3E}">
        <p14:creationId xmlns:p14="http://schemas.microsoft.com/office/powerpoint/2010/main" val="67832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17146CA-A685-41CB-9C42-1105F0A5F0C9}" type="datetimeFigureOut">
              <a:rPr lang="es-CO" smtClean="0"/>
              <a:t>22/08/2023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E6615BB-515A-4CC9-90B2-50AFF502D75E}" type="slidenum">
              <a:rPr lang="es-CO" smtClean="0"/>
              <a:t>‹Nº›</a:t>
            </a:fld>
            <a:endParaRPr lang="es-CO"/>
          </a:p>
        </p:txBody>
      </p:sp>
    </p:spTree>
    <p:extLst>
      <p:ext uri="{BB962C8B-B14F-4D97-AF65-F5344CB8AC3E}">
        <p14:creationId xmlns:p14="http://schemas.microsoft.com/office/powerpoint/2010/main" val="1739567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D17146CA-A685-41CB-9C42-1105F0A5F0C9}" type="datetimeFigureOut">
              <a:rPr lang="es-CO" smtClean="0"/>
              <a:t>22/08/2023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E6615BB-515A-4CC9-90B2-50AFF502D75E}" type="slidenum">
              <a:rPr lang="es-CO" smtClean="0"/>
              <a:t>‹Nº›</a:t>
            </a:fld>
            <a:endParaRPr lang="es-CO"/>
          </a:p>
        </p:txBody>
      </p:sp>
    </p:spTree>
    <p:extLst>
      <p:ext uri="{BB962C8B-B14F-4D97-AF65-F5344CB8AC3E}">
        <p14:creationId xmlns:p14="http://schemas.microsoft.com/office/powerpoint/2010/main" val="418618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D17146CA-A685-41CB-9C42-1105F0A5F0C9}" type="datetimeFigureOut">
              <a:rPr lang="es-CO" smtClean="0"/>
              <a:t>22/08/2023</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5E6615BB-515A-4CC9-90B2-50AFF502D75E}" type="slidenum">
              <a:rPr lang="es-CO" smtClean="0"/>
              <a:t>‹Nº›</a:t>
            </a:fld>
            <a:endParaRPr lang="es-CO"/>
          </a:p>
        </p:txBody>
      </p:sp>
    </p:spTree>
    <p:extLst>
      <p:ext uri="{BB962C8B-B14F-4D97-AF65-F5344CB8AC3E}">
        <p14:creationId xmlns:p14="http://schemas.microsoft.com/office/powerpoint/2010/main" val="3384213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D17146CA-A685-41CB-9C42-1105F0A5F0C9}" type="datetimeFigureOut">
              <a:rPr lang="es-CO" smtClean="0"/>
              <a:t>22/08/2023</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5E6615BB-515A-4CC9-90B2-50AFF502D75E}" type="slidenum">
              <a:rPr lang="es-CO" smtClean="0"/>
              <a:t>‹Nº›</a:t>
            </a:fld>
            <a:endParaRPr lang="es-CO"/>
          </a:p>
        </p:txBody>
      </p:sp>
    </p:spTree>
    <p:extLst>
      <p:ext uri="{BB962C8B-B14F-4D97-AF65-F5344CB8AC3E}">
        <p14:creationId xmlns:p14="http://schemas.microsoft.com/office/powerpoint/2010/main" val="7072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17146CA-A685-41CB-9C42-1105F0A5F0C9}" type="datetimeFigureOut">
              <a:rPr lang="es-CO" smtClean="0"/>
              <a:t>22/08/2023</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5E6615BB-515A-4CC9-90B2-50AFF502D75E}" type="slidenum">
              <a:rPr lang="es-CO" smtClean="0"/>
              <a:t>‹Nº›</a:t>
            </a:fld>
            <a:endParaRPr lang="es-CO"/>
          </a:p>
        </p:txBody>
      </p:sp>
    </p:spTree>
    <p:extLst>
      <p:ext uri="{BB962C8B-B14F-4D97-AF65-F5344CB8AC3E}">
        <p14:creationId xmlns:p14="http://schemas.microsoft.com/office/powerpoint/2010/main" val="329338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17146CA-A685-41CB-9C42-1105F0A5F0C9}" type="datetimeFigureOut">
              <a:rPr lang="es-CO" smtClean="0"/>
              <a:t>22/08/2023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E6615BB-515A-4CC9-90B2-50AFF502D75E}" type="slidenum">
              <a:rPr lang="es-CO" smtClean="0"/>
              <a:t>‹Nº›</a:t>
            </a:fld>
            <a:endParaRPr lang="es-CO"/>
          </a:p>
        </p:txBody>
      </p:sp>
    </p:spTree>
    <p:extLst>
      <p:ext uri="{BB962C8B-B14F-4D97-AF65-F5344CB8AC3E}">
        <p14:creationId xmlns:p14="http://schemas.microsoft.com/office/powerpoint/2010/main" val="277903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17146CA-A685-41CB-9C42-1105F0A5F0C9}" type="datetimeFigureOut">
              <a:rPr lang="es-CO" smtClean="0"/>
              <a:t>22/08/2023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E6615BB-515A-4CC9-90B2-50AFF502D75E}" type="slidenum">
              <a:rPr lang="es-CO" smtClean="0"/>
              <a:t>‹Nº›</a:t>
            </a:fld>
            <a:endParaRPr lang="es-CO"/>
          </a:p>
        </p:txBody>
      </p:sp>
    </p:spTree>
    <p:extLst>
      <p:ext uri="{BB962C8B-B14F-4D97-AF65-F5344CB8AC3E}">
        <p14:creationId xmlns:p14="http://schemas.microsoft.com/office/powerpoint/2010/main" val="195523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146CA-A685-41CB-9C42-1105F0A5F0C9}" type="datetimeFigureOut">
              <a:rPr lang="es-CO" smtClean="0"/>
              <a:t>22/08/2023</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615BB-515A-4CC9-90B2-50AFF502D75E}" type="slidenum">
              <a:rPr lang="es-CO" smtClean="0"/>
              <a:t>‹Nº›</a:t>
            </a:fld>
            <a:endParaRPr lang="es-CO"/>
          </a:p>
        </p:txBody>
      </p:sp>
    </p:spTree>
    <p:extLst>
      <p:ext uri="{BB962C8B-B14F-4D97-AF65-F5344CB8AC3E}">
        <p14:creationId xmlns:p14="http://schemas.microsoft.com/office/powerpoint/2010/main" val="137756974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nature.com/articles/s41467-022-34473-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O" sz="6700" dirty="0" smtClean="0"/>
              <a:t>Metodologías para el desarrollo de proyecto en data </a:t>
            </a:r>
            <a:r>
              <a:rPr lang="es-CO" sz="6700" dirty="0" err="1" smtClean="0"/>
              <a:t>science</a:t>
            </a:r>
            <a:endParaRPr lang="en-US" i="1" dirty="0"/>
          </a:p>
        </p:txBody>
      </p:sp>
      <p:sp>
        <p:nvSpPr>
          <p:cNvPr id="3" name="Subtítulo 2"/>
          <p:cNvSpPr>
            <a:spLocks noGrp="1"/>
          </p:cNvSpPr>
          <p:nvPr>
            <p:ph type="subTitle" idx="1"/>
          </p:nvPr>
        </p:nvSpPr>
        <p:spPr/>
        <p:txBody>
          <a:bodyPr>
            <a:noAutofit/>
          </a:bodyPr>
          <a:lstStyle/>
          <a:p>
            <a:endParaRPr lang="es-CO" sz="2000" dirty="0" smtClean="0"/>
          </a:p>
          <a:p>
            <a:r>
              <a:rPr lang="es-CO" sz="4000" dirty="0" err="1" smtClean="0"/>
              <a:t>Based</a:t>
            </a:r>
            <a:r>
              <a:rPr lang="es-CO" sz="4000" dirty="0" smtClean="0"/>
              <a:t> </a:t>
            </a:r>
            <a:r>
              <a:rPr lang="es-CO" sz="4000" dirty="0" err="1" smtClean="0"/>
              <a:t>on</a:t>
            </a:r>
            <a:r>
              <a:rPr lang="es-CO" sz="4000" dirty="0" smtClean="0"/>
              <a:t> CRIPS-DM </a:t>
            </a:r>
            <a:r>
              <a:rPr lang="es-CO" sz="4000" dirty="0"/>
              <a:t>- </a:t>
            </a:r>
            <a:r>
              <a:rPr lang="es-CO" sz="4000" dirty="0" err="1"/>
              <a:t>Jae</a:t>
            </a:r>
            <a:r>
              <a:rPr lang="es-CO" sz="4000" dirty="0"/>
              <a:t> Hong </a:t>
            </a:r>
            <a:r>
              <a:rPr lang="es-CO" sz="4000" dirty="0" err="1"/>
              <a:t>Kil</a:t>
            </a:r>
            <a:endParaRPr lang="es-CO" sz="4000" dirty="0" smtClean="0"/>
          </a:p>
          <a:p>
            <a:endParaRPr lang="es-CO" sz="2000" dirty="0"/>
          </a:p>
          <a:p>
            <a:r>
              <a:rPr lang="es-CO" dirty="0" smtClean="0"/>
              <a:t>Francisco Gómez Jaramillo</a:t>
            </a:r>
          </a:p>
          <a:p>
            <a:r>
              <a:rPr lang="es-CO" dirty="0" smtClean="0"/>
              <a:t>Departamento de Matemáticas</a:t>
            </a:r>
          </a:p>
          <a:p>
            <a:r>
              <a:rPr lang="es-CO" dirty="0" smtClean="0"/>
              <a:t>Matemáticas Aplicadas – Ciencias de la Computación</a:t>
            </a:r>
          </a:p>
          <a:p>
            <a:endParaRPr lang="es-CO" dirty="0"/>
          </a:p>
        </p:txBody>
      </p:sp>
    </p:spTree>
    <p:extLst>
      <p:ext uri="{BB962C8B-B14F-4D97-AF65-F5344CB8AC3E}">
        <p14:creationId xmlns:p14="http://schemas.microsoft.com/office/powerpoint/2010/main" val="4219970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70270" y="4035660"/>
            <a:ext cx="11021961" cy="2431435"/>
          </a:xfrm>
          <a:prstGeom prst="rect">
            <a:avLst/>
          </a:prstGeom>
        </p:spPr>
        <p:txBody>
          <a:bodyPr wrap="square">
            <a:spAutoFit/>
          </a:bodyPr>
          <a:lstStyle/>
          <a:p>
            <a:pPr algn="ctr"/>
            <a:r>
              <a:rPr lang="es-MX" sz="4000" dirty="0"/>
              <a:t/>
            </a:r>
            <a:br>
              <a:rPr lang="es-MX" sz="4000" dirty="0"/>
            </a:br>
            <a:r>
              <a:rPr lang="es-MX" sz="2800" dirty="0"/>
              <a:t>Un "</a:t>
            </a:r>
            <a:r>
              <a:rPr lang="es-MX" sz="2800" dirty="0" err="1"/>
              <a:t>recomendation</a:t>
            </a:r>
            <a:r>
              <a:rPr lang="es-MX" sz="2800" dirty="0"/>
              <a:t> </a:t>
            </a:r>
            <a:r>
              <a:rPr lang="es-MX" sz="2800" dirty="0" err="1"/>
              <a:t>engine</a:t>
            </a:r>
            <a:r>
              <a:rPr lang="es-MX" sz="2800" dirty="0"/>
              <a:t>" (motor de recomendación) es un sistema de software que utiliza algoritmos y técnicas de análisis de datos para ofrecer recomendaciones personalizadas a los usuarios sobre productos, servicios o contenido que puedan </a:t>
            </a:r>
            <a:r>
              <a:rPr lang="es-MX" sz="2800" dirty="0" smtClean="0"/>
              <a:t>interesarles.</a:t>
            </a:r>
            <a:endParaRPr lang="es-CO" sz="4400" dirty="0"/>
          </a:p>
        </p:txBody>
      </p:sp>
      <p:pic>
        <p:nvPicPr>
          <p:cNvPr id="6148" name="Picture 4" descr="Build a Recommendation Engine With Collaborative Filtering – Real Pyth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0179" y="179041"/>
            <a:ext cx="7862142" cy="44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019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70270" y="4035660"/>
            <a:ext cx="11021961" cy="2677656"/>
          </a:xfrm>
          <a:prstGeom prst="rect">
            <a:avLst/>
          </a:prstGeom>
        </p:spPr>
        <p:txBody>
          <a:bodyPr wrap="square">
            <a:spAutoFit/>
          </a:bodyPr>
          <a:lstStyle/>
          <a:p>
            <a:pPr algn="ctr"/>
            <a:r>
              <a:rPr lang="es-MX" sz="2800" dirty="0" smtClean="0"/>
              <a:t>El </a:t>
            </a:r>
            <a:r>
              <a:rPr lang="es-MX" sz="2800" dirty="0"/>
              <a:t>término "</a:t>
            </a:r>
            <a:r>
              <a:rPr lang="es-MX" sz="2800" dirty="0" err="1"/>
              <a:t>market</a:t>
            </a:r>
            <a:r>
              <a:rPr lang="es-MX" sz="2800" dirty="0"/>
              <a:t> </a:t>
            </a:r>
            <a:r>
              <a:rPr lang="es-MX" sz="2800" dirty="0" err="1" smtClean="0"/>
              <a:t>basket</a:t>
            </a:r>
            <a:r>
              <a:rPr lang="es-MX" sz="2800" dirty="0" smtClean="0"/>
              <a:t>“ se </a:t>
            </a:r>
            <a:r>
              <a:rPr lang="es-MX" sz="2800" dirty="0"/>
              <a:t>refiere a la colección de productos o artículos que un consumidor compra en una sola transacción o visita a una tienda</a:t>
            </a:r>
            <a:r>
              <a:rPr lang="es-MX" sz="2800" dirty="0" smtClean="0"/>
              <a:t>.</a:t>
            </a:r>
          </a:p>
          <a:p>
            <a:pPr algn="ctr"/>
            <a:r>
              <a:rPr lang="es-MX" sz="2800" dirty="0"/>
              <a:t>El análisis de la cesta de mercado es valioso para comprender los patrones de compra de los consumidores y cómo los productos están relacionados entre sí. </a:t>
            </a:r>
            <a:endParaRPr lang="es-CO" sz="4400" dirty="0"/>
          </a:p>
        </p:txBody>
      </p:sp>
      <p:pic>
        <p:nvPicPr>
          <p:cNvPr id="7170" name="Picture 2" descr="How to Perform Market Basket Analysis | 365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568" y="205430"/>
            <a:ext cx="6702426" cy="377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012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70270" y="4035660"/>
            <a:ext cx="11021961" cy="2308324"/>
          </a:xfrm>
          <a:prstGeom prst="rect">
            <a:avLst/>
          </a:prstGeom>
        </p:spPr>
        <p:txBody>
          <a:bodyPr wrap="square">
            <a:spAutoFit/>
          </a:bodyPr>
          <a:lstStyle/>
          <a:p>
            <a:pPr algn="ctr"/>
            <a:r>
              <a:rPr lang="es-MX" sz="3600" dirty="0"/>
              <a:t>La "</a:t>
            </a:r>
            <a:r>
              <a:rPr lang="es-MX" sz="3600" dirty="0" err="1"/>
              <a:t>behavioral</a:t>
            </a:r>
            <a:r>
              <a:rPr lang="es-MX" sz="3600" dirty="0"/>
              <a:t> </a:t>
            </a:r>
            <a:r>
              <a:rPr lang="es-MX" sz="3600" dirty="0" err="1"/>
              <a:t>segmentation</a:t>
            </a:r>
            <a:r>
              <a:rPr lang="es-MX" sz="3600" dirty="0"/>
              <a:t>" (segmentación conductual) es una estrategia de segmentación de mercado en la que los consumidores se dividen en grupos en función de sus comportamientos, acciones y patrones de compra.</a:t>
            </a:r>
            <a:endParaRPr lang="es-CO" sz="7200" dirty="0"/>
          </a:p>
        </p:txBody>
      </p:sp>
      <p:pic>
        <p:nvPicPr>
          <p:cNvPr id="6" name="Imagen 5"/>
          <p:cNvPicPr>
            <a:picLocks noChangeAspect="1"/>
          </p:cNvPicPr>
          <p:nvPr/>
        </p:nvPicPr>
        <p:blipFill>
          <a:blip r:embed="rId2"/>
          <a:stretch>
            <a:fillRect/>
          </a:stretch>
        </p:blipFill>
        <p:spPr>
          <a:xfrm>
            <a:off x="2356473" y="134063"/>
            <a:ext cx="6523372" cy="3901597"/>
          </a:xfrm>
          <a:prstGeom prst="rect">
            <a:avLst/>
          </a:prstGeom>
        </p:spPr>
      </p:pic>
    </p:spTree>
    <p:extLst>
      <p:ext uri="{BB962C8B-B14F-4D97-AF65-F5344CB8AC3E}">
        <p14:creationId xmlns:p14="http://schemas.microsoft.com/office/powerpoint/2010/main" val="24900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70270" y="4035660"/>
            <a:ext cx="11021961" cy="1815882"/>
          </a:xfrm>
          <a:prstGeom prst="rect">
            <a:avLst/>
          </a:prstGeom>
        </p:spPr>
        <p:txBody>
          <a:bodyPr wrap="square">
            <a:spAutoFit/>
          </a:bodyPr>
          <a:lstStyle/>
          <a:p>
            <a:pPr algn="ctr"/>
            <a:r>
              <a:rPr lang="es-MX" sz="2800" dirty="0" smtClean="0"/>
              <a:t>La </a:t>
            </a:r>
            <a:r>
              <a:rPr lang="es-MX" sz="2800" dirty="0"/>
              <a:t>"</a:t>
            </a:r>
            <a:r>
              <a:rPr lang="es-MX" sz="2800" dirty="0" err="1"/>
              <a:t>behavioral</a:t>
            </a:r>
            <a:r>
              <a:rPr lang="es-MX" sz="2800" dirty="0"/>
              <a:t> </a:t>
            </a:r>
            <a:r>
              <a:rPr lang="es-MX" sz="2800" dirty="0" err="1"/>
              <a:t>segmentation</a:t>
            </a:r>
            <a:r>
              <a:rPr lang="es-MX" sz="2800" dirty="0"/>
              <a:t>" (segmentación conductual) es una estrategia de segmentación de mercado en la que los consumidores se dividen en grupos en función de sus comportamientos, acciones y patrones de compra.</a:t>
            </a:r>
            <a:endParaRPr lang="es-CO" sz="9600" dirty="0"/>
          </a:p>
        </p:txBody>
      </p:sp>
      <p:pic>
        <p:nvPicPr>
          <p:cNvPr id="4" name="Picture 2" descr="A Comparative Analysis of ChatBots APIs | ActiveWizards: data science and  engineering la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971" y="235748"/>
            <a:ext cx="7272558" cy="379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189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70270" y="4035660"/>
            <a:ext cx="11021961" cy="2554545"/>
          </a:xfrm>
          <a:prstGeom prst="rect">
            <a:avLst/>
          </a:prstGeom>
        </p:spPr>
        <p:txBody>
          <a:bodyPr wrap="square">
            <a:spAutoFit/>
          </a:bodyPr>
          <a:lstStyle/>
          <a:p>
            <a:pPr algn="ctr"/>
            <a:r>
              <a:rPr lang="es-MX" sz="3200" dirty="0" smtClean="0"/>
              <a:t>El </a:t>
            </a:r>
            <a:r>
              <a:rPr lang="es-MX" sz="3200" dirty="0"/>
              <a:t>"</a:t>
            </a:r>
            <a:r>
              <a:rPr lang="es-MX" sz="3200" dirty="0" err="1"/>
              <a:t>churn</a:t>
            </a:r>
            <a:r>
              <a:rPr lang="es-MX" sz="3200" dirty="0"/>
              <a:t> </a:t>
            </a:r>
            <a:r>
              <a:rPr lang="es-MX" sz="3200" dirty="0" err="1"/>
              <a:t>prediction</a:t>
            </a:r>
            <a:r>
              <a:rPr lang="es-MX" sz="3200" dirty="0"/>
              <a:t>", o predicción de abandono en español, se refiere a una técnica analítica utilizada por las empresas para predecir cuáles de sus clientes actuales son más propensos a dejar de utilizar sus productos o servicios en un período determinado. </a:t>
            </a:r>
            <a:endParaRPr lang="es-CO" sz="19900" dirty="0"/>
          </a:p>
        </p:txBody>
      </p:sp>
      <p:pic>
        <p:nvPicPr>
          <p:cNvPr id="13314" name="Picture 2" descr="Data Science Life Cycle for Customer Churn | by Islam Hasabo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3587" y="0"/>
            <a:ext cx="7234745" cy="4093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008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70270" y="4035660"/>
            <a:ext cx="11021961" cy="2554545"/>
          </a:xfrm>
          <a:prstGeom prst="rect">
            <a:avLst/>
          </a:prstGeom>
        </p:spPr>
        <p:txBody>
          <a:bodyPr wrap="square">
            <a:spAutoFit/>
          </a:bodyPr>
          <a:lstStyle/>
          <a:p>
            <a:pPr algn="ctr"/>
            <a:r>
              <a:rPr lang="es-MX" sz="3200" dirty="0"/>
              <a:t>La "</a:t>
            </a:r>
            <a:r>
              <a:rPr lang="es-MX" sz="3200" dirty="0" err="1"/>
              <a:t>routing</a:t>
            </a:r>
            <a:r>
              <a:rPr lang="es-MX" sz="3200" dirty="0"/>
              <a:t> </a:t>
            </a:r>
            <a:r>
              <a:rPr lang="es-MX" sz="3200" dirty="0" err="1"/>
              <a:t>optimization</a:t>
            </a:r>
            <a:r>
              <a:rPr lang="es-MX" sz="3200" dirty="0"/>
              <a:t>", o optimización de rutas en español, es un proceso utilizado en logística y gestión de flotas para encontrar las rutas más eficientes y rentables para que vehículos, como camiones o repartidores, lleguen a sus destinos de manera rápida y efectiva. </a:t>
            </a:r>
            <a:endParaRPr lang="es-CO" sz="41300" dirty="0"/>
          </a:p>
        </p:txBody>
      </p:sp>
      <p:pic>
        <p:nvPicPr>
          <p:cNvPr id="4" name="Imagen 3"/>
          <p:cNvPicPr>
            <a:picLocks noChangeAspect="1"/>
          </p:cNvPicPr>
          <p:nvPr/>
        </p:nvPicPr>
        <p:blipFill>
          <a:blip r:embed="rId2"/>
          <a:stretch>
            <a:fillRect/>
          </a:stretch>
        </p:blipFill>
        <p:spPr>
          <a:xfrm>
            <a:off x="2221159" y="356728"/>
            <a:ext cx="7055576" cy="3364739"/>
          </a:xfrm>
          <a:prstGeom prst="rect">
            <a:avLst/>
          </a:prstGeom>
        </p:spPr>
      </p:pic>
    </p:spTree>
    <p:extLst>
      <p:ext uri="{BB962C8B-B14F-4D97-AF65-F5344CB8AC3E}">
        <p14:creationId xmlns:p14="http://schemas.microsoft.com/office/powerpoint/2010/main" val="2864960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70270" y="4035660"/>
            <a:ext cx="11021961" cy="2308324"/>
          </a:xfrm>
          <a:prstGeom prst="rect">
            <a:avLst/>
          </a:prstGeom>
        </p:spPr>
        <p:txBody>
          <a:bodyPr wrap="square">
            <a:spAutoFit/>
          </a:bodyPr>
          <a:lstStyle/>
          <a:p>
            <a:pPr algn="ctr"/>
            <a:r>
              <a:rPr lang="es-MX" sz="2400" dirty="0"/>
              <a:t>La "</a:t>
            </a:r>
            <a:r>
              <a:rPr lang="es-MX" sz="2400" dirty="0" err="1"/>
              <a:t>inventory</a:t>
            </a:r>
            <a:r>
              <a:rPr lang="es-MX" sz="2400" dirty="0"/>
              <a:t> </a:t>
            </a:r>
            <a:r>
              <a:rPr lang="es-MX" sz="2400" dirty="0" err="1"/>
              <a:t>optimization</a:t>
            </a:r>
            <a:r>
              <a:rPr lang="es-MX" sz="2400" dirty="0"/>
              <a:t>", o optimización de inventario en español, se refiere a un conjunto de estrategias y técnicas utilizadas para gestionar y mantener el inventario de una empresa de manera eficiente y rentable. El inventario incluye los productos o materiales que una empresa mantiene en stock para satisfacer la demanda de los clientes. La optimización de inventario busca equilibrar la disponibilidad de los productos con los costos asociados al almacenamiento y la gestión del inventario.</a:t>
            </a:r>
            <a:endParaRPr lang="es-CO" sz="59500" dirty="0"/>
          </a:p>
        </p:txBody>
      </p:sp>
      <p:pic>
        <p:nvPicPr>
          <p:cNvPr id="15362" name="Picture 2" descr="Inventory Optimization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586" y="147043"/>
            <a:ext cx="9873328" cy="3730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073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70270" y="4035660"/>
            <a:ext cx="11021961" cy="2677656"/>
          </a:xfrm>
          <a:prstGeom prst="rect">
            <a:avLst/>
          </a:prstGeom>
        </p:spPr>
        <p:txBody>
          <a:bodyPr wrap="square">
            <a:spAutoFit/>
          </a:bodyPr>
          <a:lstStyle/>
          <a:p>
            <a:pPr algn="ctr"/>
            <a:r>
              <a:rPr lang="es-MX" sz="2400" dirty="0"/>
              <a:t>La "simulación de escenarios" es una técnica utilizada en diversos campos, como la planificación estratégica, la toma de decisiones y la investigación, para modelar y explorar cómo diferentes variables y factores pueden interactuar y afectar los resultados en diferentes situaciones. En esencia, consiste en crear modelos computacionales que simulan el comportamiento de un sistema en situaciones específicas y, a través de estas simulaciones, analizar cómo podrían evolucionar los resultados en diferentes condiciones.</a:t>
            </a:r>
            <a:endParaRPr lang="es-CO" sz="85700" dirty="0"/>
          </a:p>
        </p:txBody>
      </p:sp>
      <p:pic>
        <p:nvPicPr>
          <p:cNvPr id="16386" name="Picture 2" descr="5 Things to Consider When Purchasing Simulation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914" y="223626"/>
            <a:ext cx="8509002" cy="3812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9838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figure 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938" y="324903"/>
            <a:ext cx="8760751" cy="5972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158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70270" y="4035660"/>
            <a:ext cx="11021961" cy="2308324"/>
          </a:xfrm>
          <a:prstGeom prst="rect">
            <a:avLst/>
          </a:prstGeom>
        </p:spPr>
        <p:txBody>
          <a:bodyPr wrap="square">
            <a:spAutoFit/>
          </a:bodyPr>
          <a:lstStyle/>
          <a:p>
            <a:pPr algn="ctr"/>
            <a:r>
              <a:rPr lang="es-MX" sz="3600" dirty="0"/>
              <a:t>Un "</a:t>
            </a:r>
            <a:r>
              <a:rPr lang="es-MX" sz="3600" dirty="0" err="1"/>
              <a:t>attrition</a:t>
            </a:r>
            <a:r>
              <a:rPr lang="es-MX" sz="3600" dirty="0"/>
              <a:t> </a:t>
            </a:r>
            <a:r>
              <a:rPr lang="es-MX" sz="3600" dirty="0" err="1"/>
              <a:t>model</a:t>
            </a:r>
            <a:r>
              <a:rPr lang="es-MX" sz="3600" dirty="0"/>
              <a:t>" (modelo de atrición), también conocido como "</a:t>
            </a:r>
            <a:r>
              <a:rPr lang="es-MX" sz="3600" dirty="0" err="1"/>
              <a:t>churn</a:t>
            </a:r>
            <a:r>
              <a:rPr lang="es-MX" sz="3600" dirty="0"/>
              <a:t> </a:t>
            </a:r>
            <a:r>
              <a:rPr lang="es-MX" sz="3600" dirty="0" err="1"/>
              <a:t>model</a:t>
            </a:r>
            <a:r>
              <a:rPr lang="es-MX" sz="3600" dirty="0"/>
              <a:t>" (modelo de abandono) </a:t>
            </a:r>
            <a:r>
              <a:rPr lang="es-MX" sz="3600" dirty="0" smtClean="0"/>
              <a:t>es </a:t>
            </a:r>
            <a:r>
              <a:rPr lang="es-MX" sz="3600" dirty="0"/>
              <a:t>un tipo de modelo analítico utilizado para predecir cuándo y por qué los </a:t>
            </a:r>
            <a:r>
              <a:rPr lang="es-MX" sz="3600" dirty="0" smtClean="0"/>
              <a:t>empleados </a:t>
            </a:r>
            <a:r>
              <a:rPr lang="es-MX" sz="3600" dirty="0"/>
              <a:t>pueden abandonar </a:t>
            </a:r>
            <a:r>
              <a:rPr lang="es-MX" sz="3600" dirty="0" smtClean="0"/>
              <a:t>una </a:t>
            </a:r>
            <a:r>
              <a:rPr lang="es-MX" sz="3600" dirty="0"/>
              <a:t>empresa.</a:t>
            </a:r>
            <a:endParaRPr lang="es-CO" sz="213200" dirty="0"/>
          </a:p>
        </p:txBody>
      </p:sp>
      <p:pic>
        <p:nvPicPr>
          <p:cNvPr id="17410" name="Picture 2" descr="Solving Employee Attrition with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737" y="65727"/>
            <a:ext cx="5198090" cy="3969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513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Data </a:t>
            </a:r>
            <a:r>
              <a:rPr lang="es-CO" dirty="0" err="1" smtClean="0"/>
              <a:t>science</a:t>
            </a:r>
            <a:r>
              <a:rPr lang="es-CO" dirty="0" smtClean="0"/>
              <a:t> </a:t>
            </a:r>
            <a:r>
              <a:rPr lang="es-CO" dirty="0" err="1" smtClean="0"/>
              <a:t>for</a:t>
            </a:r>
            <a:r>
              <a:rPr lang="es-CO" dirty="0" smtClean="0"/>
              <a:t> </a:t>
            </a:r>
            <a:r>
              <a:rPr lang="es-CO" dirty="0" err="1" smtClean="0"/>
              <a:t>bussiness</a:t>
            </a:r>
            <a:endParaRPr lang="es-CO" dirty="0"/>
          </a:p>
        </p:txBody>
      </p:sp>
      <p:sp>
        <p:nvSpPr>
          <p:cNvPr id="3" name="Marcador de contenido 2"/>
          <p:cNvSpPr>
            <a:spLocks noGrp="1"/>
          </p:cNvSpPr>
          <p:nvPr>
            <p:ph idx="1"/>
          </p:nvPr>
        </p:nvSpPr>
        <p:spPr>
          <a:xfrm>
            <a:off x="838200" y="1825625"/>
            <a:ext cx="4810432" cy="4351338"/>
          </a:xfrm>
        </p:spPr>
        <p:txBody>
          <a:bodyPr/>
          <a:lstStyle/>
          <a:p>
            <a:pPr marL="0" indent="0">
              <a:buNone/>
            </a:pPr>
            <a:r>
              <a:rPr lang="en-US" dirty="0"/>
              <a:t>T</a:t>
            </a:r>
            <a:r>
              <a:rPr lang="en-US" dirty="0" smtClean="0"/>
              <a:t>hree </a:t>
            </a:r>
            <a:r>
              <a:rPr lang="en-US" dirty="0"/>
              <a:t>key elements of any business</a:t>
            </a:r>
            <a:r>
              <a:rPr lang="en-US" dirty="0" smtClean="0"/>
              <a:t>?</a:t>
            </a:r>
          </a:p>
          <a:p>
            <a:r>
              <a:rPr lang="en-US" dirty="0" smtClean="0"/>
              <a:t>the </a:t>
            </a:r>
            <a:r>
              <a:rPr lang="en-US" dirty="0"/>
              <a:t>customer</a:t>
            </a:r>
          </a:p>
          <a:p>
            <a:r>
              <a:rPr lang="en-US" dirty="0"/>
              <a:t>the </a:t>
            </a:r>
            <a:r>
              <a:rPr lang="en-US" dirty="0" smtClean="0"/>
              <a:t>product/service</a:t>
            </a:r>
            <a:endParaRPr lang="en-US" dirty="0"/>
          </a:p>
          <a:p>
            <a:r>
              <a:rPr lang="en-US" dirty="0"/>
              <a:t>the package that links the customer to the product / </a:t>
            </a:r>
            <a:r>
              <a:rPr lang="en-US" dirty="0" smtClean="0"/>
              <a:t>service</a:t>
            </a:r>
          </a:p>
          <a:p>
            <a:endParaRPr lang="en-US" dirty="0"/>
          </a:p>
          <a:p>
            <a:pPr marL="0" indent="0">
              <a:buNone/>
            </a:pPr>
            <a:endParaRPr lang="es-CO" dirty="0"/>
          </a:p>
        </p:txBody>
      </p:sp>
      <p:pic>
        <p:nvPicPr>
          <p:cNvPr id="6" name="Imagen 5"/>
          <p:cNvPicPr>
            <a:picLocks noChangeAspect="1"/>
          </p:cNvPicPr>
          <p:nvPr/>
        </p:nvPicPr>
        <p:blipFill>
          <a:blip r:embed="rId2"/>
          <a:stretch>
            <a:fillRect/>
          </a:stretch>
        </p:blipFill>
        <p:spPr>
          <a:xfrm>
            <a:off x="6940881" y="178988"/>
            <a:ext cx="4961067" cy="6354146"/>
          </a:xfrm>
          <a:prstGeom prst="rect">
            <a:avLst/>
          </a:prstGeom>
        </p:spPr>
      </p:pic>
    </p:spTree>
    <p:extLst>
      <p:ext uri="{BB962C8B-B14F-4D97-AF65-F5344CB8AC3E}">
        <p14:creationId xmlns:p14="http://schemas.microsoft.com/office/powerpoint/2010/main" val="2633441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70270" y="4035660"/>
            <a:ext cx="11021961" cy="2677656"/>
          </a:xfrm>
          <a:prstGeom prst="rect">
            <a:avLst/>
          </a:prstGeom>
        </p:spPr>
        <p:txBody>
          <a:bodyPr wrap="square">
            <a:spAutoFit/>
          </a:bodyPr>
          <a:lstStyle/>
          <a:p>
            <a:pPr algn="ctr"/>
            <a:r>
              <a:rPr lang="es-MX" sz="2800" dirty="0"/>
              <a:t>Un "modelo de detección de fraudes" es un tipo de modelo analítico diseñado para identificar patrones y comportamientos anómalos en transacciones, actividades o eventos que puedan indicar la presencia de actividades fraudulentas o engañosas. Estos modelos se utilizan en diversas industrias, como servicios financieros, comercio electrónico, seguros y más, para prevenir y mitigar el riesgo de fraudes.</a:t>
            </a:r>
            <a:endParaRPr lang="es-CO" sz="368400" dirty="0"/>
          </a:p>
        </p:txBody>
      </p:sp>
      <p:pic>
        <p:nvPicPr>
          <p:cNvPr id="19458" name="Picture 2" descr="Applying Data Science Automation to Better Predict... - Alteryx Commu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085" y="160458"/>
            <a:ext cx="6480330" cy="366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399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Introduction to Forecasting in Data Science | by Joseph Magiy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781" y="132736"/>
            <a:ext cx="6737101" cy="379202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540774" y="4236374"/>
            <a:ext cx="10800736" cy="2308324"/>
          </a:xfrm>
          <a:prstGeom prst="rect">
            <a:avLst/>
          </a:prstGeom>
        </p:spPr>
        <p:txBody>
          <a:bodyPr wrap="square">
            <a:spAutoFit/>
          </a:bodyPr>
          <a:lstStyle/>
          <a:p>
            <a:pPr algn="ctr"/>
            <a:r>
              <a:rPr lang="es-MX" sz="2400" dirty="0">
                <a:solidFill>
                  <a:srgbClr val="374151"/>
                </a:solidFill>
                <a:latin typeface="Söhne"/>
              </a:rPr>
              <a:t>Un "modelo de </a:t>
            </a:r>
            <a:r>
              <a:rPr lang="es-MX" sz="2400" dirty="0" err="1">
                <a:solidFill>
                  <a:srgbClr val="374151"/>
                </a:solidFill>
                <a:latin typeface="Söhne"/>
              </a:rPr>
              <a:t>forecasting</a:t>
            </a:r>
            <a:r>
              <a:rPr lang="es-MX" sz="2400" dirty="0">
                <a:solidFill>
                  <a:srgbClr val="374151"/>
                </a:solidFill>
                <a:latin typeface="Söhne"/>
              </a:rPr>
              <a:t>", también conocido como "modelo de pronóstico" en español, es un enfoque analítico utilizado para prever futuros eventos, tendencias o resultados basados en datos históricos y patrones observados. Los modelos de pronóstico se aplican en una variedad de industrias y campos para prever la demanda de productos, el comportamiento del mercado, los ingresos futuros, el tráfico de sitios web, el clima y más.</a:t>
            </a:r>
            <a:endParaRPr lang="es-CO" sz="2400" dirty="0"/>
          </a:p>
        </p:txBody>
      </p:sp>
    </p:spTree>
    <p:extLst>
      <p:ext uri="{BB962C8B-B14F-4D97-AF65-F5344CB8AC3E}">
        <p14:creationId xmlns:p14="http://schemas.microsoft.com/office/powerpoint/2010/main" val="1479852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¿Por qué una metodología de desarrollo de proyectos?</a:t>
            </a:r>
            <a:endParaRPr lang="es-CO" dirty="0"/>
          </a:p>
        </p:txBody>
      </p:sp>
      <p:sp>
        <p:nvSpPr>
          <p:cNvPr id="5" name="Rectángulo 4"/>
          <p:cNvSpPr/>
          <p:nvPr/>
        </p:nvSpPr>
        <p:spPr>
          <a:xfrm>
            <a:off x="1097280" y="2076718"/>
            <a:ext cx="9464040" cy="2677656"/>
          </a:xfrm>
          <a:prstGeom prst="rect">
            <a:avLst/>
          </a:prstGeom>
        </p:spPr>
        <p:txBody>
          <a:bodyPr wrap="square">
            <a:spAutoFit/>
          </a:bodyPr>
          <a:lstStyle/>
          <a:p>
            <a:pPr algn="ctr"/>
            <a:r>
              <a:rPr lang="es-MX" sz="2800" dirty="0" smtClean="0">
                <a:solidFill>
                  <a:srgbClr val="737373"/>
                </a:solidFill>
                <a:latin typeface="Favorit"/>
              </a:rPr>
              <a:t>“El </a:t>
            </a:r>
            <a:r>
              <a:rPr lang="es-MX" sz="2800" dirty="0">
                <a:solidFill>
                  <a:srgbClr val="737373"/>
                </a:solidFill>
                <a:latin typeface="Favorit"/>
              </a:rPr>
              <a:t>objetivo general de la metodología de gestión de proyectos es ser capaces de </a:t>
            </a:r>
            <a:r>
              <a:rPr lang="es-MX" sz="2800" b="1" dirty="0">
                <a:solidFill>
                  <a:srgbClr val="737373"/>
                </a:solidFill>
                <a:latin typeface="Favorit"/>
              </a:rPr>
              <a:t>estandarizar, estructurar y organizar la manera de trabajar</a:t>
            </a:r>
            <a:r>
              <a:rPr lang="es-MX" sz="2800" dirty="0">
                <a:solidFill>
                  <a:srgbClr val="737373"/>
                </a:solidFill>
                <a:latin typeface="Favorit"/>
              </a:rPr>
              <a:t>. Así se ayuda a enfocar todos los proyectos de la misma forma y nos permite ser capaces de </a:t>
            </a:r>
            <a:r>
              <a:rPr lang="es-MX" sz="2800" b="1" dirty="0">
                <a:solidFill>
                  <a:srgbClr val="737373"/>
                </a:solidFill>
                <a:latin typeface="Favorit"/>
              </a:rPr>
              <a:t>repetir los éxitos y aprender de los errores</a:t>
            </a:r>
            <a:r>
              <a:rPr lang="es-MX" sz="2800" dirty="0">
                <a:solidFill>
                  <a:srgbClr val="737373"/>
                </a:solidFill>
                <a:latin typeface="Favorit"/>
              </a:rPr>
              <a:t>, por lo que hay un proceso de mejora continua</a:t>
            </a:r>
            <a:r>
              <a:rPr lang="es-MX" sz="2800" dirty="0" smtClean="0">
                <a:solidFill>
                  <a:srgbClr val="737373"/>
                </a:solidFill>
                <a:latin typeface="Favorit"/>
              </a:rPr>
              <a:t>.”</a:t>
            </a:r>
            <a:endParaRPr lang="es-CO" sz="2800" dirty="0"/>
          </a:p>
        </p:txBody>
      </p:sp>
      <p:sp>
        <p:nvSpPr>
          <p:cNvPr id="6" name="Rectángulo 5"/>
          <p:cNvSpPr/>
          <p:nvPr/>
        </p:nvSpPr>
        <p:spPr>
          <a:xfrm>
            <a:off x="9802726" y="6124694"/>
            <a:ext cx="1974387" cy="369332"/>
          </a:xfrm>
          <a:prstGeom prst="rect">
            <a:avLst/>
          </a:prstGeom>
        </p:spPr>
        <p:txBody>
          <a:bodyPr wrap="none">
            <a:spAutoFit/>
          </a:bodyPr>
          <a:lstStyle/>
          <a:p>
            <a:r>
              <a:rPr lang="es-CO" dirty="0"/>
              <a:t>https://nae.global/</a:t>
            </a:r>
          </a:p>
        </p:txBody>
      </p:sp>
    </p:spTree>
    <p:extLst>
      <p:ext uri="{BB962C8B-B14F-4D97-AF65-F5344CB8AC3E}">
        <p14:creationId xmlns:p14="http://schemas.microsoft.com/office/powerpoint/2010/main" val="35743964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¿Por qué una metodología de desarrollo de proyectos?</a:t>
            </a:r>
            <a:endParaRPr lang="es-CO" dirty="0"/>
          </a:p>
        </p:txBody>
      </p:sp>
      <p:sp>
        <p:nvSpPr>
          <p:cNvPr id="3" name="Rectángulo 2"/>
          <p:cNvSpPr/>
          <p:nvPr/>
        </p:nvSpPr>
        <p:spPr>
          <a:xfrm>
            <a:off x="1478280" y="2169498"/>
            <a:ext cx="9875520" cy="4031873"/>
          </a:xfrm>
          <a:prstGeom prst="rect">
            <a:avLst/>
          </a:prstGeom>
        </p:spPr>
        <p:txBody>
          <a:bodyPr wrap="square">
            <a:spAutoFit/>
          </a:bodyPr>
          <a:lstStyle/>
          <a:p>
            <a:pPr marL="457200" indent="-457200">
              <a:buFont typeface="Arial" panose="020B0604020202020204" pitchFamily="34" charset="0"/>
              <a:buChar char="•"/>
            </a:pPr>
            <a:r>
              <a:rPr lang="es-MX" sz="3200" dirty="0">
                <a:solidFill>
                  <a:srgbClr val="737373"/>
                </a:solidFill>
                <a:latin typeface="Favorit"/>
              </a:rPr>
              <a:t>Organizar los tiempos de proyecto</a:t>
            </a:r>
          </a:p>
          <a:p>
            <a:pPr marL="457200" indent="-457200">
              <a:buFont typeface="Arial" panose="020B0604020202020204" pitchFamily="34" charset="0"/>
              <a:buChar char="•"/>
            </a:pPr>
            <a:r>
              <a:rPr lang="es-MX" sz="3200" dirty="0">
                <a:solidFill>
                  <a:srgbClr val="737373"/>
                </a:solidFill>
                <a:latin typeface="Favorit"/>
              </a:rPr>
              <a:t>Proporcionar herramientas para estimar de forma correcta tiempos y costes</a:t>
            </a:r>
          </a:p>
          <a:p>
            <a:pPr marL="457200" indent="-457200">
              <a:buFont typeface="Arial" panose="020B0604020202020204" pitchFamily="34" charset="0"/>
              <a:buChar char="•"/>
            </a:pPr>
            <a:r>
              <a:rPr lang="es-MX" sz="3200" dirty="0">
                <a:solidFill>
                  <a:srgbClr val="737373"/>
                </a:solidFill>
                <a:latin typeface="Favorit"/>
              </a:rPr>
              <a:t>Ayudar a gestionar y minimizar los riesgos del proyecto</a:t>
            </a:r>
          </a:p>
          <a:p>
            <a:pPr marL="457200" indent="-457200">
              <a:buFont typeface="Arial" panose="020B0604020202020204" pitchFamily="34" charset="0"/>
              <a:buChar char="•"/>
            </a:pPr>
            <a:r>
              <a:rPr lang="es-MX" sz="3200" dirty="0">
                <a:solidFill>
                  <a:srgbClr val="737373"/>
                </a:solidFill>
                <a:latin typeface="Favorit"/>
              </a:rPr>
              <a:t>Mejorar la relación entre coste y beneficio de los recursos</a:t>
            </a:r>
          </a:p>
          <a:p>
            <a:pPr marL="457200" indent="-457200">
              <a:buFont typeface="Arial" panose="020B0604020202020204" pitchFamily="34" charset="0"/>
              <a:buChar char="•"/>
            </a:pPr>
            <a:r>
              <a:rPr lang="es-MX" sz="3200" dirty="0">
                <a:solidFill>
                  <a:srgbClr val="737373"/>
                </a:solidFill>
                <a:latin typeface="Favorit"/>
              </a:rPr>
              <a:t>Desarrollar las habilidades del equipo</a:t>
            </a:r>
            <a:endParaRPr lang="es-MX" sz="3200" b="0" i="0" dirty="0">
              <a:solidFill>
                <a:srgbClr val="737373"/>
              </a:solidFill>
              <a:effectLst/>
              <a:latin typeface="Favorit"/>
            </a:endParaRPr>
          </a:p>
        </p:txBody>
      </p:sp>
    </p:spTree>
    <p:extLst>
      <p:ext uri="{BB962C8B-B14F-4D97-AF65-F5344CB8AC3E}">
        <p14:creationId xmlns:p14="http://schemas.microsoft.com/office/powerpoint/2010/main" val="1735806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Por que debe ser un proceso estandarizado</a:t>
            </a:r>
            <a:endParaRPr lang="es-CO" dirty="0"/>
          </a:p>
        </p:txBody>
      </p:sp>
      <p:sp>
        <p:nvSpPr>
          <p:cNvPr id="3" name="Marcador de contenido 2"/>
          <p:cNvSpPr>
            <a:spLocks noGrp="1"/>
          </p:cNvSpPr>
          <p:nvPr>
            <p:ph idx="1"/>
          </p:nvPr>
        </p:nvSpPr>
        <p:spPr/>
        <p:txBody>
          <a:bodyPr>
            <a:normAutofit/>
          </a:bodyPr>
          <a:lstStyle/>
          <a:p>
            <a:r>
              <a:rPr lang="es-MX" sz="3600" dirty="0"/>
              <a:t>El proceso de minería de datos debe ser confiable y repetible para personas con poca experiencia en minería de datos.</a:t>
            </a:r>
            <a:endParaRPr lang="es-CO" sz="3600" dirty="0"/>
          </a:p>
        </p:txBody>
      </p:sp>
    </p:spTree>
    <p:extLst>
      <p:ext uri="{BB962C8B-B14F-4D97-AF65-F5344CB8AC3E}">
        <p14:creationId xmlns:p14="http://schemas.microsoft.com/office/powerpoint/2010/main" val="3982215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Estandarización de los proyectos</a:t>
            </a:r>
            <a:endParaRPr lang="es-CO" dirty="0"/>
          </a:p>
        </p:txBody>
      </p:sp>
      <p:sp>
        <p:nvSpPr>
          <p:cNvPr id="3" name="Marcador de contenido 2"/>
          <p:cNvSpPr>
            <a:spLocks noGrp="1"/>
          </p:cNvSpPr>
          <p:nvPr>
            <p:ph idx="1"/>
          </p:nvPr>
        </p:nvSpPr>
        <p:spPr/>
        <p:txBody>
          <a:bodyPr>
            <a:normAutofit fontScale="85000" lnSpcReduction="10000"/>
          </a:bodyPr>
          <a:lstStyle/>
          <a:p>
            <a:pPr marL="274638" indent="-274638">
              <a:lnSpc>
                <a:spcPct val="80000"/>
              </a:lnSpc>
            </a:pPr>
            <a:r>
              <a:rPr lang="en-US" altLang="ko-KR" b="1" dirty="0">
                <a:solidFill>
                  <a:srgbClr val="003300"/>
                </a:solidFill>
              </a:rPr>
              <a:t>Initiative launched in late 1996 by three “veterans” of data mining market.</a:t>
            </a:r>
          </a:p>
          <a:p>
            <a:pPr marL="274638" indent="-274638">
              <a:lnSpc>
                <a:spcPct val="80000"/>
              </a:lnSpc>
              <a:buFontTx/>
              <a:buNone/>
            </a:pPr>
            <a:r>
              <a:rPr lang="en-US" altLang="ko-KR" sz="3200" dirty="0"/>
              <a:t>		</a:t>
            </a:r>
            <a:r>
              <a:rPr lang="en-US" altLang="ko-KR" dirty="0"/>
              <a:t>Daimler Chrysler (then Daimler-Benz), SPSS (then ISL) , NCR</a:t>
            </a:r>
          </a:p>
          <a:p>
            <a:pPr marL="274638" indent="-274638">
              <a:lnSpc>
                <a:spcPct val="80000"/>
              </a:lnSpc>
              <a:buFontTx/>
              <a:buNone/>
            </a:pPr>
            <a:endParaRPr lang="en-US" altLang="ko-KR" sz="1200" dirty="0"/>
          </a:p>
          <a:p>
            <a:pPr marL="274638" indent="-274638">
              <a:lnSpc>
                <a:spcPct val="80000"/>
              </a:lnSpc>
            </a:pPr>
            <a:r>
              <a:rPr lang="en-US" altLang="ko-KR" b="1" dirty="0">
                <a:solidFill>
                  <a:srgbClr val="003300"/>
                </a:solidFill>
              </a:rPr>
              <a:t>Developed and refined through series of workshops </a:t>
            </a:r>
            <a:r>
              <a:rPr lang="en-US" altLang="ko-KR" sz="2400" dirty="0">
                <a:solidFill>
                  <a:srgbClr val="003300"/>
                </a:solidFill>
              </a:rPr>
              <a:t>(from 1997-1999)</a:t>
            </a:r>
          </a:p>
          <a:p>
            <a:pPr marL="274638" indent="-274638">
              <a:lnSpc>
                <a:spcPct val="80000"/>
              </a:lnSpc>
            </a:pPr>
            <a:endParaRPr lang="en-US" altLang="ko-KR" sz="1200" dirty="0"/>
          </a:p>
          <a:p>
            <a:pPr marL="274638" indent="-274638">
              <a:lnSpc>
                <a:spcPct val="80000"/>
              </a:lnSpc>
            </a:pPr>
            <a:r>
              <a:rPr lang="en-US" altLang="ko-KR" b="1" dirty="0">
                <a:solidFill>
                  <a:srgbClr val="003300"/>
                </a:solidFill>
              </a:rPr>
              <a:t>Over 300 organization contributed to the process model</a:t>
            </a:r>
          </a:p>
          <a:p>
            <a:pPr marL="274638" indent="-274638">
              <a:lnSpc>
                <a:spcPct val="80000"/>
              </a:lnSpc>
              <a:buFontTx/>
              <a:buNone/>
            </a:pPr>
            <a:endParaRPr lang="en-US" altLang="ko-KR" sz="1200" b="1" dirty="0">
              <a:solidFill>
                <a:srgbClr val="003300"/>
              </a:solidFill>
            </a:endParaRPr>
          </a:p>
          <a:p>
            <a:pPr marL="274638" indent="-274638">
              <a:lnSpc>
                <a:spcPct val="80000"/>
              </a:lnSpc>
            </a:pPr>
            <a:r>
              <a:rPr lang="en-US" altLang="ko-KR" b="1" dirty="0">
                <a:solidFill>
                  <a:srgbClr val="003300"/>
                </a:solidFill>
              </a:rPr>
              <a:t>Published CRISP-DM 1.0</a:t>
            </a:r>
            <a:r>
              <a:rPr lang="en-US" altLang="ko-KR" b="1" dirty="0"/>
              <a:t> </a:t>
            </a:r>
            <a:r>
              <a:rPr lang="en-US" altLang="ko-KR" dirty="0"/>
              <a:t>(1999)</a:t>
            </a:r>
          </a:p>
          <a:p>
            <a:pPr marL="274638" indent="-274638">
              <a:lnSpc>
                <a:spcPct val="80000"/>
              </a:lnSpc>
            </a:pPr>
            <a:endParaRPr lang="en-US" altLang="ko-KR" sz="1200" dirty="0"/>
          </a:p>
          <a:p>
            <a:pPr marL="274638" indent="-274638">
              <a:lnSpc>
                <a:spcPct val="80000"/>
              </a:lnSpc>
            </a:pPr>
            <a:r>
              <a:rPr lang="en-US" altLang="ko-KR" b="1" dirty="0">
                <a:solidFill>
                  <a:srgbClr val="003300"/>
                </a:solidFill>
              </a:rPr>
              <a:t>Over 200 members of the CRISP-DM SIG worldwide</a:t>
            </a:r>
          </a:p>
          <a:p>
            <a:pPr marL="274638" indent="-274638">
              <a:lnSpc>
                <a:spcPct val="80000"/>
              </a:lnSpc>
              <a:buFontTx/>
              <a:buNone/>
            </a:pPr>
            <a:r>
              <a:rPr lang="en-US" altLang="ko-KR" dirty="0"/>
              <a:t>	</a:t>
            </a:r>
            <a:r>
              <a:rPr lang="en-US" altLang="ko-KR" sz="2400" dirty="0"/>
              <a:t>- </a:t>
            </a:r>
            <a:r>
              <a:rPr lang="en-US" altLang="ko-KR" sz="2400" b="1" dirty="0"/>
              <a:t>DM Vendors</a:t>
            </a:r>
            <a:r>
              <a:rPr lang="en-US" altLang="ko-KR" sz="2400" dirty="0"/>
              <a:t> - SPSS, NCR, IBM, SAS, SGI, Data Distilleries, </a:t>
            </a:r>
            <a:r>
              <a:rPr lang="en-US" altLang="ko-KR" sz="2400" dirty="0" err="1"/>
              <a:t>Syllogic</a:t>
            </a:r>
            <a:r>
              <a:rPr lang="en-US" altLang="ko-KR" sz="2400" dirty="0"/>
              <a:t>, etc.</a:t>
            </a:r>
          </a:p>
          <a:p>
            <a:pPr marL="274638" indent="-274638">
              <a:lnSpc>
                <a:spcPct val="80000"/>
              </a:lnSpc>
              <a:buFontTx/>
              <a:buNone/>
            </a:pPr>
            <a:r>
              <a:rPr lang="en-US" altLang="ko-KR" sz="2400" dirty="0"/>
              <a:t>	- </a:t>
            </a:r>
            <a:r>
              <a:rPr lang="en-US" altLang="ko-KR" sz="2400" b="1" dirty="0"/>
              <a:t>System Suppliers / consultants</a:t>
            </a:r>
            <a:r>
              <a:rPr lang="en-US" altLang="ko-KR" sz="2400" dirty="0"/>
              <a:t> - Cap Gemini, ICL Retail, Deloitte &amp; </a:t>
            </a:r>
            <a:r>
              <a:rPr lang="en-US" altLang="ko-KR" sz="2400" dirty="0" err="1"/>
              <a:t>Touche</a:t>
            </a:r>
            <a:r>
              <a:rPr lang="en-US" altLang="ko-KR" sz="2400" dirty="0"/>
              <a:t>, etc.</a:t>
            </a:r>
          </a:p>
          <a:p>
            <a:pPr marL="274638" indent="-274638">
              <a:lnSpc>
                <a:spcPct val="80000"/>
              </a:lnSpc>
              <a:buFontTx/>
              <a:buNone/>
            </a:pPr>
            <a:r>
              <a:rPr lang="en-US" altLang="ko-KR" sz="2400" dirty="0"/>
              <a:t>	- </a:t>
            </a:r>
            <a:r>
              <a:rPr lang="en-US" altLang="ko-KR" sz="2400" b="1" dirty="0"/>
              <a:t>End Users</a:t>
            </a:r>
            <a:r>
              <a:rPr lang="en-US" altLang="ko-KR" sz="2400" dirty="0"/>
              <a:t>  - BT, ABB, Lloyds Bank, </a:t>
            </a:r>
            <a:r>
              <a:rPr lang="en-US" altLang="ko-KR" sz="2400" dirty="0" err="1"/>
              <a:t>AirTouch</a:t>
            </a:r>
            <a:r>
              <a:rPr lang="en-US" altLang="ko-KR" sz="2400" dirty="0"/>
              <a:t>, Experian, etc.</a:t>
            </a:r>
          </a:p>
          <a:p>
            <a:pPr marL="274638" indent="-274638">
              <a:lnSpc>
                <a:spcPct val="80000"/>
              </a:lnSpc>
              <a:buFontTx/>
              <a:buNone/>
            </a:pPr>
            <a:endParaRPr lang="en-US" altLang="ko-KR" dirty="0"/>
          </a:p>
          <a:p>
            <a:endParaRPr lang="es-CO" dirty="0"/>
          </a:p>
        </p:txBody>
      </p:sp>
    </p:spTree>
    <p:extLst>
      <p:ext uri="{BB962C8B-B14F-4D97-AF65-F5344CB8AC3E}">
        <p14:creationId xmlns:p14="http://schemas.microsoft.com/office/powerpoint/2010/main" val="40996287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088" name="Rectangle 8"/>
          <p:cNvSpPr>
            <a:spLocks noGrp="1" noChangeArrowheads="1"/>
          </p:cNvSpPr>
          <p:nvPr>
            <p:ph type="title"/>
          </p:nvPr>
        </p:nvSpPr>
        <p:spPr/>
        <p:txBody>
          <a:bodyPr vert="horz" lIns="91440" tIns="45720" rIns="91440" bIns="45720" rtlCol="0" anchor="ctr">
            <a:normAutofit/>
          </a:bodyPr>
          <a:lstStyle/>
          <a:p>
            <a:r>
              <a:rPr lang="en-US" altLang="ko-KR" dirty="0"/>
              <a:t>CRISP-DM</a:t>
            </a:r>
          </a:p>
        </p:txBody>
      </p:sp>
      <p:sp>
        <p:nvSpPr>
          <p:cNvPr id="46089" name="Rectangle 9"/>
          <p:cNvSpPr>
            <a:spLocks noGrp="1" noChangeArrowheads="1"/>
          </p:cNvSpPr>
          <p:nvPr>
            <p:ph sz="half" idx="1"/>
          </p:nvPr>
        </p:nvSpPr>
        <p:spPr>
          <a:xfrm>
            <a:off x="1365250" y="1923990"/>
            <a:ext cx="4248150" cy="3455988"/>
          </a:xfrm>
        </p:spPr>
        <p:txBody>
          <a:bodyPr/>
          <a:lstStyle/>
          <a:p>
            <a:r>
              <a:rPr lang="en-US" altLang="ko-KR" sz="2200" b="1" dirty="0">
                <a:solidFill>
                  <a:srgbClr val="003300"/>
                </a:solidFill>
              </a:rPr>
              <a:t>Non-proprietary</a:t>
            </a:r>
          </a:p>
          <a:p>
            <a:r>
              <a:rPr lang="en-US" altLang="ko-KR" sz="2200" b="1" dirty="0">
                <a:solidFill>
                  <a:srgbClr val="003300"/>
                </a:solidFill>
              </a:rPr>
              <a:t>Application/Industry neutral</a:t>
            </a:r>
          </a:p>
          <a:p>
            <a:r>
              <a:rPr lang="en-US" altLang="ko-KR" sz="2200" b="1" dirty="0">
                <a:solidFill>
                  <a:srgbClr val="003300"/>
                </a:solidFill>
              </a:rPr>
              <a:t>Tool neutral</a:t>
            </a:r>
          </a:p>
          <a:p>
            <a:r>
              <a:rPr lang="en-US" altLang="ko-KR" sz="2200" b="1" dirty="0">
                <a:solidFill>
                  <a:srgbClr val="003300"/>
                </a:solidFill>
              </a:rPr>
              <a:t>Focus on business issues</a:t>
            </a:r>
          </a:p>
          <a:p>
            <a:pPr lvl="1"/>
            <a:r>
              <a:rPr lang="en-US" altLang="ko-KR" sz="1800" dirty="0">
                <a:effectLst>
                  <a:outerShdw blurRad="38100" dist="38100" dir="2700000" algn="tl">
                    <a:srgbClr val="FFFFFF"/>
                  </a:outerShdw>
                </a:effectLst>
              </a:rPr>
              <a:t>As well as technical analysis</a:t>
            </a:r>
          </a:p>
          <a:p>
            <a:r>
              <a:rPr lang="en-US" altLang="ko-KR" sz="2200" b="1" dirty="0">
                <a:solidFill>
                  <a:srgbClr val="003300"/>
                </a:solidFill>
              </a:rPr>
              <a:t>Framework for guidance</a:t>
            </a:r>
          </a:p>
          <a:p>
            <a:r>
              <a:rPr lang="en-US" altLang="ko-KR" sz="2200" b="1" dirty="0">
                <a:solidFill>
                  <a:srgbClr val="003300"/>
                </a:solidFill>
              </a:rPr>
              <a:t>Experience base</a:t>
            </a:r>
          </a:p>
          <a:p>
            <a:pPr lvl="1"/>
            <a:r>
              <a:rPr lang="en-US" altLang="ko-KR" sz="1800" dirty="0">
                <a:effectLst>
                  <a:outerShdw blurRad="38100" dist="38100" dir="2700000" algn="tl">
                    <a:srgbClr val="FFFFFF"/>
                  </a:outerShdw>
                </a:effectLst>
              </a:rPr>
              <a:t>Templates for Analysis</a:t>
            </a:r>
            <a:endParaRPr lang="en-US" altLang="ko-KR" sz="1600" dirty="0">
              <a:effectLst>
                <a:outerShdw blurRad="38100" dist="38100" dir="2700000" algn="tl">
                  <a:srgbClr val="FFFFFF"/>
                </a:outerShdw>
              </a:effectLst>
            </a:endParaRPr>
          </a:p>
          <a:p>
            <a:endParaRPr lang="en-US" altLang="ko-KR" sz="2000" dirty="0"/>
          </a:p>
        </p:txBody>
      </p:sp>
      <p:pic>
        <p:nvPicPr>
          <p:cNvPr id="46091" name="Picture 1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318002" y="1499045"/>
            <a:ext cx="4567712" cy="4526928"/>
          </a:xfrm>
          <a:noFill/>
          <a:ln/>
        </p:spPr>
      </p:pic>
      <p:sp>
        <p:nvSpPr>
          <p:cNvPr id="9" name="Marcador de número de diapositiva 6"/>
          <p:cNvSpPr>
            <a:spLocks noGrp="1"/>
          </p:cNvSpPr>
          <p:nvPr>
            <p:ph type="sldNum" sz="quarter" idx="12"/>
          </p:nvPr>
        </p:nvSpPr>
        <p:spPr/>
        <p:txBody>
          <a:bodyPr/>
          <a:lstStyle/>
          <a:p>
            <a:fld id="{45A37F56-F332-457D-8BBD-48CE637EDEE7}" type="slidenum">
              <a:rPr lang="en-US" altLang="ko-KR"/>
              <a:pPr/>
              <a:t>26</a:t>
            </a:fld>
            <a:endParaRPr lang="en-US" altLang="ko-KR"/>
          </a:p>
        </p:txBody>
      </p:sp>
    </p:spTree>
    <p:extLst>
      <p:ext uri="{BB962C8B-B14F-4D97-AF65-F5344CB8AC3E}">
        <p14:creationId xmlns:p14="http://schemas.microsoft.com/office/powerpoint/2010/main" val="36288377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6"/>
          <p:cNvSpPr>
            <a:spLocks noGrp="1"/>
          </p:cNvSpPr>
          <p:nvPr>
            <p:ph type="sldNum" sz="quarter" idx="12"/>
          </p:nvPr>
        </p:nvSpPr>
        <p:spPr/>
        <p:txBody>
          <a:bodyPr/>
          <a:lstStyle/>
          <a:p>
            <a:fld id="{854A4063-E10C-4A20-B4E6-D5C55D3844EA}" type="slidenum">
              <a:rPr lang="en-US" altLang="ko-KR"/>
              <a:pPr/>
              <a:t>27</a:t>
            </a:fld>
            <a:endParaRPr lang="en-US" altLang="ko-KR"/>
          </a:p>
        </p:txBody>
      </p:sp>
      <p:sp>
        <p:nvSpPr>
          <p:cNvPr id="47112" name="Rectangle 8"/>
          <p:cNvSpPr>
            <a:spLocks noGrp="1" noChangeArrowheads="1"/>
          </p:cNvSpPr>
          <p:nvPr>
            <p:ph type="title"/>
          </p:nvPr>
        </p:nvSpPr>
        <p:spPr/>
        <p:txBody>
          <a:bodyPr vert="horz" lIns="91440" tIns="45720" rIns="91440" bIns="45720" rtlCol="0" anchor="ctr">
            <a:normAutofit/>
          </a:bodyPr>
          <a:lstStyle/>
          <a:p>
            <a:r>
              <a:rPr lang="en-US" altLang="ko-KR" dirty="0"/>
              <a:t>CRISP-DM: Overview</a:t>
            </a:r>
          </a:p>
        </p:txBody>
      </p:sp>
      <p:sp>
        <p:nvSpPr>
          <p:cNvPr id="47114" name="Rectangle 10"/>
          <p:cNvSpPr>
            <a:spLocks noGrp="1" noChangeArrowheads="1"/>
          </p:cNvSpPr>
          <p:nvPr>
            <p:ph type="body" sz="half" idx="2"/>
          </p:nvPr>
        </p:nvSpPr>
        <p:spPr>
          <a:xfrm>
            <a:off x="6383338" y="2349500"/>
            <a:ext cx="4970462" cy="1900238"/>
          </a:xfrm>
        </p:spPr>
        <p:txBody>
          <a:bodyPr>
            <a:noAutofit/>
          </a:bodyPr>
          <a:lstStyle/>
          <a:p>
            <a:pPr marL="0" indent="92075"/>
            <a:r>
              <a:rPr lang="en-US" altLang="ko-KR" sz="2400"/>
              <a:t> </a:t>
            </a:r>
            <a:r>
              <a:rPr lang="en-US" altLang="ko-KR" sz="2400" b="1">
                <a:solidFill>
                  <a:srgbClr val="CC0000"/>
                </a:solidFill>
              </a:rPr>
              <a:t>Data Mining</a:t>
            </a:r>
            <a:r>
              <a:rPr lang="en-US" altLang="ko-KR" sz="2400" b="1"/>
              <a:t> </a:t>
            </a:r>
            <a:r>
              <a:rPr lang="en-US" altLang="ko-KR" sz="2400" b="1">
                <a:solidFill>
                  <a:srgbClr val="CC0000"/>
                </a:solidFill>
              </a:rPr>
              <a:t>methodology</a:t>
            </a:r>
          </a:p>
          <a:p>
            <a:pPr marL="0" indent="92075"/>
            <a:r>
              <a:rPr lang="en-US" altLang="ko-KR" sz="2400" b="1"/>
              <a:t> </a:t>
            </a:r>
            <a:r>
              <a:rPr lang="en-US" altLang="ko-KR" sz="2400" b="1">
                <a:solidFill>
                  <a:srgbClr val="CC0000"/>
                </a:solidFill>
              </a:rPr>
              <a:t>Process Model</a:t>
            </a:r>
          </a:p>
          <a:p>
            <a:pPr marL="0" indent="92075"/>
            <a:r>
              <a:rPr lang="en-US" altLang="ko-KR" sz="2400" b="1"/>
              <a:t> For </a:t>
            </a:r>
            <a:r>
              <a:rPr lang="en-US" altLang="ko-KR" sz="2400" b="1">
                <a:solidFill>
                  <a:srgbClr val="CC0000"/>
                </a:solidFill>
              </a:rPr>
              <a:t>anyone</a:t>
            </a:r>
          </a:p>
          <a:p>
            <a:pPr marL="0" indent="92075"/>
            <a:r>
              <a:rPr lang="en-US" altLang="ko-KR" sz="2400" b="1"/>
              <a:t> Provides </a:t>
            </a:r>
            <a:r>
              <a:rPr lang="en-US" altLang="ko-KR" sz="2400" b="1">
                <a:solidFill>
                  <a:srgbClr val="CC0000"/>
                </a:solidFill>
              </a:rPr>
              <a:t>a complete blueprint</a:t>
            </a:r>
          </a:p>
          <a:p>
            <a:pPr marL="0" indent="92075"/>
            <a:r>
              <a:rPr lang="en-US" altLang="ko-KR" sz="2400" b="1"/>
              <a:t> Life cycle: </a:t>
            </a:r>
            <a:r>
              <a:rPr lang="en-US" altLang="ko-KR" sz="2400" b="1">
                <a:solidFill>
                  <a:srgbClr val="CC0000"/>
                </a:solidFill>
              </a:rPr>
              <a:t>6 phases</a:t>
            </a:r>
            <a:endParaRPr lang="en-US" altLang="ko-KR" sz="2400" b="1"/>
          </a:p>
          <a:p>
            <a:pPr marL="0" indent="92075"/>
            <a:endParaRPr lang="en-US" altLang="ko-KR" sz="2400" b="1"/>
          </a:p>
        </p:txBody>
      </p:sp>
      <p:pic>
        <p:nvPicPr>
          <p:cNvPr id="47115" name="Picture 11"/>
          <p:cNvPicPr>
            <a:picLocks noGrp="1" noChangeAspect="1" noChangeArrowheads="1"/>
          </p:cNvPicPr>
          <p:nvPr>
            <p:ph type="body" sz="half" idx="1"/>
          </p:nvPr>
        </p:nvPicPr>
        <p:blipFill>
          <a:blip r:embed="rId2">
            <a:extLst>
              <a:ext uri="{28A0092B-C50C-407E-A947-70E740481C1C}">
                <a14:useLocalDpi xmlns:a14="http://schemas.microsoft.com/office/drawing/2010/main" val="0"/>
              </a:ext>
            </a:extLst>
          </a:blip>
          <a:srcRect r="1256"/>
          <a:stretch>
            <a:fillRect/>
          </a:stretch>
        </p:blipFill>
        <p:spPr>
          <a:xfrm>
            <a:off x="652236" y="1690688"/>
            <a:ext cx="4819650" cy="4799270"/>
          </a:xfrm>
          <a:noFill/>
          <a:ln/>
        </p:spPr>
      </p:pic>
    </p:spTree>
    <p:extLst>
      <p:ext uri="{BB962C8B-B14F-4D97-AF65-F5344CB8AC3E}">
        <p14:creationId xmlns:p14="http://schemas.microsoft.com/office/powerpoint/2010/main" val="210838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vert="horz" lIns="91440" tIns="45720" rIns="91440" bIns="45720" rtlCol="0" anchor="ctr">
            <a:normAutofit/>
          </a:bodyPr>
          <a:lstStyle/>
          <a:p>
            <a:r>
              <a:rPr lang="en-US" altLang="ko-KR" dirty="0"/>
              <a:t>CRISP-DM: Phases</a:t>
            </a:r>
          </a:p>
        </p:txBody>
      </p:sp>
      <p:sp>
        <p:nvSpPr>
          <p:cNvPr id="49155" name="Rectangle 3"/>
          <p:cNvSpPr>
            <a:spLocks noGrp="1" noChangeArrowheads="1"/>
          </p:cNvSpPr>
          <p:nvPr>
            <p:ph idx="1"/>
          </p:nvPr>
        </p:nvSpPr>
        <p:spPr>
          <a:xfrm>
            <a:off x="2135188" y="1557339"/>
            <a:ext cx="8532812" cy="3671887"/>
          </a:xfrm>
        </p:spPr>
        <p:txBody>
          <a:bodyPr>
            <a:noAutofit/>
          </a:bodyPr>
          <a:lstStyle/>
          <a:p>
            <a:pPr marL="274638" indent="-274638">
              <a:lnSpc>
                <a:spcPct val="80000"/>
              </a:lnSpc>
            </a:pPr>
            <a:r>
              <a:rPr lang="en-US" altLang="ko-KR" b="1" dirty="0">
                <a:solidFill>
                  <a:srgbClr val="003300"/>
                </a:solidFill>
              </a:rPr>
              <a:t>Business Understanding</a:t>
            </a:r>
          </a:p>
          <a:p>
            <a:pPr marL="274638" indent="-274638">
              <a:lnSpc>
                <a:spcPct val="80000"/>
              </a:lnSpc>
              <a:buNone/>
            </a:pPr>
            <a:r>
              <a:rPr lang="en-US" altLang="ko-KR" sz="1800" dirty="0"/>
              <a:t>	 </a:t>
            </a:r>
            <a:r>
              <a:rPr lang="en-US" altLang="ko-KR" sz="1800" b="1" dirty="0"/>
              <a:t>Project objectives and requirements understanding, Data mining problem definition</a:t>
            </a:r>
          </a:p>
          <a:p>
            <a:pPr marL="274638" indent="-274638">
              <a:lnSpc>
                <a:spcPct val="80000"/>
              </a:lnSpc>
            </a:pPr>
            <a:r>
              <a:rPr lang="en-US" altLang="ko-KR" b="1" dirty="0">
                <a:solidFill>
                  <a:srgbClr val="003300"/>
                </a:solidFill>
              </a:rPr>
              <a:t>Data Understanding</a:t>
            </a:r>
          </a:p>
          <a:p>
            <a:pPr marL="274638" indent="-274638">
              <a:lnSpc>
                <a:spcPct val="80000"/>
              </a:lnSpc>
              <a:buNone/>
            </a:pPr>
            <a:r>
              <a:rPr lang="en-US" altLang="ko-KR" sz="1800" dirty="0"/>
              <a:t>	  </a:t>
            </a:r>
            <a:r>
              <a:rPr lang="en-US" altLang="ko-KR" sz="1800" b="1" dirty="0"/>
              <a:t>Initial data collection and familiarization, Data quality problems identification</a:t>
            </a:r>
          </a:p>
          <a:p>
            <a:pPr marL="274638" indent="-274638">
              <a:lnSpc>
                <a:spcPct val="80000"/>
              </a:lnSpc>
            </a:pPr>
            <a:r>
              <a:rPr lang="en-US" altLang="ko-KR" b="1" dirty="0">
                <a:solidFill>
                  <a:srgbClr val="003300"/>
                </a:solidFill>
              </a:rPr>
              <a:t>Data Preparation</a:t>
            </a:r>
          </a:p>
          <a:p>
            <a:pPr marL="274638" indent="-274638">
              <a:lnSpc>
                <a:spcPct val="80000"/>
              </a:lnSpc>
              <a:buNone/>
            </a:pPr>
            <a:r>
              <a:rPr lang="en-US" altLang="ko-KR" sz="1800" dirty="0"/>
              <a:t>	  </a:t>
            </a:r>
            <a:r>
              <a:rPr lang="en-US" altLang="ko-KR" sz="1800" b="1" dirty="0"/>
              <a:t>Table, record and attribute selection, Data transformation and cleaning</a:t>
            </a:r>
          </a:p>
          <a:p>
            <a:pPr marL="274638" indent="-274638">
              <a:lnSpc>
                <a:spcPct val="80000"/>
              </a:lnSpc>
            </a:pPr>
            <a:r>
              <a:rPr lang="en-US" altLang="ko-KR" b="1" dirty="0">
                <a:solidFill>
                  <a:srgbClr val="003300"/>
                </a:solidFill>
              </a:rPr>
              <a:t>Modeling</a:t>
            </a:r>
          </a:p>
          <a:p>
            <a:pPr marL="274638" indent="-274638">
              <a:lnSpc>
                <a:spcPct val="80000"/>
              </a:lnSpc>
              <a:buNone/>
            </a:pPr>
            <a:r>
              <a:rPr lang="en-US" altLang="ko-KR" sz="1800" dirty="0"/>
              <a:t>	  </a:t>
            </a:r>
            <a:r>
              <a:rPr lang="en-US" altLang="ko-KR" sz="1800" b="1" dirty="0"/>
              <a:t>Modeling techniques selection and application, Parameters calibration</a:t>
            </a:r>
          </a:p>
          <a:p>
            <a:pPr marL="274638" indent="-274638">
              <a:lnSpc>
                <a:spcPct val="80000"/>
              </a:lnSpc>
            </a:pPr>
            <a:r>
              <a:rPr lang="en-US" altLang="ko-KR" b="1" dirty="0">
                <a:solidFill>
                  <a:srgbClr val="003300"/>
                </a:solidFill>
              </a:rPr>
              <a:t>Evaluation</a:t>
            </a:r>
          </a:p>
          <a:p>
            <a:pPr marL="274638" indent="-274638">
              <a:lnSpc>
                <a:spcPct val="80000"/>
              </a:lnSpc>
              <a:buNone/>
            </a:pPr>
            <a:r>
              <a:rPr lang="en-US" altLang="ko-KR" sz="1800" dirty="0"/>
              <a:t>	  </a:t>
            </a:r>
            <a:r>
              <a:rPr lang="en-US" altLang="ko-KR" sz="1800" b="1" dirty="0"/>
              <a:t>Business objectives &amp; issues achievement evaluation</a:t>
            </a:r>
          </a:p>
          <a:p>
            <a:pPr marL="274638" indent="-274638">
              <a:lnSpc>
                <a:spcPct val="80000"/>
              </a:lnSpc>
            </a:pPr>
            <a:r>
              <a:rPr lang="en-US" altLang="ko-KR" b="1" dirty="0">
                <a:solidFill>
                  <a:srgbClr val="003300"/>
                </a:solidFill>
              </a:rPr>
              <a:t>Deployment</a:t>
            </a:r>
          </a:p>
          <a:p>
            <a:pPr marL="274638" indent="-274638">
              <a:lnSpc>
                <a:spcPct val="80000"/>
              </a:lnSpc>
              <a:buNone/>
            </a:pPr>
            <a:r>
              <a:rPr lang="en-US" altLang="ko-KR" sz="1800" dirty="0"/>
              <a:t>	  </a:t>
            </a:r>
            <a:r>
              <a:rPr lang="en-US" altLang="ko-KR" sz="1800" b="1" dirty="0"/>
              <a:t>Result model deployment, Repeatable data mining process implementation</a:t>
            </a:r>
          </a:p>
          <a:p>
            <a:pPr marL="274638" indent="-274638">
              <a:lnSpc>
                <a:spcPct val="80000"/>
              </a:lnSpc>
              <a:buNone/>
            </a:pPr>
            <a:endParaRPr lang="en-US" altLang="ko-KR" sz="1800" dirty="0"/>
          </a:p>
        </p:txBody>
      </p:sp>
    </p:spTree>
    <p:extLst>
      <p:ext uri="{BB962C8B-B14F-4D97-AF65-F5344CB8AC3E}">
        <p14:creationId xmlns:p14="http://schemas.microsoft.com/office/powerpoint/2010/main" val="41515454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vert="horz" lIns="91440" tIns="45720" rIns="91440" bIns="45720" rtlCol="0" anchor="ctr">
            <a:normAutofit/>
          </a:bodyPr>
          <a:lstStyle/>
          <a:p>
            <a:r>
              <a:rPr lang="en-US" altLang="ko-KR"/>
              <a:t>Phases and Tasks</a:t>
            </a:r>
          </a:p>
        </p:txBody>
      </p:sp>
      <p:grpSp>
        <p:nvGrpSpPr>
          <p:cNvPr id="50278" name="Group 102"/>
          <p:cNvGrpSpPr>
            <a:grpSpLocks/>
          </p:cNvGrpSpPr>
          <p:nvPr/>
        </p:nvGrpSpPr>
        <p:grpSpPr bwMode="auto">
          <a:xfrm>
            <a:off x="2663039" y="1899663"/>
            <a:ext cx="8208963" cy="720725"/>
            <a:chOff x="476" y="935"/>
            <a:chExt cx="5171" cy="454"/>
          </a:xfrm>
        </p:grpSpPr>
        <p:sp>
          <p:nvSpPr>
            <p:cNvPr id="50184" name="AutoShape 8"/>
            <p:cNvSpPr>
              <a:spLocks noChangeArrowheads="1"/>
            </p:cNvSpPr>
            <p:nvPr/>
          </p:nvSpPr>
          <p:spPr bwMode="auto">
            <a:xfrm>
              <a:off x="476" y="935"/>
              <a:ext cx="1088" cy="453"/>
            </a:xfrm>
            <a:prstGeom prst="homePlate">
              <a:avLst>
                <a:gd name="adj" fmla="val 60044"/>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300">
                  <a:solidFill>
                    <a:srgbClr val="003300"/>
                  </a:solidFill>
                </a:rPr>
                <a:t>Business</a:t>
              </a:r>
            </a:p>
            <a:p>
              <a:pPr algn="ctr"/>
              <a:r>
                <a:rPr lang="en-US" altLang="ko-KR" sz="1300">
                  <a:solidFill>
                    <a:srgbClr val="003300"/>
                  </a:solidFill>
                </a:rPr>
                <a:t>Understanding</a:t>
              </a:r>
            </a:p>
          </p:txBody>
        </p:sp>
        <p:sp>
          <p:nvSpPr>
            <p:cNvPr id="50207" name="AutoShape 31"/>
            <p:cNvSpPr>
              <a:spLocks noChangeArrowheads="1"/>
            </p:cNvSpPr>
            <p:nvPr/>
          </p:nvSpPr>
          <p:spPr bwMode="auto">
            <a:xfrm>
              <a:off x="1338" y="935"/>
              <a:ext cx="1043" cy="454"/>
            </a:xfrm>
            <a:prstGeom prst="chevron">
              <a:avLst>
                <a:gd name="adj" fmla="val 57434"/>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a:solidFill>
                    <a:srgbClr val="003300"/>
                  </a:solidFill>
                </a:rPr>
                <a:t>     </a:t>
              </a:r>
              <a:r>
                <a:rPr lang="en-US" altLang="ko-KR" sz="1300">
                  <a:solidFill>
                    <a:srgbClr val="003300"/>
                  </a:solidFill>
                </a:rPr>
                <a:t>Data</a:t>
              </a:r>
            </a:p>
            <a:p>
              <a:pPr algn="ctr"/>
              <a:r>
                <a:rPr lang="en-US" altLang="ko-KR" sz="1300">
                  <a:solidFill>
                    <a:srgbClr val="003300"/>
                  </a:solidFill>
                </a:rPr>
                <a:t>     Understanding</a:t>
              </a:r>
            </a:p>
          </p:txBody>
        </p:sp>
        <p:sp>
          <p:nvSpPr>
            <p:cNvPr id="50211" name="AutoShape 35"/>
            <p:cNvSpPr>
              <a:spLocks noChangeArrowheads="1"/>
            </p:cNvSpPr>
            <p:nvPr/>
          </p:nvSpPr>
          <p:spPr bwMode="auto">
            <a:xfrm>
              <a:off x="2154" y="935"/>
              <a:ext cx="1043" cy="454"/>
            </a:xfrm>
            <a:prstGeom prst="chevron">
              <a:avLst>
                <a:gd name="adj" fmla="val 57434"/>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a:solidFill>
                    <a:srgbClr val="003300"/>
                  </a:solidFill>
                </a:rPr>
                <a:t>     </a:t>
              </a:r>
              <a:r>
                <a:rPr lang="en-US" altLang="ko-KR" sz="1300">
                  <a:solidFill>
                    <a:srgbClr val="003300"/>
                  </a:solidFill>
                </a:rPr>
                <a:t>Data</a:t>
              </a:r>
            </a:p>
            <a:p>
              <a:pPr algn="ctr"/>
              <a:r>
                <a:rPr lang="en-US" altLang="ko-KR" sz="1300">
                  <a:solidFill>
                    <a:srgbClr val="003300"/>
                  </a:solidFill>
                </a:rPr>
                <a:t>     Preparation</a:t>
              </a:r>
            </a:p>
          </p:txBody>
        </p:sp>
        <p:sp>
          <p:nvSpPr>
            <p:cNvPr id="50212" name="AutoShape 36"/>
            <p:cNvSpPr>
              <a:spLocks noChangeArrowheads="1"/>
            </p:cNvSpPr>
            <p:nvPr/>
          </p:nvSpPr>
          <p:spPr bwMode="auto">
            <a:xfrm>
              <a:off x="2971" y="935"/>
              <a:ext cx="1043" cy="454"/>
            </a:xfrm>
            <a:prstGeom prst="chevron">
              <a:avLst>
                <a:gd name="adj" fmla="val 57434"/>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a:solidFill>
                    <a:srgbClr val="003300"/>
                  </a:solidFill>
                </a:rPr>
                <a:t>     </a:t>
              </a:r>
              <a:r>
                <a:rPr lang="en-US" altLang="ko-KR" sz="1300">
                  <a:solidFill>
                    <a:srgbClr val="003300"/>
                  </a:solidFill>
                </a:rPr>
                <a:t>Modeling</a:t>
              </a:r>
            </a:p>
          </p:txBody>
        </p:sp>
        <p:sp>
          <p:nvSpPr>
            <p:cNvPr id="50213" name="AutoShape 37"/>
            <p:cNvSpPr>
              <a:spLocks noChangeArrowheads="1"/>
            </p:cNvSpPr>
            <p:nvPr/>
          </p:nvSpPr>
          <p:spPr bwMode="auto">
            <a:xfrm>
              <a:off x="4604" y="935"/>
              <a:ext cx="1043" cy="454"/>
            </a:xfrm>
            <a:prstGeom prst="chevron">
              <a:avLst>
                <a:gd name="adj" fmla="val 57434"/>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a:solidFill>
                    <a:srgbClr val="003300"/>
                  </a:solidFill>
                </a:rPr>
                <a:t>     </a:t>
              </a:r>
              <a:r>
                <a:rPr lang="en-US" altLang="ko-KR" sz="1300">
                  <a:solidFill>
                    <a:srgbClr val="003300"/>
                  </a:solidFill>
                </a:rPr>
                <a:t>Deployment</a:t>
              </a:r>
            </a:p>
          </p:txBody>
        </p:sp>
        <p:sp>
          <p:nvSpPr>
            <p:cNvPr id="50214" name="AutoShape 38"/>
            <p:cNvSpPr>
              <a:spLocks noChangeArrowheads="1"/>
            </p:cNvSpPr>
            <p:nvPr/>
          </p:nvSpPr>
          <p:spPr bwMode="auto">
            <a:xfrm>
              <a:off x="3787" y="935"/>
              <a:ext cx="1043" cy="454"/>
            </a:xfrm>
            <a:prstGeom prst="chevron">
              <a:avLst>
                <a:gd name="adj" fmla="val 57434"/>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a:solidFill>
                    <a:srgbClr val="003300"/>
                  </a:solidFill>
                </a:rPr>
                <a:t>     </a:t>
              </a:r>
              <a:r>
                <a:rPr lang="en-US" altLang="ko-KR" sz="1300">
                  <a:solidFill>
                    <a:srgbClr val="003300"/>
                  </a:solidFill>
                </a:rPr>
                <a:t>Evaluation</a:t>
              </a:r>
            </a:p>
          </p:txBody>
        </p:sp>
      </p:grpSp>
      <p:grpSp>
        <p:nvGrpSpPr>
          <p:cNvPr id="50279" name="Group 103"/>
          <p:cNvGrpSpPr>
            <a:grpSpLocks/>
          </p:cNvGrpSpPr>
          <p:nvPr/>
        </p:nvGrpSpPr>
        <p:grpSpPr bwMode="auto">
          <a:xfrm>
            <a:off x="2807502" y="2827776"/>
            <a:ext cx="7632700" cy="3097213"/>
            <a:chOff x="567" y="1434"/>
            <a:chExt cx="4808" cy="1951"/>
          </a:xfrm>
        </p:grpSpPr>
        <p:sp>
          <p:nvSpPr>
            <p:cNvPr id="50216" name="AutoShape 40"/>
            <p:cNvSpPr>
              <a:spLocks noChangeArrowheads="1"/>
            </p:cNvSpPr>
            <p:nvPr/>
          </p:nvSpPr>
          <p:spPr bwMode="auto">
            <a:xfrm>
              <a:off x="2200" y="3067"/>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Format</a:t>
              </a:r>
            </a:p>
            <a:p>
              <a:pPr algn="ctr"/>
              <a:r>
                <a:rPr lang="en-US" altLang="ko-KR" sz="1100"/>
                <a:t>Data</a:t>
              </a:r>
            </a:p>
          </p:txBody>
        </p:sp>
        <p:sp>
          <p:nvSpPr>
            <p:cNvPr id="50249" name="AutoShape 73"/>
            <p:cNvSpPr>
              <a:spLocks noChangeArrowheads="1"/>
            </p:cNvSpPr>
            <p:nvPr/>
          </p:nvSpPr>
          <p:spPr bwMode="auto">
            <a:xfrm>
              <a:off x="2200" y="2659"/>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Integrate</a:t>
              </a:r>
            </a:p>
            <a:p>
              <a:pPr algn="ctr"/>
              <a:r>
                <a:rPr lang="en-US" altLang="ko-KR" sz="1100"/>
                <a:t>Data</a:t>
              </a:r>
            </a:p>
          </p:txBody>
        </p:sp>
        <p:sp>
          <p:nvSpPr>
            <p:cNvPr id="50250" name="AutoShape 74"/>
            <p:cNvSpPr>
              <a:spLocks noChangeArrowheads="1"/>
            </p:cNvSpPr>
            <p:nvPr/>
          </p:nvSpPr>
          <p:spPr bwMode="auto">
            <a:xfrm>
              <a:off x="2200" y="2251"/>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Construct</a:t>
              </a:r>
            </a:p>
            <a:p>
              <a:pPr algn="ctr"/>
              <a:r>
                <a:rPr lang="en-US" altLang="ko-KR" sz="1100"/>
                <a:t>Data</a:t>
              </a:r>
            </a:p>
          </p:txBody>
        </p:sp>
        <p:sp>
          <p:nvSpPr>
            <p:cNvPr id="50251" name="AutoShape 75"/>
            <p:cNvSpPr>
              <a:spLocks noChangeArrowheads="1"/>
            </p:cNvSpPr>
            <p:nvPr/>
          </p:nvSpPr>
          <p:spPr bwMode="auto">
            <a:xfrm>
              <a:off x="2200" y="1842"/>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Clean</a:t>
              </a:r>
            </a:p>
            <a:p>
              <a:pPr algn="ctr"/>
              <a:r>
                <a:rPr lang="en-US" altLang="ko-KR" sz="1100"/>
                <a:t>Data</a:t>
              </a:r>
            </a:p>
          </p:txBody>
        </p:sp>
        <p:sp>
          <p:nvSpPr>
            <p:cNvPr id="50252" name="AutoShape 76"/>
            <p:cNvSpPr>
              <a:spLocks noChangeArrowheads="1"/>
            </p:cNvSpPr>
            <p:nvPr/>
          </p:nvSpPr>
          <p:spPr bwMode="auto">
            <a:xfrm>
              <a:off x="2200" y="1434"/>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Select</a:t>
              </a:r>
            </a:p>
            <a:p>
              <a:pPr algn="ctr"/>
              <a:r>
                <a:rPr lang="en-US" altLang="ko-KR" sz="1100"/>
                <a:t>Data</a:t>
              </a:r>
            </a:p>
          </p:txBody>
        </p:sp>
        <p:sp>
          <p:nvSpPr>
            <p:cNvPr id="50253" name="AutoShape 77"/>
            <p:cNvSpPr>
              <a:spLocks noChangeArrowheads="1"/>
            </p:cNvSpPr>
            <p:nvPr/>
          </p:nvSpPr>
          <p:spPr bwMode="auto">
            <a:xfrm>
              <a:off x="567" y="1434"/>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Determine</a:t>
              </a:r>
            </a:p>
            <a:p>
              <a:pPr algn="ctr"/>
              <a:r>
                <a:rPr lang="en-US" altLang="ko-KR" sz="1100"/>
                <a:t>Business</a:t>
              </a:r>
            </a:p>
            <a:p>
              <a:pPr algn="ctr"/>
              <a:r>
                <a:rPr lang="en-US" altLang="ko-KR" sz="1100"/>
                <a:t>Objectives</a:t>
              </a:r>
            </a:p>
          </p:txBody>
        </p:sp>
        <p:sp>
          <p:nvSpPr>
            <p:cNvPr id="50254" name="AutoShape 78"/>
            <p:cNvSpPr>
              <a:spLocks noChangeArrowheads="1"/>
            </p:cNvSpPr>
            <p:nvPr/>
          </p:nvSpPr>
          <p:spPr bwMode="auto">
            <a:xfrm>
              <a:off x="4649" y="2659"/>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Review</a:t>
              </a:r>
            </a:p>
            <a:p>
              <a:pPr algn="ctr"/>
              <a:r>
                <a:rPr lang="en-US" altLang="ko-KR" sz="1100"/>
                <a:t>Project</a:t>
              </a:r>
            </a:p>
          </p:txBody>
        </p:sp>
        <p:sp>
          <p:nvSpPr>
            <p:cNvPr id="50255" name="AutoShape 79"/>
            <p:cNvSpPr>
              <a:spLocks noChangeArrowheads="1"/>
            </p:cNvSpPr>
            <p:nvPr/>
          </p:nvSpPr>
          <p:spPr bwMode="auto">
            <a:xfrm>
              <a:off x="4649" y="2251"/>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Produce</a:t>
              </a:r>
            </a:p>
            <a:p>
              <a:pPr algn="ctr"/>
              <a:r>
                <a:rPr lang="en-US" altLang="ko-KR" sz="1100"/>
                <a:t>Final</a:t>
              </a:r>
            </a:p>
            <a:p>
              <a:pPr algn="ctr"/>
              <a:r>
                <a:rPr lang="en-US" altLang="ko-KR" sz="1100"/>
                <a:t>Report</a:t>
              </a:r>
            </a:p>
          </p:txBody>
        </p:sp>
        <p:sp>
          <p:nvSpPr>
            <p:cNvPr id="50256" name="AutoShape 80"/>
            <p:cNvSpPr>
              <a:spLocks noChangeArrowheads="1"/>
            </p:cNvSpPr>
            <p:nvPr/>
          </p:nvSpPr>
          <p:spPr bwMode="auto">
            <a:xfrm>
              <a:off x="4649" y="1842"/>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Plan Monitering</a:t>
              </a:r>
            </a:p>
            <a:p>
              <a:pPr algn="ctr"/>
              <a:r>
                <a:rPr lang="en-US" altLang="ko-KR" sz="1100"/>
                <a:t>&amp;</a:t>
              </a:r>
            </a:p>
            <a:p>
              <a:pPr algn="ctr"/>
              <a:r>
                <a:rPr lang="en-US" altLang="ko-KR" sz="1100"/>
                <a:t>Maintenance</a:t>
              </a:r>
            </a:p>
          </p:txBody>
        </p:sp>
        <p:sp>
          <p:nvSpPr>
            <p:cNvPr id="50258" name="AutoShape 82"/>
            <p:cNvSpPr>
              <a:spLocks noChangeArrowheads="1"/>
            </p:cNvSpPr>
            <p:nvPr/>
          </p:nvSpPr>
          <p:spPr bwMode="auto">
            <a:xfrm>
              <a:off x="4649" y="1434"/>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Plan</a:t>
              </a:r>
            </a:p>
            <a:p>
              <a:pPr algn="ctr"/>
              <a:r>
                <a:rPr lang="en-US" altLang="ko-KR" sz="1100"/>
                <a:t>Deployment</a:t>
              </a:r>
            </a:p>
          </p:txBody>
        </p:sp>
        <p:sp>
          <p:nvSpPr>
            <p:cNvPr id="50259" name="AutoShape 83"/>
            <p:cNvSpPr>
              <a:spLocks noChangeArrowheads="1"/>
            </p:cNvSpPr>
            <p:nvPr/>
          </p:nvSpPr>
          <p:spPr bwMode="auto">
            <a:xfrm>
              <a:off x="3833" y="2251"/>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Determine</a:t>
              </a:r>
            </a:p>
            <a:p>
              <a:pPr algn="ctr"/>
              <a:r>
                <a:rPr lang="en-US" altLang="ko-KR" sz="1100"/>
                <a:t>Next Steps</a:t>
              </a:r>
            </a:p>
          </p:txBody>
        </p:sp>
        <p:sp>
          <p:nvSpPr>
            <p:cNvPr id="50260" name="AutoShape 84"/>
            <p:cNvSpPr>
              <a:spLocks noChangeArrowheads="1"/>
            </p:cNvSpPr>
            <p:nvPr/>
          </p:nvSpPr>
          <p:spPr bwMode="auto">
            <a:xfrm>
              <a:off x="3833" y="1842"/>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Review</a:t>
              </a:r>
            </a:p>
            <a:p>
              <a:pPr algn="ctr"/>
              <a:r>
                <a:rPr lang="en-US" altLang="ko-KR" sz="1100"/>
                <a:t>Process</a:t>
              </a:r>
            </a:p>
          </p:txBody>
        </p:sp>
        <p:sp>
          <p:nvSpPr>
            <p:cNvPr id="50261" name="AutoShape 85"/>
            <p:cNvSpPr>
              <a:spLocks noChangeArrowheads="1"/>
            </p:cNvSpPr>
            <p:nvPr/>
          </p:nvSpPr>
          <p:spPr bwMode="auto">
            <a:xfrm>
              <a:off x="3833" y="1434"/>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Evaluate</a:t>
              </a:r>
            </a:p>
            <a:p>
              <a:pPr algn="ctr"/>
              <a:r>
                <a:rPr lang="en-US" altLang="ko-KR" sz="1100"/>
                <a:t>Results</a:t>
              </a:r>
            </a:p>
          </p:txBody>
        </p:sp>
        <p:sp>
          <p:nvSpPr>
            <p:cNvPr id="50262" name="AutoShape 86"/>
            <p:cNvSpPr>
              <a:spLocks noChangeArrowheads="1"/>
            </p:cNvSpPr>
            <p:nvPr/>
          </p:nvSpPr>
          <p:spPr bwMode="auto">
            <a:xfrm>
              <a:off x="3016" y="2659"/>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Assess</a:t>
              </a:r>
            </a:p>
            <a:p>
              <a:pPr algn="ctr"/>
              <a:r>
                <a:rPr lang="en-US" altLang="ko-KR" sz="1100"/>
                <a:t>Model</a:t>
              </a:r>
            </a:p>
          </p:txBody>
        </p:sp>
        <p:sp>
          <p:nvSpPr>
            <p:cNvPr id="50263" name="AutoShape 87"/>
            <p:cNvSpPr>
              <a:spLocks noChangeArrowheads="1"/>
            </p:cNvSpPr>
            <p:nvPr/>
          </p:nvSpPr>
          <p:spPr bwMode="auto">
            <a:xfrm>
              <a:off x="3016" y="2251"/>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Build</a:t>
              </a:r>
            </a:p>
            <a:p>
              <a:pPr algn="ctr"/>
              <a:r>
                <a:rPr lang="en-US" altLang="ko-KR" sz="1100"/>
                <a:t>Model</a:t>
              </a:r>
            </a:p>
          </p:txBody>
        </p:sp>
        <p:sp>
          <p:nvSpPr>
            <p:cNvPr id="50264" name="AutoShape 88"/>
            <p:cNvSpPr>
              <a:spLocks noChangeArrowheads="1"/>
            </p:cNvSpPr>
            <p:nvPr/>
          </p:nvSpPr>
          <p:spPr bwMode="auto">
            <a:xfrm>
              <a:off x="3016" y="1842"/>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Generate</a:t>
              </a:r>
            </a:p>
            <a:p>
              <a:pPr algn="ctr"/>
              <a:r>
                <a:rPr lang="en-US" altLang="ko-KR" sz="1100"/>
                <a:t>Test Design</a:t>
              </a:r>
            </a:p>
          </p:txBody>
        </p:sp>
        <p:sp>
          <p:nvSpPr>
            <p:cNvPr id="50265" name="AutoShape 89"/>
            <p:cNvSpPr>
              <a:spLocks noChangeArrowheads="1"/>
            </p:cNvSpPr>
            <p:nvPr/>
          </p:nvSpPr>
          <p:spPr bwMode="auto">
            <a:xfrm>
              <a:off x="3016" y="1434"/>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Select</a:t>
              </a:r>
            </a:p>
            <a:p>
              <a:pPr algn="ctr"/>
              <a:r>
                <a:rPr lang="en-US" altLang="ko-KR" sz="1100"/>
                <a:t>Modeling</a:t>
              </a:r>
            </a:p>
            <a:p>
              <a:pPr algn="ctr"/>
              <a:r>
                <a:rPr lang="en-US" altLang="ko-KR" sz="1100"/>
                <a:t>Technique</a:t>
              </a:r>
            </a:p>
          </p:txBody>
        </p:sp>
        <p:sp>
          <p:nvSpPr>
            <p:cNvPr id="50271" name="AutoShape 95"/>
            <p:cNvSpPr>
              <a:spLocks noChangeArrowheads="1"/>
            </p:cNvSpPr>
            <p:nvPr/>
          </p:nvSpPr>
          <p:spPr bwMode="auto">
            <a:xfrm>
              <a:off x="567" y="1842"/>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Assess</a:t>
              </a:r>
            </a:p>
            <a:p>
              <a:pPr algn="ctr"/>
              <a:r>
                <a:rPr lang="en-US" altLang="ko-KR" sz="1100"/>
                <a:t>Situation</a:t>
              </a:r>
            </a:p>
          </p:txBody>
        </p:sp>
        <p:sp>
          <p:nvSpPr>
            <p:cNvPr id="50272" name="AutoShape 96"/>
            <p:cNvSpPr>
              <a:spLocks noChangeArrowheads="1"/>
            </p:cNvSpPr>
            <p:nvPr/>
          </p:nvSpPr>
          <p:spPr bwMode="auto">
            <a:xfrm>
              <a:off x="1383" y="2251"/>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Explore</a:t>
              </a:r>
            </a:p>
            <a:p>
              <a:pPr algn="ctr"/>
              <a:r>
                <a:rPr lang="en-US" altLang="ko-KR" sz="1100"/>
                <a:t>Data</a:t>
              </a:r>
            </a:p>
          </p:txBody>
        </p:sp>
        <p:sp>
          <p:nvSpPr>
            <p:cNvPr id="50273" name="AutoShape 97"/>
            <p:cNvSpPr>
              <a:spLocks noChangeArrowheads="1"/>
            </p:cNvSpPr>
            <p:nvPr/>
          </p:nvSpPr>
          <p:spPr bwMode="auto">
            <a:xfrm>
              <a:off x="1383" y="1842"/>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Describe</a:t>
              </a:r>
            </a:p>
            <a:p>
              <a:pPr algn="ctr"/>
              <a:r>
                <a:rPr lang="en-US" altLang="ko-KR" sz="1100"/>
                <a:t>Data</a:t>
              </a:r>
            </a:p>
          </p:txBody>
        </p:sp>
        <p:sp>
          <p:nvSpPr>
            <p:cNvPr id="50274" name="AutoShape 98"/>
            <p:cNvSpPr>
              <a:spLocks noChangeArrowheads="1"/>
            </p:cNvSpPr>
            <p:nvPr/>
          </p:nvSpPr>
          <p:spPr bwMode="auto">
            <a:xfrm>
              <a:off x="1383" y="1434"/>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Collect</a:t>
              </a:r>
            </a:p>
            <a:p>
              <a:pPr algn="ctr"/>
              <a:r>
                <a:rPr lang="en-US" altLang="ko-KR" sz="1100"/>
                <a:t>Initial</a:t>
              </a:r>
            </a:p>
            <a:p>
              <a:pPr algn="ctr"/>
              <a:r>
                <a:rPr lang="en-US" altLang="ko-KR" sz="1100"/>
                <a:t>Data</a:t>
              </a:r>
            </a:p>
          </p:txBody>
        </p:sp>
        <p:sp>
          <p:nvSpPr>
            <p:cNvPr id="50275" name="AutoShape 99"/>
            <p:cNvSpPr>
              <a:spLocks noChangeArrowheads="1"/>
            </p:cNvSpPr>
            <p:nvPr/>
          </p:nvSpPr>
          <p:spPr bwMode="auto">
            <a:xfrm>
              <a:off x="567" y="2251"/>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Determine</a:t>
              </a:r>
            </a:p>
            <a:p>
              <a:pPr algn="ctr"/>
              <a:r>
                <a:rPr lang="en-US" altLang="ko-KR" sz="1100"/>
                <a:t>Data Mining</a:t>
              </a:r>
            </a:p>
            <a:p>
              <a:pPr algn="ctr"/>
              <a:r>
                <a:rPr lang="en-US" altLang="ko-KR" sz="1100"/>
                <a:t>Goals</a:t>
              </a:r>
            </a:p>
          </p:txBody>
        </p:sp>
        <p:sp>
          <p:nvSpPr>
            <p:cNvPr id="50276" name="AutoShape 100"/>
            <p:cNvSpPr>
              <a:spLocks noChangeArrowheads="1"/>
            </p:cNvSpPr>
            <p:nvPr/>
          </p:nvSpPr>
          <p:spPr bwMode="auto">
            <a:xfrm>
              <a:off x="1383" y="2659"/>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Verify</a:t>
              </a:r>
            </a:p>
            <a:p>
              <a:pPr algn="ctr"/>
              <a:r>
                <a:rPr lang="en-US" altLang="ko-KR" sz="1100"/>
                <a:t>Data</a:t>
              </a:r>
            </a:p>
            <a:p>
              <a:pPr algn="ctr"/>
              <a:r>
                <a:rPr lang="en-US" altLang="ko-KR" sz="1100"/>
                <a:t>Quality</a:t>
              </a:r>
            </a:p>
          </p:txBody>
        </p:sp>
        <p:sp>
          <p:nvSpPr>
            <p:cNvPr id="50277" name="AutoShape 101"/>
            <p:cNvSpPr>
              <a:spLocks noChangeArrowheads="1"/>
            </p:cNvSpPr>
            <p:nvPr/>
          </p:nvSpPr>
          <p:spPr bwMode="auto">
            <a:xfrm>
              <a:off x="567" y="2659"/>
              <a:ext cx="726" cy="318"/>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100"/>
                <a:t>Produce</a:t>
              </a:r>
            </a:p>
            <a:p>
              <a:pPr algn="ctr"/>
              <a:r>
                <a:rPr lang="en-US" altLang="ko-KR" sz="1100"/>
                <a:t>Project Plan</a:t>
              </a:r>
            </a:p>
          </p:txBody>
        </p:sp>
      </p:grpSp>
    </p:spTree>
    <p:extLst>
      <p:ext uri="{BB962C8B-B14F-4D97-AF65-F5344CB8AC3E}">
        <p14:creationId xmlns:p14="http://schemas.microsoft.com/office/powerpoint/2010/main" val="839202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529" y="2195261"/>
            <a:ext cx="10515600" cy="5705015"/>
          </a:xfrm>
        </p:spPr>
        <p:txBody>
          <a:bodyPr>
            <a:normAutofit/>
          </a:bodyPr>
          <a:lstStyle/>
          <a:p>
            <a:r>
              <a:rPr lang="es-MX" dirty="0" smtClean="0"/>
              <a:t>Marketing </a:t>
            </a:r>
            <a:r>
              <a:rPr lang="es-MX" dirty="0" smtClean="0">
                <a:sym typeface="Wingdings" panose="05000000000000000000" pitchFamily="2" charset="2"/>
              </a:rPr>
              <a:t> Promoción</a:t>
            </a:r>
          </a:p>
          <a:p>
            <a:r>
              <a:rPr lang="es-MX" dirty="0" err="1" smtClean="0">
                <a:sym typeface="Wingdings" panose="05000000000000000000" pitchFamily="2" charset="2"/>
              </a:rPr>
              <a:t>Customer</a:t>
            </a:r>
            <a:r>
              <a:rPr lang="es-MX" dirty="0" smtClean="0">
                <a:sym typeface="Wingdings" panose="05000000000000000000" pitchFamily="2" charset="2"/>
              </a:rPr>
              <a:t> </a:t>
            </a:r>
            <a:r>
              <a:rPr lang="es-MX" dirty="0" err="1" smtClean="0">
                <a:sym typeface="Wingdings" panose="05000000000000000000" pitchFamily="2" charset="2"/>
              </a:rPr>
              <a:t>services</a:t>
            </a:r>
            <a:r>
              <a:rPr lang="es-MX" dirty="0" smtClean="0">
                <a:sym typeface="Wingdings" panose="05000000000000000000" pitchFamily="2" charset="2"/>
              </a:rPr>
              <a:t>  Servicio al cliente</a:t>
            </a:r>
          </a:p>
          <a:p>
            <a:r>
              <a:rPr lang="es-MX" dirty="0" smtClean="0">
                <a:sym typeface="Wingdings" panose="05000000000000000000" pitchFamily="2" charset="2"/>
              </a:rPr>
              <a:t>Sales  Ventas</a:t>
            </a:r>
          </a:p>
          <a:p>
            <a:r>
              <a:rPr lang="es-MX" dirty="0" smtClean="0">
                <a:sym typeface="Wingdings" panose="05000000000000000000" pitchFamily="2" charset="2"/>
              </a:rPr>
              <a:t>R&amp;D  Investigación y desarrollo</a:t>
            </a:r>
          </a:p>
          <a:p>
            <a:r>
              <a:rPr lang="es-MX" dirty="0" err="1" smtClean="0">
                <a:sym typeface="Wingdings" panose="05000000000000000000" pitchFamily="2" charset="2"/>
              </a:rPr>
              <a:t>Purchasing</a:t>
            </a:r>
            <a:r>
              <a:rPr lang="es-MX" dirty="0" smtClean="0">
                <a:sym typeface="Wingdings" panose="05000000000000000000" pitchFamily="2" charset="2"/>
              </a:rPr>
              <a:t>  Compras</a:t>
            </a:r>
          </a:p>
          <a:p>
            <a:r>
              <a:rPr lang="es-MX" dirty="0" err="1" smtClean="0">
                <a:sym typeface="Wingdings" panose="05000000000000000000" pitchFamily="2" charset="2"/>
              </a:rPr>
              <a:t>Production</a:t>
            </a:r>
            <a:r>
              <a:rPr lang="es-MX" dirty="0" smtClean="0">
                <a:sym typeface="Wingdings" panose="05000000000000000000" pitchFamily="2" charset="2"/>
              </a:rPr>
              <a:t>   Producción</a:t>
            </a:r>
          </a:p>
          <a:p>
            <a:r>
              <a:rPr lang="es-MX" dirty="0" err="1" smtClean="0">
                <a:sym typeface="Wingdings" panose="05000000000000000000" pitchFamily="2" charset="2"/>
              </a:rPr>
              <a:t>Distribution</a:t>
            </a:r>
            <a:r>
              <a:rPr lang="es-MX" dirty="0" smtClean="0">
                <a:sym typeface="Wingdings" panose="05000000000000000000" pitchFamily="2" charset="2"/>
              </a:rPr>
              <a:t>  Distribución</a:t>
            </a:r>
          </a:p>
          <a:p>
            <a:endParaRPr lang="es-MX" dirty="0" smtClean="0">
              <a:sym typeface="Wingdings" panose="05000000000000000000" pitchFamily="2" charset="2"/>
            </a:endParaRPr>
          </a:p>
          <a:p>
            <a:endParaRPr lang="es-MX" dirty="0" smtClean="0">
              <a:sym typeface="Wingdings" panose="05000000000000000000" pitchFamily="2" charset="2"/>
            </a:endParaRPr>
          </a:p>
          <a:p>
            <a:endParaRPr lang="es-CO" dirty="0"/>
          </a:p>
        </p:txBody>
      </p:sp>
      <p:sp>
        <p:nvSpPr>
          <p:cNvPr id="4" name="Rectángulo 3"/>
          <p:cNvSpPr/>
          <p:nvPr/>
        </p:nvSpPr>
        <p:spPr>
          <a:xfrm>
            <a:off x="6327891" y="2195261"/>
            <a:ext cx="6096000" cy="3108543"/>
          </a:xfrm>
          <a:prstGeom prst="rect">
            <a:avLst/>
          </a:prstGeom>
        </p:spPr>
        <p:txBody>
          <a:bodyPr>
            <a:spAutoFit/>
          </a:bodyPr>
          <a:lstStyle/>
          <a:p>
            <a:r>
              <a:rPr lang="es-MX" sz="2800" dirty="0">
                <a:sym typeface="Wingdings" panose="05000000000000000000" pitchFamily="2" charset="2"/>
              </a:rPr>
              <a:t>IT  Tecnologías de información</a:t>
            </a:r>
          </a:p>
          <a:p>
            <a:r>
              <a:rPr lang="es-MX" sz="2800" dirty="0">
                <a:sym typeface="Wingdings" panose="05000000000000000000" pitchFamily="2" charset="2"/>
              </a:rPr>
              <a:t>HR  Recursos humanos</a:t>
            </a:r>
          </a:p>
          <a:p>
            <a:r>
              <a:rPr lang="es-MX" sz="2800" dirty="0">
                <a:sym typeface="Wingdings" panose="05000000000000000000" pitchFamily="2" charset="2"/>
              </a:rPr>
              <a:t>Legal  Área legal</a:t>
            </a:r>
          </a:p>
          <a:p>
            <a:r>
              <a:rPr lang="es-MX" sz="2800" dirty="0" err="1">
                <a:sym typeface="Wingdings" panose="05000000000000000000" pitchFamily="2" charset="2"/>
              </a:rPr>
              <a:t>Finance</a:t>
            </a:r>
            <a:r>
              <a:rPr lang="es-MX" sz="2800" dirty="0">
                <a:sym typeface="Wingdings" panose="05000000000000000000" pitchFamily="2" charset="2"/>
              </a:rPr>
              <a:t>  Finanzas</a:t>
            </a:r>
          </a:p>
          <a:p>
            <a:r>
              <a:rPr lang="es-MX" sz="2800" dirty="0">
                <a:sym typeface="Wingdings" panose="05000000000000000000" pitchFamily="2" charset="2"/>
              </a:rPr>
              <a:t>Senior </a:t>
            </a:r>
            <a:r>
              <a:rPr lang="es-MX" sz="2800" dirty="0" err="1">
                <a:sym typeface="Wingdings" panose="05000000000000000000" pitchFamily="2" charset="2"/>
              </a:rPr>
              <a:t>management</a:t>
            </a:r>
            <a:r>
              <a:rPr lang="es-MX" sz="2800" dirty="0">
                <a:sym typeface="Wingdings" panose="05000000000000000000" pitchFamily="2" charset="2"/>
              </a:rPr>
              <a:t>  Alta dirección</a:t>
            </a:r>
          </a:p>
          <a:p>
            <a:r>
              <a:rPr lang="es-MX" sz="2800" dirty="0" err="1">
                <a:sym typeface="Wingdings" panose="05000000000000000000" pitchFamily="2" charset="2"/>
              </a:rPr>
              <a:t>Operations</a:t>
            </a:r>
            <a:r>
              <a:rPr lang="es-MX" sz="2800" dirty="0">
                <a:sym typeface="Wingdings" panose="05000000000000000000" pitchFamily="2" charset="2"/>
              </a:rPr>
              <a:t>  Actividades operativas y </a:t>
            </a:r>
            <a:r>
              <a:rPr lang="es-MX" sz="2800" dirty="0" err="1">
                <a:sym typeface="Wingdings" panose="05000000000000000000" pitchFamily="2" charset="2"/>
              </a:rPr>
              <a:t>lógisticas</a:t>
            </a:r>
            <a:endParaRPr lang="es-MX" sz="2800" dirty="0">
              <a:sym typeface="Wingdings" panose="05000000000000000000" pitchFamily="2" charset="2"/>
            </a:endParaRPr>
          </a:p>
        </p:txBody>
      </p:sp>
      <p:sp>
        <p:nvSpPr>
          <p:cNvPr id="5" name="Título 1"/>
          <p:cNvSpPr>
            <a:spLocks noGrp="1"/>
          </p:cNvSpPr>
          <p:nvPr>
            <p:ph type="title"/>
          </p:nvPr>
        </p:nvSpPr>
        <p:spPr>
          <a:xfrm>
            <a:off x="838200" y="365125"/>
            <a:ext cx="10515600" cy="1325563"/>
          </a:xfrm>
        </p:spPr>
        <p:txBody>
          <a:bodyPr/>
          <a:lstStyle/>
          <a:p>
            <a:r>
              <a:rPr lang="es-CO" dirty="0" smtClean="0"/>
              <a:t>Key </a:t>
            </a:r>
            <a:r>
              <a:rPr lang="es-CO" dirty="0" err="1" smtClean="0"/>
              <a:t>bussiness</a:t>
            </a:r>
            <a:r>
              <a:rPr lang="es-CO" dirty="0" smtClean="0"/>
              <a:t> </a:t>
            </a:r>
            <a:r>
              <a:rPr lang="es-CO" dirty="0" err="1" smtClean="0"/>
              <a:t>functions</a:t>
            </a:r>
            <a:endParaRPr lang="es-CO" dirty="0"/>
          </a:p>
        </p:txBody>
      </p:sp>
    </p:spTree>
    <p:extLst>
      <p:ext uri="{BB962C8B-B14F-4D97-AF65-F5344CB8AC3E}">
        <p14:creationId xmlns:p14="http://schemas.microsoft.com/office/powerpoint/2010/main" val="1748958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vert="horz" lIns="91440" tIns="45720" rIns="91440" bIns="45720" rtlCol="0" anchor="ctr">
            <a:normAutofit/>
          </a:bodyPr>
          <a:lstStyle/>
          <a:p>
            <a:r>
              <a:rPr lang="en-US" altLang="ko-KR"/>
              <a:t>Phase 1. Business Understanding</a:t>
            </a:r>
          </a:p>
        </p:txBody>
      </p:sp>
      <p:sp>
        <p:nvSpPr>
          <p:cNvPr id="54284" name="Rectangle 12"/>
          <p:cNvSpPr>
            <a:spLocks noGrp="1" noChangeArrowheads="1"/>
          </p:cNvSpPr>
          <p:nvPr>
            <p:ph type="body" sz="half" idx="1"/>
          </p:nvPr>
        </p:nvSpPr>
        <p:spPr>
          <a:xfrm>
            <a:off x="621049" y="2090137"/>
            <a:ext cx="10613008" cy="3671888"/>
          </a:xfrm>
        </p:spPr>
        <p:txBody>
          <a:bodyPr>
            <a:noAutofit/>
          </a:bodyPr>
          <a:lstStyle/>
          <a:p>
            <a:pPr marL="441325" indent="-258763"/>
            <a:endParaRPr lang="en-US" altLang="ko-KR" sz="1100" b="1" dirty="0"/>
          </a:p>
          <a:p>
            <a:pPr marL="441325" indent="-258763"/>
            <a:r>
              <a:rPr lang="en-US" altLang="ko-KR" sz="3200" b="1" dirty="0"/>
              <a:t>Statement of </a:t>
            </a:r>
            <a:r>
              <a:rPr lang="en-US" altLang="ko-KR" sz="3200" b="1" dirty="0">
                <a:solidFill>
                  <a:srgbClr val="CC0000"/>
                </a:solidFill>
              </a:rPr>
              <a:t>Business Objective</a:t>
            </a:r>
          </a:p>
          <a:p>
            <a:pPr marL="441325" indent="-258763"/>
            <a:r>
              <a:rPr lang="en-US" altLang="ko-KR" sz="3200" b="1" dirty="0"/>
              <a:t>Statement of </a:t>
            </a:r>
            <a:r>
              <a:rPr lang="en-US" altLang="ko-KR" sz="3200" b="1" dirty="0">
                <a:solidFill>
                  <a:srgbClr val="CC0000"/>
                </a:solidFill>
              </a:rPr>
              <a:t>Data Mining Objective</a:t>
            </a:r>
          </a:p>
          <a:p>
            <a:pPr marL="441325" indent="-258763"/>
            <a:r>
              <a:rPr lang="en-US" altLang="ko-KR" sz="3200" b="1" dirty="0"/>
              <a:t>Statement of </a:t>
            </a:r>
            <a:r>
              <a:rPr lang="en-US" altLang="ko-KR" sz="3200" b="1" dirty="0">
                <a:solidFill>
                  <a:srgbClr val="CC0000"/>
                </a:solidFill>
              </a:rPr>
              <a:t>Success Criteria</a:t>
            </a:r>
          </a:p>
          <a:p>
            <a:pPr marL="441325" indent="-258763">
              <a:buNone/>
            </a:pPr>
            <a:endParaRPr lang="en-US" altLang="ko-KR" dirty="0"/>
          </a:p>
          <a:p>
            <a:pPr marL="441325" indent="-258763">
              <a:buNone/>
            </a:pPr>
            <a:r>
              <a:rPr lang="en-US" altLang="ko-KR" b="1" dirty="0"/>
              <a:t>	</a:t>
            </a:r>
          </a:p>
          <a:p>
            <a:pPr marL="441325" indent="-258763">
              <a:buNone/>
            </a:pPr>
            <a:r>
              <a:rPr lang="en-US" altLang="ko-KR" b="1" dirty="0"/>
              <a:t>	Focuses on </a:t>
            </a:r>
            <a:r>
              <a:rPr lang="en-US" altLang="ko-KR" b="1" dirty="0">
                <a:solidFill>
                  <a:srgbClr val="CC0000"/>
                </a:solidFill>
              </a:rPr>
              <a:t>understanding the project objectives and requirements from a business perspective</a:t>
            </a:r>
            <a:r>
              <a:rPr lang="en-US" altLang="ko-KR" b="1" dirty="0"/>
              <a:t>, then </a:t>
            </a:r>
            <a:r>
              <a:rPr lang="en-US" altLang="ko-KR" b="1" dirty="0">
                <a:solidFill>
                  <a:srgbClr val="CC0000"/>
                </a:solidFill>
              </a:rPr>
              <a:t>converting this knowledge into a data mining problem definition</a:t>
            </a:r>
            <a:r>
              <a:rPr lang="en-US" altLang="ko-KR" b="1" dirty="0"/>
              <a:t> and </a:t>
            </a:r>
            <a:r>
              <a:rPr lang="en-US" altLang="ko-KR" b="1" dirty="0">
                <a:solidFill>
                  <a:srgbClr val="CC0000"/>
                </a:solidFill>
              </a:rPr>
              <a:t>a preliminary plan designed to achieve the objectives</a:t>
            </a:r>
          </a:p>
          <a:p>
            <a:pPr marL="441325" indent="-258763">
              <a:buNone/>
            </a:pPr>
            <a:endParaRPr lang="en-US" altLang="ko-KR" b="1" dirty="0">
              <a:solidFill>
                <a:srgbClr val="CC0000"/>
              </a:solidFill>
            </a:endParaRPr>
          </a:p>
        </p:txBody>
      </p:sp>
      <p:grpSp>
        <p:nvGrpSpPr>
          <p:cNvPr id="2" name="Grupo 1"/>
          <p:cNvGrpSpPr/>
          <p:nvPr/>
        </p:nvGrpSpPr>
        <p:grpSpPr>
          <a:xfrm>
            <a:off x="7640665" y="1209088"/>
            <a:ext cx="3833580" cy="3816062"/>
            <a:chOff x="6969125" y="2035176"/>
            <a:chExt cx="2084388" cy="2074863"/>
          </a:xfrm>
        </p:grpSpPr>
        <p:pic>
          <p:nvPicPr>
            <p:cNvPr id="54285" name="Picture 13"/>
            <p:cNvPicPr>
              <a:picLocks noGrp="1" noChangeAspect="1" noChangeArrowheads="1"/>
            </p:cNvPicPr>
            <p:nvPr>
              <p:ph type="body" sz="half" idx="2"/>
            </p:nvPr>
          </p:nvPicPr>
          <p:blipFill>
            <a:blip r:embed="rId2">
              <a:extLst>
                <a:ext uri="{28A0092B-C50C-407E-A947-70E740481C1C}">
                  <a14:useLocalDpi xmlns:a14="http://schemas.microsoft.com/office/drawing/2010/main" val="0"/>
                </a:ext>
              </a:extLst>
            </a:blip>
            <a:srcRect r="1256"/>
            <a:stretch>
              <a:fillRect/>
            </a:stretch>
          </p:blipFill>
          <p:spPr>
            <a:xfrm>
              <a:off x="6969125" y="2035176"/>
              <a:ext cx="2084388" cy="2074863"/>
            </a:xfrm>
            <a:noFill/>
            <a:ln/>
          </p:spPr>
        </p:pic>
        <p:sp>
          <p:nvSpPr>
            <p:cNvPr id="54288" name="Rectangle 16"/>
            <p:cNvSpPr>
              <a:spLocks noChangeArrowheads="1"/>
            </p:cNvSpPr>
            <p:nvPr/>
          </p:nvSpPr>
          <p:spPr bwMode="auto">
            <a:xfrm>
              <a:off x="7400926" y="2395539"/>
              <a:ext cx="504825" cy="217487"/>
            </a:xfrm>
            <a:prstGeom prst="rect">
              <a:avLst/>
            </a:prstGeom>
            <a:noFill/>
            <a:ln w="63500">
              <a:solidFill>
                <a:srgbClr val="CC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Tree>
    <p:extLst>
      <p:ext uri="{BB962C8B-B14F-4D97-AF65-F5344CB8AC3E}">
        <p14:creationId xmlns:p14="http://schemas.microsoft.com/office/powerpoint/2010/main" val="5272442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vert="horz" lIns="91440" tIns="45720" rIns="91440" bIns="45720" rtlCol="0" anchor="ctr">
            <a:normAutofit/>
          </a:bodyPr>
          <a:lstStyle/>
          <a:p>
            <a:r>
              <a:rPr lang="en-US" altLang="ko-KR"/>
              <a:t>Phase 1. Business Understanding</a:t>
            </a:r>
          </a:p>
        </p:txBody>
      </p:sp>
      <p:sp>
        <p:nvSpPr>
          <p:cNvPr id="77827" name="Rectangle 3"/>
          <p:cNvSpPr>
            <a:spLocks noGrp="1" noChangeArrowheads="1"/>
          </p:cNvSpPr>
          <p:nvPr>
            <p:ph type="body" idx="1"/>
          </p:nvPr>
        </p:nvSpPr>
        <p:spPr>
          <a:xfrm>
            <a:off x="1090159" y="1690688"/>
            <a:ext cx="9548811" cy="4525963"/>
          </a:xfrm>
        </p:spPr>
        <p:txBody>
          <a:bodyPr>
            <a:noAutofit/>
          </a:bodyPr>
          <a:lstStyle/>
          <a:p>
            <a:pPr marL="274638" indent="-274638"/>
            <a:r>
              <a:rPr lang="en-US" altLang="ko-KR" b="1" dirty="0">
                <a:solidFill>
                  <a:srgbClr val="006600"/>
                </a:solidFill>
              </a:rPr>
              <a:t>Determine business objectives</a:t>
            </a:r>
          </a:p>
          <a:p>
            <a:pPr marL="274638" indent="-274638">
              <a:buNone/>
            </a:pPr>
            <a:r>
              <a:rPr lang="en-US" altLang="ko-KR" sz="2400" b="1" dirty="0"/>
              <a:t> - </a:t>
            </a:r>
            <a:r>
              <a:rPr lang="en-US" altLang="ko-KR" sz="2400" b="1" dirty="0">
                <a:solidFill>
                  <a:srgbClr val="CC0000"/>
                </a:solidFill>
              </a:rPr>
              <a:t>thoroughly understand, from a business perspective, what the client really wants</a:t>
            </a:r>
            <a:r>
              <a:rPr lang="en-US" altLang="ko-KR" sz="2400" b="1" dirty="0"/>
              <a:t> to accomplish</a:t>
            </a:r>
          </a:p>
          <a:p>
            <a:pPr marL="274638" indent="-274638">
              <a:buNone/>
            </a:pPr>
            <a:r>
              <a:rPr lang="en-US" altLang="ko-KR" sz="2400" b="1" dirty="0"/>
              <a:t> - </a:t>
            </a:r>
            <a:r>
              <a:rPr lang="en-US" altLang="ko-KR" sz="2400" b="1" dirty="0">
                <a:solidFill>
                  <a:srgbClr val="CC0000"/>
                </a:solidFill>
              </a:rPr>
              <a:t>uncover important factors</a:t>
            </a:r>
            <a:r>
              <a:rPr lang="en-US" altLang="ko-KR" sz="2400" b="1" dirty="0"/>
              <a:t>, at the beginning, that can influence the outcome of the project</a:t>
            </a:r>
          </a:p>
          <a:p>
            <a:pPr marL="274638" indent="-274638">
              <a:buNone/>
            </a:pPr>
            <a:r>
              <a:rPr lang="en-US" altLang="ko-KR" sz="2400" b="1" dirty="0"/>
              <a:t> - neglecting this step is to expend a great deal of effort producing the right answers to the wrong questions</a:t>
            </a:r>
          </a:p>
          <a:p>
            <a:pPr marL="274638" indent="-274638">
              <a:buNone/>
            </a:pPr>
            <a:r>
              <a:rPr lang="en-US" altLang="ko-KR" sz="2400" b="1" dirty="0"/>
              <a:t> </a:t>
            </a:r>
            <a:endParaRPr lang="en-US" altLang="ko-KR" sz="1100" b="1" dirty="0"/>
          </a:p>
          <a:p>
            <a:pPr marL="274638" indent="-274638"/>
            <a:r>
              <a:rPr lang="en-US" altLang="ko-KR" b="1" dirty="0">
                <a:solidFill>
                  <a:srgbClr val="006600"/>
                </a:solidFill>
              </a:rPr>
              <a:t>Assess situation</a:t>
            </a:r>
          </a:p>
          <a:p>
            <a:pPr marL="274638" indent="-274638">
              <a:buNone/>
            </a:pPr>
            <a:r>
              <a:rPr lang="en-US" altLang="ko-KR" sz="2400" b="1" dirty="0"/>
              <a:t> - </a:t>
            </a:r>
            <a:r>
              <a:rPr lang="en-US" altLang="ko-KR" sz="2400" b="1" dirty="0">
                <a:solidFill>
                  <a:srgbClr val="CC0000"/>
                </a:solidFill>
              </a:rPr>
              <a:t>more detailed fact-finding about all of the resources, constraints, assumptions and other factors</a:t>
            </a:r>
            <a:r>
              <a:rPr lang="en-US" altLang="ko-KR" sz="2400" b="1" dirty="0"/>
              <a:t> that should be considered</a:t>
            </a:r>
          </a:p>
          <a:p>
            <a:pPr marL="274638" indent="-274638">
              <a:buNone/>
            </a:pPr>
            <a:r>
              <a:rPr lang="en-US" altLang="ko-KR" sz="2400" b="1" dirty="0"/>
              <a:t> - flesh out </a:t>
            </a:r>
            <a:r>
              <a:rPr lang="en-US" altLang="ko-KR" sz="2400" b="1" dirty="0">
                <a:solidFill>
                  <a:srgbClr val="CC0000"/>
                </a:solidFill>
              </a:rPr>
              <a:t>the details</a:t>
            </a:r>
          </a:p>
          <a:p>
            <a:pPr marL="274638" indent="-274638">
              <a:buNone/>
            </a:pPr>
            <a:endParaRPr lang="en-US" altLang="ko-KR" sz="2400" b="1" dirty="0"/>
          </a:p>
        </p:txBody>
      </p:sp>
    </p:spTree>
    <p:extLst>
      <p:ext uri="{BB962C8B-B14F-4D97-AF65-F5344CB8AC3E}">
        <p14:creationId xmlns:p14="http://schemas.microsoft.com/office/powerpoint/2010/main" val="4242923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vert="horz" lIns="91440" tIns="45720" rIns="91440" bIns="45720" rtlCol="0" anchor="ctr">
            <a:normAutofit/>
          </a:bodyPr>
          <a:lstStyle/>
          <a:p>
            <a:r>
              <a:rPr lang="en-US" altLang="ko-KR"/>
              <a:t>Phase 1. Business Understanding</a:t>
            </a:r>
          </a:p>
        </p:txBody>
      </p:sp>
      <p:sp>
        <p:nvSpPr>
          <p:cNvPr id="78851" name="Rectangle 3"/>
          <p:cNvSpPr>
            <a:spLocks noGrp="1" noChangeArrowheads="1"/>
          </p:cNvSpPr>
          <p:nvPr>
            <p:ph type="body" idx="1"/>
          </p:nvPr>
        </p:nvSpPr>
        <p:spPr>
          <a:xfrm>
            <a:off x="1119187" y="1558699"/>
            <a:ext cx="10100355" cy="4525962"/>
          </a:xfrm>
        </p:spPr>
        <p:txBody>
          <a:bodyPr>
            <a:noAutofit/>
          </a:bodyPr>
          <a:lstStyle/>
          <a:p>
            <a:pPr marL="182563" indent="-182563"/>
            <a:r>
              <a:rPr lang="en-US" altLang="ko-KR" b="1" dirty="0">
                <a:solidFill>
                  <a:srgbClr val="006600"/>
                </a:solidFill>
              </a:rPr>
              <a:t>Determine data mining goals</a:t>
            </a:r>
          </a:p>
          <a:p>
            <a:pPr marL="182563" indent="-182563">
              <a:buNone/>
            </a:pPr>
            <a:r>
              <a:rPr lang="en-US" altLang="ko-KR" sz="2400" dirty="0"/>
              <a:t> </a:t>
            </a:r>
            <a:r>
              <a:rPr lang="en-US" altLang="ko-KR" sz="2400" b="1" dirty="0"/>
              <a:t>- a business goal states </a:t>
            </a:r>
            <a:r>
              <a:rPr lang="en-US" altLang="ko-KR" sz="2400" b="1" dirty="0">
                <a:solidFill>
                  <a:srgbClr val="CC0000"/>
                </a:solidFill>
              </a:rPr>
              <a:t>objectives in business terminology</a:t>
            </a:r>
          </a:p>
          <a:p>
            <a:pPr marL="182563" indent="-182563">
              <a:buNone/>
            </a:pPr>
            <a:r>
              <a:rPr lang="en-US" altLang="ko-KR" sz="2400" b="1" dirty="0"/>
              <a:t> - a data mining goal states </a:t>
            </a:r>
            <a:r>
              <a:rPr lang="en-US" altLang="ko-KR" sz="2400" b="1" dirty="0">
                <a:solidFill>
                  <a:srgbClr val="CC0000"/>
                </a:solidFill>
              </a:rPr>
              <a:t>project objectives in technical terms</a:t>
            </a:r>
          </a:p>
          <a:p>
            <a:pPr marL="182563" indent="-182563">
              <a:buNone/>
            </a:pPr>
            <a:r>
              <a:rPr lang="en-US" altLang="ko-KR" sz="2400" b="1" dirty="0"/>
              <a:t>  ex) the business goal: </a:t>
            </a:r>
            <a:r>
              <a:rPr lang="en-US" altLang="ko-KR" sz="2400" b="1" dirty="0">
                <a:latin typeface="Arial" panose="020B0604020202020204" pitchFamily="34" charset="0"/>
              </a:rPr>
              <a:t>“</a:t>
            </a:r>
            <a:r>
              <a:rPr lang="en-US" altLang="ko-KR" sz="2400" b="1" dirty="0"/>
              <a:t>Increase catalog sales to existing customers.</a:t>
            </a:r>
            <a:r>
              <a:rPr lang="en-US" altLang="ko-KR" sz="2400" b="1" dirty="0">
                <a:latin typeface="Arial" panose="020B0604020202020204" pitchFamily="34" charset="0"/>
              </a:rPr>
              <a:t>”</a:t>
            </a:r>
            <a:endParaRPr lang="en-US" altLang="ko-KR" sz="2400" b="1" dirty="0"/>
          </a:p>
          <a:p>
            <a:pPr marL="182563" indent="-182563">
              <a:buNone/>
            </a:pPr>
            <a:r>
              <a:rPr lang="en-US" altLang="ko-KR" sz="2400" b="1" dirty="0"/>
              <a:t>       a data mining goal: </a:t>
            </a:r>
            <a:r>
              <a:rPr lang="en-US" altLang="ko-KR" sz="2400" b="1" dirty="0">
                <a:latin typeface="Arial" panose="020B0604020202020204" pitchFamily="34" charset="0"/>
              </a:rPr>
              <a:t>“</a:t>
            </a:r>
            <a:r>
              <a:rPr lang="en-US" altLang="ko-KR" sz="2400" b="1" dirty="0"/>
              <a:t>Predict how many widgets a customer will buy, 			given their purchases over the past three years, </a:t>
            </a:r>
            <a:r>
              <a:rPr lang="en-US" altLang="ko-KR" sz="2400" b="1" dirty="0" smtClean="0"/>
              <a:t>demographic </a:t>
            </a:r>
            <a:r>
              <a:rPr lang="en-US" altLang="ko-KR" sz="2400" b="1" dirty="0"/>
              <a:t>information (age, salary, city) and </a:t>
            </a:r>
            <a:r>
              <a:rPr lang="en-US" altLang="ko-KR" sz="2400" b="1" dirty="0" smtClean="0"/>
              <a:t>the </a:t>
            </a:r>
            <a:r>
              <a:rPr lang="en-US" altLang="ko-KR" sz="2400" b="1" dirty="0"/>
              <a:t>price of the item.</a:t>
            </a:r>
            <a:r>
              <a:rPr lang="en-US" altLang="ko-KR" sz="2400" b="1" dirty="0">
                <a:latin typeface="Arial" panose="020B0604020202020204" pitchFamily="34" charset="0"/>
              </a:rPr>
              <a:t>”</a:t>
            </a:r>
            <a:endParaRPr lang="en-US" altLang="ko-KR" sz="2400" b="1" dirty="0"/>
          </a:p>
          <a:p>
            <a:pPr marL="182563" indent="-182563"/>
            <a:r>
              <a:rPr lang="en-US" altLang="ko-KR" b="1" dirty="0">
                <a:solidFill>
                  <a:srgbClr val="006600"/>
                </a:solidFill>
              </a:rPr>
              <a:t>Produce project plan</a:t>
            </a:r>
          </a:p>
          <a:p>
            <a:pPr marL="182563" indent="-182563">
              <a:buNone/>
            </a:pPr>
            <a:r>
              <a:rPr lang="en-US" altLang="ko-KR" sz="2400" dirty="0"/>
              <a:t> </a:t>
            </a:r>
            <a:r>
              <a:rPr lang="en-US" altLang="ko-KR" sz="2400" b="1" dirty="0"/>
              <a:t>- </a:t>
            </a:r>
            <a:r>
              <a:rPr lang="en-US" altLang="ko-KR" sz="2400" b="1" dirty="0">
                <a:solidFill>
                  <a:srgbClr val="CC0000"/>
                </a:solidFill>
              </a:rPr>
              <a:t>describe the intended plan</a:t>
            </a:r>
            <a:r>
              <a:rPr lang="en-US" altLang="ko-KR" sz="2400" b="1" dirty="0"/>
              <a:t> for achieving the data mining goals and the business goals</a:t>
            </a:r>
          </a:p>
          <a:p>
            <a:pPr marL="182563" indent="-182563">
              <a:buNone/>
            </a:pPr>
            <a:r>
              <a:rPr lang="en-US" altLang="ko-KR" sz="2400" b="1" dirty="0"/>
              <a:t> - the plan should </a:t>
            </a:r>
            <a:r>
              <a:rPr lang="en-US" altLang="ko-KR" sz="2400" b="1" dirty="0">
                <a:solidFill>
                  <a:srgbClr val="CC0000"/>
                </a:solidFill>
              </a:rPr>
              <a:t>specify the anticipated set of steps to be performed</a:t>
            </a:r>
            <a:r>
              <a:rPr lang="en-US" altLang="ko-KR" sz="2400" b="1" dirty="0"/>
              <a:t> during the rest of the project including an initial selection of tools and techniques</a:t>
            </a:r>
          </a:p>
        </p:txBody>
      </p:sp>
    </p:spTree>
    <p:extLst>
      <p:ext uri="{BB962C8B-B14F-4D97-AF65-F5344CB8AC3E}">
        <p14:creationId xmlns:p14="http://schemas.microsoft.com/office/powerpoint/2010/main" val="1127803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vert="horz" lIns="91440" tIns="45720" rIns="91440" bIns="45720" rtlCol="0" anchor="ctr">
            <a:normAutofit/>
          </a:bodyPr>
          <a:lstStyle/>
          <a:p>
            <a:r>
              <a:rPr lang="en-US" altLang="ko-KR"/>
              <a:t>Phase 2. Data Understanding</a:t>
            </a:r>
          </a:p>
        </p:txBody>
      </p:sp>
      <p:grpSp>
        <p:nvGrpSpPr>
          <p:cNvPr id="3" name="Grupo 2"/>
          <p:cNvGrpSpPr/>
          <p:nvPr/>
        </p:nvGrpSpPr>
        <p:grpSpPr>
          <a:xfrm>
            <a:off x="7418950" y="891356"/>
            <a:ext cx="4232276" cy="4137844"/>
            <a:chOff x="8112125" y="1628776"/>
            <a:chExt cx="2084388" cy="2074863"/>
          </a:xfrm>
        </p:grpSpPr>
        <p:pic>
          <p:nvPicPr>
            <p:cNvPr id="64520" name="Picture 8"/>
            <p:cNvPicPr>
              <a:picLocks noGrp="1" noChangeAspect="1" noChangeArrowheads="1"/>
            </p:cNvPicPr>
            <p:nvPr>
              <p:ph type="body" sz="half" idx="2"/>
            </p:nvPr>
          </p:nvPicPr>
          <p:blipFill>
            <a:blip r:embed="rId2">
              <a:extLst>
                <a:ext uri="{28A0092B-C50C-407E-A947-70E740481C1C}">
                  <a14:useLocalDpi xmlns:a14="http://schemas.microsoft.com/office/drawing/2010/main" val="0"/>
                </a:ext>
              </a:extLst>
            </a:blip>
            <a:srcRect r="1256"/>
            <a:stretch>
              <a:fillRect/>
            </a:stretch>
          </p:blipFill>
          <p:spPr>
            <a:xfrm>
              <a:off x="8112125" y="1628776"/>
              <a:ext cx="2084388" cy="2074863"/>
            </a:xfrm>
            <a:noFill/>
            <a:ln/>
          </p:spPr>
        </p:pic>
        <p:sp>
          <p:nvSpPr>
            <p:cNvPr id="64521" name="Rectangle 9"/>
            <p:cNvSpPr>
              <a:spLocks noChangeArrowheads="1"/>
            </p:cNvSpPr>
            <p:nvPr/>
          </p:nvSpPr>
          <p:spPr bwMode="auto">
            <a:xfrm>
              <a:off x="9229634" y="1989139"/>
              <a:ext cx="504825" cy="217487"/>
            </a:xfrm>
            <a:prstGeom prst="rect">
              <a:avLst/>
            </a:prstGeom>
            <a:noFill/>
            <a:ln w="63500">
              <a:solidFill>
                <a:srgbClr val="CC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
        <p:nvSpPr>
          <p:cNvPr id="64529" name="Rectangle 17"/>
          <p:cNvSpPr>
            <a:spLocks noChangeArrowheads="1"/>
          </p:cNvSpPr>
          <p:nvPr/>
        </p:nvSpPr>
        <p:spPr bwMode="auto">
          <a:xfrm>
            <a:off x="838200" y="1896270"/>
            <a:ext cx="8532812" cy="367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6213" indent="-176213">
              <a:spcBef>
                <a:spcPct val="20000"/>
              </a:spcBef>
              <a:buChar char="•"/>
              <a:defRPr kumimoji="1" sz="2800">
                <a:solidFill>
                  <a:schemeClr val="tx1"/>
                </a:solidFill>
                <a:latin typeface="굴림" pitchFamily="50" charset="-128"/>
                <a:ea typeface="굴림" pitchFamily="50" charset="-128"/>
              </a:defRPr>
            </a:lvl1pPr>
            <a:lvl2pPr marL="1254125" indent="-266700">
              <a:spcBef>
                <a:spcPct val="20000"/>
              </a:spcBef>
              <a:buChar char="–"/>
              <a:defRPr kumimoji="1" sz="2400">
                <a:solidFill>
                  <a:schemeClr val="tx1"/>
                </a:solidFill>
                <a:latin typeface="굴림" pitchFamily="50" charset="-128"/>
                <a:ea typeface="굴림" pitchFamily="50" charset="-128"/>
              </a:defRPr>
            </a:lvl2pPr>
            <a:lvl3pPr marL="2214563" indent="-228600">
              <a:spcBef>
                <a:spcPct val="20000"/>
              </a:spcBef>
              <a:buChar char="•"/>
              <a:defRPr kumimoji="1" sz="2000">
                <a:solidFill>
                  <a:schemeClr val="tx1"/>
                </a:solidFill>
                <a:latin typeface="굴림" pitchFamily="50" charset="-128"/>
                <a:ea typeface="굴림" pitchFamily="50" charset="-128"/>
              </a:defRPr>
            </a:lvl3pPr>
            <a:lvl4pPr marL="2622550" indent="-228600">
              <a:spcBef>
                <a:spcPct val="20000"/>
              </a:spcBef>
              <a:buChar char="–"/>
              <a:defRPr kumimoji="1">
                <a:solidFill>
                  <a:schemeClr val="tx1"/>
                </a:solidFill>
                <a:latin typeface="굴림" pitchFamily="50" charset="-128"/>
                <a:ea typeface="굴림" pitchFamily="50" charset="-128"/>
              </a:defRPr>
            </a:lvl4pPr>
            <a:lvl5pPr marL="3030538" indent="-228600">
              <a:spcBef>
                <a:spcPct val="20000"/>
              </a:spcBef>
              <a:buChar char="»"/>
              <a:defRPr kumimoji="1">
                <a:solidFill>
                  <a:schemeClr val="tx1"/>
                </a:solidFill>
                <a:latin typeface="굴림" pitchFamily="50" charset="-128"/>
                <a:ea typeface="굴림" pitchFamily="50" charset="-128"/>
              </a:defRPr>
            </a:lvl5pPr>
            <a:lvl6pPr marL="3487738" indent="-228600" fontAlgn="base" latinLnBrk="1">
              <a:spcBef>
                <a:spcPct val="20000"/>
              </a:spcBef>
              <a:spcAft>
                <a:spcPct val="0"/>
              </a:spcAft>
              <a:buChar char="»"/>
              <a:defRPr kumimoji="1">
                <a:solidFill>
                  <a:schemeClr val="tx1"/>
                </a:solidFill>
                <a:latin typeface="굴림" pitchFamily="50" charset="-128"/>
                <a:ea typeface="굴림" pitchFamily="50" charset="-128"/>
              </a:defRPr>
            </a:lvl6pPr>
            <a:lvl7pPr marL="3944938" indent="-228600" fontAlgn="base" latinLnBrk="1">
              <a:spcBef>
                <a:spcPct val="20000"/>
              </a:spcBef>
              <a:spcAft>
                <a:spcPct val="0"/>
              </a:spcAft>
              <a:buChar char="»"/>
              <a:defRPr kumimoji="1">
                <a:solidFill>
                  <a:schemeClr val="tx1"/>
                </a:solidFill>
                <a:latin typeface="굴림" pitchFamily="50" charset="-128"/>
                <a:ea typeface="굴림" pitchFamily="50" charset="-128"/>
              </a:defRPr>
            </a:lvl7pPr>
            <a:lvl8pPr marL="4402138" indent="-228600" fontAlgn="base" latinLnBrk="1">
              <a:spcBef>
                <a:spcPct val="20000"/>
              </a:spcBef>
              <a:spcAft>
                <a:spcPct val="0"/>
              </a:spcAft>
              <a:buChar char="»"/>
              <a:defRPr kumimoji="1">
                <a:solidFill>
                  <a:schemeClr val="tx1"/>
                </a:solidFill>
                <a:latin typeface="굴림" pitchFamily="50" charset="-128"/>
                <a:ea typeface="굴림" pitchFamily="50" charset="-128"/>
              </a:defRPr>
            </a:lvl8pPr>
            <a:lvl9pPr marL="4859338" indent="-228600" fontAlgn="base" latinLnBrk="1">
              <a:spcBef>
                <a:spcPct val="20000"/>
              </a:spcBef>
              <a:spcAft>
                <a:spcPct val="0"/>
              </a:spcAft>
              <a:buChar char="»"/>
              <a:defRPr kumimoji="1">
                <a:solidFill>
                  <a:schemeClr val="tx1"/>
                </a:solidFill>
                <a:latin typeface="굴림" pitchFamily="50" charset="-128"/>
                <a:ea typeface="굴림" pitchFamily="50" charset="-128"/>
              </a:defRPr>
            </a:lvl9pPr>
          </a:lstStyle>
          <a:p>
            <a:endParaRPr lang="en-US" altLang="ko-KR" sz="1050" dirty="0"/>
          </a:p>
          <a:p>
            <a:pPr lvl="1">
              <a:buClr>
                <a:schemeClr val="tx1"/>
              </a:buClr>
              <a:buFontTx/>
              <a:buChar char="•"/>
            </a:pPr>
            <a:r>
              <a:rPr lang="en-US" altLang="ko-KR" sz="2800" dirty="0">
                <a:solidFill>
                  <a:srgbClr val="CC0000"/>
                </a:solidFill>
              </a:rPr>
              <a:t>Explore the Data</a:t>
            </a:r>
          </a:p>
          <a:p>
            <a:pPr lvl="1">
              <a:buClr>
                <a:schemeClr val="tx1"/>
              </a:buClr>
              <a:buFontTx/>
              <a:buChar char="•"/>
            </a:pPr>
            <a:r>
              <a:rPr lang="en-US" altLang="ko-KR" sz="2800" dirty="0">
                <a:solidFill>
                  <a:srgbClr val="CC0000"/>
                </a:solidFill>
              </a:rPr>
              <a:t>Verify the Quality</a:t>
            </a:r>
          </a:p>
          <a:p>
            <a:pPr lvl="1">
              <a:buClr>
                <a:schemeClr val="tx1"/>
              </a:buClr>
              <a:buFontTx/>
              <a:buChar char="•"/>
            </a:pPr>
            <a:r>
              <a:rPr lang="en-US" altLang="ko-KR" sz="2800" dirty="0">
                <a:solidFill>
                  <a:srgbClr val="CC0000"/>
                </a:solidFill>
              </a:rPr>
              <a:t>Find Outliers</a:t>
            </a:r>
          </a:p>
          <a:p>
            <a:pPr>
              <a:buFontTx/>
              <a:buNone/>
            </a:pPr>
            <a:endParaRPr lang="en-US" altLang="ko-KR" sz="2400" dirty="0"/>
          </a:p>
          <a:p>
            <a:pPr>
              <a:buFontTx/>
              <a:buNone/>
            </a:pPr>
            <a:r>
              <a:rPr lang="en-US" altLang="ko-KR" sz="2400" dirty="0"/>
              <a:t>	</a:t>
            </a:r>
            <a:r>
              <a:rPr lang="en-US" altLang="ko-KR" b="1" dirty="0"/>
              <a:t>Starts with an initial data collection and proceeds with activities in order </a:t>
            </a:r>
            <a:r>
              <a:rPr lang="en-US" altLang="ko-KR" b="1" dirty="0">
                <a:solidFill>
                  <a:srgbClr val="CC0000"/>
                </a:solidFill>
              </a:rPr>
              <a:t>to get familiar with the data</a:t>
            </a:r>
            <a:r>
              <a:rPr lang="en-US" altLang="ko-KR" b="1" dirty="0"/>
              <a:t>, </a:t>
            </a:r>
            <a:r>
              <a:rPr lang="en-US" altLang="ko-KR" b="1" dirty="0">
                <a:solidFill>
                  <a:srgbClr val="CC0000"/>
                </a:solidFill>
              </a:rPr>
              <a:t>to identify data quality problems</a:t>
            </a:r>
            <a:r>
              <a:rPr lang="en-US" altLang="ko-KR" b="1" dirty="0"/>
              <a:t>, </a:t>
            </a:r>
            <a:r>
              <a:rPr lang="en-US" altLang="ko-KR" b="1" dirty="0">
                <a:solidFill>
                  <a:srgbClr val="CC0000"/>
                </a:solidFill>
              </a:rPr>
              <a:t>to discover first insights into the data</a:t>
            </a:r>
            <a:r>
              <a:rPr lang="en-US" altLang="ko-KR" b="1" dirty="0"/>
              <a:t> or </a:t>
            </a:r>
            <a:r>
              <a:rPr lang="en-US" altLang="ko-KR" b="1" dirty="0">
                <a:solidFill>
                  <a:srgbClr val="CC0000"/>
                </a:solidFill>
              </a:rPr>
              <a:t>to detect interesting subsets</a:t>
            </a:r>
            <a:r>
              <a:rPr lang="en-US" altLang="ko-KR" b="1" dirty="0"/>
              <a:t> to form hypotheses for hidden information.</a:t>
            </a:r>
          </a:p>
          <a:p>
            <a:pPr>
              <a:buFontTx/>
              <a:buNone/>
            </a:pPr>
            <a:endParaRPr lang="en-US" altLang="ko-KR" sz="3200" dirty="0"/>
          </a:p>
        </p:txBody>
      </p:sp>
    </p:spTree>
    <p:extLst>
      <p:ext uri="{BB962C8B-B14F-4D97-AF65-F5344CB8AC3E}">
        <p14:creationId xmlns:p14="http://schemas.microsoft.com/office/powerpoint/2010/main" val="32564470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vert="horz" lIns="91440" tIns="45720" rIns="91440" bIns="45720" rtlCol="0" anchor="ctr">
            <a:normAutofit/>
          </a:bodyPr>
          <a:lstStyle/>
          <a:p>
            <a:r>
              <a:rPr lang="en-US" altLang="ko-KR"/>
              <a:t>Phase 2. Data Understanding</a:t>
            </a:r>
          </a:p>
        </p:txBody>
      </p:sp>
      <p:sp>
        <p:nvSpPr>
          <p:cNvPr id="79875" name="Rectangle 3"/>
          <p:cNvSpPr>
            <a:spLocks noGrp="1" noChangeArrowheads="1"/>
          </p:cNvSpPr>
          <p:nvPr>
            <p:ph type="body" idx="1"/>
          </p:nvPr>
        </p:nvSpPr>
        <p:spPr>
          <a:xfrm>
            <a:off x="1467531" y="1690688"/>
            <a:ext cx="9374640" cy="4525963"/>
          </a:xfrm>
        </p:spPr>
        <p:txBody>
          <a:bodyPr>
            <a:noAutofit/>
          </a:bodyPr>
          <a:lstStyle/>
          <a:p>
            <a:pPr marL="182563" indent="-182563"/>
            <a:r>
              <a:rPr lang="en-US" altLang="ko-KR" b="1" dirty="0">
                <a:solidFill>
                  <a:srgbClr val="006600"/>
                </a:solidFill>
              </a:rPr>
              <a:t>Collect initial data</a:t>
            </a:r>
          </a:p>
          <a:p>
            <a:pPr marL="182563" indent="-182563">
              <a:buNone/>
            </a:pPr>
            <a:r>
              <a:rPr lang="en-US" altLang="ko-KR" sz="2400" b="1" dirty="0"/>
              <a:t> - </a:t>
            </a:r>
            <a:r>
              <a:rPr lang="en-US" altLang="ko-KR" sz="2400" b="1" dirty="0">
                <a:solidFill>
                  <a:srgbClr val="CC0000"/>
                </a:solidFill>
              </a:rPr>
              <a:t>acquire within the project the data listed</a:t>
            </a:r>
            <a:r>
              <a:rPr lang="en-US" altLang="ko-KR" sz="2400" b="1" dirty="0"/>
              <a:t> in the project resources</a:t>
            </a:r>
          </a:p>
          <a:p>
            <a:pPr marL="182563" indent="-182563">
              <a:buNone/>
            </a:pPr>
            <a:r>
              <a:rPr lang="en-US" altLang="ko-KR" sz="2400" b="1" dirty="0"/>
              <a:t> - includes data loading if necessary for data understanding</a:t>
            </a:r>
          </a:p>
          <a:p>
            <a:pPr marL="182563" indent="-182563">
              <a:buNone/>
            </a:pPr>
            <a:r>
              <a:rPr lang="en-US" altLang="ko-KR" sz="2400" b="1" dirty="0"/>
              <a:t> - possibly </a:t>
            </a:r>
            <a:r>
              <a:rPr lang="en-US" altLang="ko-KR" sz="2400" b="1" dirty="0">
                <a:solidFill>
                  <a:srgbClr val="CC0000"/>
                </a:solidFill>
              </a:rPr>
              <a:t>leads to initial data preparation steps</a:t>
            </a:r>
          </a:p>
          <a:p>
            <a:pPr marL="182563" indent="-182563">
              <a:buNone/>
            </a:pPr>
            <a:r>
              <a:rPr lang="en-US" altLang="ko-KR" sz="2400" b="1" dirty="0"/>
              <a:t> - if acquiring multiple data sources, integration is an additional issue, either here or in the later data preparation phase</a:t>
            </a:r>
          </a:p>
          <a:p>
            <a:pPr marL="182563" indent="-182563">
              <a:buNone/>
            </a:pPr>
            <a:endParaRPr lang="en-US" altLang="ko-KR" sz="1100" b="1" dirty="0"/>
          </a:p>
          <a:p>
            <a:pPr marL="182563" indent="-182563"/>
            <a:r>
              <a:rPr lang="en-US" altLang="ko-KR" b="1" dirty="0">
                <a:solidFill>
                  <a:srgbClr val="006600"/>
                </a:solidFill>
              </a:rPr>
              <a:t>Describe data</a:t>
            </a:r>
          </a:p>
          <a:p>
            <a:pPr marL="182563" indent="-182563">
              <a:buNone/>
            </a:pPr>
            <a:r>
              <a:rPr lang="en-US" altLang="ko-KR" sz="2400" b="1" dirty="0"/>
              <a:t> - </a:t>
            </a:r>
            <a:r>
              <a:rPr lang="en-US" altLang="ko-KR" sz="2400" b="1" dirty="0">
                <a:solidFill>
                  <a:srgbClr val="CC0000"/>
                </a:solidFill>
              </a:rPr>
              <a:t>examine the “gross” or “surface” properties of the acquired data</a:t>
            </a:r>
          </a:p>
          <a:p>
            <a:pPr marL="182563" indent="-182563">
              <a:buNone/>
            </a:pPr>
            <a:r>
              <a:rPr lang="en-US" altLang="ko-KR" sz="2400" b="1" dirty="0"/>
              <a:t> - </a:t>
            </a:r>
            <a:r>
              <a:rPr lang="en-US" altLang="ko-KR" sz="2400" b="1" dirty="0">
                <a:solidFill>
                  <a:srgbClr val="CC0000"/>
                </a:solidFill>
              </a:rPr>
              <a:t>report on the results</a:t>
            </a:r>
          </a:p>
        </p:txBody>
      </p:sp>
    </p:spTree>
    <p:extLst>
      <p:ext uri="{BB962C8B-B14F-4D97-AF65-F5344CB8AC3E}">
        <p14:creationId xmlns:p14="http://schemas.microsoft.com/office/powerpoint/2010/main" val="2461523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vert="horz" lIns="91440" tIns="45720" rIns="91440" bIns="45720" rtlCol="0" anchor="ctr">
            <a:normAutofit/>
          </a:bodyPr>
          <a:lstStyle/>
          <a:p>
            <a:r>
              <a:rPr lang="en-US" altLang="ko-KR"/>
              <a:t>Phase 2. Data Understanding</a:t>
            </a:r>
          </a:p>
        </p:txBody>
      </p:sp>
      <p:sp>
        <p:nvSpPr>
          <p:cNvPr id="80899" name="Rectangle 3"/>
          <p:cNvSpPr>
            <a:spLocks noGrp="1" noChangeArrowheads="1"/>
          </p:cNvSpPr>
          <p:nvPr>
            <p:ph type="body" idx="1"/>
          </p:nvPr>
        </p:nvSpPr>
        <p:spPr>
          <a:xfrm>
            <a:off x="1148217" y="1439972"/>
            <a:ext cx="9882640" cy="4525962"/>
          </a:xfrm>
        </p:spPr>
        <p:txBody>
          <a:bodyPr>
            <a:noAutofit/>
          </a:bodyPr>
          <a:lstStyle/>
          <a:p>
            <a:pPr marL="274638" indent="-274638"/>
            <a:r>
              <a:rPr lang="en-US" altLang="ko-KR" b="1" dirty="0">
                <a:solidFill>
                  <a:srgbClr val="006600"/>
                </a:solidFill>
              </a:rPr>
              <a:t>Explore data</a:t>
            </a:r>
          </a:p>
          <a:p>
            <a:pPr marL="274638" indent="-274638">
              <a:buNone/>
            </a:pPr>
            <a:r>
              <a:rPr lang="en-US" altLang="ko-KR" sz="2400" b="1" dirty="0"/>
              <a:t> - </a:t>
            </a:r>
            <a:r>
              <a:rPr lang="en-US" altLang="ko-KR" sz="2400" b="1" dirty="0">
                <a:solidFill>
                  <a:srgbClr val="CC0000"/>
                </a:solidFill>
              </a:rPr>
              <a:t>tackles the data mining questions</a:t>
            </a:r>
            <a:r>
              <a:rPr lang="en-US" altLang="ko-KR" sz="2400" b="1" dirty="0"/>
              <a:t>, which can be addressed </a:t>
            </a:r>
            <a:r>
              <a:rPr lang="en-US" altLang="ko-KR" sz="2400" b="1" dirty="0">
                <a:solidFill>
                  <a:srgbClr val="CC0000"/>
                </a:solidFill>
              </a:rPr>
              <a:t>using querying, visualization and reporting</a:t>
            </a:r>
            <a:r>
              <a:rPr lang="en-US" altLang="ko-KR" sz="2400" b="1" dirty="0"/>
              <a:t> including:</a:t>
            </a:r>
          </a:p>
          <a:p>
            <a:pPr marL="274638" indent="-274638">
              <a:buNone/>
            </a:pPr>
            <a:r>
              <a:rPr lang="en-US" altLang="ko-KR" sz="2400" b="1" dirty="0"/>
              <a:t>	   distribution of key attributes, results of simple aggregations</a:t>
            </a:r>
          </a:p>
          <a:p>
            <a:pPr marL="274638" indent="-274638">
              <a:buNone/>
            </a:pPr>
            <a:r>
              <a:rPr lang="en-US" altLang="ko-KR" sz="2400" b="1" dirty="0"/>
              <a:t>	   relations between pairs or small numbers of attributes</a:t>
            </a:r>
          </a:p>
          <a:p>
            <a:pPr marL="274638" indent="-274638">
              <a:buNone/>
            </a:pPr>
            <a:r>
              <a:rPr lang="en-US" altLang="ko-KR" sz="2400" b="1" dirty="0"/>
              <a:t>	   properties of significant sub-populations, simple statistical analyses</a:t>
            </a:r>
          </a:p>
          <a:p>
            <a:pPr marL="274638" indent="-274638">
              <a:buNone/>
            </a:pPr>
            <a:r>
              <a:rPr lang="en-US" altLang="ko-KR" sz="2400" b="1" dirty="0"/>
              <a:t> - </a:t>
            </a:r>
            <a:r>
              <a:rPr lang="en-US" altLang="ko-KR" sz="2400" b="1" dirty="0">
                <a:solidFill>
                  <a:srgbClr val="CC0000"/>
                </a:solidFill>
              </a:rPr>
              <a:t>may address directly the data mining goals</a:t>
            </a:r>
          </a:p>
          <a:p>
            <a:pPr marL="274638" indent="-274638">
              <a:buNone/>
            </a:pPr>
            <a:r>
              <a:rPr lang="en-US" altLang="ko-KR" sz="2400" b="1" dirty="0"/>
              <a:t> - may contribute to or refine the data description and quality reports</a:t>
            </a:r>
          </a:p>
          <a:p>
            <a:pPr marL="274638" indent="-274638">
              <a:buNone/>
            </a:pPr>
            <a:r>
              <a:rPr lang="en-US" altLang="ko-KR" sz="2400" b="1" dirty="0"/>
              <a:t> - may feed into the transformation and other data preparation needed</a:t>
            </a:r>
          </a:p>
          <a:p>
            <a:pPr marL="274638" indent="-274638"/>
            <a:r>
              <a:rPr lang="en-US" altLang="ko-KR" b="1" dirty="0">
                <a:solidFill>
                  <a:srgbClr val="006600"/>
                </a:solidFill>
              </a:rPr>
              <a:t>Verify data quality</a:t>
            </a:r>
          </a:p>
          <a:p>
            <a:pPr marL="274638" indent="-274638">
              <a:buNone/>
            </a:pPr>
            <a:r>
              <a:rPr lang="en-US" altLang="ko-KR" sz="2400" b="1" dirty="0"/>
              <a:t> - </a:t>
            </a:r>
            <a:r>
              <a:rPr lang="en-US" altLang="ko-KR" sz="2400" b="1" dirty="0">
                <a:solidFill>
                  <a:srgbClr val="CC0000"/>
                </a:solidFill>
              </a:rPr>
              <a:t>examine the quality of the data, addressing questions</a:t>
            </a:r>
            <a:r>
              <a:rPr lang="en-US" altLang="ko-KR" sz="2400" b="1" dirty="0"/>
              <a:t> such as:</a:t>
            </a:r>
          </a:p>
          <a:p>
            <a:pPr marL="274638" indent="-274638">
              <a:buNone/>
            </a:pPr>
            <a:r>
              <a:rPr lang="en-US" altLang="ko-KR" sz="2400" b="1" dirty="0"/>
              <a:t>	   </a:t>
            </a:r>
            <a:r>
              <a:rPr lang="en-US" altLang="ko-KR" sz="2400" b="1" dirty="0">
                <a:latin typeface="Arial" panose="020B0604020202020204" pitchFamily="34" charset="0"/>
              </a:rPr>
              <a:t>“</a:t>
            </a:r>
            <a:r>
              <a:rPr lang="en-US" altLang="ko-KR" sz="2400" b="1" dirty="0"/>
              <a:t>Is the data complete?</a:t>
            </a:r>
            <a:r>
              <a:rPr lang="en-US" altLang="ko-KR" sz="2400" b="1" dirty="0">
                <a:latin typeface="Arial" panose="020B0604020202020204" pitchFamily="34" charset="0"/>
              </a:rPr>
              <a:t>”</a:t>
            </a:r>
            <a:r>
              <a:rPr lang="en-US" altLang="ko-KR" sz="2400" b="1" dirty="0"/>
              <a:t>, Are there missing values in the data?</a:t>
            </a:r>
            <a:r>
              <a:rPr lang="en-US" altLang="ko-KR" sz="2400" b="1" dirty="0">
                <a:latin typeface="Arial" panose="020B0604020202020204" pitchFamily="34" charset="0"/>
              </a:rPr>
              <a:t>”</a:t>
            </a:r>
            <a:endParaRPr lang="en-US" altLang="ko-KR" sz="2400" b="1" dirty="0"/>
          </a:p>
        </p:txBody>
      </p:sp>
    </p:spTree>
    <p:extLst>
      <p:ext uri="{BB962C8B-B14F-4D97-AF65-F5344CB8AC3E}">
        <p14:creationId xmlns:p14="http://schemas.microsoft.com/office/powerpoint/2010/main" val="863965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vert="horz" lIns="91440" tIns="45720" rIns="91440" bIns="45720" rtlCol="0" anchor="ctr">
            <a:normAutofit/>
          </a:bodyPr>
          <a:lstStyle/>
          <a:p>
            <a:r>
              <a:rPr lang="en-US" altLang="ko-KR"/>
              <a:t>Phase 3. Data Preparation</a:t>
            </a:r>
          </a:p>
        </p:txBody>
      </p:sp>
      <p:sp>
        <p:nvSpPr>
          <p:cNvPr id="73735" name="Rectangle 7"/>
          <p:cNvSpPr>
            <a:spLocks noGrp="1" noChangeArrowheads="1"/>
          </p:cNvSpPr>
          <p:nvPr>
            <p:ph type="body" sz="half" idx="1"/>
          </p:nvPr>
        </p:nvSpPr>
        <p:spPr>
          <a:xfrm>
            <a:off x="793750" y="1867695"/>
            <a:ext cx="10560049" cy="3671887"/>
          </a:xfrm>
        </p:spPr>
        <p:txBody>
          <a:bodyPr>
            <a:noAutofit/>
          </a:bodyPr>
          <a:lstStyle/>
          <a:p>
            <a:pPr marL="166688" indent="-166688"/>
            <a:r>
              <a:rPr lang="en-US" altLang="ko-KR" b="1" dirty="0"/>
              <a:t>Takes usually </a:t>
            </a:r>
            <a:r>
              <a:rPr lang="en-US" altLang="ko-KR" b="1" dirty="0">
                <a:solidFill>
                  <a:srgbClr val="CC0000"/>
                </a:solidFill>
              </a:rPr>
              <a:t>over 90% of the time</a:t>
            </a:r>
          </a:p>
          <a:p>
            <a:pPr marL="166688" indent="-166688">
              <a:buNone/>
            </a:pPr>
            <a:r>
              <a:rPr lang="en-US" altLang="ko-KR" b="1" dirty="0">
                <a:solidFill>
                  <a:srgbClr val="CC0000"/>
                </a:solidFill>
              </a:rPr>
              <a:t>		- </a:t>
            </a:r>
            <a:r>
              <a:rPr lang="en-US" altLang="ko-KR" sz="2400" b="1" dirty="0">
                <a:solidFill>
                  <a:srgbClr val="CC0000"/>
                </a:solidFill>
              </a:rPr>
              <a:t>Collection</a:t>
            </a:r>
          </a:p>
          <a:p>
            <a:pPr marL="166688" indent="-166688">
              <a:buNone/>
            </a:pPr>
            <a:r>
              <a:rPr lang="en-US" altLang="ko-KR" sz="2400" b="1" dirty="0">
                <a:solidFill>
                  <a:srgbClr val="CC0000"/>
                </a:solidFill>
              </a:rPr>
              <a:t>		- Assessment</a:t>
            </a:r>
          </a:p>
          <a:p>
            <a:pPr marL="166688" indent="-166688">
              <a:buNone/>
            </a:pPr>
            <a:r>
              <a:rPr lang="en-US" altLang="ko-KR" sz="2400" b="1" dirty="0">
                <a:solidFill>
                  <a:srgbClr val="CC0000"/>
                </a:solidFill>
              </a:rPr>
              <a:t>		- Consolidation </a:t>
            </a:r>
            <a:r>
              <a:rPr lang="en-US" altLang="ko-KR" sz="2400" b="1" dirty="0"/>
              <a:t>and</a:t>
            </a:r>
            <a:r>
              <a:rPr lang="en-US" altLang="ko-KR" sz="2400" b="1" dirty="0">
                <a:solidFill>
                  <a:srgbClr val="CC0000"/>
                </a:solidFill>
              </a:rPr>
              <a:t> Cleaning</a:t>
            </a:r>
          </a:p>
          <a:p>
            <a:pPr marL="166688" indent="-166688">
              <a:buNone/>
            </a:pPr>
            <a:r>
              <a:rPr lang="en-US" altLang="ko-KR" sz="2400" b="1" dirty="0">
                <a:solidFill>
                  <a:srgbClr val="CC0000"/>
                </a:solidFill>
              </a:rPr>
              <a:t>		- Data selection</a:t>
            </a:r>
          </a:p>
          <a:p>
            <a:pPr marL="166688" indent="-166688">
              <a:buNone/>
            </a:pPr>
            <a:r>
              <a:rPr lang="en-US" altLang="ko-KR" sz="2400" b="1" dirty="0">
                <a:solidFill>
                  <a:srgbClr val="CC0000"/>
                </a:solidFill>
              </a:rPr>
              <a:t>		- Transformations</a:t>
            </a:r>
          </a:p>
          <a:p>
            <a:pPr marL="166688" indent="-166688">
              <a:buNone/>
            </a:pPr>
            <a:endParaRPr lang="en-US" altLang="ko-KR" sz="2400" b="1" dirty="0">
              <a:solidFill>
                <a:srgbClr val="CC0000"/>
              </a:solidFill>
            </a:endParaRPr>
          </a:p>
          <a:p>
            <a:pPr marL="346075" lvl="1" indent="0">
              <a:buClr>
                <a:schemeClr val="tx1"/>
              </a:buClr>
              <a:buNone/>
            </a:pPr>
            <a:r>
              <a:rPr lang="en-US" altLang="ko-KR" b="1" dirty="0"/>
              <a:t>Covers </a:t>
            </a:r>
            <a:r>
              <a:rPr lang="en-US" altLang="ko-KR" b="1" dirty="0">
                <a:solidFill>
                  <a:srgbClr val="CC0000"/>
                </a:solidFill>
              </a:rPr>
              <a:t>all activities to construct the final dataset</a:t>
            </a:r>
            <a:r>
              <a:rPr lang="en-US" altLang="ko-KR" b="1" dirty="0"/>
              <a:t> from the initial raw data. Data preparation tasks are </a:t>
            </a:r>
            <a:r>
              <a:rPr lang="en-US" altLang="ko-KR" b="1" dirty="0">
                <a:solidFill>
                  <a:srgbClr val="CC0000"/>
                </a:solidFill>
              </a:rPr>
              <a:t>likely to be performed multiple times</a:t>
            </a:r>
            <a:r>
              <a:rPr lang="en-US" altLang="ko-KR" b="1" dirty="0"/>
              <a:t> and </a:t>
            </a:r>
            <a:r>
              <a:rPr lang="en-US" altLang="ko-KR" b="1" dirty="0">
                <a:solidFill>
                  <a:srgbClr val="CC0000"/>
                </a:solidFill>
              </a:rPr>
              <a:t>not in any prescribed order</a:t>
            </a:r>
            <a:r>
              <a:rPr lang="en-US" altLang="ko-KR" b="1" dirty="0"/>
              <a:t>. Tasks include </a:t>
            </a:r>
            <a:r>
              <a:rPr lang="en-US" altLang="ko-KR" b="1" dirty="0">
                <a:solidFill>
                  <a:srgbClr val="CC0000"/>
                </a:solidFill>
              </a:rPr>
              <a:t>table, record and attribute selection</a:t>
            </a:r>
            <a:r>
              <a:rPr lang="en-US" altLang="ko-KR" b="1" dirty="0"/>
              <a:t> as well as </a:t>
            </a:r>
            <a:r>
              <a:rPr lang="en-US" altLang="ko-KR" b="1" dirty="0">
                <a:solidFill>
                  <a:srgbClr val="CC0000"/>
                </a:solidFill>
              </a:rPr>
              <a:t>transformation and cleaning of data for modeling tools</a:t>
            </a:r>
            <a:r>
              <a:rPr lang="en-US" altLang="ko-KR" b="1" dirty="0"/>
              <a:t>.</a:t>
            </a:r>
          </a:p>
          <a:p>
            <a:pPr marL="346075" lvl="1" indent="0">
              <a:buClr>
                <a:schemeClr val="tx1"/>
              </a:buClr>
            </a:pPr>
            <a:endParaRPr lang="en-US" altLang="ko-KR" b="1" dirty="0">
              <a:solidFill>
                <a:srgbClr val="CC0000"/>
              </a:solidFill>
            </a:endParaRPr>
          </a:p>
        </p:txBody>
      </p:sp>
      <p:grpSp>
        <p:nvGrpSpPr>
          <p:cNvPr id="2" name="Grupo 1"/>
          <p:cNvGrpSpPr/>
          <p:nvPr/>
        </p:nvGrpSpPr>
        <p:grpSpPr>
          <a:xfrm>
            <a:off x="6838614" y="792328"/>
            <a:ext cx="4515185" cy="4222124"/>
            <a:chOff x="7523119" y="1349281"/>
            <a:chExt cx="2084388" cy="2074863"/>
          </a:xfrm>
        </p:grpSpPr>
        <p:pic>
          <p:nvPicPr>
            <p:cNvPr id="73736" name="Picture 8"/>
            <p:cNvPicPr>
              <a:picLocks noGrp="1" noChangeAspect="1" noChangeArrowheads="1"/>
            </p:cNvPicPr>
            <p:nvPr>
              <p:ph type="body" sz="half" idx="2"/>
            </p:nvPr>
          </p:nvPicPr>
          <p:blipFill>
            <a:blip r:embed="rId2">
              <a:extLst>
                <a:ext uri="{28A0092B-C50C-407E-A947-70E740481C1C}">
                  <a14:useLocalDpi xmlns:a14="http://schemas.microsoft.com/office/drawing/2010/main" val="0"/>
                </a:ext>
              </a:extLst>
            </a:blip>
            <a:srcRect r="1256"/>
            <a:stretch>
              <a:fillRect/>
            </a:stretch>
          </p:blipFill>
          <p:spPr>
            <a:xfrm>
              <a:off x="7523119" y="1349281"/>
              <a:ext cx="2084388" cy="2074863"/>
            </a:xfrm>
            <a:noFill/>
            <a:ln/>
          </p:spPr>
        </p:pic>
        <p:sp>
          <p:nvSpPr>
            <p:cNvPr id="73737" name="Rectangle 9"/>
            <p:cNvSpPr>
              <a:spLocks noChangeArrowheads="1"/>
            </p:cNvSpPr>
            <p:nvPr/>
          </p:nvSpPr>
          <p:spPr bwMode="auto">
            <a:xfrm>
              <a:off x="8899980" y="2116139"/>
              <a:ext cx="504825" cy="217487"/>
            </a:xfrm>
            <a:prstGeom prst="rect">
              <a:avLst/>
            </a:prstGeom>
            <a:noFill/>
            <a:ln w="63500">
              <a:solidFill>
                <a:srgbClr val="CC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Tree>
    <p:extLst>
      <p:ext uri="{BB962C8B-B14F-4D97-AF65-F5344CB8AC3E}">
        <p14:creationId xmlns:p14="http://schemas.microsoft.com/office/powerpoint/2010/main" val="42513511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vert="horz" lIns="91440" tIns="45720" rIns="91440" bIns="45720" rtlCol="0" anchor="ctr">
            <a:normAutofit/>
          </a:bodyPr>
          <a:lstStyle/>
          <a:p>
            <a:r>
              <a:rPr lang="en-US" altLang="ko-KR"/>
              <a:t>Phase 3. Data Preparation</a:t>
            </a:r>
          </a:p>
        </p:txBody>
      </p:sp>
      <p:sp>
        <p:nvSpPr>
          <p:cNvPr id="81923" name="Rectangle 3"/>
          <p:cNvSpPr>
            <a:spLocks noGrp="1" noChangeArrowheads="1"/>
          </p:cNvSpPr>
          <p:nvPr>
            <p:ph type="body" idx="1"/>
          </p:nvPr>
        </p:nvSpPr>
        <p:spPr>
          <a:xfrm>
            <a:off x="1249348" y="1435349"/>
            <a:ext cx="9214984" cy="4525963"/>
          </a:xfrm>
        </p:spPr>
        <p:txBody>
          <a:bodyPr>
            <a:noAutofit/>
          </a:bodyPr>
          <a:lstStyle/>
          <a:p>
            <a:pPr marL="265113" indent="-265113"/>
            <a:r>
              <a:rPr lang="en-US" altLang="ko-KR" b="1" dirty="0">
                <a:solidFill>
                  <a:srgbClr val="006600"/>
                </a:solidFill>
              </a:rPr>
              <a:t>Select data</a:t>
            </a:r>
          </a:p>
          <a:p>
            <a:pPr marL="265113" indent="-265113">
              <a:buNone/>
            </a:pPr>
            <a:r>
              <a:rPr lang="en-US" altLang="ko-KR" sz="2400" dirty="0"/>
              <a:t> - </a:t>
            </a:r>
            <a:r>
              <a:rPr lang="en-US" altLang="ko-KR" sz="2400" b="1" dirty="0">
                <a:solidFill>
                  <a:srgbClr val="CC0000"/>
                </a:solidFill>
              </a:rPr>
              <a:t>decide on the data to be used</a:t>
            </a:r>
            <a:r>
              <a:rPr lang="en-US" altLang="ko-KR" sz="2400" b="1" dirty="0"/>
              <a:t> for analysis</a:t>
            </a:r>
          </a:p>
          <a:p>
            <a:pPr marL="265113" indent="-265113">
              <a:buNone/>
            </a:pPr>
            <a:r>
              <a:rPr lang="en-US" altLang="ko-KR" sz="2400" b="1" dirty="0"/>
              <a:t> - criteria include relevance to the </a:t>
            </a:r>
            <a:r>
              <a:rPr lang="en-US" altLang="ko-KR" sz="2400" b="1" dirty="0">
                <a:solidFill>
                  <a:srgbClr val="CC0000"/>
                </a:solidFill>
              </a:rPr>
              <a:t>data mining goals, quality and technical constraints</a:t>
            </a:r>
            <a:r>
              <a:rPr lang="en-US" altLang="ko-KR" sz="2400" b="1" dirty="0"/>
              <a:t> such as limits on data volume or data types</a:t>
            </a:r>
          </a:p>
          <a:p>
            <a:pPr marL="265113" indent="-265113">
              <a:buNone/>
            </a:pPr>
            <a:r>
              <a:rPr lang="en-US" altLang="ko-KR" sz="2400" b="1" dirty="0"/>
              <a:t> - covers selection of attributes as well as selection of records in a table</a:t>
            </a:r>
          </a:p>
          <a:p>
            <a:pPr marL="265113" indent="-265113">
              <a:buNone/>
            </a:pPr>
            <a:endParaRPr lang="en-US" altLang="ko-KR" sz="1100" b="1" dirty="0"/>
          </a:p>
          <a:p>
            <a:pPr marL="265113" indent="-265113"/>
            <a:r>
              <a:rPr lang="en-US" altLang="ko-KR" b="1" dirty="0">
                <a:solidFill>
                  <a:srgbClr val="006600"/>
                </a:solidFill>
              </a:rPr>
              <a:t>Clean data</a:t>
            </a:r>
          </a:p>
          <a:p>
            <a:pPr marL="265113" indent="-265113">
              <a:buNone/>
            </a:pPr>
            <a:r>
              <a:rPr lang="en-US" altLang="ko-KR" sz="2400" b="1" dirty="0"/>
              <a:t> - </a:t>
            </a:r>
            <a:r>
              <a:rPr lang="en-US" altLang="ko-KR" sz="2400" b="1" dirty="0">
                <a:solidFill>
                  <a:srgbClr val="CC0000"/>
                </a:solidFill>
              </a:rPr>
              <a:t>raise the data quality to the level required</a:t>
            </a:r>
            <a:r>
              <a:rPr lang="en-US" altLang="ko-KR" sz="2400" b="1" dirty="0"/>
              <a:t> by the selected analysis techniques</a:t>
            </a:r>
          </a:p>
          <a:p>
            <a:pPr marL="265113" indent="-265113">
              <a:buNone/>
            </a:pPr>
            <a:r>
              <a:rPr lang="en-US" altLang="ko-KR" sz="2400" b="1" dirty="0"/>
              <a:t> - may involve </a:t>
            </a:r>
            <a:r>
              <a:rPr lang="en-US" altLang="ko-KR" sz="2400" b="1" dirty="0">
                <a:solidFill>
                  <a:srgbClr val="CC0000"/>
                </a:solidFill>
              </a:rPr>
              <a:t>selection of clean subsets of the data</a:t>
            </a:r>
            <a:r>
              <a:rPr lang="en-US" altLang="ko-KR" sz="2400" b="1" dirty="0"/>
              <a:t>, </a:t>
            </a:r>
            <a:r>
              <a:rPr lang="en-US" altLang="ko-KR" sz="2400" b="1" dirty="0">
                <a:solidFill>
                  <a:srgbClr val="CC0000"/>
                </a:solidFill>
              </a:rPr>
              <a:t>the insertion of suitable defaults</a:t>
            </a:r>
            <a:r>
              <a:rPr lang="en-US" altLang="ko-KR" sz="2400" b="1" dirty="0"/>
              <a:t> or </a:t>
            </a:r>
            <a:r>
              <a:rPr lang="en-US" altLang="ko-KR" sz="2400" b="1" dirty="0">
                <a:solidFill>
                  <a:srgbClr val="CC0000"/>
                </a:solidFill>
              </a:rPr>
              <a:t>more ambitious techniques such as the estimation of missing data</a:t>
            </a:r>
            <a:r>
              <a:rPr lang="en-US" altLang="ko-KR" sz="2400" b="1" dirty="0"/>
              <a:t> by modeling</a:t>
            </a:r>
          </a:p>
        </p:txBody>
      </p:sp>
    </p:spTree>
    <p:extLst>
      <p:ext uri="{BB962C8B-B14F-4D97-AF65-F5344CB8AC3E}">
        <p14:creationId xmlns:p14="http://schemas.microsoft.com/office/powerpoint/2010/main" val="13910555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vert="horz" lIns="91440" tIns="45720" rIns="91440" bIns="45720" rtlCol="0" anchor="ctr">
            <a:normAutofit/>
          </a:bodyPr>
          <a:lstStyle/>
          <a:p>
            <a:r>
              <a:rPr lang="en-US" altLang="ko-KR"/>
              <a:t>Phase 3. Data Preparation</a:t>
            </a:r>
          </a:p>
        </p:txBody>
      </p:sp>
      <p:sp>
        <p:nvSpPr>
          <p:cNvPr id="82947" name="Rectangle 3"/>
          <p:cNvSpPr>
            <a:spLocks noGrp="1" noChangeArrowheads="1"/>
          </p:cNvSpPr>
          <p:nvPr>
            <p:ph type="body" idx="1"/>
          </p:nvPr>
        </p:nvSpPr>
        <p:spPr>
          <a:xfrm>
            <a:off x="1322386" y="1690688"/>
            <a:ext cx="9853613" cy="4525962"/>
          </a:xfrm>
        </p:spPr>
        <p:txBody>
          <a:bodyPr>
            <a:noAutofit/>
          </a:bodyPr>
          <a:lstStyle/>
          <a:p>
            <a:pPr marL="265113" indent="-265113"/>
            <a:r>
              <a:rPr lang="en-US" altLang="ko-KR" b="1" dirty="0">
                <a:solidFill>
                  <a:srgbClr val="006600"/>
                </a:solidFill>
              </a:rPr>
              <a:t>Construct data</a:t>
            </a:r>
          </a:p>
          <a:p>
            <a:pPr marL="265113" indent="-265113">
              <a:buNone/>
            </a:pPr>
            <a:r>
              <a:rPr lang="en-US" altLang="ko-KR" sz="2400" dirty="0"/>
              <a:t> </a:t>
            </a:r>
            <a:r>
              <a:rPr lang="en-US" altLang="ko-KR" sz="2400" b="1" dirty="0"/>
              <a:t>- </a:t>
            </a:r>
            <a:r>
              <a:rPr lang="en-US" altLang="ko-KR" sz="2400" b="1" dirty="0">
                <a:solidFill>
                  <a:srgbClr val="CC0000"/>
                </a:solidFill>
              </a:rPr>
              <a:t>constructive data preparation operations</a:t>
            </a:r>
            <a:r>
              <a:rPr lang="en-US" altLang="ko-KR" sz="2400" b="1" dirty="0"/>
              <a:t> such as </a:t>
            </a:r>
            <a:r>
              <a:rPr lang="en-US" altLang="ko-KR" sz="2400" b="1" dirty="0">
                <a:solidFill>
                  <a:srgbClr val="CC0000"/>
                </a:solidFill>
              </a:rPr>
              <a:t>the production of derived attributes, entire new records or transformed values</a:t>
            </a:r>
            <a:r>
              <a:rPr lang="en-US" altLang="ko-KR" sz="2400" b="1" dirty="0"/>
              <a:t> for existing attributes</a:t>
            </a:r>
          </a:p>
          <a:p>
            <a:pPr marL="265113" indent="-265113">
              <a:buNone/>
            </a:pPr>
            <a:endParaRPr lang="en-US" altLang="ko-KR" sz="1100" b="1" dirty="0"/>
          </a:p>
          <a:p>
            <a:pPr marL="265113" indent="-265113"/>
            <a:r>
              <a:rPr lang="en-US" altLang="ko-KR" b="1" dirty="0">
                <a:solidFill>
                  <a:srgbClr val="006600"/>
                </a:solidFill>
              </a:rPr>
              <a:t>Integrate data</a:t>
            </a:r>
          </a:p>
          <a:p>
            <a:pPr marL="265113" indent="-265113">
              <a:buNone/>
            </a:pPr>
            <a:r>
              <a:rPr lang="en-US" altLang="ko-KR" sz="2400" b="1" dirty="0"/>
              <a:t>  - methods whereby </a:t>
            </a:r>
            <a:r>
              <a:rPr lang="en-US" altLang="ko-KR" sz="2400" b="1" dirty="0">
                <a:solidFill>
                  <a:srgbClr val="CC0000"/>
                </a:solidFill>
              </a:rPr>
              <a:t>information is combined from multiple tables or records to create new records or values</a:t>
            </a:r>
          </a:p>
          <a:p>
            <a:pPr marL="265113" indent="-265113">
              <a:buNone/>
            </a:pPr>
            <a:endParaRPr lang="en-US" altLang="ko-KR" sz="1100" b="1" dirty="0"/>
          </a:p>
          <a:p>
            <a:pPr marL="265113" indent="-265113"/>
            <a:r>
              <a:rPr lang="en-US" altLang="ko-KR" b="1" dirty="0">
                <a:solidFill>
                  <a:srgbClr val="006600"/>
                </a:solidFill>
              </a:rPr>
              <a:t>Format data</a:t>
            </a:r>
          </a:p>
          <a:p>
            <a:pPr marL="265113" indent="-265113">
              <a:buNone/>
            </a:pPr>
            <a:r>
              <a:rPr lang="en-US" altLang="ko-KR" sz="2400" b="1" dirty="0"/>
              <a:t> - formatting transformations refer to </a:t>
            </a:r>
            <a:r>
              <a:rPr lang="en-US" altLang="ko-KR" sz="2400" b="1" dirty="0">
                <a:solidFill>
                  <a:srgbClr val="CC0000"/>
                </a:solidFill>
              </a:rPr>
              <a:t>primarily syntactic modifications</a:t>
            </a:r>
            <a:r>
              <a:rPr lang="en-US" altLang="ko-KR" sz="2400" b="1" dirty="0"/>
              <a:t> </a:t>
            </a:r>
            <a:r>
              <a:rPr lang="en-US" altLang="ko-KR" sz="2400" b="1" dirty="0">
                <a:solidFill>
                  <a:srgbClr val="CC0000"/>
                </a:solidFill>
              </a:rPr>
              <a:t>made to the data that do not change its meaning</a:t>
            </a:r>
            <a:r>
              <a:rPr lang="en-US" altLang="ko-KR" sz="2400" b="1" dirty="0"/>
              <a:t>, but might be required by the modeling tool</a:t>
            </a:r>
          </a:p>
        </p:txBody>
      </p:sp>
    </p:spTree>
    <p:extLst>
      <p:ext uri="{BB962C8B-B14F-4D97-AF65-F5344CB8AC3E}">
        <p14:creationId xmlns:p14="http://schemas.microsoft.com/office/powerpoint/2010/main" val="12048485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vert="horz" lIns="91440" tIns="45720" rIns="91440" bIns="45720" rtlCol="0" anchor="ctr">
            <a:normAutofit/>
          </a:bodyPr>
          <a:lstStyle/>
          <a:p>
            <a:r>
              <a:rPr lang="en-US" altLang="ko-KR"/>
              <a:t>Phase 4. Modeling</a:t>
            </a:r>
          </a:p>
        </p:txBody>
      </p:sp>
      <p:sp>
        <p:nvSpPr>
          <p:cNvPr id="74759" name="Rectangle 7"/>
          <p:cNvSpPr>
            <a:spLocks noGrp="1" noChangeArrowheads="1"/>
          </p:cNvSpPr>
          <p:nvPr>
            <p:ph type="body" sz="half" idx="1"/>
          </p:nvPr>
        </p:nvSpPr>
        <p:spPr>
          <a:xfrm>
            <a:off x="838199" y="1685488"/>
            <a:ext cx="9647903" cy="3671888"/>
          </a:xfrm>
        </p:spPr>
        <p:txBody>
          <a:bodyPr>
            <a:noAutofit/>
          </a:bodyPr>
          <a:lstStyle/>
          <a:p>
            <a:pPr marL="441325" indent="-258763">
              <a:buClr>
                <a:schemeClr val="tx1"/>
              </a:buClr>
            </a:pPr>
            <a:r>
              <a:rPr lang="en-US" altLang="ko-KR" sz="3200" b="1" dirty="0">
                <a:solidFill>
                  <a:srgbClr val="CC0000"/>
                </a:solidFill>
              </a:rPr>
              <a:t>Select the modeling technique</a:t>
            </a:r>
          </a:p>
          <a:p>
            <a:pPr marL="441325" indent="-258763">
              <a:buClr>
                <a:schemeClr val="tx1"/>
              </a:buClr>
              <a:buNone/>
            </a:pPr>
            <a:r>
              <a:rPr lang="en-US" altLang="ko-KR" sz="3200" b="1" dirty="0"/>
              <a:t>		</a:t>
            </a:r>
            <a:r>
              <a:rPr lang="en-US" altLang="ko-KR" sz="2400" b="1" dirty="0"/>
              <a:t>(based upon the data mining objective)</a:t>
            </a:r>
          </a:p>
          <a:p>
            <a:pPr marL="441325" indent="-258763">
              <a:buClr>
                <a:schemeClr val="tx1"/>
              </a:buClr>
            </a:pPr>
            <a:r>
              <a:rPr lang="en-US" altLang="ko-KR" sz="3200" b="1" dirty="0">
                <a:solidFill>
                  <a:srgbClr val="CC0000"/>
                </a:solidFill>
              </a:rPr>
              <a:t>Build model</a:t>
            </a:r>
          </a:p>
          <a:p>
            <a:pPr marL="441325" indent="-258763">
              <a:buClr>
                <a:schemeClr val="tx1"/>
              </a:buClr>
              <a:buNone/>
            </a:pPr>
            <a:r>
              <a:rPr lang="en-US" altLang="ko-KR" sz="3200" b="1" dirty="0"/>
              <a:t>		(</a:t>
            </a:r>
            <a:r>
              <a:rPr lang="en-US" altLang="ko-KR" sz="2400" b="1" dirty="0"/>
              <a:t>Parameter settings)</a:t>
            </a:r>
          </a:p>
          <a:p>
            <a:pPr marL="441325" indent="-258763">
              <a:buClr>
                <a:schemeClr val="tx1"/>
              </a:buClr>
            </a:pPr>
            <a:r>
              <a:rPr lang="en-US" altLang="ko-KR" sz="3200" b="1" dirty="0">
                <a:solidFill>
                  <a:srgbClr val="CC0000"/>
                </a:solidFill>
              </a:rPr>
              <a:t>Assess model</a:t>
            </a:r>
            <a:r>
              <a:rPr lang="en-US" altLang="ko-KR" sz="3200" b="1" dirty="0"/>
              <a:t> (rank the models)</a:t>
            </a:r>
          </a:p>
          <a:p>
            <a:pPr marL="441325" indent="-258763">
              <a:buNone/>
            </a:pPr>
            <a:r>
              <a:rPr lang="en-US" altLang="ko-KR" sz="3600" dirty="0"/>
              <a:t>	</a:t>
            </a:r>
            <a:endParaRPr lang="en-US" altLang="ko-KR" sz="3600" dirty="0" smtClean="0"/>
          </a:p>
          <a:p>
            <a:pPr marL="441325" indent="-258763">
              <a:buNone/>
            </a:pPr>
            <a:r>
              <a:rPr lang="en-US" altLang="ko-KR" sz="2500" b="1" dirty="0" smtClean="0">
                <a:solidFill>
                  <a:srgbClr val="CC0000"/>
                </a:solidFill>
              </a:rPr>
              <a:t>Various </a:t>
            </a:r>
            <a:r>
              <a:rPr lang="en-US" altLang="ko-KR" sz="2500" b="1" dirty="0">
                <a:solidFill>
                  <a:srgbClr val="CC0000"/>
                </a:solidFill>
              </a:rPr>
              <a:t>modeling techniques are selected and applied</a:t>
            </a:r>
            <a:r>
              <a:rPr lang="en-US" altLang="ko-KR" sz="2500" b="1" dirty="0"/>
              <a:t> and their parameters are calibrated to optimal values. Some techniques have specific requirements on the form of data. Therefore, </a:t>
            </a:r>
            <a:r>
              <a:rPr lang="en-US" altLang="ko-KR" sz="2500" b="1" dirty="0">
                <a:solidFill>
                  <a:srgbClr val="CC0000"/>
                </a:solidFill>
              </a:rPr>
              <a:t>stepping back to the data preparation phase is often necessary</a:t>
            </a:r>
            <a:r>
              <a:rPr lang="en-US" altLang="ko-KR" sz="2500" b="1" dirty="0"/>
              <a:t>.</a:t>
            </a:r>
          </a:p>
          <a:p>
            <a:pPr marL="441325" indent="-258763"/>
            <a:endParaRPr lang="en-US" altLang="ko-KR" b="1" dirty="0">
              <a:solidFill>
                <a:srgbClr val="CC0000"/>
              </a:solidFill>
            </a:endParaRPr>
          </a:p>
          <a:p>
            <a:pPr marL="441325" indent="-258763">
              <a:buNone/>
            </a:pPr>
            <a:endParaRPr lang="en-US" altLang="ko-KR" sz="2400" dirty="0"/>
          </a:p>
          <a:p>
            <a:pPr marL="441325" indent="-258763">
              <a:buNone/>
            </a:pPr>
            <a:r>
              <a:rPr lang="en-US" altLang="ko-KR" sz="2400" b="1" dirty="0"/>
              <a:t>	</a:t>
            </a:r>
          </a:p>
          <a:p>
            <a:pPr marL="441325" indent="-258763">
              <a:buNone/>
            </a:pPr>
            <a:r>
              <a:rPr lang="en-US" altLang="ko-KR" sz="2400" b="1" dirty="0"/>
              <a:t>	</a:t>
            </a:r>
          </a:p>
        </p:txBody>
      </p:sp>
      <p:grpSp>
        <p:nvGrpSpPr>
          <p:cNvPr id="2" name="Grupo 1"/>
          <p:cNvGrpSpPr/>
          <p:nvPr/>
        </p:nvGrpSpPr>
        <p:grpSpPr>
          <a:xfrm>
            <a:off x="7824107" y="961118"/>
            <a:ext cx="3817711" cy="3800265"/>
            <a:chOff x="7648575" y="1280433"/>
            <a:chExt cx="2084388" cy="2074863"/>
          </a:xfrm>
        </p:grpSpPr>
        <p:pic>
          <p:nvPicPr>
            <p:cNvPr id="74760" name="Picture 8"/>
            <p:cNvPicPr>
              <a:picLocks noGrp="1" noChangeAspect="1" noChangeArrowheads="1"/>
            </p:cNvPicPr>
            <p:nvPr>
              <p:ph type="body" sz="half" idx="2"/>
            </p:nvPr>
          </p:nvPicPr>
          <p:blipFill>
            <a:blip r:embed="rId2">
              <a:extLst>
                <a:ext uri="{28A0092B-C50C-407E-A947-70E740481C1C}">
                  <a14:useLocalDpi xmlns:a14="http://schemas.microsoft.com/office/drawing/2010/main" val="0"/>
                </a:ext>
              </a:extLst>
            </a:blip>
            <a:srcRect r="1256"/>
            <a:stretch>
              <a:fillRect/>
            </a:stretch>
          </p:blipFill>
          <p:spPr>
            <a:xfrm>
              <a:off x="7648575" y="1280433"/>
              <a:ext cx="2084388" cy="2074863"/>
            </a:xfrm>
            <a:noFill/>
            <a:ln/>
          </p:spPr>
        </p:pic>
        <p:sp>
          <p:nvSpPr>
            <p:cNvPr id="74761" name="Rectangle 9"/>
            <p:cNvSpPr>
              <a:spLocks noChangeArrowheads="1"/>
            </p:cNvSpPr>
            <p:nvPr/>
          </p:nvSpPr>
          <p:spPr bwMode="auto">
            <a:xfrm>
              <a:off x="9017001" y="2359932"/>
              <a:ext cx="504825" cy="217488"/>
            </a:xfrm>
            <a:prstGeom prst="rect">
              <a:avLst/>
            </a:prstGeom>
            <a:noFill/>
            <a:ln w="63500">
              <a:solidFill>
                <a:srgbClr val="CC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Tree>
    <p:extLst>
      <p:ext uri="{BB962C8B-B14F-4D97-AF65-F5344CB8AC3E}">
        <p14:creationId xmlns:p14="http://schemas.microsoft.com/office/powerpoint/2010/main" val="2417965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miro.medium.com/max/1901/1*_r8gzWK6v7fbU1YqCfZ7W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214" y="0"/>
            <a:ext cx="8415773" cy="6759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4382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vert="horz" lIns="91440" tIns="45720" rIns="91440" bIns="45720" rtlCol="0" anchor="ctr">
            <a:normAutofit/>
          </a:bodyPr>
          <a:lstStyle/>
          <a:p>
            <a:r>
              <a:rPr lang="en-US" altLang="ko-KR"/>
              <a:t>Phase 4. Modeling</a:t>
            </a:r>
          </a:p>
        </p:txBody>
      </p:sp>
      <p:sp>
        <p:nvSpPr>
          <p:cNvPr id="83971" name="Rectangle 3"/>
          <p:cNvSpPr>
            <a:spLocks noGrp="1" noChangeArrowheads="1"/>
          </p:cNvSpPr>
          <p:nvPr>
            <p:ph type="body" idx="1"/>
          </p:nvPr>
        </p:nvSpPr>
        <p:spPr>
          <a:xfrm>
            <a:off x="1453016" y="1587452"/>
            <a:ext cx="9302069" cy="4525962"/>
          </a:xfrm>
        </p:spPr>
        <p:txBody>
          <a:bodyPr>
            <a:noAutofit/>
          </a:bodyPr>
          <a:lstStyle/>
          <a:p>
            <a:pPr marL="265113" indent="-265113"/>
            <a:r>
              <a:rPr lang="en-US" altLang="ko-KR" b="1" dirty="0">
                <a:solidFill>
                  <a:srgbClr val="006600"/>
                </a:solidFill>
              </a:rPr>
              <a:t>Select modeling technique</a:t>
            </a:r>
          </a:p>
          <a:p>
            <a:pPr marL="265113" indent="-265113">
              <a:buNone/>
            </a:pPr>
            <a:r>
              <a:rPr lang="en-US" altLang="ko-KR" sz="2400" dirty="0"/>
              <a:t> </a:t>
            </a:r>
            <a:r>
              <a:rPr lang="en-US" altLang="ko-KR" sz="2400" b="1" dirty="0"/>
              <a:t>- </a:t>
            </a:r>
            <a:r>
              <a:rPr lang="en-US" altLang="ko-KR" sz="2400" b="1" dirty="0">
                <a:solidFill>
                  <a:srgbClr val="CC0000"/>
                </a:solidFill>
              </a:rPr>
              <a:t>select the actual modeling technique that is to be used</a:t>
            </a:r>
          </a:p>
          <a:p>
            <a:pPr marL="265113" indent="-265113">
              <a:buNone/>
            </a:pPr>
            <a:r>
              <a:rPr lang="en-US" altLang="ko-KR" sz="2400" b="1" dirty="0"/>
              <a:t>  ex) decision tree, neural network</a:t>
            </a:r>
          </a:p>
          <a:p>
            <a:pPr marL="265113" indent="-265113">
              <a:buNone/>
            </a:pPr>
            <a:r>
              <a:rPr lang="en-US" altLang="ko-KR" sz="2400" b="1" dirty="0"/>
              <a:t> - if multiple techniques are applied, perform this task for each techniques separately</a:t>
            </a:r>
          </a:p>
          <a:p>
            <a:pPr marL="265113" indent="-265113">
              <a:buNone/>
            </a:pPr>
            <a:endParaRPr lang="en-US" altLang="ko-KR" sz="1100" b="1" dirty="0"/>
          </a:p>
          <a:p>
            <a:pPr marL="265113" indent="-265113"/>
            <a:r>
              <a:rPr lang="en-US" altLang="ko-KR" b="1" dirty="0">
                <a:solidFill>
                  <a:srgbClr val="006600"/>
                </a:solidFill>
              </a:rPr>
              <a:t>Generate test design</a:t>
            </a:r>
          </a:p>
          <a:p>
            <a:pPr marL="265113" indent="-265113">
              <a:buNone/>
            </a:pPr>
            <a:r>
              <a:rPr lang="en-US" altLang="ko-KR" sz="2400" b="1" dirty="0"/>
              <a:t> - </a:t>
            </a:r>
            <a:r>
              <a:rPr lang="en-US" altLang="ko-KR" sz="2400" b="1" dirty="0">
                <a:solidFill>
                  <a:srgbClr val="CC0000"/>
                </a:solidFill>
              </a:rPr>
              <a:t>before actually building a model, generate a procedure or mechanism to test the model’s quality and validity</a:t>
            </a:r>
          </a:p>
          <a:p>
            <a:pPr marL="265113" indent="-265113">
              <a:buNone/>
            </a:pPr>
            <a:r>
              <a:rPr lang="en-US" altLang="ko-KR" sz="2400" b="1" dirty="0"/>
              <a:t>  ex) In classification, it is common to use error rates as quality measures for data mining models. Therefore, typically separate the dataset  into train and test set, </a:t>
            </a:r>
            <a:r>
              <a:rPr lang="en-US" altLang="ko-KR" sz="2400" b="1" dirty="0">
                <a:solidFill>
                  <a:srgbClr val="CC0000"/>
                </a:solidFill>
              </a:rPr>
              <a:t>build the model on the train set and estimate its quality on the separate test set</a:t>
            </a:r>
            <a:r>
              <a:rPr lang="en-US" altLang="ko-KR" sz="2400" b="1" dirty="0"/>
              <a:t> </a:t>
            </a:r>
          </a:p>
        </p:txBody>
      </p:sp>
    </p:spTree>
    <p:extLst>
      <p:ext uri="{BB962C8B-B14F-4D97-AF65-F5344CB8AC3E}">
        <p14:creationId xmlns:p14="http://schemas.microsoft.com/office/powerpoint/2010/main" val="4280557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vert="horz" lIns="91440" tIns="45720" rIns="91440" bIns="45720" rtlCol="0" anchor="ctr">
            <a:normAutofit/>
          </a:bodyPr>
          <a:lstStyle/>
          <a:p>
            <a:r>
              <a:rPr lang="en-US" altLang="ko-KR"/>
              <a:t>Phase 4. Modeling</a:t>
            </a:r>
          </a:p>
        </p:txBody>
      </p:sp>
      <p:sp>
        <p:nvSpPr>
          <p:cNvPr id="84995" name="Rectangle 3"/>
          <p:cNvSpPr>
            <a:spLocks noGrp="1" noChangeArrowheads="1"/>
          </p:cNvSpPr>
          <p:nvPr>
            <p:ph type="body" idx="1"/>
          </p:nvPr>
        </p:nvSpPr>
        <p:spPr>
          <a:xfrm>
            <a:off x="1365930" y="1690688"/>
            <a:ext cx="10216469" cy="4525962"/>
          </a:xfrm>
        </p:spPr>
        <p:txBody>
          <a:bodyPr>
            <a:noAutofit/>
          </a:bodyPr>
          <a:lstStyle/>
          <a:p>
            <a:pPr marL="265113" indent="-265113"/>
            <a:r>
              <a:rPr lang="en-US" altLang="ko-KR" b="1" dirty="0">
                <a:solidFill>
                  <a:srgbClr val="006600"/>
                </a:solidFill>
              </a:rPr>
              <a:t>Build model</a:t>
            </a:r>
          </a:p>
          <a:p>
            <a:pPr marL="265113" indent="-265113">
              <a:buNone/>
            </a:pPr>
            <a:r>
              <a:rPr lang="en-US" altLang="ko-KR" sz="2400" dirty="0"/>
              <a:t> </a:t>
            </a:r>
            <a:r>
              <a:rPr lang="en-US" altLang="ko-KR" sz="2400" b="1" dirty="0"/>
              <a:t>- </a:t>
            </a:r>
            <a:r>
              <a:rPr lang="en-US" altLang="ko-KR" sz="2400" b="1" dirty="0">
                <a:solidFill>
                  <a:srgbClr val="CC0000"/>
                </a:solidFill>
              </a:rPr>
              <a:t>run the modeling tool on the prepared dataset to create one or more models</a:t>
            </a:r>
          </a:p>
          <a:p>
            <a:pPr marL="265113" indent="-265113">
              <a:buNone/>
            </a:pPr>
            <a:endParaRPr lang="en-US" altLang="ko-KR" sz="1100" b="1" dirty="0">
              <a:solidFill>
                <a:srgbClr val="CC0000"/>
              </a:solidFill>
            </a:endParaRPr>
          </a:p>
          <a:p>
            <a:pPr marL="265113" indent="-265113"/>
            <a:r>
              <a:rPr lang="en-US" altLang="ko-KR" b="1" dirty="0">
                <a:solidFill>
                  <a:srgbClr val="006600"/>
                </a:solidFill>
              </a:rPr>
              <a:t>Assess model</a:t>
            </a:r>
          </a:p>
          <a:p>
            <a:pPr marL="265113" indent="-265113">
              <a:buNone/>
            </a:pPr>
            <a:r>
              <a:rPr lang="en-US" altLang="ko-KR" sz="2400" b="1" dirty="0"/>
              <a:t> - </a:t>
            </a:r>
            <a:r>
              <a:rPr lang="en-US" altLang="ko-KR" sz="2400" b="1" dirty="0">
                <a:solidFill>
                  <a:srgbClr val="CC0000"/>
                </a:solidFill>
              </a:rPr>
              <a:t>interprets the models</a:t>
            </a:r>
            <a:r>
              <a:rPr lang="en-US" altLang="ko-KR" sz="2400" b="1" dirty="0"/>
              <a:t> according to his domain knowledge, the data mining success criteria and the desired test design</a:t>
            </a:r>
          </a:p>
          <a:p>
            <a:pPr marL="265113" indent="-265113">
              <a:buNone/>
            </a:pPr>
            <a:r>
              <a:rPr lang="en-US" altLang="ko-KR" sz="2400" b="1" dirty="0"/>
              <a:t> - </a:t>
            </a:r>
            <a:r>
              <a:rPr lang="en-US" altLang="ko-KR" sz="2400" b="1" dirty="0">
                <a:solidFill>
                  <a:srgbClr val="CC0000"/>
                </a:solidFill>
              </a:rPr>
              <a:t>judges the success of the application of modeling and discovery techniques</a:t>
            </a:r>
            <a:r>
              <a:rPr lang="en-US" altLang="ko-KR" sz="2400" b="1" dirty="0"/>
              <a:t> more technically</a:t>
            </a:r>
          </a:p>
          <a:p>
            <a:pPr marL="265113" indent="-265113">
              <a:buNone/>
            </a:pPr>
            <a:r>
              <a:rPr lang="en-US" altLang="ko-KR" sz="2400" b="1" dirty="0"/>
              <a:t> - contacts business analysts and domain experts later in order to </a:t>
            </a:r>
            <a:r>
              <a:rPr lang="en-US" altLang="ko-KR" sz="2400" b="1" dirty="0">
                <a:solidFill>
                  <a:srgbClr val="CC0000"/>
                </a:solidFill>
              </a:rPr>
              <a:t>discuss the data mining results in the business context</a:t>
            </a:r>
          </a:p>
          <a:p>
            <a:pPr marL="265113" indent="-265113">
              <a:buNone/>
            </a:pPr>
            <a:r>
              <a:rPr lang="en-US" altLang="ko-KR" sz="2400" b="1" dirty="0"/>
              <a:t> - </a:t>
            </a:r>
            <a:r>
              <a:rPr lang="en-US" altLang="ko-KR" sz="2400" b="1" dirty="0">
                <a:solidFill>
                  <a:srgbClr val="CC0000"/>
                </a:solidFill>
              </a:rPr>
              <a:t>only consider models</a:t>
            </a:r>
            <a:r>
              <a:rPr lang="en-US" altLang="ko-KR" sz="2400" b="1" dirty="0"/>
              <a:t> whereas the evaluation phase also takes into account all other results that were produced in the course of the project </a:t>
            </a:r>
          </a:p>
        </p:txBody>
      </p:sp>
    </p:spTree>
    <p:extLst>
      <p:ext uri="{BB962C8B-B14F-4D97-AF65-F5344CB8AC3E}">
        <p14:creationId xmlns:p14="http://schemas.microsoft.com/office/powerpoint/2010/main" val="34167076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vert="horz" lIns="91440" tIns="45720" rIns="91440" bIns="45720" rtlCol="0" anchor="ctr">
            <a:normAutofit/>
          </a:bodyPr>
          <a:lstStyle/>
          <a:p>
            <a:r>
              <a:rPr lang="en-US" altLang="ko-KR"/>
              <a:t>Phase 5. Evaluation</a:t>
            </a:r>
          </a:p>
        </p:txBody>
      </p:sp>
      <p:sp>
        <p:nvSpPr>
          <p:cNvPr id="75783" name="Rectangle 7"/>
          <p:cNvSpPr>
            <a:spLocks noGrp="1" noChangeArrowheads="1"/>
          </p:cNvSpPr>
          <p:nvPr>
            <p:ph type="body" sz="half" idx="1"/>
          </p:nvPr>
        </p:nvSpPr>
        <p:spPr>
          <a:xfrm>
            <a:off x="838199" y="1867695"/>
            <a:ext cx="10686143" cy="3671887"/>
          </a:xfrm>
        </p:spPr>
        <p:txBody>
          <a:bodyPr>
            <a:noAutofit/>
          </a:bodyPr>
          <a:lstStyle/>
          <a:p>
            <a:pPr marL="441325" indent="-258763">
              <a:buClr>
                <a:schemeClr val="tx1"/>
              </a:buClr>
            </a:pPr>
            <a:r>
              <a:rPr lang="en-US" altLang="ko-KR" b="1" dirty="0">
                <a:solidFill>
                  <a:srgbClr val="CC0000"/>
                </a:solidFill>
              </a:rPr>
              <a:t>Evaluation of model</a:t>
            </a:r>
          </a:p>
          <a:p>
            <a:pPr marL="441325" indent="-258763">
              <a:buClr>
                <a:schemeClr val="tx1"/>
              </a:buClr>
              <a:buNone/>
            </a:pPr>
            <a:r>
              <a:rPr lang="en-US" altLang="ko-KR" sz="3200" b="1" dirty="0"/>
              <a:t>	- </a:t>
            </a:r>
            <a:r>
              <a:rPr lang="en-US" altLang="ko-KR" sz="2400" b="1" dirty="0"/>
              <a:t>how well it performed on test data</a:t>
            </a:r>
          </a:p>
          <a:p>
            <a:pPr marL="441325" indent="-258763">
              <a:buClr>
                <a:schemeClr val="tx1"/>
              </a:buClr>
            </a:pPr>
            <a:r>
              <a:rPr lang="en-US" altLang="ko-KR" b="1" dirty="0">
                <a:solidFill>
                  <a:srgbClr val="CC0000"/>
                </a:solidFill>
              </a:rPr>
              <a:t>Methods and criteria</a:t>
            </a:r>
          </a:p>
          <a:p>
            <a:pPr marL="441325" indent="-258763">
              <a:buClr>
                <a:schemeClr val="tx1"/>
              </a:buClr>
              <a:buNone/>
            </a:pPr>
            <a:r>
              <a:rPr lang="en-US" altLang="ko-KR" b="1" dirty="0"/>
              <a:t>	- </a:t>
            </a:r>
            <a:r>
              <a:rPr lang="en-US" altLang="ko-KR" sz="2400" b="1" dirty="0"/>
              <a:t>depend on model type</a:t>
            </a:r>
          </a:p>
          <a:p>
            <a:pPr marL="441325" indent="-258763">
              <a:buClr>
                <a:schemeClr val="tx1"/>
              </a:buClr>
            </a:pPr>
            <a:r>
              <a:rPr lang="en-US" altLang="ko-KR" b="1" dirty="0">
                <a:solidFill>
                  <a:srgbClr val="CC0000"/>
                </a:solidFill>
              </a:rPr>
              <a:t>Interpretation of model</a:t>
            </a:r>
          </a:p>
          <a:p>
            <a:pPr marL="441325" indent="-258763">
              <a:buNone/>
            </a:pPr>
            <a:r>
              <a:rPr lang="en-US" altLang="ko-KR" sz="3200" b="1" dirty="0"/>
              <a:t>  - </a:t>
            </a:r>
            <a:r>
              <a:rPr lang="en-US" altLang="ko-KR" sz="2400" b="1" dirty="0"/>
              <a:t>important or not, easy or hard depends on algorithm</a:t>
            </a:r>
          </a:p>
          <a:p>
            <a:pPr marL="441325" indent="-258763">
              <a:buNone/>
            </a:pPr>
            <a:r>
              <a:rPr lang="en-US" altLang="ko-KR" sz="2000" dirty="0"/>
              <a:t>	</a:t>
            </a:r>
            <a:r>
              <a:rPr lang="en-US" altLang="ko-KR" sz="2400" b="1" dirty="0"/>
              <a:t>Thoroughly </a:t>
            </a:r>
            <a:r>
              <a:rPr lang="en-US" altLang="ko-KR" sz="2400" b="1" dirty="0">
                <a:solidFill>
                  <a:srgbClr val="CC0000"/>
                </a:solidFill>
              </a:rPr>
              <a:t>evaluate the model</a:t>
            </a:r>
            <a:r>
              <a:rPr lang="en-US" altLang="ko-KR" sz="2400" b="1" dirty="0"/>
              <a:t> and </a:t>
            </a:r>
            <a:r>
              <a:rPr lang="en-US" altLang="ko-KR" sz="2400" b="1" dirty="0">
                <a:solidFill>
                  <a:srgbClr val="CC0000"/>
                </a:solidFill>
              </a:rPr>
              <a:t>review the steps executed to construct the model </a:t>
            </a:r>
            <a:r>
              <a:rPr lang="en-US" altLang="ko-KR" sz="2400" b="1" dirty="0"/>
              <a:t>to be certain it</a:t>
            </a:r>
            <a:r>
              <a:rPr lang="en-US" altLang="ko-KR" sz="2400" b="1" dirty="0">
                <a:solidFill>
                  <a:srgbClr val="CC0000"/>
                </a:solidFill>
              </a:rPr>
              <a:t> properly achieves the business objectives</a:t>
            </a:r>
            <a:r>
              <a:rPr lang="en-US" altLang="ko-KR" sz="2400" b="1" dirty="0"/>
              <a:t>. A key objective is </a:t>
            </a:r>
            <a:r>
              <a:rPr lang="en-US" altLang="ko-KR" sz="2400" b="1" dirty="0">
                <a:solidFill>
                  <a:srgbClr val="CC0000"/>
                </a:solidFill>
              </a:rPr>
              <a:t>to determine if there is some important business issue that has not been sufficiently considered</a:t>
            </a:r>
            <a:r>
              <a:rPr lang="en-US" altLang="ko-KR" sz="2400" b="1" dirty="0"/>
              <a:t>. At the end of this phase, </a:t>
            </a:r>
            <a:r>
              <a:rPr lang="en-US" altLang="ko-KR" sz="2400" b="1" dirty="0">
                <a:solidFill>
                  <a:srgbClr val="CC0000"/>
                </a:solidFill>
              </a:rPr>
              <a:t>a decision on the use of the data mining results should be reached</a:t>
            </a:r>
          </a:p>
          <a:p>
            <a:pPr marL="906463" lvl="1"/>
            <a:endParaRPr lang="en-US" altLang="ko-KR" sz="2800" b="1" dirty="0"/>
          </a:p>
          <a:p>
            <a:pPr marL="441325" indent="-258763">
              <a:buNone/>
            </a:pPr>
            <a:r>
              <a:rPr lang="en-US" altLang="ko-KR" sz="2400" b="1" dirty="0"/>
              <a:t>	</a:t>
            </a:r>
          </a:p>
          <a:p>
            <a:pPr marL="441325" indent="-258763">
              <a:buNone/>
            </a:pPr>
            <a:endParaRPr lang="en-US" altLang="ko-KR" sz="2400" b="1" dirty="0">
              <a:solidFill>
                <a:srgbClr val="CC0000"/>
              </a:solidFill>
            </a:endParaRPr>
          </a:p>
        </p:txBody>
      </p:sp>
      <p:grpSp>
        <p:nvGrpSpPr>
          <p:cNvPr id="2" name="Grupo 1"/>
          <p:cNvGrpSpPr/>
          <p:nvPr/>
        </p:nvGrpSpPr>
        <p:grpSpPr>
          <a:xfrm>
            <a:off x="6607321" y="469740"/>
            <a:ext cx="3908279" cy="3890420"/>
            <a:chOff x="7226754" y="1251404"/>
            <a:chExt cx="2084388" cy="2074863"/>
          </a:xfrm>
        </p:grpSpPr>
        <p:pic>
          <p:nvPicPr>
            <p:cNvPr id="75784" name="Picture 8"/>
            <p:cNvPicPr>
              <a:picLocks noGrp="1" noChangeAspect="1" noChangeArrowheads="1"/>
            </p:cNvPicPr>
            <p:nvPr>
              <p:ph type="body" sz="half" idx="2"/>
            </p:nvPr>
          </p:nvPicPr>
          <p:blipFill>
            <a:blip r:embed="rId2">
              <a:extLst>
                <a:ext uri="{28A0092B-C50C-407E-A947-70E740481C1C}">
                  <a14:useLocalDpi xmlns:a14="http://schemas.microsoft.com/office/drawing/2010/main" val="0"/>
                </a:ext>
              </a:extLst>
            </a:blip>
            <a:srcRect r="1256"/>
            <a:stretch>
              <a:fillRect/>
            </a:stretch>
          </p:blipFill>
          <p:spPr>
            <a:xfrm>
              <a:off x="7226754" y="1251404"/>
              <a:ext cx="2084388" cy="2074863"/>
            </a:xfrm>
            <a:noFill/>
            <a:ln/>
          </p:spPr>
        </p:pic>
        <p:sp>
          <p:nvSpPr>
            <p:cNvPr id="75785" name="Rectangle 9"/>
            <p:cNvSpPr>
              <a:spLocks noChangeArrowheads="1"/>
            </p:cNvSpPr>
            <p:nvPr/>
          </p:nvSpPr>
          <p:spPr bwMode="auto">
            <a:xfrm>
              <a:off x="8018918" y="2907167"/>
              <a:ext cx="504825" cy="217487"/>
            </a:xfrm>
            <a:prstGeom prst="rect">
              <a:avLst/>
            </a:prstGeom>
            <a:noFill/>
            <a:ln w="63500">
              <a:solidFill>
                <a:srgbClr val="CC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Tree>
    <p:extLst>
      <p:ext uri="{BB962C8B-B14F-4D97-AF65-F5344CB8AC3E}">
        <p14:creationId xmlns:p14="http://schemas.microsoft.com/office/powerpoint/2010/main" val="18697429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vert="horz" lIns="91440" tIns="45720" rIns="91440" bIns="45720" rtlCol="0" anchor="ctr">
            <a:normAutofit/>
          </a:bodyPr>
          <a:lstStyle/>
          <a:p>
            <a:r>
              <a:rPr lang="en-US" altLang="ko-KR"/>
              <a:t>Phase 5. Evaluation</a:t>
            </a:r>
          </a:p>
        </p:txBody>
      </p:sp>
      <p:sp>
        <p:nvSpPr>
          <p:cNvPr id="86019" name="Rectangle 3"/>
          <p:cNvSpPr>
            <a:spLocks noGrp="1" noChangeArrowheads="1"/>
          </p:cNvSpPr>
          <p:nvPr>
            <p:ph type="body" idx="1"/>
          </p:nvPr>
        </p:nvSpPr>
        <p:spPr>
          <a:xfrm>
            <a:off x="1554617" y="1690688"/>
            <a:ext cx="9490754" cy="4525963"/>
          </a:xfrm>
        </p:spPr>
        <p:txBody>
          <a:bodyPr>
            <a:noAutofit/>
          </a:bodyPr>
          <a:lstStyle/>
          <a:p>
            <a:pPr marL="265113" indent="-265113"/>
            <a:r>
              <a:rPr lang="en-US" altLang="ko-KR" sz="3200" b="1" dirty="0">
                <a:solidFill>
                  <a:srgbClr val="006600"/>
                </a:solidFill>
              </a:rPr>
              <a:t>Evaluate results</a:t>
            </a:r>
          </a:p>
          <a:p>
            <a:pPr marL="265113" indent="-265113">
              <a:buNone/>
            </a:pPr>
            <a:endParaRPr lang="en-US" altLang="ko-KR" sz="1100" b="1" dirty="0">
              <a:solidFill>
                <a:srgbClr val="006600"/>
              </a:solidFill>
            </a:endParaRPr>
          </a:p>
          <a:p>
            <a:pPr marL="265113" indent="-265113">
              <a:buNone/>
            </a:pPr>
            <a:r>
              <a:rPr lang="en-US" altLang="ko-KR" b="1" dirty="0"/>
              <a:t> - </a:t>
            </a:r>
            <a:r>
              <a:rPr lang="en-US" altLang="ko-KR" b="1" dirty="0">
                <a:solidFill>
                  <a:srgbClr val="CC0000"/>
                </a:solidFill>
              </a:rPr>
              <a:t>assesses the degree to which the model meets the business objectives</a:t>
            </a:r>
          </a:p>
          <a:p>
            <a:pPr marL="265113" indent="-265113">
              <a:buNone/>
            </a:pPr>
            <a:r>
              <a:rPr lang="en-US" altLang="ko-KR" b="1" dirty="0"/>
              <a:t> - </a:t>
            </a:r>
            <a:r>
              <a:rPr lang="en-US" altLang="ko-KR" b="1" dirty="0">
                <a:solidFill>
                  <a:srgbClr val="CC0000"/>
                </a:solidFill>
              </a:rPr>
              <a:t>seeks to determine if there is some business reason why this model is deficient</a:t>
            </a:r>
          </a:p>
          <a:p>
            <a:pPr marL="265113" indent="-265113">
              <a:buNone/>
            </a:pPr>
            <a:r>
              <a:rPr lang="en-US" altLang="ko-KR" b="1" dirty="0"/>
              <a:t> - test the model(s) on test applications in the real application if time and budget constraints permit</a:t>
            </a:r>
          </a:p>
          <a:p>
            <a:pPr marL="265113" indent="-265113">
              <a:buNone/>
            </a:pPr>
            <a:r>
              <a:rPr lang="en-US" altLang="ko-KR" b="1" dirty="0"/>
              <a:t> - also </a:t>
            </a:r>
            <a:r>
              <a:rPr lang="en-US" altLang="ko-KR" b="1" dirty="0">
                <a:solidFill>
                  <a:srgbClr val="CC0000"/>
                </a:solidFill>
              </a:rPr>
              <a:t>assesses other data mining results generated</a:t>
            </a:r>
          </a:p>
          <a:p>
            <a:pPr marL="265113" indent="-265113">
              <a:buNone/>
            </a:pPr>
            <a:r>
              <a:rPr lang="en-US" altLang="ko-KR" b="1" dirty="0"/>
              <a:t> - </a:t>
            </a:r>
            <a:r>
              <a:rPr lang="en-US" altLang="ko-KR" b="1" dirty="0">
                <a:solidFill>
                  <a:srgbClr val="CC0000"/>
                </a:solidFill>
              </a:rPr>
              <a:t>unveil additional challenges, information or hints for future directions</a:t>
            </a:r>
          </a:p>
          <a:p>
            <a:pPr marL="265113" indent="-265113">
              <a:buNone/>
            </a:pPr>
            <a:endParaRPr lang="en-US" altLang="ko-KR" b="1" dirty="0"/>
          </a:p>
        </p:txBody>
      </p:sp>
    </p:spTree>
    <p:extLst>
      <p:ext uri="{BB962C8B-B14F-4D97-AF65-F5344CB8AC3E}">
        <p14:creationId xmlns:p14="http://schemas.microsoft.com/office/powerpoint/2010/main" val="25171774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vert="horz" lIns="91440" tIns="45720" rIns="91440" bIns="45720" rtlCol="0" anchor="ctr">
            <a:normAutofit/>
          </a:bodyPr>
          <a:lstStyle/>
          <a:p>
            <a:r>
              <a:rPr lang="en-US" altLang="ko-KR"/>
              <a:t>Phase 5. Evaluation</a:t>
            </a:r>
          </a:p>
        </p:txBody>
      </p:sp>
      <p:sp>
        <p:nvSpPr>
          <p:cNvPr id="87043" name="Rectangle 3"/>
          <p:cNvSpPr>
            <a:spLocks noGrp="1" noChangeArrowheads="1"/>
          </p:cNvSpPr>
          <p:nvPr>
            <p:ph type="body" idx="1"/>
          </p:nvPr>
        </p:nvSpPr>
        <p:spPr>
          <a:xfrm>
            <a:off x="1743302" y="1262985"/>
            <a:ext cx="9610498" cy="4525962"/>
          </a:xfrm>
        </p:spPr>
        <p:txBody>
          <a:bodyPr>
            <a:noAutofit/>
          </a:bodyPr>
          <a:lstStyle/>
          <a:p>
            <a:pPr marL="265113" indent="-265113"/>
            <a:r>
              <a:rPr lang="en-US" altLang="ko-KR" b="1" dirty="0">
                <a:solidFill>
                  <a:srgbClr val="006600"/>
                </a:solidFill>
              </a:rPr>
              <a:t>Review process</a:t>
            </a:r>
          </a:p>
          <a:p>
            <a:pPr marL="265113" indent="-265113">
              <a:buNone/>
            </a:pPr>
            <a:r>
              <a:rPr lang="en-US" altLang="ko-KR" sz="2400" dirty="0"/>
              <a:t> </a:t>
            </a:r>
            <a:r>
              <a:rPr lang="en-US" altLang="ko-KR" sz="2400" b="1" dirty="0"/>
              <a:t>- </a:t>
            </a:r>
            <a:r>
              <a:rPr lang="en-US" altLang="ko-KR" sz="2400" b="1" dirty="0">
                <a:solidFill>
                  <a:srgbClr val="CC0000"/>
                </a:solidFill>
              </a:rPr>
              <a:t>do a more thorough review of the data mining engagement</a:t>
            </a:r>
            <a:r>
              <a:rPr lang="en-US" altLang="ko-KR" sz="2400" b="1" dirty="0"/>
              <a:t> in order to determine if there is any important factor or task that has somehow been overlooked</a:t>
            </a:r>
          </a:p>
          <a:p>
            <a:pPr marL="265113" indent="-265113">
              <a:buNone/>
            </a:pPr>
            <a:r>
              <a:rPr lang="en-US" altLang="ko-KR" sz="2400" b="1" dirty="0"/>
              <a:t> - </a:t>
            </a:r>
            <a:r>
              <a:rPr lang="en-US" altLang="ko-KR" sz="2400" b="1" dirty="0">
                <a:solidFill>
                  <a:srgbClr val="CC0000"/>
                </a:solidFill>
              </a:rPr>
              <a:t>review the quality assurance issues</a:t>
            </a:r>
          </a:p>
          <a:p>
            <a:pPr marL="265113" indent="-265113">
              <a:buNone/>
            </a:pPr>
            <a:r>
              <a:rPr lang="en-US" altLang="ko-KR" sz="2400" b="1" dirty="0"/>
              <a:t>  ex) </a:t>
            </a:r>
            <a:r>
              <a:rPr lang="en-US" altLang="ko-KR" sz="2400" b="1" dirty="0">
                <a:latin typeface="Arial" panose="020B0604020202020204" pitchFamily="34" charset="0"/>
              </a:rPr>
              <a:t>“</a:t>
            </a:r>
            <a:r>
              <a:rPr lang="en-US" altLang="ko-KR" sz="2400" b="1" dirty="0"/>
              <a:t>Did we correctly build the model?</a:t>
            </a:r>
            <a:r>
              <a:rPr lang="en-US" altLang="ko-KR" sz="2400" b="1" dirty="0">
                <a:latin typeface="Arial" panose="020B0604020202020204" pitchFamily="34" charset="0"/>
              </a:rPr>
              <a:t>”</a:t>
            </a:r>
            <a:endParaRPr lang="en-US" altLang="ko-KR" sz="2400" b="1" dirty="0"/>
          </a:p>
          <a:p>
            <a:pPr marL="265113" indent="-265113">
              <a:buNone/>
            </a:pPr>
            <a:endParaRPr lang="en-US" altLang="ko-KR" sz="1100" b="1" dirty="0"/>
          </a:p>
          <a:p>
            <a:pPr marL="265113" indent="-265113"/>
            <a:r>
              <a:rPr lang="en-US" altLang="ko-KR" b="1" dirty="0">
                <a:solidFill>
                  <a:srgbClr val="006600"/>
                </a:solidFill>
              </a:rPr>
              <a:t>Determine next steps</a:t>
            </a:r>
          </a:p>
          <a:p>
            <a:pPr marL="265113" indent="-265113">
              <a:buNone/>
            </a:pPr>
            <a:r>
              <a:rPr lang="en-US" altLang="ko-KR" sz="2400" b="1" dirty="0"/>
              <a:t> - </a:t>
            </a:r>
            <a:r>
              <a:rPr lang="en-US" altLang="ko-KR" sz="2400" b="1" dirty="0">
                <a:solidFill>
                  <a:srgbClr val="CC0000"/>
                </a:solidFill>
              </a:rPr>
              <a:t>decides how to proceed at this stage</a:t>
            </a:r>
          </a:p>
          <a:p>
            <a:pPr marL="265113" indent="-265113">
              <a:buNone/>
            </a:pPr>
            <a:r>
              <a:rPr lang="en-US" altLang="ko-KR" sz="2400" b="1" dirty="0"/>
              <a:t> - </a:t>
            </a:r>
            <a:r>
              <a:rPr lang="en-US" altLang="ko-KR" sz="2400" b="1" dirty="0">
                <a:solidFill>
                  <a:srgbClr val="CC0000"/>
                </a:solidFill>
              </a:rPr>
              <a:t>decides whether to finish the project and move on to deployment</a:t>
            </a:r>
            <a:r>
              <a:rPr lang="en-US" altLang="ko-KR" sz="2400" b="1" dirty="0"/>
              <a:t> if appropriate or </a:t>
            </a:r>
            <a:r>
              <a:rPr lang="en-US" altLang="ko-KR" sz="2400" b="1" dirty="0">
                <a:solidFill>
                  <a:srgbClr val="CC0000"/>
                </a:solidFill>
              </a:rPr>
              <a:t>whether to initiate further iterations or set up new data mining projects</a:t>
            </a:r>
          </a:p>
          <a:p>
            <a:pPr marL="265113" indent="-265113">
              <a:buNone/>
            </a:pPr>
            <a:r>
              <a:rPr lang="en-US" altLang="ko-KR" sz="2400" b="1" dirty="0"/>
              <a:t> - include </a:t>
            </a:r>
            <a:r>
              <a:rPr lang="en-US" altLang="ko-KR" sz="2400" b="1" dirty="0">
                <a:solidFill>
                  <a:srgbClr val="CC0000"/>
                </a:solidFill>
              </a:rPr>
              <a:t>analyses of remaining resources and budget that influences the decisions</a:t>
            </a:r>
          </a:p>
        </p:txBody>
      </p:sp>
    </p:spTree>
    <p:extLst>
      <p:ext uri="{BB962C8B-B14F-4D97-AF65-F5344CB8AC3E}">
        <p14:creationId xmlns:p14="http://schemas.microsoft.com/office/powerpoint/2010/main" val="30931543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vert="horz" lIns="91440" tIns="45720" rIns="91440" bIns="45720" rtlCol="0" anchor="ctr">
            <a:normAutofit/>
          </a:bodyPr>
          <a:lstStyle/>
          <a:p>
            <a:r>
              <a:rPr lang="en-US" altLang="ko-KR"/>
              <a:t>Phase 6. Deployment</a:t>
            </a:r>
          </a:p>
        </p:txBody>
      </p:sp>
      <p:sp>
        <p:nvSpPr>
          <p:cNvPr id="76807" name="Rectangle 7"/>
          <p:cNvSpPr>
            <a:spLocks noGrp="1" noChangeArrowheads="1"/>
          </p:cNvSpPr>
          <p:nvPr>
            <p:ph type="body" sz="half" idx="1"/>
          </p:nvPr>
        </p:nvSpPr>
        <p:spPr>
          <a:xfrm>
            <a:off x="431800" y="1513712"/>
            <a:ext cx="10773229" cy="3671888"/>
          </a:xfrm>
        </p:spPr>
        <p:txBody>
          <a:bodyPr>
            <a:noAutofit/>
          </a:bodyPr>
          <a:lstStyle/>
          <a:p>
            <a:pPr marL="274638" indent="-92075"/>
            <a:r>
              <a:rPr lang="en-US" altLang="ko-KR" b="1" dirty="0"/>
              <a:t> Determine </a:t>
            </a:r>
            <a:r>
              <a:rPr lang="en-US" altLang="ko-KR" b="1" dirty="0">
                <a:solidFill>
                  <a:srgbClr val="CC0000"/>
                </a:solidFill>
              </a:rPr>
              <a:t>how</a:t>
            </a:r>
            <a:r>
              <a:rPr lang="en-US" altLang="ko-KR" b="1" dirty="0"/>
              <a:t> the results need to be utilized</a:t>
            </a:r>
          </a:p>
          <a:p>
            <a:pPr marL="274638" indent="-92075">
              <a:buClr>
                <a:schemeClr val="tx1"/>
              </a:buClr>
            </a:pPr>
            <a:r>
              <a:rPr lang="en-US" altLang="ko-KR" sz="3200" b="1" dirty="0">
                <a:solidFill>
                  <a:srgbClr val="CC0000"/>
                </a:solidFill>
              </a:rPr>
              <a:t> Who</a:t>
            </a:r>
            <a:r>
              <a:rPr lang="en-US" altLang="ko-KR" sz="3200" b="1" dirty="0"/>
              <a:t> needs to use them?</a:t>
            </a:r>
          </a:p>
          <a:p>
            <a:pPr marL="274638" indent="-92075">
              <a:buClr>
                <a:schemeClr val="tx1"/>
              </a:buClr>
            </a:pPr>
            <a:r>
              <a:rPr lang="en-US" altLang="ko-KR" sz="3200" b="1" dirty="0">
                <a:solidFill>
                  <a:srgbClr val="CC0000"/>
                </a:solidFill>
              </a:rPr>
              <a:t> How often</a:t>
            </a:r>
            <a:r>
              <a:rPr lang="en-US" altLang="ko-KR" sz="3200" b="1" dirty="0"/>
              <a:t> do they need to be used</a:t>
            </a:r>
          </a:p>
          <a:p>
            <a:pPr marL="274638" indent="-92075"/>
            <a:endParaRPr lang="en-US" altLang="ko-KR" sz="900" b="1" dirty="0"/>
          </a:p>
          <a:p>
            <a:pPr marL="274638" indent="-92075"/>
            <a:r>
              <a:rPr lang="en-US" altLang="ko-KR" sz="3200" b="1" dirty="0"/>
              <a:t> Deploy Data Mining results by</a:t>
            </a:r>
          </a:p>
          <a:p>
            <a:pPr marL="274638" indent="-92075">
              <a:buNone/>
            </a:pPr>
            <a:r>
              <a:rPr lang="en-US" altLang="ko-KR" sz="3600" dirty="0"/>
              <a:t>	</a:t>
            </a:r>
            <a:r>
              <a:rPr lang="en-US" altLang="ko-KR" sz="2400" b="1" dirty="0"/>
              <a:t>Scoring a database, utilizing results as business rules, </a:t>
            </a:r>
          </a:p>
          <a:p>
            <a:pPr marL="274638" indent="-92075">
              <a:buNone/>
            </a:pPr>
            <a:r>
              <a:rPr lang="en-US" altLang="ko-KR" sz="2400" b="1" dirty="0"/>
              <a:t>	interactive scoring on-line</a:t>
            </a:r>
          </a:p>
          <a:p>
            <a:pPr marL="274638" indent="-92075">
              <a:buNone/>
            </a:pPr>
            <a:endParaRPr lang="en-US" altLang="ko-KR" sz="900" b="1" dirty="0"/>
          </a:p>
          <a:p>
            <a:pPr marL="274638" indent="-92075">
              <a:buNone/>
            </a:pPr>
            <a:r>
              <a:rPr lang="en-US" altLang="ko-KR" sz="2400" dirty="0"/>
              <a:t> </a:t>
            </a:r>
            <a:r>
              <a:rPr lang="en-US" altLang="ko-KR" sz="2400" b="1" dirty="0"/>
              <a:t>The knowledge gained will need to </a:t>
            </a:r>
            <a:r>
              <a:rPr lang="en-US" altLang="ko-KR" sz="2400" b="1" dirty="0">
                <a:solidFill>
                  <a:srgbClr val="CC0000"/>
                </a:solidFill>
              </a:rPr>
              <a:t>be organized and presented in a way that the customer can use it</a:t>
            </a:r>
            <a:r>
              <a:rPr lang="en-US" altLang="ko-KR" sz="2400" b="1" dirty="0"/>
              <a:t>. However, </a:t>
            </a:r>
            <a:r>
              <a:rPr lang="en-US" altLang="ko-KR" sz="2400" b="1" dirty="0">
                <a:solidFill>
                  <a:srgbClr val="CC0000"/>
                </a:solidFill>
              </a:rPr>
              <a:t>depending on the requirements</a:t>
            </a:r>
            <a:r>
              <a:rPr lang="en-US" altLang="ko-KR" sz="2400" b="1" dirty="0"/>
              <a:t>, the deployment phase can be as simple as generating a report or as complex as implementing a repeatable data mining process across the enterprise.</a:t>
            </a:r>
          </a:p>
          <a:p>
            <a:pPr marL="274638" indent="-92075">
              <a:buNone/>
            </a:pPr>
            <a:endParaRPr lang="en-US" altLang="ko-KR" sz="2400" b="1" dirty="0"/>
          </a:p>
          <a:p>
            <a:pPr marL="274638" indent="-92075">
              <a:buNone/>
            </a:pPr>
            <a:endParaRPr lang="en-US" altLang="ko-KR" sz="2400" b="1" dirty="0">
              <a:solidFill>
                <a:srgbClr val="CC0000"/>
              </a:solidFill>
            </a:endParaRPr>
          </a:p>
        </p:txBody>
      </p:sp>
      <p:grpSp>
        <p:nvGrpSpPr>
          <p:cNvPr id="2" name="Grupo 1"/>
          <p:cNvGrpSpPr/>
          <p:nvPr/>
        </p:nvGrpSpPr>
        <p:grpSpPr>
          <a:xfrm>
            <a:off x="8112125" y="1628776"/>
            <a:ext cx="3092904" cy="3078770"/>
            <a:chOff x="8112125" y="1628776"/>
            <a:chExt cx="2084388" cy="2074863"/>
          </a:xfrm>
        </p:grpSpPr>
        <p:pic>
          <p:nvPicPr>
            <p:cNvPr id="76808" name="Picture 8"/>
            <p:cNvPicPr>
              <a:picLocks noGrp="1" noChangeAspect="1" noChangeArrowheads="1"/>
            </p:cNvPicPr>
            <p:nvPr>
              <p:ph type="body" sz="half" idx="2"/>
            </p:nvPr>
          </p:nvPicPr>
          <p:blipFill>
            <a:blip r:embed="rId2">
              <a:extLst>
                <a:ext uri="{28A0092B-C50C-407E-A947-70E740481C1C}">
                  <a14:useLocalDpi xmlns:a14="http://schemas.microsoft.com/office/drawing/2010/main" val="0"/>
                </a:ext>
              </a:extLst>
            </a:blip>
            <a:srcRect r="1256"/>
            <a:stretch>
              <a:fillRect/>
            </a:stretch>
          </p:blipFill>
          <p:spPr>
            <a:xfrm>
              <a:off x="8112125" y="1628776"/>
              <a:ext cx="2084388" cy="2074863"/>
            </a:xfrm>
            <a:noFill/>
            <a:ln/>
          </p:spPr>
        </p:pic>
        <p:sp>
          <p:nvSpPr>
            <p:cNvPr id="76809" name="Rectangle 9"/>
            <p:cNvSpPr>
              <a:spLocks noChangeArrowheads="1"/>
            </p:cNvSpPr>
            <p:nvPr/>
          </p:nvSpPr>
          <p:spPr bwMode="auto">
            <a:xfrm>
              <a:off x="8308464" y="2555619"/>
              <a:ext cx="504825" cy="217488"/>
            </a:xfrm>
            <a:prstGeom prst="rect">
              <a:avLst/>
            </a:prstGeom>
            <a:noFill/>
            <a:ln w="63500">
              <a:solidFill>
                <a:srgbClr val="CC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Tree>
    <p:extLst>
      <p:ext uri="{BB962C8B-B14F-4D97-AF65-F5344CB8AC3E}">
        <p14:creationId xmlns:p14="http://schemas.microsoft.com/office/powerpoint/2010/main" val="436498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vert="horz" lIns="91440" tIns="45720" rIns="91440" bIns="45720" rtlCol="0" anchor="ctr">
            <a:normAutofit/>
          </a:bodyPr>
          <a:lstStyle/>
          <a:p>
            <a:r>
              <a:rPr lang="en-US" altLang="ko-KR"/>
              <a:t>Phase 6. Deployment</a:t>
            </a:r>
          </a:p>
        </p:txBody>
      </p:sp>
      <p:sp>
        <p:nvSpPr>
          <p:cNvPr id="60419" name="Rectangle 3"/>
          <p:cNvSpPr>
            <a:spLocks noGrp="1" noChangeArrowheads="1"/>
          </p:cNvSpPr>
          <p:nvPr>
            <p:ph type="body" idx="1"/>
          </p:nvPr>
        </p:nvSpPr>
        <p:spPr>
          <a:xfrm>
            <a:off x="999095" y="1410470"/>
            <a:ext cx="9650412" cy="4525963"/>
          </a:xfrm>
        </p:spPr>
        <p:txBody>
          <a:bodyPr>
            <a:noAutofit/>
          </a:bodyPr>
          <a:lstStyle/>
          <a:p>
            <a:pPr marL="265113" indent="-265113"/>
            <a:r>
              <a:rPr lang="en-US" altLang="ko-KR" sz="3200" b="1" dirty="0">
                <a:solidFill>
                  <a:srgbClr val="006600"/>
                </a:solidFill>
              </a:rPr>
              <a:t>Plan deployment</a:t>
            </a:r>
          </a:p>
          <a:p>
            <a:pPr marL="265113" indent="-265113">
              <a:buNone/>
            </a:pPr>
            <a:r>
              <a:rPr lang="en-US" altLang="ko-KR" dirty="0"/>
              <a:t> </a:t>
            </a:r>
            <a:r>
              <a:rPr lang="en-US" altLang="ko-KR" b="1" dirty="0"/>
              <a:t>- in order to deploy the data mining result(s) into the business, </a:t>
            </a:r>
            <a:r>
              <a:rPr lang="en-US" altLang="ko-KR" b="1" dirty="0">
                <a:solidFill>
                  <a:srgbClr val="CC0000"/>
                </a:solidFill>
              </a:rPr>
              <a:t>takes the evaluation results and concludes a strategy for deployment</a:t>
            </a:r>
          </a:p>
          <a:p>
            <a:pPr marL="265113" indent="-265113">
              <a:buNone/>
            </a:pPr>
            <a:r>
              <a:rPr lang="en-US" altLang="ko-KR" b="1" dirty="0"/>
              <a:t> - </a:t>
            </a:r>
            <a:r>
              <a:rPr lang="en-US" altLang="ko-KR" b="1" dirty="0">
                <a:solidFill>
                  <a:srgbClr val="CC0000"/>
                </a:solidFill>
              </a:rPr>
              <a:t>document the procedure</a:t>
            </a:r>
            <a:r>
              <a:rPr lang="en-US" altLang="ko-KR" b="1" dirty="0"/>
              <a:t> for later deployment</a:t>
            </a:r>
          </a:p>
          <a:p>
            <a:pPr marL="265113" indent="-265113">
              <a:buNone/>
            </a:pPr>
            <a:endParaRPr lang="en-US" altLang="ko-KR" sz="1200" b="1" dirty="0"/>
          </a:p>
          <a:p>
            <a:pPr marL="265113" indent="-265113"/>
            <a:r>
              <a:rPr lang="en-US" altLang="ko-KR" sz="3200" b="1" dirty="0">
                <a:solidFill>
                  <a:srgbClr val="006600"/>
                </a:solidFill>
              </a:rPr>
              <a:t>Plan monitoring and maintenance</a:t>
            </a:r>
          </a:p>
          <a:p>
            <a:pPr marL="265113" indent="-265113">
              <a:buNone/>
            </a:pPr>
            <a:r>
              <a:rPr lang="en-US" altLang="ko-KR" b="1" dirty="0"/>
              <a:t> - important if the data mining results become part of the day-to-day business and it environment</a:t>
            </a:r>
          </a:p>
          <a:p>
            <a:pPr marL="265113" indent="-265113">
              <a:buNone/>
            </a:pPr>
            <a:r>
              <a:rPr lang="en-US" altLang="ko-KR" b="1" dirty="0"/>
              <a:t> - </a:t>
            </a:r>
            <a:r>
              <a:rPr lang="en-US" altLang="ko-KR" b="1" dirty="0">
                <a:solidFill>
                  <a:srgbClr val="CC0000"/>
                </a:solidFill>
              </a:rPr>
              <a:t>helps to avoid unnecessarily long periods of incorrect usage of data mining results</a:t>
            </a:r>
          </a:p>
          <a:p>
            <a:pPr marL="265113" indent="-265113">
              <a:buNone/>
            </a:pPr>
            <a:r>
              <a:rPr lang="en-US" altLang="ko-KR" b="1" dirty="0"/>
              <a:t> - needs a detailed on monitoring process</a:t>
            </a:r>
          </a:p>
          <a:p>
            <a:pPr marL="265113" indent="-265113">
              <a:buNone/>
            </a:pPr>
            <a:r>
              <a:rPr lang="en-US" altLang="ko-KR" b="1" dirty="0"/>
              <a:t> - takes into account the specific type of deployment</a:t>
            </a:r>
          </a:p>
        </p:txBody>
      </p:sp>
    </p:spTree>
    <p:extLst>
      <p:ext uri="{BB962C8B-B14F-4D97-AF65-F5344CB8AC3E}">
        <p14:creationId xmlns:p14="http://schemas.microsoft.com/office/powerpoint/2010/main" val="33905187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vert="horz" lIns="91440" tIns="45720" rIns="91440" bIns="45720" rtlCol="0" anchor="ctr">
            <a:normAutofit/>
          </a:bodyPr>
          <a:lstStyle/>
          <a:p>
            <a:r>
              <a:rPr lang="en-US" altLang="ko-KR"/>
              <a:t>Phase 6. Deployment</a:t>
            </a:r>
          </a:p>
        </p:txBody>
      </p:sp>
      <p:sp>
        <p:nvSpPr>
          <p:cNvPr id="62467" name="Rectangle 3"/>
          <p:cNvSpPr>
            <a:spLocks noGrp="1" noChangeArrowheads="1"/>
          </p:cNvSpPr>
          <p:nvPr>
            <p:ph type="body" idx="1"/>
          </p:nvPr>
        </p:nvSpPr>
        <p:spPr>
          <a:xfrm>
            <a:off x="970299" y="1395720"/>
            <a:ext cx="9810069" cy="4525963"/>
          </a:xfrm>
        </p:spPr>
        <p:txBody>
          <a:bodyPr>
            <a:normAutofit/>
          </a:bodyPr>
          <a:lstStyle/>
          <a:p>
            <a:pPr marL="265113" indent="-265113"/>
            <a:r>
              <a:rPr lang="en-US" altLang="ko-KR" sz="3200" b="1" dirty="0">
                <a:solidFill>
                  <a:srgbClr val="006600"/>
                </a:solidFill>
              </a:rPr>
              <a:t>Produce final report</a:t>
            </a:r>
          </a:p>
          <a:p>
            <a:pPr marL="265113" indent="-265113">
              <a:buNone/>
            </a:pPr>
            <a:r>
              <a:rPr lang="en-US" altLang="ko-KR" dirty="0"/>
              <a:t> </a:t>
            </a:r>
            <a:r>
              <a:rPr lang="en-US" altLang="ko-KR" b="1" dirty="0"/>
              <a:t>- the project leader and his team </a:t>
            </a:r>
            <a:r>
              <a:rPr lang="en-US" altLang="ko-KR" b="1" dirty="0">
                <a:solidFill>
                  <a:srgbClr val="CC0000"/>
                </a:solidFill>
              </a:rPr>
              <a:t>write up a final report</a:t>
            </a:r>
          </a:p>
          <a:p>
            <a:pPr marL="265113" indent="-265113">
              <a:buNone/>
            </a:pPr>
            <a:r>
              <a:rPr lang="en-US" altLang="ko-KR" b="1" dirty="0"/>
              <a:t> - may be only a summary of the project and its experiences</a:t>
            </a:r>
          </a:p>
          <a:p>
            <a:pPr marL="265113" indent="-265113">
              <a:buNone/>
            </a:pPr>
            <a:r>
              <a:rPr lang="en-US" altLang="ko-KR" b="1" dirty="0"/>
              <a:t> - may be a final and comprehensive presentation of the data mining result(s)</a:t>
            </a:r>
          </a:p>
          <a:p>
            <a:pPr marL="265113" indent="-265113">
              <a:buNone/>
            </a:pPr>
            <a:endParaRPr lang="en-US" altLang="ko-KR" b="1" dirty="0"/>
          </a:p>
          <a:p>
            <a:pPr marL="265113" indent="-265113"/>
            <a:r>
              <a:rPr lang="en-US" altLang="ko-KR" sz="3200" b="1" dirty="0">
                <a:solidFill>
                  <a:srgbClr val="006600"/>
                </a:solidFill>
              </a:rPr>
              <a:t>Review project</a:t>
            </a:r>
          </a:p>
          <a:p>
            <a:pPr marL="265113" indent="-265113">
              <a:buNone/>
            </a:pPr>
            <a:r>
              <a:rPr lang="en-US" altLang="ko-KR" b="1" dirty="0"/>
              <a:t> - </a:t>
            </a:r>
            <a:r>
              <a:rPr lang="en-US" altLang="ko-KR" b="1" dirty="0">
                <a:solidFill>
                  <a:srgbClr val="CC0000"/>
                </a:solidFill>
              </a:rPr>
              <a:t>assess what went right and what went wrong, what was done well and what needs to be improved</a:t>
            </a:r>
          </a:p>
        </p:txBody>
      </p:sp>
    </p:spTree>
    <p:extLst>
      <p:ext uri="{BB962C8B-B14F-4D97-AF65-F5344CB8AC3E}">
        <p14:creationId xmlns:p14="http://schemas.microsoft.com/office/powerpoint/2010/main" val="25644554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vert="horz" lIns="91440" tIns="45720" rIns="91440" bIns="45720" rtlCol="0" anchor="ctr">
            <a:normAutofit/>
          </a:bodyPr>
          <a:lstStyle/>
          <a:p>
            <a:r>
              <a:rPr lang="en-US" altLang="ko-KR"/>
              <a:t>Summary</a:t>
            </a:r>
          </a:p>
        </p:txBody>
      </p:sp>
      <p:sp>
        <p:nvSpPr>
          <p:cNvPr id="63491" name="Rectangle 3"/>
          <p:cNvSpPr>
            <a:spLocks noGrp="1" noChangeArrowheads="1"/>
          </p:cNvSpPr>
          <p:nvPr>
            <p:ph type="body" idx="1"/>
          </p:nvPr>
        </p:nvSpPr>
        <p:spPr>
          <a:xfrm>
            <a:off x="1560001" y="1560360"/>
            <a:ext cx="8075612" cy="4175125"/>
          </a:xfrm>
        </p:spPr>
        <p:txBody>
          <a:bodyPr>
            <a:noAutofit/>
          </a:bodyPr>
          <a:lstStyle/>
          <a:p>
            <a:pPr marL="265113" indent="-265113">
              <a:buClr>
                <a:schemeClr val="tx1"/>
              </a:buClr>
            </a:pPr>
            <a:r>
              <a:rPr lang="en-US" altLang="ko-KR" sz="3600" b="1">
                <a:solidFill>
                  <a:srgbClr val="006600"/>
                </a:solidFill>
              </a:rPr>
              <a:t>Why CRISP-DM?</a:t>
            </a:r>
          </a:p>
          <a:p>
            <a:pPr marL="265113" indent="-265113">
              <a:buNone/>
            </a:pPr>
            <a:r>
              <a:rPr lang="en-US" altLang="ko-KR" sz="3600"/>
              <a:t>	</a:t>
            </a:r>
            <a:r>
              <a:rPr lang="en-US" altLang="ko-KR" b="1"/>
              <a:t>The data mining process </a:t>
            </a:r>
            <a:r>
              <a:rPr lang="en-US" altLang="ko-KR" b="1">
                <a:solidFill>
                  <a:srgbClr val="CC0000"/>
                </a:solidFill>
              </a:rPr>
              <a:t>must be reliable and repeatable by people with little data mining skills</a:t>
            </a:r>
          </a:p>
          <a:p>
            <a:pPr marL="265113" indent="-265113"/>
            <a:endParaRPr lang="en-US" altLang="ko-KR" sz="1100"/>
          </a:p>
          <a:p>
            <a:pPr marL="265113" indent="-265113">
              <a:buNone/>
            </a:pPr>
            <a:r>
              <a:rPr lang="en-US" altLang="ko-KR" b="1"/>
              <a:t>	CRISP-DM </a:t>
            </a:r>
            <a:r>
              <a:rPr lang="en-US" altLang="ko-KR" b="1">
                <a:solidFill>
                  <a:srgbClr val="CC0000"/>
                </a:solidFill>
              </a:rPr>
              <a:t>provides a uniform framework</a:t>
            </a:r>
            <a:r>
              <a:rPr lang="en-US" altLang="ko-KR" b="1"/>
              <a:t> for</a:t>
            </a:r>
          </a:p>
          <a:p>
            <a:pPr marL="265113" indent="-265113">
              <a:buNone/>
            </a:pPr>
            <a:r>
              <a:rPr lang="en-US" altLang="ko-KR" b="1"/>
              <a:t> 		- guidelines</a:t>
            </a:r>
          </a:p>
          <a:p>
            <a:pPr marL="265113" indent="-265113">
              <a:buNone/>
            </a:pPr>
            <a:r>
              <a:rPr lang="en-US" altLang="ko-KR" b="1"/>
              <a:t> 		- experience documentation</a:t>
            </a:r>
          </a:p>
          <a:p>
            <a:pPr marL="265113" indent="-265113">
              <a:buNone/>
            </a:pPr>
            <a:r>
              <a:rPr lang="en-US" altLang="ko-KR" b="1"/>
              <a:t>	CRISP-DM is </a:t>
            </a:r>
            <a:r>
              <a:rPr lang="en-US" altLang="ko-KR" b="1">
                <a:solidFill>
                  <a:srgbClr val="CC0000"/>
                </a:solidFill>
              </a:rPr>
              <a:t>flexible to account for differences</a:t>
            </a:r>
          </a:p>
          <a:p>
            <a:pPr marL="265113" indent="-265113">
              <a:buNone/>
            </a:pPr>
            <a:r>
              <a:rPr lang="en-US" altLang="ko-KR" b="1"/>
              <a:t>		- Different business/agency problems</a:t>
            </a:r>
          </a:p>
          <a:p>
            <a:pPr marL="265113" indent="-265113">
              <a:buNone/>
            </a:pPr>
            <a:r>
              <a:rPr lang="en-US" altLang="ko-KR" b="1"/>
              <a:t>		- Different data</a:t>
            </a:r>
          </a:p>
          <a:p>
            <a:pPr marL="265113" indent="-265113">
              <a:buNone/>
            </a:pPr>
            <a:endParaRPr lang="en-US" altLang="ko-KR" b="1"/>
          </a:p>
        </p:txBody>
      </p:sp>
    </p:spTree>
    <p:extLst>
      <p:ext uri="{BB962C8B-B14F-4D97-AF65-F5344CB8AC3E}">
        <p14:creationId xmlns:p14="http://schemas.microsoft.com/office/powerpoint/2010/main" val="35839961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895079" y="632691"/>
            <a:ext cx="8405227" cy="5546883"/>
          </a:xfrm>
          <a:prstGeom prst="rect">
            <a:avLst/>
          </a:prstGeom>
        </p:spPr>
      </p:pic>
    </p:spTree>
    <p:extLst>
      <p:ext uri="{BB962C8B-B14F-4D97-AF65-F5344CB8AC3E}">
        <p14:creationId xmlns:p14="http://schemas.microsoft.com/office/powerpoint/2010/main" val="309463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ow to Create Data Visualization Dashboard - Ubiq B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896" y="263469"/>
            <a:ext cx="8590968" cy="6434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117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8256" y="4038882"/>
            <a:ext cx="10918723" cy="2677656"/>
          </a:xfrm>
          <a:prstGeom prst="rect">
            <a:avLst/>
          </a:prstGeom>
        </p:spPr>
        <p:txBody>
          <a:bodyPr wrap="square">
            <a:spAutoFit/>
          </a:bodyPr>
          <a:lstStyle/>
          <a:p>
            <a:r>
              <a:rPr lang="en-US" sz="2400" dirty="0">
                <a:solidFill>
                  <a:srgbClr val="222222"/>
                </a:solidFill>
                <a:latin typeface="Open Sans"/>
              </a:rPr>
              <a:t>For example, assume a coffee-maker manufacturer is trying to figure out </a:t>
            </a:r>
            <a:r>
              <a:rPr lang="en-US" sz="2400" b="1" dirty="0">
                <a:solidFill>
                  <a:srgbClr val="FF0000"/>
                </a:solidFill>
                <a:latin typeface="Open Sans"/>
              </a:rPr>
              <a:t>what kind of digital advertising is most compelling to their target consumers</a:t>
            </a:r>
            <a:r>
              <a:rPr lang="en-US" sz="2400" dirty="0">
                <a:solidFill>
                  <a:srgbClr val="222222"/>
                </a:solidFill>
                <a:latin typeface="Open Sans"/>
              </a:rPr>
              <a:t>. An attribution model might reveal that consumers are more </a:t>
            </a:r>
            <a:r>
              <a:rPr lang="en-US" sz="2400" b="1" dirty="0">
                <a:solidFill>
                  <a:srgbClr val="222222"/>
                </a:solidFill>
                <a:latin typeface="Open Sans"/>
              </a:rPr>
              <a:t>likely to buy their coffee maker (e.g., convert) when they see a </a:t>
            </a:r>
            <a:r>
              <a:rPr lang="en-US" sz="2400" b="1" dirty="0" err="1">
                <a:solidFill>
                  <a:srgbClr val="222222"/>
                </a:solidFill>
                <a:latin typeface="Open Sans"/>
              </a:rPr>
              <a:t>TikTok</a:t>
            </a:r>
            <a:r>
              <a:rPr lang="en-US" sz="2400" b="1" dirty="0">
                <a:solidFill>
                  <a:srgbClr val="222222"/>
                </a:solidFill>
                <a:latin typeface="Open Sans"/>
              </a:rPr>
              <a:t> video by an influencer, rather than an ad they see on YouTube while watching videos</a:t>
            </a:r>
            <a:r>
              <a:rPr lang="en-US" sz="2400" dirty="0">
                <a:solidFill>
                  <a:srgbClr val="222222"/>
                </a:solidFill>
                <a:latin typeface="Open Sans"/>
              </a:rPr>
              <a:t>. </a:t>
            </a:r>
            <a:endParaRPr lang="en-US" sz="2400" dirty="0" smtClean="0">
              <a:solidFill>
                <a:srgbClr val="222222"/>
              </a:solidFill>
              <a:latin typeface="Open Sans"/>
            </a:endParaRPr>
          </a:p>
          <a:p>
            <a:r>
              <a:rPr lang="en-US" sz="2400" dirty="0" smtClean="0">
                <a:solidFill>
                  <a:srgbClr val="222222"/>
                </a:solidFill>
                <a:latin typeface="Open Sans"/>
              </a:rPr>
              <a:t>This </a:t>
            </a:r>
            <a:r>
              <a:rPr lang="en-US" sz="2400" dirty="0">
                <a:solidFill>
                  <a:srgbClr val="222222"/>
                </a:solidFill>
                <a:latin typeface="Open Sans"/>
              </a:rPr>
              <a:t>knowledge can inform the manufacturer’s strategy, focus their approach, and align their advertising spend accordingly.</a:t>
            </a:r>
            <a:endParaRPr lang="es-CO" sz="2400" dirty="0"/>
          </a:p>
        </p:txBody>
      </p:sp>
      <p:pic>
        <p:nvPicPr>
          <p:cNvPr id="2050" name="Picture 2" descr="Beginner's Guide To Attribution Modelling - Siren - Digital Marketing  Agency Birmingh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533" y="227288"/>
            <a:ext cx="6776167" cy="3811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164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a Funnel Analysis? | Tutorial by Chart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400" y="194647"/>
            <a:ext cx="8600050" cy="390540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585019" y="4537106"/>
            <a:ext cx="11021961" cy="1938992"/>
          </a:xfrm>
          <a:prstGeom prst="rect">
            <a:avLst/>
          </a:prstGeom>
        </p:spPr>
        <p:txBody>
          <a:bodyPr wrap="square">
            <a:spAutoFit/>
          </a:bodyPr>
          <a:lstStyle/>
          <a:p>
            <a:pPr algn="ctr"/>
            <a:r>
              <a:rPr lang="es-MX" sz="2400" dirty="0">
                <a:solidFill>
                  <a:srgbClr val="374151"/>
                </a:solidFill>
                <a:latin typeface="Söhne"/>
              </a:rPr>
              <a:t>El análisis de embudo, también conocido como "</a:t>
            </a:r>
            <a:r>
              <a:rPr lang="es-MX" sz="2400" dirty="0" err="1">
                <a:solidFill>
                  <a:srgbClr val="374151"/>
                </a:solidFill>
                <a:latin typeface="Söhne"/>
              </a:rPr>
              <a:t>funnel</a:t>
            </a:r>
            <a:r>
              <a:rPr lang="es-MX" sz="2400" dirty="0">
                <a:solidFill>
                  <a:srgbClr val="374151"/>
                </a:solidFill>
                <a:latin typeface="Söhne"/>
              </a:rPr>
              <a:t> </a:t>
            </a:r>
            <a:r>
              <a:rPr lang="es-MX" sz="2400" dirty="0" err="1">
                <a:solidFill>
                  <a:srgbClr val="374151"/>
                </a:solidFill>
                <a:latin typeface="Söhne"/>
              </a:rPr>
              <a:t>analysis</a:t>
            </a:r>
            <a:r>
              <a:rPr lang="es-MX" sz="2400" dirty="0">
                <a:solidFill>
                  <a:srgbClr val="374151"/>
                </a:solidFill>
                <a:latin typeface="Söhne"/>
              </a:rPr>
              <a:t>" en inglés, es una técnica utilizada en marketing y análisis de datos para evaluar y comprender el proceso por el cual los usuarios o clientes potenciales pasan a través de diferentes etapas en su camino hacia la conversión o la realización de una acción deseada, como una compra, registro o suscripción.</a:t>
            </a:r>
            <a:endParaRPr lang="es-CO" sz="2400" dirty="0"/>
          </a:p>
        </p:txBody>
      </p:sp>
    </p:spTree>
    <p:extLst>
      <p:ext uri="{BB962C8B-B14F-4D97-AF65-F5344CB8AC3E}">
        <p14:creationId xmlns:p14="http://schemas.microsoft.com/office/powerpoint/2010/main" val="817550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85019" y="4537106"/>
            <a:ext cx="11021961" cy="2062103"/>
          </a:xfrm>
          <a:prstGeom prst="rect">
            <a:avLst/>
          </a:prstGeom>
        </p:spPr>
        <p:txBody>
          <a:bodyPr wrap="square">
            <a:spAutoFit/>
          </a:bodyPr>
          <a:lstStyle/>
          <a:p>
            <a:pPr algn="ctr"/>
            <a:r>
              <a:rPr lang="es-MX" sz="3200" dirty="0"/>
              <a:t>La "lead </a:t>
            </a:r>
            <a:r>
              <a:rPr lang="es-MX" sz="3200" dirty="0" err="1"/>
              <a:t>prioritization</a:t>
            </a:r>
            <a:r>
              <a:rPr lang="es-MX" sz="3200" dirty="0"/>
              <a:t>", o priorización de leads en español, se refiere al proceso de clasificar y ordenar los leads (clientes potenciales) según su probabilidad de conversión y su valor potencial para una empresa.</a:t>
            </a:r>
            <a:endParaRPr lang="es-CO" sz="2400" dirty="0"/>
          </a:p>
        </p:txBody>
      </p:sp>
      <p:pic>
        <p:nvPicPr>
          <p:cNvPr id="4098" name="Picture 2" descr="Setting Up Predictive Lead Scoring Using Machine Learning - Salespan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2780" y="227383"/>
            <a:ext cx="8946438" cy="412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335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85019" y="4537106"/>
            <a:ext cx="11021961" cy="1938992"/>
          </a:xfrm>
          <a:prstGeom prst="rect">
            <a:avLst/>
          </a:prstGeom>
        </p:spPr>
        <p:txBody>
          <a:bodyPr wrap="square">
            <a:spAutoFit/>
          </a:bodyPr>
          <a:lstStyle/>
          <a:p>
            <a:pPr algn="ctr"/>
            <a:r>
              <a:rPr lang="es-MX" sz="2800" dirty="0"/>
              <a:t/>
            </a:r>
            <a:br>
              <a:rPr lang="es-MX" sz="2800" dirty="0"/>
            </a:br>
            <a:r>
              <a:rPr lang="es-MX" sz="2400" dirty="0"/>
              <a:t>La "</a:t>
            </a:r>
            <a:r>
              <a:rPr lang="es-MX" sz="2400" dirty="0" err="1"/>
              <a:t>price</a:t>
            </a:r>
            <a:r>
              <a:rPr lang="es-MX" sz="2400" dirty="0"/>
              <a:t> </a:t>
            </a:r>
            <a:r>
              <a:rPr lang="es-MX" sz="2400" dirty="0" err="1"/>
              <a:t>optimization</a:t>
            </a:r>
            <a:r>
              <a:rPr lang="es-MX" sz="2400" dirty="0"/>
              <a:t>" (optimización de precios) es una estrategia y proceso que las empresas utilizan para </a:t>
            </a:r>
            <a:r>
              <a:rPr lang="es-MX" sz="2400" dirty="0" smtClean="0"/>
              <a:t>determinar </a:t>
            </a:r>
            <a:r>
              <a:rPr lang="es-MX" sz="2400" dirty="0"/>
              <a:t>el precio ideal de sus productos o servicios con el objetivo de maximizar los ingresos y </a:t>
            </a:r>
            <a:r>
              <a:rPr lang="es-MX" sz="2400" dirty="0" smtClean="0"/>
              <a:t>la rentabilidad</a:t>
            </a:r>
            <a:r>
              <a:rPr lang="es-MX" sz="2400" dirty="0"/>
              <a:t>.</a:t>
            </a:r>
            <a:r>
              <a:rPr lang="es-MX" sz="4000" dirty="0" smtClean="0"/>
              <a:t>.</a:t>
            </a:r>
            <a:endParaRPr lang="es-CO" sz="3200" dirty="0"/>
          </a:p>
        </p:txBody>
      </p:sp>
      <p:pic>
        <p:nvPicPr>
          <p:cNvPr id="5122" name="Picture 2" descr="Price Optimization: A Data Science Use Case | by Kayode Olatunji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t="10728" b="10608"/>
          <a:stretch/>
        </p:blipFill>
        <p:spPr bwMode="auto">
          <a:xfrm>
            <a:off x="854978" y="0"/>
            <a:ext cx="10482042" cy="432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950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6841</TotalTime>
  <Words>2299</Words>
  <Application>Microsoft Office PowerPoint</Application>
  <PresentationFormat>Panorámica</PresentationFormat>
  <Paragraphs>343</Paragraphs>
  <Slides>49</Slides>
  <Notes>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49</vt:i4>
      </vt:variant>
    </vt:vector>
  </HeadingPairs>
  <TitlesOfParts>
    <vt:vector size="59" baseType="lpstr">
      <vt:lpstr>맑은 고딕</vt:lpstr>
      <vt:lpstr>Arial</vt:lpstr>
      <vt:lpstr>Calibri</vt:lpstr>
      <vt:lpstr>Calibri Light</vt:lpstr>
      <vt:lpstr>Favorit</vt:lpstr>
      <vt:lpstr>굴림</vt:lpstr>
      <vt:lpstr>Open Sans</vt:lpstr>
      <vt:lpstr>Söhne</vt:lpstr>
      <vt:lpstr>Wingdings</vt:lpstr>
      <vt:lpstr>Tema de Office</vt:lpstr>
      <vt:lpstr>Metodologías para el desarrollo de proyecto en data science</vt:lpstr>
      <vt:lpstr>Data science for bussiness</vt:lpstr>
      <vt:lpstr>Key bussiness functions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¿Por qué una metodología de desarrollo de proyectos?</vt:lpstr>
      <vt:lpstr>¿Por qué una metodología de desarrollo de proyectos?</vt:lpstr>
      <vt:lpstr>Por que debe ser un proceso estandarizado</vt:lpstr>
      <vt:lpstr>Estandarización de los proyectos</vt:lpstr>
      <vt:lpstr>CRISP-DM</vt:lpstr>
      <vt:lpstr>CRISP-DM: Overview</vt:lpstr>
      <vt:lpstr>CRISP-DM: Phases</vt:lpstr>
      <vt:lpstr>Phases and Tasks</vt:lpstr>
      <vt:lpstr>Phase 1. Business Understanding</vt:lpstr>
      <vt:lpstr>Phase 1. Business Understanding</vt:lpstr>
      <vt:lpstr>Phase 1. Business Understanding</vt:lpstr>
      <vt:lpstr>Phase 2. Data Understanding</vt:lpstr>
      <vt:lpstr>Phase 2. Data Understanding</vt:lpstr>
      <vt:lpstr>Phase 2. Data Understanding</vt:lpstr>
      <vt:lpstr>Phase 3. Data Preparation</vt:lpstr>
      <vt:lpstr>Phase 3. Data Preparation</vt:lpstr>
      <vt:lpstr>Phase 3. Data Preparation</vt:lpstr>
      <vt:lpstr>Phase 4. Modeling</vt:lpstr>
      <vt:lpstr>Phase 4. Modeling</vt:lpstr>
      <vt:lpstr>Phase 4. Modeling</vt:lpstr>
      <vt:lpstr>Phase 5. Evaluation</vt:lpstr>
      <vt:lpstr>Phase 5. Evaluation</vt:lpstr>
      <vt:lpstr>Phase 5. Evaluation</vt:lpstr>
      <vt:lpstr>Phase 6. Deployment</vt:lpstr>
      <vt:lpstr>Phase 6. Deployment</vt:lpstr>
      <vt:lpstr>Phase 6. Deployment</vt:lpstr>
      <vt:lpstr>Summary</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ciencia de datos y sus aplicaciones</dc:title>
  <dc:creator>fagomezj</dc:creator>
  <cp:lastModifiedBy>fagomezj</cp:lastModifiedBy>
  <cp:revision>221</cp:revision>
  <dcterms:created xsi:type="dcterms:W3CDTF">2021-02-15T19:36:40Z</dcterms:created>
  <dcterms:modified xsi:type="dcterms:W3CDTF">2023-08-22T23:59:11Z</dcterms:modified>
</cp:coreProperties>
</file>