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00438B"/>
    <a:srgbClr val="001A37"/>
    <a:srgbClr val="FFFFFF"/>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50" d="100"/>
          <a:sy n="50" d="100"/>
        </p:scale>
        <p:origin x="1266" y="-4392"/>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23/04/2018</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23/04/2018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23/04/2018</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jpe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jp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gif"/><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sv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erviewOutter"/>
          <p:cNvSpPr/>
          <p:nvPr/>
        </p:nvSpPr>
        <p:spPr>
          <a:xfrm>
            <a:off x="868018" y="8078129"/>
            <a:ext cx="9540000" cy="12960000"/>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11" name="Rectangle 10">
            <a:extLst>
              <a:ext uri="{FF2B5EF4-FFF2-40B4-BE49-F238E27FC236}">
                <a16:creationId xmlns:a16="http://schemas.microsoft.com/office/drawing/2014/main" id="{55FFC43D-B003-4604-9206-B9427A63E92B}"/>
              </a:ext>
            </a:extLst>
          </p:cNvPr>
          <p:cNvSpPr/>
          <p:nvPr/>
        </p:nvSpPr>
        <p:spPr>
          <a:xfrm>
            <a:off x="863673" y="408862"/>
            <a:ext cx="19281926" cy="3549066"/>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p:cNvGrpSpPr/>
          <p:nvPr/>
        </p:nvGrpSpPr>
        <p:grpSpPr>
          <a:xfrm>
            <a:off x="863673" y="4186301"/>
            <a:ext cx="19353539" cy="3525396"/>
            <a:chOff x="1241914" y="6446949"/>
            <a:chExt cx="28947216" cy="2810013"/>
          </a:xfrm>
          <a:solidFill>
            <a:srgbClr val="00438B"/>
          </a:solidFill>
        </p:grpSpPr>
        <p:sp>
          <p:nvSpPr>
            <p:cNvPr id="75" name="Rounded Rectangle 74"/>
            <p:cNvSpPr/>
            <p:nvPr/>
          </p:nvSpPr>
          <p:spPr>
            <a:xfrm>
              <a:off x="1241914" y="6446949"/>
              <a:ext cx="28947216" cy="2810013"/>
            </a:xfrm>
            <a:prstGeom prst="rect">
              <a:avLst/>
            </a:prstGeom>
            <a:grpFill/>
            <a:ln>
              <a:solidFill>
                <a:srgbClr val="DADAD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sz="993" dirty="0">
                <a:solidFill>
                  <a:srgbClr val="FF0000"/>
                </a:solidFill>
              </a:endParaRPr>
            </a:p>
          </p:txBody>
        </p:sp>
        <p:sp>
          <p:nvSpPr>
            <p:cNvPr id="9" name="TextBox 8"/>
            <p:cNvSpPr txBox="1"/>
            <p:nvPr/>
          </p:nvSpPr>
          <p:spPr>
            <a:xfrm>
              <a:off x="2054898" y="6455952"/>
              <a:ext cx="27135332" cy="5479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IE" sz="3600" b="1" dirty="0">
                  <a:solidFill>
                    <a:schemeClr val="bg1"/>
                  </a:solidFill>
                </a:rPr>
                <a:t>Introduction</a:t>
              </a:r>
            </a:p>
          </p:txBody>
        </p:sp>
      </p:grpSp>
      <p:pic>
        <p:nvPicPr>
          <p:cNvPr id="2" name="Picture 1" descr="CIT logo.jpg"/>
          <p:cNvPicPr>
            <a:picLocks noChangeAspect="1"/>
          </p:cNvPicPr>
          <p:nvPr/>
        </p:nvPicPr>
        <p:blipFill>
          <a:blip r:embed="rId3" cstate="print"/>
          <a:stretch>
            <a:fillRect/>
          </a:stretch>
        </p:blipFill>
        <p:spPr>
          <a:xfrm>
            <a:off x="944761" y="841037"/>
            <a:ext cx="4027511" cy="2333511"/>
          </a:xfrm>
          <a:prstGeom prst="rect">
            <a:avLst/>
          </a:prstGeom>
        </p:spPr>
      </p:pic>
      <p:sp>
        <p:nvSpPr>
          <p:cNvPr id="4" name="TextBox 3"/>
          <p:cNvSpPr txBox="1"/>
          <p:nvPr/>
        </p:nvSpPr>
        <p:spPr>
          <a:xfrm>
            <a:off x="5314966" y="603091"/>
            <a:ext cx="11218092" cy="1580304"/>
          </a:xfrm>
          <a:prstGeom prst="rect">
            <a:avLst/>
          </a:prstGeom>
          <a:noFill/>
        </p:spPr>
        <p:txBody>
          <a:bodyPr wrap="square" rtlCol="0">
            <a:spAutoFit/>
          </a:bodyPr>
          <a:lstStyle/>
          <a:p>
            <a:pPr algn="ctr"/>
            <a:r>
              <a:rPr lang="en-IE" sz="5294" b="1" dirty="0">
                <a:solidFill>
                  <a:srgbClr val="D31245"/>
                </a:solidFill>
                <a:cs typeface="Times New Roman" pitchFamily="18" charset="0"/>
              </a:rPr>
              <a:t>IoT Efficiency</a:t>
            </a:r>
          </a:p>
          <a:p>
            <a:pPr algn="ctr"/>
            <a:r>
              <a:rPr lang="en-IE" sz="4375" b="1" dirty="0">
                <a:solidFill>
                  <a:srgbClr val="D31245"/>
                </a:solidFill>
                <a:cs typeface="Times New Roman" pitchFamily="18" charset="0"/>
              </a:rPr>
              <a:t>Monitoring to Reduce Wastage</a:t>
            </a:r>
          </a:p>
        </p:txBody>
      </p:sp>
      <p:sp>
        <p:nvSpPr>
          <p:cNvPr id="5" name="TextBox 4"/>
          <p:cNvSpPr txBox="1"/>
          <p:nvPr/>
        </p:nvSpPr>
        <p:spPr>
          <a:xfrm>
            <a:off x="4890868" y="2110235"/>
            <a:ext cx="12066287" cy="2222468"/>
          </a:xfrm>
          <a:prstGeom prst="rect">
            <a:avLst/>
          </a:prstGeom>
          <a:noFill/>
        </p:spPr>
        <p:txBody>
          <a:bodyPr wrap="square" rtlCol="0">
            <a:spAutoFit/>
          </a:bodyPr>
          <a:lstStyle/>
          <a:p>
            <a:pPr algn="ctr"/>
            <a:r>
              <a:rPr lang="en-IE" sz="4000" dirty="0">
                <a:cs typeface="Times New Roman" pitchFamily="18" charset="0"/>
              </a:rPr>
              <a:t>Jeremiah Cotter, Software Development</a:t>
            </a:r>
          </a:p>
          <a:p>
            <a:pPr algn="ctr"/>
            <a:r>
              <a:rPr lang="en-IE" sz="3600" dirty="0">
                <a:cs typeface="Times New Roman" pitchFamily="18" charset="0"/>
              </a:rPr>
              <a:t>Department of Computing, Cork Institute of Technology Ireland</a:t>
            </a:r>
          </a:p>
          <a:p>
            <a:pPr algn="ctr"/>
            <a:r>
              <a:rPr lang="en-IE" sz="3600" dirty="0">
                <a:cs typeface="Times New Roman" pitchFamily="18" charset="0"/>
              </a:rPr>
              <a:t>Ireland, April 2018</a:t>
            </a:r>
          </a:p>
          <a:p>
            <a:pPr algn="ctr"/>
            <a:endParaRPr lang="en-IE" sz="2642" dirty="0">
              <a:cs typeface="Times New Roman" pitchFamily="18" charset="0"/>
            </a:endParaRPr>
          </a:p>
        </p:txBody>
      </p:sp>
      <p:sp>
        <p:nvSpPr>
          <p:cNvPr id="32" name="Screenshots"/>
          <p:cNvSpPr/>
          <p:nvPr/>
        </p:nvSpPr>
        <p:spPr>
          <a:xfrm>
            <a:off x="10677212" y="8078129"/>
            <a:ext cx="9540000" cy="12960000"/>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1" name="TextBox 40"/>
          <p:cNvSpPr txBox="1"/>
          <p:nvPr/>
        </p:nvSpPr>
        <p:spPr>
          <a:xfrm>
            <a:off x="1167932" y="9139065"/>
            <a:ext cx="2611684" cy="419474"/>
          </a:xfrm>
          <a:prstGeom prst="rect">
            <a:avLst/>
          </a:prstGeom>
          <a:noFill/>
        </p:spPr>
        <p:txBody>
          <a:bodyPr wrap="square" rtlCol="0">
            <a:spAutoFit/>
          </a:bodyPr>
          <a:lstStyle/>
          <a:p>
            <a:r>
              <a:rPr lang="en-IE" sz="2126" dirty="0">
                <a:cs typeface="Times New Roman" pitchFamily="18" charset="0"/>
              </a:rPr>
              <a:t>PostgreSQL Database</a:t>
            </a:r>
            <a:endParaRPr lang="en-IE" sz="2126" dirty="0"/>
          </a:p>
        </p:txBody>
      </p:sp>
      <p:grpSp>
        <p:nvGrpSpPr>
          <p:cNvPr id="54" name="Group 53"/>
          <p:cNvGrpSpPr/>
          <p:nvPr/>
        </p:nvGrpSpPr>
        <p:grpSpPr>
          <a:xfrm>
            <a:off x="11420995" y="27392423"/>
            <a:ext cx="9136484" cy="2650831"/>
            <a:chOff x="18267527" y="39749445"/>
            <a:chExt cx="10009115" cy="4164241"/>
          </a:xfrm>
        </p:grpSpPr>
        <p:sp>
          <p:nvSpPr>
            <p:cNvPr id="55" name="TextBox 54"/>
            <p:cNvSpPr txBox="1"/>
            <p:nvPr/>
          </p:nvSpPr>
          <p:spPr>
            <a:xfrm>
              <a:off x="18279469" y="39749445"/>
              <a:ext cx="6696749" cy="1015333"/>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267527" y="40674289"/>
              <a:ext cx="10009115" cy="3239397"/>
            </a:xfrm>
            <a:prstGeom prst="rect">
              <a:avLst/>
            </a:prstGeom>
            <a:noFill/>
          </p:spPr>
          <p:txBody>
            <a:bodyPr wrap="square" rtlCol="0">
              <a:spAutoFit/>
            </a:bodyPr>
            <a:lstStyle/>
            <a:p>
              <a:pPr algn="just"/>
              <a:r>
                <a:rPr lang="en-IE" sz="3200" dirty="0">
                  <a:cs typeface="Times New Roman" pitchFamily="18" charset="0"/>
                </a:rPr>
                <a:t>I would like to thank Ignacio </a:t>
              </a:r>
              <a:r>
                <a:rPr lang="en-IE" sz="3200" dirty="0" err="1">
                  <a:cs typeface="Times New Roman" pitchFamily="18" charset="0"/>
                </a:rPr>
                <a:t>Castineiras</a:t>
              </a:r>
              <a:r>
                <a:rPr lang="en-IE" sz="3200" dirty="0">
                  <a:cs typeface="Times New Roman" pitchFamily="18" charset="0"/>
                </a:rPr>
                <a:t> and Diarmuid Grimes for all the help and guidance they provided me throughout the project, and of course my own genius for being a genius.</a:t>
              </a:r>
            </a:p>
          </p:txBody>
        </p:sp>
      </p:grpSp>
      <p:grpSp>
        <p:nvGrpSpPr>
          <p:cNvPr id="27" name="Group 26"/>
          <p:cNvGrpSpPr/>
          <p:nvPr/>
        </p:nvGrpSpPr>
        <p:grpSpPr>
          <a:xfrm>
            <a:off x="814151" y="25305513"/>
            <a:ext cx="19496746" cy="1883700"/>
            <a:chOff x="1228093" y="37264286"/>
            <a:chExt cx="29409787" cy="2567137"/>
          </a:xfrm>
          <a:solidFill>
            <a:srgbClr val="00438B"/>
          </a:solidFill>
        </p:grpSpPr>
        <p:sp>
          <p:nvSpPr>
            <p:cNvPr id="66" name="Rounded Rectangle 65"/>
            <p:cNvSpPr/>
            <p:nvPr/>
          </p:nvSpPr>
          <p:spPr>
            <a:xfrm>
              <a:off x="1228093" y="37264286"/>
              <a:ext cx="29409787" cy="2567137"/>
            </a:xfrm>
            <a:prstGeom prst="rect">
              <a:avLst/>
            </a:prstGeom>
            <a:grpFill/>
            <a:ln>
              <a:solidFill>
                <a:srgbClr val="DADAD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63" name="TextBox 62"/>
            <p:cNvSpPr txBox="1"/>
            <p:nvPr/>
          </p:nvSpPr>
          <p:spPr>
            <a:xfrm>
              <a:off x="2008249" y="38175077"/>
              <a:ext cx="27828228" cy="1300273"/>
            </a:xfrm>
            <a:prstGeom prst="rect">
              <a:avLst/>
            </a:prstGeom>
            <a:noFill/>
            <a:ln>
              <a:noFill/>
            </a:ln>
          </p:spPr>
          <p:txBody>
            <a:bodyPr wrap="square" rtlCol="0">
              <a:spAutoFit/>
            </a:bodyPr>
            <a:lstStyle/>
            <a:p>
              <a:pPr algn="just">
                <a:buClr>
                  <a:srgbClr val="FFFF00"/>
                </a:buClr>
                <a:buSzPct val="150000"/>
              </a:pPr>
              <a:r>
                <a:rPr lang="en-IE" sz="2800" dirty="0">
                  <a:solidFill>
                    <a:schemeClr val="bg1"/>
                  </a:solidFill>
                  <a:cs typeface="Times New Roman" pitchFamily="18" charset="0"/>
                </a:rPr>
                <a:t>The system would allow users to see how their house is performing when it comes to efficiency and they would be aware of any problems as it develops. This means they could keep their maintenance quality high and cost low.</a:t>
              </a:r>
            </a:p>
          </p:txBody>
        </p:sp>
        <p:sp>
          <p:nvSpPr>
            <p:cNvPr id="64" name="TextBox 63"/>
            <p:cNvSpPr txBox="1"/>
            <p:nvPr/>
          </p:nvSpPr>
          <p:spPr>
            <a:xfrm>
              <a:off x="1942694" y="37329345"/>
              <a:ext cx="9212186" cy="880830"/>
            </a:xfrm>
            <a:prstGeom prst="rect">
              <a:avLst/>
            </a:prstGeom>
            <a:noFill/>
            <a:ln>
              <a:noFill/>
            </a:ln>
          </p:spPr>
          <p:txBody>
            <a:bodyPr wrap="square" rtlCol="0">
              <a:spAutoFit/>
            </a:bodyPr>
            <a:lstStyle/>
            <a:p>
              <a:r>
                <a:rPr lang="en-IE" sz="3600" b="1" dirty="0">
                  <a:solidFill>
                    <a:schemeClr val="bg1"/>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a:ln>
              <a:noFill/>
            </a:ln>
          </p:spPr>
          <p:txBody>
            <a:bodyPr wrap="square" rtlCol="0">
              <a:spAutoFit/>
            </a:bodyPr>
            <a:lstStyle/>
            <a:p>
              <a:endParaRPr lang="en-IE" sz="993" dirty="0">
                <a:solidFill>
                  <a:schemeClr val="bg1"/>
                </a:solidFill>
              </a:endParaRPr>
            </a:p>
          </p:txBody>
        </p:sp>
      </p:grpSp>
      <p:sp>
        <p:nvSpPr>
          <p:cNvPr id="71" name="RefList"/>
          <p:cNvSpPr txBox="1"/>
          <p:nvPr/>
        </p:nvSpPr>
        <p:spPr>
          <a:xfrm>
            <a:off x="747400" y="28045720"/>
            <a:ext cx="10024679" cy="2163669"/>
          </a:xfrm>
          <a:prstGeom prst="rect">
            <a:avLst/>
          </a:prstGeom>
          <a:noFill/>
        </p:spPr>
        <p:txBody>
          <a:bodyPr wrap="square" rtlCol="0">
            <a:spAutoFit/>
          </a:bodyPr>
          <a:lstStyle/>
          <a:p>
            <a:pPr marL="302778" indent="-302778">
              <a:buAutoNum type="arabicPeriod"/>
            </a:pPr>
            <a:r>
              <a:rPr lang="en-IE" sz="2400" dirty="0"/>
              <a:t>Murphy, A.,  O’ Sullivan, P., “Title of Paper!, </a:t>
            </a:r>
            <a:r>
              <a:rPr lang="en-IE" sz="2400" i="1" dirty="0"/>
              <a:t>Conference Title, Date</a:t>
            </a:r>
            <a:r>
              <a:rPr lang="en-IE" sz="2400" dirty="0"/>
              <a:t>. </a:t>
            </a:r>
          </a:p>
          <a:p>
            <a:pPr marL="302778" indent="-302778">
              <a:buAutoNum type="arabicPeriod"/>
            </a:pPr>
            <a:r>
              <a:rPr lang="en-IE" sz="2400" dirty="0"/>
              <a:t>Etc. </a:t>
            </a:r>
          </a:p>
          <a:p>
            <a:pPr marL="302778" indent="-302778">
              <a:buAutoNum type="arabicPeriod"/>
            </a:pPr>
            <a:r>
              <a:rPr lang="en-IE" sz="2400" dirty="0"/>
              <a:t>Etc. </a:t>
            </a:r>
          </a:p>
          <a:p>
            <a:pPr marL="302778" indent="-302778">
              <a:buAutoNum type="arabicPeriod"/>
            </a:pPr>
            <a:r>
              <a:rPr lang="en-IE" sz="2400" dirty="0"/>
              <a:t>Etc.</a:t>
            </a:r>
          </a:p>
          <a:p>
            <a:pPr marL="302778" indent="-302778">
              <a:buAutoNum type="arabicPeriod"/>
            </a:pPr>
            <a:r>
              <a:rPr lang="en-IE" sz="2400" dirty="0"/>
              <a:t>Etc. </a:t>
            </a:r>
          </a:p>
          <a:p>
            <a:pPr marL="175570" indent="-175570"/>
            <a:endParaRPr lang="en-IE" sz="1460" dirty="0"/>
          </a:p>
        </p:txBody>
      </p:sp>
      <p:sp>
        <p:nvSpPr>
          <p:cNvPr id="72" name="Refer"/>
          <p:cNvSpPr txBox="1"/>
          <p:nvPr/>
        </p:nvSpPr>
        <p:spPr>
          <a:xfrm>
            <a:off x="977597" y="27332379"/>
            <a:ext cx="3627977" cy="646331"/>
          </a:xfrm>
          <a:prstGeom prst="rect">
            <a:avLst/>
          </a:prstGeom>
          <a:noFill/>
        </p:spPr>
        <p:txBody>
          <a:bodyPr wrap="square" rtlCol="0">
            <a:spAutoFit/>
          </a:bodyPr>
          <a:lstStyle/>
          <a:p>
            <a:r>
              <a:rPr lang="en-IE" sz="3600" b="1" dirty="0">
                <a:solidFill>
                  <a:srgbClr val="D31245"/>
                </a:solidFill>
              </a:rPr>
              <a:t>References</a:t>
            </a:r>
          </a:p>
        </p:txBody>
      </p:sp>
      <p:sp>
        <p:nvSpPr>
          <p:cNvPr id="59" name="OverviewTitle"/>
          <p:cNvSpPr txBox="1"/>
          <p:nvPr/>
        </p:nvSpPr>
        <p:spPr>
          <a:xfrm>
            <a:off x="2457442" y="8306502"/>
            <a:ext cx="5823856" cy="646331"/>
          </a:xfrm>
          <a:prstGeom prst="rect">
            <a:avLst/>
          </a:prstGeom>
          <a:noFill/>
        </p:spPr>
        <p:txBody>
          <a:bodyPr wrap="square" rtlCol="0">
            <a:spAutoFit/>
          </a:bodyPr>
          <a:lstStyle/>
          <a:p>
            <a:pPr algn="ctr"/>
            <a:r>
              <a:rPr lang="en-IE" sz="3600" b="1" dirty="0">
                <a:solidFill>
                  <a:srgbClr val="D31245"/>
                </a:solidFill>
              </a:rPr>
              <a:t>Overview</a:t>
            </a:r>
          </a:p>
        </p:txBody>
      </p:sp>
      <p:sp>
        <p:nvSpPr>
          <p:cNvPr id="86" name="IntroPar"/>
          <p:cNvSpPr txBox="1"/>
          <p:nvPr/>
        </p:nvSpPr>
        <p:spPr>
          <a:xfrm>
            <a:off x="1331343" y="5203404"/>
            <a:ext cx="18578064" cy="1897186"/>
          </a:xfrm>
          <a:prstGeom prst="rect">
            <a:avLst/>
          </a:prstGeom>
          <a:noFill/>
        </p:spPr>
        <p:txBody>
          <a:bodyPr wrap="square" rtlCol="0">
            <a:spAutoFit/>
          </a:bodyPr>
          <a:lstStyle/>
          <a:p>
            <a:pPr algn="just"/>
            <a:r>
              <a:rPr lang="en-US" dirty="0">
                <a:solidFill>
                  <a:schemeClr val="bg1"/>
                </a:solidFill>
              </a:rPr>
              <a:t>As fuel prices continue to increase in the future, using energy efficiently will become more important to a home owner. The proposed system will monitor a home with various sensors and store the results in a database. This will then be displayed back to the account owner with a interactive chart. The home owner can then adjust their habits to try to and reduce energy wastage.</a:t>
            </a:r>
          </a:p>
        </p:txBody>
      </p:sp>
      <p:pic>
        <p:nvPicPr>
          <p:cNvPr id="15" name="Picture 14">
            <a:extLst>
              <a:ext uri="{FF2B5EF4-FFF2-40B4-BE49-F238E27FC236}">
                <a16:creationId xmlns:a16="http://schemas.microsoft.com/office/drawing/2014/main" id="{0849BF21-85DD-402E-BF19-3581E6FD042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73" b="89938" l="9446" r="89924">
                        <a14:foregroundMark x1="9446" y1="36064" x2="10327" y2="21638"/>
                        <a14:foregroundMark x1="26448" y1="35975" x2="57179" y2="53695"/>
                        <a14:foregroundMark x1="63224" y1="72039" x2="48489" y2="67943"/>
                        <a14:foregroundMark x1="64106" y1="70258" x2="69270" y2="50846"/>
                        <a14:foregroundMark x1="69270" y1="50846" x2="61083" y2="32591"/>
                        <a14:foregroundMark x1="61083" y1="32591" x2="54534" y2="36598"/>
                        <a14:foregroundMark x1="55038" y1="36064" x2="53526" y2="36776"/>
                        <a14:foregroundMark x1="55542" y1="36509" x2="59068" y2="37934"/>
                        <a14:foregroundMark x1="54912" y1="36955" x2="66499" y2="38201"/>
                        <a14:foregroundMark x1="64232" y1="38112" x2="68010" y2="40338"/>
                        <a14:foregroundMark x1="68766" y1="41318" x2="73048" y2="46037"/>
                        <a14:foregroundMark x1="70277" y1="43989" x2="68010" y2="48442"/>
                        <a14:foregroundMark x1="69018" y1="49866" x2="66373" y2="55833"/>
                        <a14:foregroundMark x1="65995" y1="55120" x2="63602" y2="60374"/>
                        <a14:foregroundMark x1="60705" y1="61710" x2="66499" y2="61354"/>
                        <a14:foregroundMark x1="65365" y1="59127" x2="73552" y2="59662"/>
                        <a14:foregroundMark x1="70655" y1="60374" x2="59194" y2="63313"/>
                        <a14:foregroundMark x1="57935" y1="63224" x2="59320" y2="69813"/>
                        <a14:foregroundMark x1="55542" y1="71861" x2="59320" y2="73464"/>
                        <a14:foregroundMark x1="56801" y1="75512" x2="51637" y2="73464"/>
                        <a14:foregroundMark x1="52771" y1="76581" x2="47859" y2="73998"/>
                        <a14:foregroundMark x1="41688" y1="75067" x2="49118" y2="73998"/>
                        <a14:foregroundMark x1="41184" y1="70436" x2="48615" y2="73019"/>
                        <a14:foregroundMark x1="39798" y1="65984" x2="48992" y2="69279"/>
                        <a14:foregroundMark x1="43829" y1="69457" x2="41058" y2="64292"/>
                        <a14:foregroundMark x1="40176" y1="68388" x2="38539" y2="62956"/>
                        <a14:foregroundMark x1="35768" y1="69457" x2="39421" y2="59840"/>
                        <a14:foregroundMark x1="31612" y1="68299" x2="36902" y2="61086"/>
                        <a14:foregroundMark x1="35642" y1="68299" x2="27708" y2="63224"/>
                        <a14:foregroundMark x1="34635" y1="67142" x2="23929" y2="60641"/>
                        <a14:foregroundMark x1="32746" y1="68388" x2="26952" y2="61175"/>
                        <a14:foregroundMark x1="29471" y1="67053" x2="19899" y2="51202"/>
                        <a14:foregroundMark x1="19521" y1="56634" x2="23426" y2="60463"/>
                        <a14:foregroundMark x1="23174" y1="59751" x2="24055" y2="62867"/>
                        <a14:foregroundMark x1="20403" y1="56990" x2="20781" y2="57970"/>
                        <a14:foregroundMark x1="19647" y1="54141" x2="21033" y2="56812"/>
                        <a14:foregroundMark x1="17758" y1="50134" x2="20529" y2="53963"/>
                        <a14:foregroundMark x1="17758" y1="46839" x2="19395" y2="49955"/>
                        <a14:foregroundMark x1="16877" y1="42921" x2="17506" y2="47996"/>
                        <a14:foregroundMark x1="18136" y1="39003" x2="17003" y2="45236"/>
                        <a14:foregroundMark x1="18388" y1="43900" x2="20781" y2="40249"/>
                        <a14:foregroundMark x1="17632" y1="42386" x2="20907" y2="39804"/>
                        <a14:foregroundMark x1="29723" y1="36687" x2="33249" y2="37756"/>
                        <a14:foregroundMark x1="32746" y1="37311" x2="41310" y2="37934"/>
                        <a14:foregroundMark x1="37657" y1="38112" x2="46348" y2="37756"/>
                        <a14:foregroundMark x1="43199" y1="37044" x2="47733" y2="37489"/>
                        <a14:foregroundMark x1="37909" y1="55922" x2="33249" y2="48085"/>
                      </a14:backgroundRemoval>
                    </a14:imgEffect>
                  </a14:imgLayer>
                </a14:imgProps>
              </a:ext>
            </a:extLst>
          </a:blip>
          <a:stretch>
            <a:fillRect/>
          </a:stretch>
        </p:blipFill>
        <p:spPr>
          <a:xfrm>
            <a:off x="1508604" y="9322020"/>
            <a:ext cx="1897676" cy="2683992"/>
          </a:xfrm>
          <a:prstGeom prst="rect">
            <a:avLst/>
          </a:prstGeom>
        </p:spPr>
      </p:pic>
      <p:sp>
        <p:nvSpPr>
          <p:cNvPr id="43" name="TextBox 42">
            <a:extLst>
              <a:ext uri="{FF2B5EF4-FFF2-40B4-BE49-F238E27FC236}">
                <a16:creationId xmlns:a16="http://schemas.microsoft.com/office/drawing/2014/main" id="{DE0C1ACB-D7EB-438C-B572-2612ACAEE379}"/>
              </a:ext>
            </a:extLst>
          </p:cNvPr>
          <p:cNvSpPr txBox="1"/>
          <p:nvPr/>
        </p:nvSpPr>
        <p:spPr>
          <a:xfrm>
            <a:off x="4627353" y="9089583"/>
            <a:ext cx="2627356" cy="419474"/>
          </a:xfrm>
          <a:prstGeom prst="rect">
            <a:avLst/>
          </a:prstGeom>
          <a:noFill/>
        </p:spPr>
        <p:txBody>
          <a:bodyPr wrap="square" rtlCol="0">
            <a:spAutoFit/>
          </a:bodyPr>
          <a:lstStyle/>
          <a:p>
            <a:r>
              <a:rPr lang="en-IE" sz="2126" dirty="0">
                <a:cs typeface="Times New Roman" pitchFamily="18" charset="0"/>
              </a:rPr>
              <a:t>Java EE Tomcat Server</a:t>
            </a:r>
          </a:p>
        </p:txBody>
      </p:sp>
      <p:cxnSp>
        <p:nvCxnSpPr>
          <p:cNvPr id="24" name="Straight Arrow Connector 23">
            <a:extLst>
              <a:ext uri="{FF2B5EF4-FFF2-40B4-BE49-F238E27FC236}">
                <a16:creationId xmlns:a16="http://schemas.microsoft.com/office/drawing/2014/main" id="{7A179B93-426F-4679-91E6-970899481B6D}"/>
              </a:ext>
            </a:extLst>
          </p:cNvPr>
          <p:cNvCxnSpPr>
            <a:cxnSpLocks/>
          </p:cNvCxnSpPr>
          <p:nvPr/>
        </p:nvCxnSpPr>
        <p:spPr>
          <a:xfrm>
            <a:off x="3275559" y="10570292"/>
            <a:ext cx="20394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4DE315D-FA56-4F8C-BF99-E514EF10670F}"/>
              </a:ext>
            </a:extLst>
          </p:cNvPr>
          <p:cNvPicPr>
            <a:picLocks noChangeAspect="1"/>
          </p:cNvPicPr>
          <p:nvPr/>
        </p:nvPicPr>
        <p:blipFill>
          <a:blip r:embed="rId6"/>
          <a:stretch>
            <a:fillRect/>
          </a:stretch>
        </p:blipFill>
        <p:spPr>
          <a:xfrm>
            <a:off x="1394244" y="12300773"/>
            <a:ext cx="4093847" cy="1902396"/>
          </a:xfrm>
          <a:prstGeom prst="rect">
            <a:avLst/>
          </a:prstGeom>
        </p:spPr>
      </p:pic>
      <p:cxnSp>
        <p:nvCxnSpPr>
          <p:cNvPr id="36" name="Connector: Elbow 35">
            <a:extLst>
              <a:ext uri="{FF2B5EF4-FFF2-40B4-BE49-F238E27FC236}">
                <a16:creationId xmlns:a16="http://schemas.microsoft.com/office/drawing/2014/main" id="{A695DD4A-5570-4B43-AC03-C8D83426A756}"/>
              </a:ext>
            </a:extLst>
          </p:cNvPr>
          <p:cNvCxnSpPr>
            <a:cxnSpLocks/>
          </p:cNvCxnSpPr>
          <p:nvPr/>
        </p:nvCxnSpPr>
        <p:spPr>
          <a:xfrm rot="16200000" flipV="1">
            <a:off x="6694189" y="10846849"/>
            <a:ext cx="647942" cy="22599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55E77907-D479-4E05-B515-ECA53065CF7D}"/>
              </a:ext>
            </a:extLst>
          </p:cNvPr>
          <p:cNvCxnSpPr>
            <a:cxnSpLocks/>
            <a:stCxn id="34" idx="0"/>
          </p:cNvCxnSpPr>
          <p:nvPr/>
        </p:nvCxnSpPr>
        <p:spPr>
          <a:xfrm rot="5400000" flipH="1" flipV="1">
            <a:off x="4340716" y="10753283"/>
            <a:ext cx="647942" cy="24470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A76792-ACBD-42F3-9283-EB574D0EEAD9}"/>
              </a:ext>
            </a:extLst>
          </p:cNvPr>
          <p:cNvCxnSpPr>
            <a:cxnSpLocks/>
            <a:stCxn id="2050" idx="1"/>
          </p:cNvCxnSpPr>
          <p:nvPr/>
        </p:nvCxnSpPr>
        <p:spPr>
          <a:xfrm flipH="1">
            <a:off x="6875959" y="10718537"/>
            <a:ext cx="2006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Graphic 2049">
            <a:extLst>
              <a:ext uri="{FF2B5EF4-FFF2-40B4-BE49-F238E27FC236}">
                <a16:creationId xmlns:a16="http://schemas.microsoft.com/office/drawing/2014/main" id="{AFB30AB1-026A-4776-8D58-4A5E78C4EC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2308" y="9754202"/>
            <a:ext cx="1054741" cy="1928669"/>
          </a:xfrm>
          <a:prstGeom prst="rect">
            <a:avLst/>
          </a:prstGeom>
        </p:spPr>
      </p:pic>
      <p:cxnSp>
        <p:nvCxnSpPr>
          <p:cNvPr id="2057" name="Connector: Elbow 2056">
            <a:extLst>
              <a:ext uri="{FF2B5EF4-FFF2-40B4-BE49-F238E27FC236}">
                <a16:creationId xmlns:a16="http://schemas.microsoft.com/office/drawing/2014/main" id="{7FE72FA2-6E51-497A-B6BD-784EA17D4B6A}"/>
              </a:ext>
            </a:extLst>
          </p:cNvPr>
          <p:cNvCxnSpPr>
            <a:cxnSpLocks/>
            <a:stCxn id="2050" idx="2"/>
          </p:cNvCxnSpPr>
          <p:nvPr/>
        </p:nvCxnSpPr>
        <p:spPr>
          <a:xfrm rot="5400000">
            <a:off x="8592090" y="12080668"/>
            <a:ext cx="1215386" cy="4197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0" name="Graphic 2059">
            <a:extLst>
              <a:ext uri="{FF2B5EF4-FFF2-40B4-BE49-F238E27FC236}">
                <a16:creationId xmlns:a16="http://schemas.microsoft.com/office/drawing/2014/main" id="{7C9D1A31-ED5C-4DDF-B022-910862E92EC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91479" y="12281086"/>
            <a:ext cx="1713268" cy="1214654"/>
          </a:xfrm>
          <a:prstGeom prst="rect">
            <a:avLst/>
          </a:prstGeom>
        </p:spPr>
      </p:pic>
      <p:pic>
        <p:nvPicPr>
          <p:cNvPr id="2062" name="Picture 2061">
            <a:extLst>
              <a:ext uri="{FF2B5EF4-FFF2-40B4-BE49-F238E27FC236}">
                <a16:creationId xmlns:a16="http://schemas.microsoft.com/office/drawing/2014/main" id="{AEBD0447-EA54-40CE-B7C1-C0456D02164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28414" y="9656274"/>
            <a:ext cx="1479917" cy="1996555"/>
          </a:xfrm>
          <a:prstGeom prst="rect">
            <a:avLst/>
          </a:prstGeom>
        </p:spPr>
      </p:pic>
      <p:pic>
        <p:nvPicPr>
          <p:cNvPr id="2064" name="Picture 2063">
            <a:extLst>
              <a:ext uri="{FF2B5EF4-FFF2-40B4-BE49-F238E27FC236}">
                <a16:creationId xmlns:a16="http://schemas.microsoft.com/office/drawing/2014/main" id="{90332F0D-C513-4048-B4F5-31123C9C41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84586" y="10855043"/>
            <a:ext cx="858537" cy="572358"/>
          </a:xfrm>
          <a:prstGeom prst="rect">
            <a:avLst/>
          </a:prstGeom>
        </p:spPr>
      </p:pic>
      <p:sp>
        <p:nvSpPr>
          <p:cNvPr id="92" name="TextBox 91">
            <a:extLst>
              <a:ext uri="{FF2B5EF4-FFF2-40B4-BE49-F238E27FC236}">
                <a16:creationId xmlns:a16="http://schemas.microsoft.com/office/drawing/2014/main" id="{7B1DD038-A027-4885-925E-4D9529488722}"/>
              </a:ext>
            </a:extLst>
          </p:cNvPr>
          <p:cNvSpPr txBox="1"/>
          <p:nvPr/>
        </p:nvSpPr>
        <p:spPr>
          <a:xfrm>
            <a:off x="7018160" y="13604163"/>
            <a:ext cx="2627356" cy="419474"/>
          </a:xfrm>
          <a:prstGeom prst="rect">
            <a:avLst/>
          </a:prstGeom>
          <a:noFill/>
        </p:spPr>
        <p:txBody>
          <a:bodyPr wrap="square" rtlCol="0">
            <a:spAutoFit/>
          </a:bodyPr>
          <a:lstStyle/>
          <a:p>
            <a:r>
              <a:rPr lang="en-IE" sz="2126" dirty="0">
                <a:cs typeface="Times New Roman" pitchFamily="18" charset="0"/>
              </a:rPr>
              <a:t>Arduino Application</a:t>
            </a:r>
          </a:p>
        </p:txBody>
      </p:sp>
      <p:sp>
        <p:nvSpPr>
          <p:cNvPr id="93" name="TextBox 92">
            <a:extLst>
              <a:ext uri="{FF2B5EF4-FFF2-40B4-BE49-F238E27FC236}">
                <a16:creationId xmlns:a16="http://schemas.microsoft.com/office/drawing/2014/main" id="{77F76939-953A-49D7-BAE3-8D45FEA33CEF}"/>
              </a:ext>
            </a:extLst>
          </p:cNvPr>
          <p:cNvSpPr txBox="1"/>
          <p:nvPr/>
        </p:nvSpPr>
        <p:spPr>
          <a:xfrm>
            <a:off x="1379447" y="11844014"/>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94" name="TextBox 93">
            <a:extLst>
              <a:ext uri="{FF2B5EF4-FFF2-40B4-BE49-F238E27FC236}">
                <a16:creationId xmlns:a16="http://schemas.microsoft.com/office/drawing/2014/main" id="{A16C2FDB-5769-4BF4-B733-DEC54911FCC5}"/>
              </a:ext>
            </a:extLst>
          </p:cNvPr>
          <p:cNvSpPr txBox="1"/>
          <p:nvPr/>
        </p:nvSpPr>
        <p:spPr>
          <a:xfrm>
            <a:off x="8028434" y="9092944"/>
            <a:ext cx="2627356" cy="419474"/>
          </a:xfrm>
          <a:prstGeom prst="rect">
            <a:avLst/>
          </a:prstGeom>
          <a:noFill/>
        </p:spPr>
        <p:txBody>
          <a:bodyPr wrap="square" rtlCol="0">
            <a:spAutoFit/>
          </a:bodyPr>
          <a:lstStyle/>
          <a:p>
            <a:r>
              <a:rPr lang="en-IE" sz="2126" dirty="0">
                <a:cs typeface="Times New Roman" pitchFamily="18" charset="0"/>
              </a:rPr>
              <a:t>Mobile Application</a:t>
            </a:r>
          </a:p>
        </p:txBody>
      </p:sp>
      <p:sp>
        <p:nvSpPr>
          <p:cNvPr id="2065" name="Rectangle 2064">
            <a:extLst>
              <a:ext uri="{FF2B5EF4-FFF2-40B4-BE49-F238E27FC236}">
                <a16:creationId xmlns:a16="http://schemas.microsoft.com/office/drawing/2014/main" id="{B93EDEF0-A859-4A06-98BD-F83E489C3389}"/>
              </a:ext>
            </a:extLst>
          </p:cNvPr>
          <p:cNvSpPr/>
          <p:nvPr/>
        </p:nvSpPr>
        <p:spPr>
          <a:xfrm>
            <a:off x="1167932" y="15008337"/>
            <a:ext cx="8876379" cy="5262979"/>
          </a:xfrm>
          <a:prstGeom prst="rect">
            <a:avLst/>
          </a:prstGeom>
          <a:noFill/>
        </p:spPr>
        <p:txBody>
          <a:bodyPr wrap="square" lIns="91440" tIns="45720" rIns="91440" bIns="45720">
            <a:spAutoFit/>
          </a:bodyPr>
          <a:lstStyle/>
          <a:p>
            <a:pPr algn="just"/>
            <a:r>
              <a:rPr lang="en-US" sz="2400" b="0" cap="none" spc="0" dirty="0">
                <a:ln w="0"/>
                <a:solidFill>
                  <a:schemeClr val="tx1"/>
                </a:solidFill>
              </a:rPr>
              <a:t>After registering with a new account a user can add a house to the system. Each house can have any number of rooms. After an Arduino has been set up in each room with the sensors needed, the mobile application scans the house for any new Arduinos. When the Arduino is found the user can assign a randomly generated bucket that corresponds to the room in the database.  </a:t>
            </a:r>
            <a:r>
              <a:rPr lang="en-US" sz="2400" dirty="0">
                <a:ln w="0"/>
              </a:rPr>
              <a:t>All Access to the database must go through the Tomcat Server.</a:t>
            </a:r>
          </a:p>
          <a:p>
            <a:endParaRPr lang="en-US" sz="2400" b="0" cap="none" spc="0" dirty="0">
              <a:ln w="0"/>
              <a:solidFill>
                <a:schemeClr val="tx1"/>
              </a:solidFill>
            </a:endParaRPr>
          </a:p>
          <a:p>
            <a:endParaRPr lang="en-US" sz="2400" b="0" cap="none" spc="0" dirty="0">
              <a:ln w="0"/>
              <a:solidFill>
                <a:schemeClr val="tx1"/>
              </a:solidFill>
            </a:endParaRPr>
          </a:p>
          <a:p>
            <a:r>
              <a:rPr lang="en-US" sz="2400" b="0" cap="none" spc="0" dirty="0">
                <a:ln w="0"/>
                <a:solidFill>
                  <a:schemeClr val="tx1"/>
                </a:solidFill>
              </a:rPr>
              <a:t>The system works as follows:</a:t>
            </a:r>
          </a:p>
          <a:p>
            <a:pPr marL="342900" indent="-342900">
              <a:buFont typeface="Arial" panose="020B0604020202020204" pitchFamily="34" charset="0"/>
              <a:buChar char="•"/>
            </a:pPr>
            <a:r>
              <a:rPr lang="en-US" sz="2400" b="0" cap="none" spc="0" dirty="0">
                <a:ln w="0"/>
                <a:solidFill>
                  <a:schemeClr val="tx1"/>
                </a:solidFill>
              </a:rPr>
              <a:t>Arduino running in each room</a:t>
            </a:r>
          </a:p>
          <a:p>
            <a:pPr marL="342900" indent="-342900">
              <a:buFont typeface="Arial" panose="020B0604020202020204" pitchFamily="34" charset="0"/>
              <a:buChar char="•"/>
            </a:pPr>
            <a:r>
              <a:rPr lang="en-US" sz="2400" b="0" cap="none" spc="0" dirty="0">
                <a:ln w="0"/>
                <a:solidFill>
                  <a:schemeClr val="tx1"/>
                </a:solidFill>
              </a:rPr>
              <a:t>Readings uploaded to server every 15 minutes</a:t>
            </a:r>
          </a:p>
          <a:p>
            <a:pPr marL="342900" indent="-342900">
              <a:buFont typeface="Arial" panose="020B0604020202020204" pitchFamily="34" charset="0"/>
              <a:buChar char="•"/>
            </a:pPr>
            <a:r>
              <a:rPr lang="en-US" sz="2400" dirty="0">
                <a:ln w="0"/>
              </a:rPr>
              <a:t>Server saves readings to PostgreSQL database</a:t>
            </a:r>
          </a:p>
          <a:p>
            <a:pPr marL="342900" indent="-342900">
              <a:buFont typeface="Arial" panose="020B0604020202020204" pitchFamily="34" charset="0"/>
              <a:buChar char="•"/>
            </a:pPr>
            <a:r>
              <a:rPr lang="en-US" sz="2400" b="0" cap="none" spc="0" dirty="0">
                <a:ln w="0"/>
                <a:solidFill>
                  <a:schemeClr val="tx1"/>
                </a:solidFill>
              </a:rPr>
              <a:t>Mobile</a:t>
            </a:r>
            <a:r>
              <a:rPr lang="en-US" sz="2400" dirty="0">
                <a:ln w="0"/>
              </a:rPr>
              <a:t> Application and Website can view interactive graphs</a:t>
            </a:r>
            <a:endParaRPr lang="en-US" sz="2400" b="0" cap="none" spc="0" dirty="0">
              <a:ln w="0"/>
              <a:solidFill>
                <a:schemeClr val="tx1"/>
              </a:solidFill>
            </a:endParaRPr>
          </a:p>
        </p:txBody>
      </p:sp>
      <p:sp>
        <p:nvSpPr>
          <p:cNvPr id="10" name="TextBox 9"/>
          <p:cNvSpPr txBox="1"/>
          <p:nvPr/>
        </p:nvSpPr>
        <p:spPr>
          <a:xfrm>
            <a:off x="11841964" y="8306501"/>
            <a:ext cx="7303702" cy="646331"/>
          </a:xfrm>
          <a:prstGeom prst="rect">
            <a:avLst/>
          </a:prstGeom>
          <a:noFill/>
        </p:spPr>
        <p:txBody>
          <a:bodyPr wrap="square" rtlCol="0">
            <a:spAutoFit/>
          </a:bodyPr>
          <a:lstStyle/>
          <a:p>
            <a:pPr algn="ctr"/>
            <a:r>
              <a:rPr lang="en-IE" sz="3600" b="1" dirty="0">
                <a:solidFill>
                  <a:srgbClr val="D31245"/>
                </a:solidFill>
              </a:rPr>
              <a:t>Responsive Design</a:t>
            </a:r>
            <a:endParaRPr lang="en-IE" sz="3200" b="1" dirty="0">
              <a:solidFill>
                <a:srgbClr val="D31245"/>
              </a:solidFill>
            </a:endParaRPr>
          </a:p>
        </p:txBody>
      </p:sp>
      <p:pic>
        <p:nvPicPr>
          <p:cNvPr id="2066" name="Picture 2065">
            <a:extLst>
              <a:ext uri="{FF2B5EF4-FFF2-40B4-BE49-F238E27FC236}">
                <a16:creationId xmlns:a16="http://schemas.microsoft.com/office/drawing/2014/main" id="{845AF43B-7849-40EE-8D48-77F2909B20DC}"/>
              </a:ext>
            </a:extLst>
          </p:cNvPr>
          <p:cNvPicPr>
            <a:picLocks noChangeAspect="1"/>
          </p:cNvPicPr>
          <p:nvPr/>
        </p:nvPicPr>
        <p:blipFill>
          <a:blip r:embed="rId13"/>
          <a:stretch>
            <a:fillRect/>
          </a:stretch>
        </p:blipFill>
        <p:spPr>
          <a:xfrm>
            <a:off x="11036545" y="9652817"/>
            <a:ext cx="4163285" cy="2796423"/>
          </a:xfrm>
          <a:prstGeom prst="rect">
            <a:avLst/>
          </a:prstGeom>
        </p:spPr>
      </p:pic>
      <p:sp>
        <p:nvSpPr>
          <p:cNvPr id="98" name="TextBox 97">
            <a:extLst>
              <a:ext uri="{FF2B5EF4-FFF2-40B4-BE49-F238E27FC236}">
                <a16:creationId xmlns:a16="http://schemas.microsoft.com/office/drawing/2014/main" id="{795300FB-DCA2-4FE8-961E-FE438E8A0276}"/>
              </a:ext>
            </a:extLst>
          </p:cNvPr>
          <p:cNvSpPr txBox="1"/>
          <p:nvPr/>
        </p:nvSpPr>
        <p:spPr>
          <a:xfrm>
            <a:off x="16912113" y="9139064"/>
            <a:ext cx="2627356" cy="419474"/>
          </a:xfrm>
          <a:prstGeom prst="rect">
            <a:avLst/>
          </a:prstGeom>
          <a:noFill/>
        </p:spPr>
        <p:txBody>
          <a:bodyPr wrap="square" rtlCol="0">
            <a:spAutoFit/>
          </a:bodyPr>
          <a:lstStyle/>
          <a:p>
            <a:r>
              <a:rPr lang="en-IE" sz="2126" dirty="0">
                <a:cs typeface="Times New Roman" pitchFamily="18" charset="0"/>
              </a:rPr>
              <a:t>Mobile Application</a:t>
            </a:r>
          </a:p>
        </p:txBody>
      </p:sp>
      <p:pic>
        <p:nvPicPr>
          <p:cNvPr id="2069" name="Picture 2068">
            <a:extLst>
              <a:ext uri="{FF2B5EF4-FFF2-40B4-BE49-F238E27FC236}">
                <a16:creationId xmlns:a16="http://schemas.microsoft.com/office/drawing/2014/main" id="{999BF487-7AD8-41CB-8BD6-C1637E7C158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957155" y="9652817"/>
            <a:ext cx="1800460" cy="3200818"/>
          </a:xfrm>
          <a:prstGeom prst="rect">
            <a:avLst/>
          </a:prstGeom>
        </p:spPr>
      </p:pic>
      <p:sp>
        <p:nvSpPr>
          <p:cNvPr id="101" name="TextBox 100">
            <a:extLst>
              <a:ext uri="{FF2B5EF4-FFF2-40B4-BE49-F238E27FC236}">
                <a16:creationId xmlns:a16="http://schemas.microsoft.com/office/drawing/2014/main" id="{E463944B-E49E-4EEA-ADC3-1399691BF65F}"/>
              </a:ext>
            </a:extLst>
          </p:cNvPr>
          <p:cNvSpPr txBox="1"/>
          <p:nvPr/>
        </p:nvSpPr>
        <p:spPr>
          <a:xfrm>
            <a:off x="11036544" y="12939488"/>
            <a:ext cx="8109121" cy="1073755"/>
          </a:xfrm>
          <a:prstGeom prst="rect">
            <a:avLst/>
          </a:prstGeom>
          <a:noFill/>
        </p:spPr>
        <p:txBody>
          <a:bodyPr wrap="square" rtlCol="0">
            <a:spAutoFit/>
          </a:bodyPr>
          <a:lstStyle/>
          <a:p>
            <a:pPr algn="just"/>
            <a:r>
              <a:rPr lang="en-IE" sz="2126" dirty="0">
                <a:cs typeface="Times New Roman" pitchFamily="18" charset="0"/>
              </a:rPr>
              <a:t>By utilising CSS the website is a responsive design. This allows the site to adjust and change appearance depending on what screen it is being displayed on.</a:t>
            </a:r>
          </a:p>
        </p:txBody>
      </p:sp>
      <p:sp>
        <p:nvSpPr>
          <p:cNvPr id="103" name="TextBox 102">
            <a:extLst>
              <a:ext uri="{FF2B5EF4-FFF2-40B4-BE49-F238E27FC236}">
                <a16:creationId xmlns:a16="http://schemas.microsoft.com/office/drawing/2014/main" id="{73721B70-0455-4BEA-A0CE-D5F5CAAE6613}"/>
              </a:ext>
            </a:extLst>
          </p:cNvPr>
          <p:cNvSpPr txBox="1"/>
          <p:nvPr/>
        </p:nvSpPr>
        <p:spPr>
          <a:xfrm>
            <a:off x="12429652" y="9261927"/>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104" name="TextBox 103">
            <a:extLst>
              <a:ext uri="{FF2B5EF4-FFF2-40B4-BE49-F238E27FC236}">
                <a16:creationId xmlns:a16="http://schemas.microsoft.com/office/drawing/2014/main" id="{FE803D23-F019-4A67-B0C1-D8A68DCFF6C4}"/>
              </a:ext>
            </a:extLst>
          </p:cNvPr>
          <p:cNvSpPr txBox="1"/>
          <p:nvPr/>
        </p:nvSpPr>
        <p:spPr>
          <a:xfrm>
            <a:off x="11795361" y="14319379"/>
            <a:ext cx="7303702" cy="646331"/>
          </a:xfrm>
          <a:prstGeom prst="rect">
            <a:avLst/>
          </a:prstGeom>
          <a:noFill/>
        </p:spPr>
        <p:txBody>
          <a:bodyPr wrap="square" rtlCol="0">
            <a:spAutoFit/>
          </a:bodyPr>
          <a:lstStyle/>
          <a:p>
            <a:pPr algn="ctr"/>
            <a:r>
              <a:rPr lang="en-IE" sz="3600" b="1" dirty="0">
                <a:solidFill>
                  <a:srgbClr val="D31245"/>
                </a:solidFill>
              </a:rPr>
              <a:t>Security</a:t>
            </a:r>
            <a:endParaRPr lang="en-IE" sz="3200" b="1" dirty="0">
              <a:solidFill>
                <a:srgbClr val="D31245"/>
              </a:solidFill>
            </a:endParaRPr>
          </a:p>
        </p:txBody>
      </p:sp>
      <p:sp>
        <p:nvSpPr>
          <p:cNvPr id="105" name="TextBox 104">
            <a:extLst>
              <a:ext uri="{FF2B5EF4-FFF2-40B4-BE49-F238E27FC236}">
                <a16:creationId xmlns:a16="http://schemas.microsoft.com/office/drawing/2014/main" id="{B4F7BE6E-07CE-40CF-8F6C-C93241D2D2EA}"/>
              </a:ext>
            </a:extLst>
          </p:cNvPr>
          <p:cNvSpPr txBox="1"/>
          <p:nvPr/>
        </p:nvSpPr>
        <p:spPr>
          <a:xfrm>
            <a:off x="11036544" y="15039203"/>
            <a:ext cx="8109121" cy="4345164"/>
          </a:xfrm>
          <a:prstGeom prst="rect">
            <a:avLst/>
          </a:prstGeom>
          <a:noFill/>
        </p:spPr>
        <p:txBody>
          <a:bodyPr wrap="square" rtlCol="0">
            <a:spAutoFit/>
          </a:bodyPr>
          <a:lstStyle/>
          <a:p>
            <a:pPr algn="just"/>
            <a:r>
              <a:rPr lang="en-IE" sz="2126" dirty="0">
                <a:cs typeface="Times New Roman" pitchFamily="18" charset="0"/>
              </a:rPr>
              <a:t>As the proposed system is monitoring a home, security is a very serious concern. The following precautions were taken in the system.</a:t>
            </a:r>
          </a:p>
          <a:p>
            <a:pPr algn="just"/>
            <a:endParaRPr lang="en-IE" sz="2126" dirty="0">
              <a:cs typeface="Times New Roman" pitchFamily="18" charset="0"/>
            </a:endParaRPr>
          </a:p>
          <a:p>
            <a:pPr marL="342900" indent="-342900">
              <a:buFont typeface="Arial" panose="020B0604020202020204" pitchFamily="34" charset="0"/>
              <a:buChar char="•"/>
            </a:pPr>
            <a:r>
              <a:rPr lang="en-IE" sz="2126" dirty="0">
                <a:cs typeface="Times New Roman" pitchFamily="18" charset="0"/>
              </a:rPr>
              <a:t>Stored passwords encrypted using </a:t>
            </a:r>
            <a:r>
              <a:rPr lang="en-IE" sz="2126" dirty="0" err="1">
                <a:cs typeface="Times New Roman" pitchFamily="18" charset="0"/>
              </a:rPr>
              <a:t>jBCrypt</a:t>
            </a:r>
            <a:endParaRPr lang="en-IE" sz="2126" dirty="0">
              <a:cs typeface="Times New Roman" pitchFamily="18" charset="0"/>
            </a:endParaRPr>
          </a:p>
          <a:p>
            <a:pPr marL="342900" indent="-342900">
              <a:buFont typeface="Arial" panose="020B0604020202020204" pitchFamily="34" charset="0"/>
              <a:buChar char="•"/>
            </a:pPr>
            <a:r>
              <a:rPr lang="en-IE" sz="2126" dirty="0">
                <a:cs typeface="Times New Roman" pitchFamily="18" charset="0"/>
              </a:rPr>
              <a:t>Token generation to stop cross site request forgery</a:t>
            </a:r>
          </a:p>
          <a:p>
            <a:pPr marL="342900" indent="-342900">
              <a:buFont typeface="Arial" panose="020B0604020202020204" pitchFamily="34" charset="0"/>
              <a:buChar char="•"/>
            </a:pPr>
            <a:r>
              <a:rPr lang="en-IE" sz="2126" dirty="0">
                <a:cs typeface="Times New Roman" pitchFamily="18" charset="0"/>
              </a:rPr>
              <a:t>All input prepared for entry into database to protect against injection</a:t>
            </a:r>
          </a:p>
          <a:p>
            <a:pPr marL="342900" indent="-342900">
              <a:buFont typeface="Arial" panose="020B0604020202020204" pitchFamily="34" charset="0"/>
              <a:buChar char="•"/>
            </a:pPr>
            <a:r>
              <a:rPr lang="en-IE" sz="2126" dirty="0">
                <a:cs typeface="Times New Roman" pitchFamily="18" charset="0"/>
              </a:rPr>
              <a:t>All text output escaped for HTML to stop cross site scripting</a:t>
            </a:r>
          </a:p>
          <a:p>
            <a:pPr marL="342900" indent="-342900">
              <a:buFont typeface="Arial" panose="020B0604020202020204" pitchFamily="34" charset="0"/>
              <a:buChar char="•"/>
            </a:pPr>
            <a:r>
              <a:rPr lang="en-IE" sz="2126" dirty="0">
                <a:cs typeface="Times New Roman" pitchFamily="18" charset="0"/>
              </a:rPr>
              <a:t>New Arduino token generated each upload</a:t>
            </a:r>
          </a:p>
          <a:p>
            <a:pPr marL="342900" indent="-342900">
              <a:buFont typeface="Arial" panose="020B0604020202020204" pitchFamily="34" charset="0"/>
              <a:buChar char="•"/>
            </a:pPr>
            <a:endParaRPr lang="en-IE" sz="2126" dirty="0">
              <a:cs typeface="Times New Roman" pitchFamily="18" charset="0"/>
            </a:endParaRPr>
          </a:p>
          <a:p>
            <a:pPr algn="just"/>
            <a:r>
              <a:rPr lang="en-IE" sz="2126" dirty="0">
                <a:cs typeface="Times New Roman" pitchFamily="18" charset="0"/>
              </a:rPr>
              <a:t>One of the biggest issues with security is the users own account. To help with this I implemented 2 factor authentication. The mobile application will be sent a new code each time the user tries to log in. This code must be entered on the website to grant the user access to the system.</a:t>
            </a:r>
          </a:p>
        </p:txBody>
      </p:sp>
      <p:sp>
        <p:nvSpPr>
          <p:cNvPr id="2070" name="Rectangle 2069">
            <a:extLst>
              <a:ext uri="{FF2B5EF4-FFF2-40B4-BE49-F238E27FC236}">
                <a16:creationId xmlns:a16="http://schemas.microsoft.com/office/drawing/2014/main" id="{B3D3F585-180B-456E-8584-A82196557821}"/>
              </a:ext>
            </a:extLst>
          </p:cNvPr>
          <p:cNvSpPr/>
          <p:nvPr/>
        </p:nvSpPr>
        <p:spPr>
          <a:xfrm>
            <a:off x="870280" y="21473257"/>
            <a:ext cx="19353539" cy="3315064"/>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7" name="Picture 106">
            <a:extLst>
              <a:ext uri="{FF2B5EF4-FFF2-40B4-BE49-F238E27FC236}">
                <a16:creationId xmlns:a16="http://schemas.microsoft.com/office/drawing/2014/main" id="{6B2B7C75-A183-45E2-AF80-16246BF7EAD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24213" y="23019444"/>
            <a:ext cx="1765232" cy="1176821"/>
          </a:xfrm>
          <a:prstGeom prst="rect">
            <a:avLst/>
          </a:prstGeom>
        </p:spPr>
      </p:pic>
      <p:pic>
        <p:nvPicPr>
          <p:cNvPr id="2071" name="Picture 2070">
            <a:extLst>
              <a:ext uri="{FF2B5EF4-FFF2-40B4-BE49-F238E27FC236}">
                <a16:creationId xmlns:a16="http://schemas.microsoft.com/office/drawing/2014/main" id="{A7667AD9-C3DB-47E4-A5A7-564EAA7D1137}"/>
              </a:ext>
            </a:extLst>
          </p:cNvPr>
          <p:cNvPicPr>
            <a:picLocks noChangeAspect="1"/>
          </p:cNvPicPr>
          <p:nvPr/>
        </p:nvPicPr>
        <p:blipFill>
          <a:blip r:embed="rId16"/>
          <a:stretch>
            <a:fillRect/>
          </a:stretch>
        </p:blipFill>
        <p:spPr>
          <a:xfrm>
            <a:off x="15343109" y="22794068"/>
            <a:ext cx="1312311" cy="1312311"/>
          </a:xfrm>
          <a:prstGeom prst="rect">
            <a:avLst/>
          </a:prstGeom>
        </p:spPr>
      </p:pic>
      <p:pic>
        <p:nvPicPr>
          <p:cNvPr id="2074" name="Picture 2073">
            <a:extLst>
              <a:ext uri="{FF2B5EF4-FFF2-40B4-BE49-F238E27FC236}">
                <a16:creationId xmlns:a16="http://schemas.microsoft.com/office/drawing/2014/main" id="{321B0E58-8BF7-4756-808F-75A291DD49A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518149" y="22786087"/>
            <a:ext cx="1452715" cy="1452715"/>
          </a:xfrm>
          <a:prstGeom prst="rect">
            <a:avLst/>
          </a:prstGeom>
        </p:spPr>
      </p:pic>
      <p:pic>
        <p:nvPicPr>
          <p:cNvPr id="2076" name="Picture 2075">
            <a:extLst>
              <a:ext uri="{FF2B5EF4-FFF2-40B4-BE49-F238E27FC236}">
                <a16:creationId xmlns:a16="http://schemas.microsoft.com/office/drawing/2014/main" id="{C31EC5FD-CC38-43AD-966C-FC35E854273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7076475" y="22761242"/>
            <a:ext cx="1101281" cy="1292353"/>
          </a:xfrm>
          <a:prstGeom prst="rect">
            <a:avLst/>
          </a:prstGeom>
        </p:spPr>
      </p:pic>
      <p:pic>
        <p:nvPicPr>
          <p:cNvPr id="2078" name="Picture 2077">
            <a:extLst>
              <a:ext uri="{FF2B5EF4-FFF2-40B4-BE49-F238E27FC236}">
                <a16:creationId xmlns:a16="http://schemas.microsoft.com/office/drawing/2014/main" id="{33ED4732-3A7D-4E64-A9E1-46DE244CD47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75843" y="22996058"/>
            <a:ext cx="1860064" cy="1265877"/>
          </a:xfrm>
          <a:prstGeom prst="rect">
            <a:avLst/>
          </a:prstGeom>
        </p:spPr>
      </p:pic>
      <p:pic>
        <p:nvPicPr>
          <p:cNvPr id="67" name="Picture 66">
            <a:extLst>
              <a:ext uri="{FF2B5EF4-FFF2-40B4-BE49-F238E27FC236}">
                <a16:creationId xmlns:a16="http://schemas.microsoft.com/office/drawing/2014/main" id="{31FA059C-1947-4732-95B8-9EE850CED43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82308" y="22968388"/>
            <a:ext cx="1425180" cy="1425180"/>
          </a:xfrm>
          <a:prstGeom prst="rect">
            <a:avLst/>
          </a:prstGeom>
        </p:spPr>
      </p:pic>
      <p:pic>
        <p:nvPicPr>
          <p:cNvPr id="69" name="Picture 68">
            <a:extLst>
              <a:ext uri="{FF2B5EF4-FFF2-40B4-BE49-F238E27FC236}">
                <a16:creationId xmlns:a16="http://schemas.microsoft.com/office/drawing/2014/main" id="{67533506-CCB4-422E-B9F1-E97F44493B7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092669" y="22846304"/>
            <a:ext cx="1442878" cy="1488569"/>
          </a:xfrm>
          <a:prstGeom prst="rect">
            <a:avLst/>
          </a:prstGeom>
        </p:spPr>
      </p:pic>
      <p:pic>
        <p:nvPicPr>
          <p:cNvPr id="74" name="Picture 73">
            <a:extLst>
              <a:ext uri="{FF2B5EF4-FFF2-40B4-BE49-F238E27FC236}">
                <a16:creationId xmlns:a16="http://schemas.microsoft.com/office/drawing/2014/main" id="{6211A700-C4D0-4112-861E-EBB1B95333D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405193" y="22977250"/>
            <a:ext cx="2958514" cy="1173005"/>
          </a:xfrm>
          <a:prstGeom prst="rect">
            <a:avLst/>
          </a:prstGeom>
        </p:spPr>
      </p:pic>
      <p:sp>
        <p:nvSpPr>
          <p:cNvPr id="122" name="TextBox 121">
            <a:extLst>
              <a:ext uri="{FF2B5EF4-FFF2-40B4-BE49-F238E27FC236}">
                <a16:creationId xmlns:a16="http://schemas.microsoft.com/office/drawing/2014/main" id="{E17866F6-C7C3-471A-9567-55BB90D10D1E}"/>
              </a:ext>
            </a:extLst>
          </p:cNvPr>
          <p:cNvSpPr txBox="1"/>
          <p:nvPr/>
        </p:nvSpPr>
        <p:spPr>
          <a:xfrm>
            <a:off x="1287883" y="21638040"/>
            <a:ext cx="6107071" cy="646331"/>
          </a:xfrm>
          <a:prstGeom prst="rect">
            <a:avLst/>
          </a:prstGeom>
          <a:noFill/>
          <a:ln>
            <a:noFill/>
          </a:ln>
        </p:spPr>
        <p:txBody>
          <a:bodyPr wrap="square" rtlCol="0">
            <a:spAutoFit/>
          </a:bodyPr>
          <a:lstStyle/>
          <a:p>
            <a:r>
              <a:rPr lang="en-IE" sz="3600" b="1" dirty="0">
                <a:solidFill>
                  <a:srgbClr val="D31245"/>
                </a:solidFill>
                <a:latin typeface="+mj-lt"/>
                <a:cs typeface="Times New Roman" pitchFamily="18" charset="0"/>
              </a:rPr>
              <a:t>Technologies Used</a:t>
            </a:r>
          </a:p>
        </p:txBody>
      </p:sp>
      <p:pic>
        <p:nvPicPr>
          <p:cNvPr id="77" name="Picture 76">
            <a:extLst>
              <a:ext uri="{FF2B5EF4-FFF2-40B4-BE49-F238E27FC236}">
                <a16:creationId xmlns:a16="http://schemas.microsoft.com/office/drawing/2014/main" id="{04F4F2C7-0ADE-4139-918D-65055B61623C}"/>
              </a:ext>
            </a:extLst>
          </p:cNvPr>
          <p:cNvPicPr>
            <a:picLocks noChangeAspect="1"/>
          </p:cNvPicPr>
          <p:nvPr/>
        </p:nvPicPr>
        <p:blipFill rotWithShape="1">
          <a:blip r:embed="rId23">
            <a:extLst>
              <a:ext uri="{28A0092B-C50C-407E-A947-70E740481C1C}">
                <a14:useLocalDpi xmlns:a14="http://schemas.microsoft.com/office/drawing/2010/main" val="0"/>
              </a:ext>
            </a:extLst>
          </a:blip>
          <a:srcRect r="49009"/>
          <a:stretch/>
        </p:blipFill>
        <p:spPr>
          <a:xfrm>
            <a:off x="18238261" y="22618499"/>
            <a:ext cx="1890057" cy="1814308"/>
          </a:xfrm>
          <a:prstGeom prst="rect">
            <a:avLst/>
          </a:prstGeom>
        </p:spPr>
      </p:pic>
      <p:pic>
        <p:nvPicPr>
          <p:cNvPr id="79" name="Picture 78">
            <a:extLst>
              <a:ext uri="{FF2B5EF4-FFF2-40B4-BE49-F238E27FC236}">
                <a16:creationId xmlns:a16="http://schemas.microsoft.com/office/drawing/2014/main" id="{18B79968-3B0B-4452-829D-AF28E7FCB43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30191" y="22604231"/>
            <a:ext cx="1905000" cy="1905000"/>
          </a:xfrm>
          <a:prstGeom prst="rect">
            <a:avLst/>
          </a:prstGeom>
        </p:spPr>
      </p:pic>
      <p:pic>
        <p:nvPicPr>
          <p:cNvPr id="81" name="Picture 80">
            <a:extLst>
              <a:ext uri="{FF2B5EF4-FFF2-40B4-BE49-F238E27FC236}">
                <a16:creationId xmlns:a16="http://schemas.microsoft.com/office/drawing/2014/main" id="{569BDD72-3F3E-4062-B8C9-55B84F63F8C5}"/>
              </a:ext>
            </a:extLst>
          </p:cNvPr>
          <p:cNvPicPr>
            <a:picLocks noChangeAspect="1"/>
          </p:cNvPicPr>
          <p:nvPr/>
        </p:nvPicPr>
        <p:blipFill rotWithShape="1">
          <a:blip r:embed="rId25">
            <a:extLst>
              <a:ext uri="{28A0092B-C50C-407E-A947-70E740481C1C}">
                <a14:useLocalDpi xmlns:a14="http://schemas.microsoft.com/office/drawing/2010/main" val="0"/>
              </a:ext>
            </a:extLst>
          </a:blip>
          <a:srcRect l="40396" t="8545" r="37553" b="71310"/>
          <a:stretch/>
        </p:blipFill>
        <p:spPr>
          <a:xfrm>
            <a:off x="17066447" y="629823"/>
            <a:ext cx="2520356" cy="30701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2826</TotalTime>
  <Words>494</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Jeremiah Cotter</cp:lastModifiedBy>
  <cp:revision>220</cp:revision>
  <cp:lastPrinted>2013-07-03T14:42:25Z</cp:lastPrinted>
  <dcterms:created xsi:type="dcterms:W3CDTF">2013-06-26T20:37:14Z</dcterms:created>
  <dcterms:modified xsi:type="dcterms:W3CDTF">2018-04-23T18:47:06Z</dcterms:modified>
</cp:coreProperties>
</file>