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36" r:id="rId2"/>
  </p:sldMasterIdLst>
  <p:sldIdLst>
    <p:sldId id="33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8" y="65088"/>
            <a:ext cx="9005887" cy="672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143000" y="35480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12700" dist="38100" dir="2700000" algn="tl" rotWithShape="0">
                    <a:schemeClr val="tx1"/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Arial" panose="020B0604020202020204" pitchFamily="34" charset="0"/>
              <a:buNone/>
              <a:defRPr lang="en-US" sz="3200" b="0" kern="1200" baseline="0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50800" dir="5400000" algn="ctr" rotWithShape="0">
                    <a:srgbClr val="000000"/>
                  </a:outerShdw>
                </a:effectLst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5DBC9E83-C3C0-4FD8-838C-FA2D4A915AF5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D4B07-57AA-4EB6-8716-3087F59144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E1B6F-BD63-40AE-8866-782813D2D001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191E9-0198-4E0D-99CA-DF5B99D05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6EA80-4218-498B-9245-95C9D9F49DD0}" type="datetimeFigureOut">
              <a:rPr lang="en-US" smtClean="0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95E5-9422-4D03-ADA9-B30A1115C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Freeform 21"/>
          <p:cNvSpPr/>
          <p:nvPr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6EA80-4218-498B-9245-95C9D9F49DD0}" type="datetimeFigureOut">
              <a:rPr lang="en-US" smtClean="0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95E5-9422-4D03-ADA9-B30A1115C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3" name="Freeform 12"/>
          <p:cNvSpPr/>
          <p:nvPr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9215" y="2773651"/>
            <a:ext cx="6665569" cy="5816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2929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9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26251"/>
            <a:ext cx="9144000" cy="628650"/>
          </a:xfrm>
          <a:custGeom>
            <a:avLst/>
            <a:gdLst/>
            <a:ahLst/>
            <a:cxnLst/>
            <a:rect l="l" t="t" r="r" b="b"/>
            <a:pathLst>
              <a:path w="18288000" h="942975">
                <a:moveTo>
                  <a:pt x="18288000" y="942975"/>
                </a:moveTo>
                <a:lnTo>
                  <a:pt x="0" y="942975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42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22625" y="6490122"/>
            <a:ext cx="307023" cy="102870"/>
          </a:xfrm>
          <a:custGeom>
            <a:avLst/>
            <a:gdLst/>
            <a:ahLst/>
            <a:cxnLst/>
            <a:rect l="l" t="t" r="r" b="b"/>
            <a:pathLst>
              <a:path w="614044" h="154304">
                <a:moveTo>
                  <a:pt x="509682" y="154243"/>
                </a:moveTo>
                <a:lnTo>
                  <a:pt x="502471" y="154243"/>
                </a:lnTo>
                <a:lnTo>
                  <a:pt x="498415" y="152439"/>
                </a:lnTo>
                <a:lnTo>
                  <a:pt x="495711" y="148380"/>
                </a:lnTo>
                <a:lnTo>
                  <a:pt x="491655" y="142066"/>
                </a:lnTo>
                <a:lnTo>
                  <a:pt x="493007" y="133497"/>
                </a:lnTo>
                <a:lnTo>
                  <a:pt x="499316" y="129437"/>
                </a:lnTo>
                <a:lnTo>
                  <a:pt x="555650" y="91553"/>
                </a:lnTo>
                <a:lnTo>
                  <a:pt x="0" y="91553"/>
                </a:lnTo>
                <a:lnTo>
                  <a:pt x="0" y="64493"/>
                </a:lnTo>
                <a:lnTo>
                  <a:pt x="555650" y="64493"/>
                </a:lnTo>
                <a:lnTo>
                  <a:pt x="499316" y="26609"/>
                </a:lnTo>
                <a:lnTo>
                  <a:pt x="493007" y="22099"/>
                </a:lnTo>
                <a:lnTo>
                  <a:pt x="491655" y="13981"/>
                </a:lnTo>
                <a:lnTo>
                  <a:pt x="495711" y="7667"/>
                </a:lnTo>
                <a:lnTo>
                  <a:pt x="500217" y="1353"/>
                </a:lnTo>
                <a:lnTo>
                  <a:pt x="508330" y="0"/>
                </a:lnTo>
                <a:lnTo>
                  <a:pt x="514639" y="4059"/>
                </a:lnTo>
                <a:lnTo>
                  <a:pt x="611533" y="69454"/>
                </a:lnTo>
                <a:lnTo>
                  <a:pt x="613787" y="73513"/>
                </a:lnTo>
                <a:lnTo>
                  <a:pt x="613787" y="82533"/>
                </a:lnTo>
                <a:lnTo>
                  <a:pt x="611533" y="86592"/>
                </a:lnTo>
                <a:lnTo>
                  <a:pt x="607928" y="89298"/>
                </a:lnTo>
                <a:lnTo>
                  <a:pt x="514639" y="151988"/>
                </a:lnTo>
                <a:lnTo>
                  <a:pt x="512386" y="15334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85221" y="685800"/>
            <a:ext cx="114640" cy="15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504697" y="685799"/>
            <a:ext cx="1143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344967" y="685800"/>
            <a:ext cx="114640" cy="15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2929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30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9144000" cy="6226387"/>
          </a:xfrm>
          <a:custGeom>
            <a:avLst/>
            <a:gdLst/>
            <a:ahLst/>
            <a:cxnLst/>
            <a:rect l="l" t="t" r="r" b="b"/>
            <a:pathLst>
              <a:path w="18288000" h="9339580">
                <a:moveTo>
                  <a:pt x="0" y="9339370"/>
                </a:moveTo>
                <a:lnTo>
                  <a:pt x="18288000" y="9339370"/>
                </a:lnTo>
                <a:lnTo>
                  <a:pt x="18288000" y="0"/>
                </a:lnTo>
                <a:lnTo>
                  <a:pt x="0" y="0"/>
                </a:lnTo>
                <a:lnTo>
                  <a:pt x="0" y="9339370"/>
                </a:lnTo>
                <a:close/>
              </a:path>
            </a:pathLst>
          </a:custGeom>
          <a:solidFill>
            <a:srgbClr val="D8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854901"/>
            <a:ext cx="9144000" cy="3387"/>
          </a:xfrm>
          <a:custGeom>
            <a:avLst/>
            <a:gdLst/>
            <a:ahLst/>
            <a:cxnLst/>
            <a:rect l="l" t="t" r="r" b="b"/>
            <a:pathLst>
              <a:path w="18288000" h="5079">
                <a:moveTo>
                  <a:pt x="0" y="4654"/>
                </a:moveTo>
                <a:lnTo>
                  <a:pt x="18288000" y="4654"/>
                </a:lnTo>
                <a:lnTo>
                  <a:pt x="18288000" y="0"/>
                </a:lnTo>
                <a:lnTo>
                  <a:pt x="0" y="0"/>
                </a:lnTo>
                <a:lnTo>
                  <a:pt x="0" y="4654"/>
                </a:lnTo>
                <a:close/>
              </a:path>
            </a:pathLst>
          </a:custGeom>
          <a:solidFill>
            <a:srgbClr val="D8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226251"/>
            <a:ext cx="9144000" cy="628650"/>
          </a:xfrm>
          <a:custGeom>
            <a:avLst/>
            <a:gdLst/>
            <a:ahLst/>
            <a:cxnLst/>
            <a:rect l="l" t="t" r="r" b="b"/>
            <a:pathLst>
              <a:path w="18288000" h="942975">
                <a:moveTo>
                  <a:pt x="18288000" y="942975"/>
                </a:moveTo>
                <a:lnTo>
                  <a:pt x="0" y="942975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42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22625" y="6490123"/>
            <a:ext cx="307023" cy="102870"/>
          </a:xfrm>
          <a:custGeom>
            <a:avLst/>
            <a:gdLst/>
            <a:ahLst/>
            <a:cxnLst/>
            <a:rect l="l" t="t" r="r" b="b"/>
            <a:pathLst>
              <a:path w="614044" h="154304">
                <a:moveTo>
                  <a:pt x="509682" y="154243"/>
                </a:moveTo>
                <a:lnTo>
                  <a:pt x="502471" y="154243"/>
                </a:lnTo>
                <a:lnTo>
                  <a:pt x="498415" y="152439"/>
                </a:lnTo>
                <a:lnTo>
                  <a:pt x="495711" y="148380"/>
                </a:lnTo>
                <a:lnTo>
                  <a:pt x="491655" y="142066"/>
                </a:lnTo>
                <a:lnTo>
                  <a:pt x="493007" y="133497"/>
                </a:lnTo>
                <a:lnTo>
                  <a:pt x="499316" y="129437"/>
                </a:lnTo>
                <a:lnTo>
                  <a:pt x="555650" y="91553"/>
                </a:lnTo>
                <a:lnTo>
                  <a:pt x="0" y="91553"/>
                </a:lnTo>
                <a:lnTo>
                  <a:pt x="0" y="64493"/>
                </a:lnTo>
                <a:lnTo>
                  <a:pt x="555650" y="64493"/>
                </a:lnTo>
                <a:lnTo>
                  <a:pt x="499316" y="26609"/>
                </a:lnTo>
                <a:lnTo>
                  <a:pt x="493007" y="22099"/>
                </a:lnTo>
                <a:lnTo>
                  <a:pt x="491655" y="13981"/>
                </a:lnTo>
                <a:lnTo>
                  <a:pt x="495711" y="7667"/>
                </a:lnTo>
                <a:lnTo>
                  <a:pt x="500217" y="1353"/>
                </a:lnTo>
                <a:lnTo>
                  <a:pt x="508330" y="0"/>
                </a:lnTo>
                <a:lnTo>
                  <a:pt x="514639" y="4059"/>
                </a:lnTo>
                <a:lnTo>
                  <a:pt x="611533" y="69454"/>
                </a:lnTo>
                <a:lnTo>
                  <a:pt x="613787" y="73513"/>
                </a:lnTo>
                <a:lnTo>
                  <a:pt x="613787" y="82533"/>
                </a:lnTo>
                <a:lnTo>
                  <a:pt x="611533" y="86592"/>
                </a:lnTo>
                <a:lnTo>
                  <a:pt x="607928" y="89298"/>
                </a:lnTo>
                <a:lnTo>
                  <a:pt x="514639" y="151988"/>
                </a:lnTo>
                <a:lnTo>
                  <a:pt x="512386" y="15334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85221" y="685804"/>
            <a:ext cx="114640" cy="15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04697" y="685803"/>
            <a:ext cx="1143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344967" y="685804"/>
            <a:ext cx="114640" cy="15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2929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3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6D66EA80-4218-498B-9245-95C9D9F49DD0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2060"/>
                </a:solidFill>
                <a:latin typeface="Cambria" pitchFamily="18" charset="0"/>
              </a:defRPr>
            </a:lvl1pPr>
          </a:lstStyle>
          <a:p>
            <a:fld id="{8F6C95E5-9422-4D03-ADA9-B30A1115C5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66EA80-4218-498B-9245-95C9D9F49DD0}" type="datetimeFigureOut">
              <a:rPr lang="en-US" smtClean="0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95E5-9422-4D03-ADA9-B30A1115C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55800" y="858839"/>
            <a:ext cx="4978400" cy="104616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>
                <a:highlight>
                  <a:srgbClr val="FFFF00"/>
                </a:highlight>
              </a:rPr>
              <a:t>CHAPTER</a:t>
            </a:r>
            <a:r>
              <a:rPr lang="en-US" dirty="0">
                <a:highlight>
                  <a:srgbClr val="FFFF00"/>
                </a:highlight>
              </a:rPr>
              <a:t>-4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16000" y="2413000"/>
            <a:ext cx="6858000" cy="1447800"/>
          </a:xfrm>
        </p:spPr>
        <p:txBody>
          <a:bodyPr rtlCol="0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3500" dirty="0">
                <a:latin typeface="Arial Black" panose="020B0A04020102020204" pitchFamily="34" charset="0"/>
              </a:rPr>
              <a:t>USER STORY</a:t>
            </a:r>
            <a:endParaRPr lang="en-US" sz="3500" b="1" dirty="0">
              <a:latin typeface="Arial Black" panose="020B0A04020102020204" pitchFamily="34" charset="0"/>
            </a:endParaRPr>
          </a:p>
          <a:p>
            <a:r>
              <a:rPr lang="en-US" sz="4700" b="1" dirty="0">
                <a:latin typeface="Algerian" panose="04020705040A02060702" pitchFamily="82" charset="0"/>
              </a:rPr>
              <a:t>IF0024 </a:t>
            </a:r>
            <a:endParaRPr sz="47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9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507" y="2074636"/>
            <a:ext cx="3952875" cy="27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325" y="-14356049"/>
            <a:ext cx="3943350" cy="31454508"/>
          </a:xfrm>
          <a:prstGeom prst="rect">
            <a:avLst/>
          </a:prstGeom>
        </p:spPr>
        <p:txBody>
          <a:bodyPr vert="horz" wrap="square" lIns="0" tIns="8255" rIns="0" bIns="0" rtlCol="0" anchor="ctr">
            <a:spAutoFit/>
          </a:bodyPr>
          <a:lstStyle/>
          <a:p>
            <a:pPr marL="3903663">
              <a:lnSpc>
                <a:spcPct val="100000"/>
              </a:lnSpc>
              <a:spcBef>
                <a:spcPts val="65"/>
              </a:spcBef>
            </a:pPr>
            <a:r>
              <a:rPr spc="35" dirty="0"/>
              <a:t>User</a:t>
            </a:r>
            <a:r>
              <a:rPr spc="-695" dirty="0"/>
              <a:t> </a:t>
            </a:r>
            <a:r>
              <a:rPr spc="198" dirty="0"/>
              <a:t>Flow</a:t>
            </a:r>
          </a:p>
          <a:p>
            <a:pPr marL="4016692" marR="132080">
              <a:lnSpc>
                <a:spcPct val="118700"/>
              </a:lnSpc>
              <a:spcBef>
                <a:spcPts val="670"/>
              </a:spcBef>
            </a:pPr>
            <a:r>
              <a:rPr sz="1350" spc="-8" dirty="0">
                <a:latin typeface="Arial"/>
                <a:cs typeface="Arial"/>
              </a:rPr>
              <a:t>User </a:t>
            </a:r>
            <a:r>
              <a:rPr sz="1350" spc="65" dirty="0">
                <a:latin typeface="Arial"/>
                <a:cs typeface="Arial"/>
              </a:rPr>
              <a:t>flow </a:t>
            </a:r>
            <a:r>
              <a:rPr sz="1350" spc="33" dirty="0">
                <a:latin typeface="Arial"/>
                <a:cs typeface="Arial"/>
              </a:rPr>
              <a:t>adalah </a:t>
            </a:r>
            <a:r>
              <a:rPr sz="1350" spc="48" dirty="0">
                <a:latin typeface="Arial"/>
                <a:cs typeface="Arial"/>
              </a:rPr>
              <a:t>langkah  langkah </a:t>
            </a:r>
            <a:r>
              <a:rPr sz="1350" spc="53" dirty="0">
                <a:latin typeface="Arial"/>
                <a:cs typeface="Arial"/>
              </a:rPr>
              <a:t>yang </a:t>
            </a:r>
            <a:r>
              <a:rPr sz="1350" spc="45" dirty="0">
                <a:latin typeface="Arial"/>
                <a:cs typeface="Arial"/>
              </a:rPr>
              <a:t>dilakukan </a:t>
            </a:r>
            <a:r>
              <a:rPr sz="1350" spc="50" dirty="0">
                <a:latin typeface="Arial"/>
                <a:cs typeface="Arial"/>
              </a:rPr>
              <a:t>oleh  </a:t>
            </a:r>
            <a:r>
              <a:rPr sz="1350" spc="68" dirty="0">
                <a:latin typeface="Arial"/>
                <a:cs typeface="Arial"/>
              </a:rPr>
              <a:t>pengguna </a:t>
            </a:r>
            <a:r>
              <a:rPr sz="1350" dirty="0">
                <a:latin typeface="Arial"/>
                <a:cs typeface="Arial"/>
              </a:rPr>
              <a:t>saat</a:t>
            </a:r>
            <a:r>
              <a:rPr sz="1350" spc="-230" dirty="0">
                <a:latin typeface="Arial"/>
                <a:cs typeface="Arial"/>
              </a:rPr>
              <a:t> </a:t>
            </a:r>
            <a:r>
              <a:rPr sz="1350" spc="57" dirty="0">
                <a:latin typeface="Arial"/>
                <a:cs typeface="Arial"/>
              </a:rPr>
              <a:t>menggunakan  </a:t>
            </a:r>
            <a:r>
              <a:rPr sz="1350" spc="33" dirty="0">
                <a:latin typeface="Arial"/>
                <a:cs typeface="Arial"/>
              </a:rPr>
              <a:t>suatu </a:t>
            </a:r>
            <a:r>
              <a:rPr sz="1350" spc="68" dirty="0">
                <a:latin typeface="Arial"/>
                <a:cs typeface="Arial"/>
              </a:rPr>
              <a:t>produk untuk  </a:t>
            </a:r>
            <a:r>
              <a:rPr sz="1350" spc="28" dirty="0">
                <a:latin typeface="Arial"/>
                <a:cs typeface="Arial"/>
              </a:rPr>
              <a:t>menyelesaikan </a:t>
            </a:r>
            <a:r>
              <a:rPr sz="1350" spc="33" dirty="0">
                <a:latin typeface="Arial"/>
                <a:cs typeface="Arial"/>
              </a:rPr>
              <a:t>suatu</a:t>
            </a:r>
            <a:r>
              <a:rPr sz="1350" spc="-180" dirty="0">
                <a:latin typeface="Arial"/>
                <a:cs typeface="Arial"/>
              </a:rPr>
              <a:t> </a:t>
            </a:r>
            <a:r>
              <a:rPr sz="1350" spc="18" dirty="0">
                <a:latin typeface="Arial"/>
                <a:cs typeface="Arial"/>
              </a:rPr>
              <a:t>task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1208" y="1992165"/>
            <a:ext cx="4267200" cy="64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1208" y="3048000"/>
            <a:ext cx="2652720" cy="1462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005" y="3431743"/>
            <a:ext cx="3205155" cy="218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328" y="1027569"/>
            <a:ext cx="1783398" cy="43729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2800" b="1" spc="-205" dirty="0"/>
              <a:t>User</a:t>
            </a:r>
            <a:r>
              <a:rPr sz="2800" b="1" spc="-233" dirty="0"/>
              <a:t> </a:t>
            </a:r>
            <a:r>
              <a:rPr sz="2800" b="1" spc="-163" dirty="0"/>
              <a:t>Flow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732456" y="2067410"/>
            <a:ext cx="47625" cy="47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456" y="2276960"/>
            <a:ext cx="47625" cy="47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456" y="2696059"/>
            <a:ext cx="47625" cy="47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1651" y="4739968"/>
            <a:ext cx="47978" cy="47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6716" y="4624082"/>
            <a:ext cx="4487228" cy="8424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" marR="2540">
              <a:lnSpc>
                <a:spcPct val="120500"/>
              </a:lnSpc>
              <a:spcBef>
                <a:spcPts val="45"/>
              </a:spcBef>
            </a:pPr>
            <a:r>
              <a:rPr sz="1150" spc="3" dirty="0">
                <a:solidFill>
                  <a:srgbClr val="292929"/>
                </a:solidFill>
                <a:latin typeface="Arial"/>
                <a:cs typeface="Arial"/>
              </a:rPr>
              <a:t>User</a:t>
            </a:r>
            <a:r>
              <a:rPr sz="1150" spc="-57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8" dirty="0">
                <a:solidFill>
                  <a:srgbClr val="292929"/>
                </a:solidFill>
                <a:latin typeface="Arial"/>
                <a:cs typeface="Arial"/>
              </a:rPr>
              <a:t>flows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3" dirty="0">
                <a:solidFill>
                  <a:srgbClr val="292929"/>
                </a:solidFill>
                <a:latin typeface="Arial"/>
                <a:cs typeface="Arial"/>
              </a:rPr>
              <a:t>berfokus</a:t>
            </a:r>
            <a:r>
              <a:rPr sz="1150" spc="-57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pada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3" dirty="0">
                <a:solidFill>
                  <a:srgbClr val="292929"/>
                </a:solidFill>
                <a:latin typeface="Arial"/>
                <a:cs typeface="Arial"/>
              </a:rPr>
              <a:t>bagaimana</a:t>
            </a:r>
            <a:r>
              <a:rPr sz="1150" spc="-57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292929"/>
                </a:solidFill>
                <a:latin typeface="Arial"/>
                <a:cs typeface="Arial"/>
              </a:rPr>
              <a:t>cara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pengguna</a:t>
            </a:r>
            <a:r>
              <a:rPr sz="1150" spc="-57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berinteraksi  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dengan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produk.</a:t>
            </a:r>
            <a:r>
              <a:rPr sz="1150" spc="-57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" dirty="0">
                <a:solidFill>
                  <a:srgbClr val="292929"/>
                </a:solidFill>
                <a:latin typeface="Arial"/>
                <a:cs typeface="Arial"/>
              </a:rPr>
              <a:t>User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8" dirty="0">
                <a:solidFill>
                  <a:srgbClr val="292929"/>
                </a:solidFill>
                <a:latin typeface="Arial"/>
                <a:cs typeface="Arial"/>
              </a:rPr>
              <a:t>flows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292929"/>
                </a:solidFill>
                <a:latin typeface="Arial"/>
                <a:cs typeface="Arial"/>
              </a:rPr>
              <a:t>menekankan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pada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292929"/>
                </a:solidFill>
                <a:latin typeface="Arial"/>
                <a:cs typeface="Arial"/>
              </a:rPr>
              <a:t>pernyataan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bahwa  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setiap</a:t>
            </a:r>
            <a:r>
              <a:rPr sz="1150" spc="-6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pengguna</a:t>
            </a:r>
            <a:r>
              <a:rPr sz="115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mungkin</a:t>
            </a:r>
            <a:r>
              <a:rPr sz="1150" spc="-6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" dirty="0">
                <a:solidFill>
                  <a:srgbClr val="292929"/>
                </a:solidFill>
                <a:latin typeface="Arial"/>
                <a:cs typeface="Arial"/>
              </a:rPr>
              <a:t>saja</a:t>
            </a:r>
            <a:r>
              <a:rPr sz="115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tidak</a:t>
            </a:r>
            <a:r>
              <a:rPr sz="1150" spc="-6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292929"/>
                </a:solidFill>
                <a:latin typeface="Arial"/>
                <a:cs typeface="Arial"/>
              </a:rPr>
              <a:t>melakukan</a:t>
            </a:r>
            <a:r>
              <a:rPr sz="115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flow</a:t>
            </a:r>
            <a:r>
              <a:rPr sz="1150" spc="-6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292929"/>
                </a:solidFill>
                <a:latin typeface="Arial"/>
                <a:cs typeface="Arial"/>
              </a:rPr>
              <a:t>yang</a:t>
            </a:r>
            <a:r>
              <a:rPr sz="115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292929"/>
                </a:solidFill>
                <a:latin typeface="Arial"/>
                <a:cs typeface="Arial"/>
              </a:rPr>
              <a:t>sama 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pada 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setiap</a:t>
            </a:r>
            <a:r>
              <a:rPr sz="1150" spc="-17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" dirty="0">
                <a:solidFill>
                  <a:srgbClr val="292929"/>
                </a:solidFill>
                <a:latin typeface="Arial"/>
                <a:cs typeface="Arial"/>
              </a:rPr>
              <a:t>task.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3773" y="1290565"/>
            <a:ext cx="2994978" cy="61555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60" dirty="0">
                <a:latin typeface="Verdana"/>
                <a:cs typeface="Verdana"/>
              </a:rPr>
              <a:t>Jenis-Jenis </a:t>
            </a:r>
            <a:r>
              <a:rPr sz="1600" b="1" spc="-118" dirty="0">
                <a:latin typeface="Verdana"/>
                <a:cs typeface="Verdana"/>
              </a:rPr>
              <a:t>User </a:t>
            </a:r>
            <a:r>
              <a:rPr sz="1600" b="1" spc="-95" dirty="0">
                <a:latin typeface="Verdana"/>
                <a:cs typeface="Verdana"/>
              </a:rPr>
              <a:t>Flow</a:t>
            </a:r>
            <a:r>
              <a:rPr sz="1600" b="1" spc="-183" dirty="0">
                <a:latin typeface="Verdana"/>
                <a:cs typeface="Verdana"/>
              </a:rPr>
              <a:t> </a:t>
            </a:r>
            <a:r>
              <a:rPr sz="1600" b="1" spc="-85" dirty="0">
                <a:latin typeface="Verdana"/>
                <a:cs typeface="Verdana"/>
              </a:rPr>
              <a:t>Charts</a:t>
            </a:r>
            <a:endParaRPr sz="1600">
              <a:latin typeface="Verdana"/>
              <a:cs typeface="Verdana"/>
            </a:endParaRPr>
          </a:p>
          <a:p>
            <a:pPr marL="78105">
              <a:spcBef>
                <a:spcPts val="1265"/>
              </a:spcBef>
            </a:pPr>
            <a:r>
              <a:rPr sz="1275" b="1" spc="-85" dirty="0">
                <a:latin typeface="Verdana"/>
                <a:cs typeface="Verdana"/>
              </a:rPr>
              <a:t>task</a:t>
            </a:r>
            <a:r>
              <a:rPr sz="1275" b="1" spc="-90" dirty="0">
                <a:latin typeface="Verdana"/>
                <a:cs typeface="Verdana"/>
              </a:rPr>
              <a:t> </a:t>
            </a:r>
            <a:r>
              <a:rPr sz="1275" b="1" spc="-80" dirty="0">
                <a:latin typeface="Verdana"/>
                <a:cs typeface="Verdana"/>
              </a:rPr>
              <a:t>flows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5760" y="2814537"/>
            <a:ext cx="841057" cy="202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75" b="1" spc="-85" dirty="0">
                <a:latin typeface="Verdana"/>
                <a:cs typeface="Verdana"/>
              </a:rPr>
              <a:t>task</a:t>
            </a:r>
            <a:r>
              <a:rPr sz="1275" b="1" spc="-127" dirty="0">
                <a:latin typeface="Verdana"/>
                <a:cs typeface="Verdana"/>
              </a:rPr>
              <a:t> </a:t>
            </a:r>
            <a:r>
              <a:rPr sz="1275" b="1" spc="-80" dirty="0">
                <a:latin typeface="Verdana"/>
                <a:cs typeface="Verdana"/>
              </a:rPr>
              <a:t>flows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328" y="1515426"/>
            <a:ext cx="2856865" cy="192745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00" dirty="0">
                <a:solidFill>
                  <a:srgbClr val="292929"/>
                </a:solidFill>
                <a:latin typeface="Verdana"/>
                <a:cs typeface="Verdana"/>
              </a:rPr>
              <a:t>Kebutuhan </a:t>
            </a:r>
            <a:r>
              <a:rPr b="1" spc="-343" dirty="0">
                <a:solidFill>
                  <a:srgbClr val="292929"/>
                </a:solidFill>
                <a:latin typeface="Verdana"/>
                <a:cs typeface="Verdana"/>
              </a:rPr>
              <a:t>&amp;</a:t>
            </a:r>
            <a:r>
              <a:rPr b="1" spc="-150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b="1" spc="-57" dirty="0">
                <a:solidFill>
                  <a:srgbClr val="292929"/>
                </a:solidFill>
                <a:latin typeface="Verdana"/>
                <a:cs typeface="Verdana"/>
              </a:rPr>
              <a:t>Jenis</a:t>
            </a:r>
            <a:endParaRPr>
              <a:latin typeface="Verdana"/>
              <a:cs typeface="Verdana"/>
            </a:endParaRPr>
          </a:p>
          <a:p>
            <a:pPr marL="396558" marR="2540">
              <a:lnSpc>
                <a:spcPct val="119600"/>
              </a:lnSpc>
              <a:spcBef>
                <a:spcPts val="1278"/>
              </a:spcBef>
            </a:pPr>
            <a:r>
              <a:rPr sz="1150" spc="55" dirty="0">
                <a:solidFill>
                  <a:srgbClr val="292929"/>
                </a:solidFill>
                <a:latin typeface="Arial"/>
                <a:cs typeface="Arial"/>
              </a:rPr>
              <a:t>Membuat</a:t>
            </a:r>
            <a:r>
              <a:rPr sz="1150" spc="-6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18" dirty="0">
                <a:solidFill>
                  <a:srgbClr val="292929"/>
                </a:solidFill>
                <a:latin typeface="Arial"/>
                <a:cs typeface="Arial"/>
              </a:rPr>
              <a:t>user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interface</a:t>
            </a:r>
            <a:r>
              <a:rPr sz="1150" spc="-6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yang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292929"/>
                </a:solidFill>
                <a:latin typeface="Arial"/>
                <a:cs typeface="Arial"/>
              </a:rPr>
              <a:t>intuitif  </a:t>
            </a:r>
            <a:r>
              <a:rPr sz="1150" spc="35" dirty="0">
                <a:solidFill>
                  <a:srgbClr val="292929"/>
                </a:solidFill>
                <a:latin typeface="Arial"/>
                <a:cs typeface="Arial"/>
              </a:rPr>
              <a:t>Mengevaluasi </a:t>
            </a:r>
            <a:r>
              <a:rPr sz="1150" spc="18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interface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yang  </a:t>
            </a:r>
            <a:r>
              <a:rPr sz="1150" spc="43" dirty="0">
                <a:solidFill>
                  <a:srgbClr val="292929"/>
                </a:solidFill>
                <a:latin typeface="Arial"/>
                <a:cs typeface="Arial"/>
              </a:rPr>
              <a:t>sudah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292929"/>
                </a:solidFill>
                <a:latin typeface="Arial"/>
                <a:cs typeface="Arial"/>
              </a:rPr>
              <a:t>ada</a:t>
            </a:r>
            <a:endParaRPr sz="1150">
              <a:latin typeface="Arial"/>
              <a:cs typeface="Arial"/>
            </a:endParaRPr>
          </a:p>
          <a:p>
            <a:pPr marL="396558" marR="174308">
              <a:lnSpc>
                <a:spcPct val="119600"/>
              </a:lnSpc>
            </a:pPr>
            <a:r>
              <a:rPr sz="1150" spc="43" dirty="0">
                <a:solidFill>
                  <a:srgbClr val="292929"/>
                </a:solidFill>
                <a:latin typeface="Arial"/>
                <a:cs typeface="Arial"/>
              </a:rPr>
              <a:t>Memperkenalkan</a:t>
            </a:r>
            <a:r>
              <a:rPr sz="1150" spc="-7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produk</a:t>
            </a:r>
            <a:r>
              <a:rPr sz="1150" spc="-7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292929"/>
                </a:solidFill>
                <a:latin typeface="Arial"/>
                <a:cs typeface="Arial"/>
              </a:rPr>
              <a:t>ke</a:t>
            </a:r>
            <a:r>
              <a:rPr sz="1150" spc="-7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3" dirty="0">
                <a:solidFill>
                  <a:srgbClr val="292929"/>
                </a:solidFill>
                <a:latin typeface="Arial"/>
                <a:cs typeface="Arial"/>
              </a:rPr>
              <a:t>klien  </a:t>
            </a:r>
            <a:r>
              <a:rPr sz="1150" spc="30" dirty="0">
                <a:solidFill>
                  <a:srgbClr val="292929"/>
                </a:solidFill>
                <a:latin typeface="Arial"/>
                <a:cs typeface="Arial"/>
              </a:rPr>
              <a:t>atau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292929"/>
                </a:solidFill>
                <a:latin typeface="Arial"/>
                <a:cs typeface="Arial"/>
              </a:rPr>
              <a:t>kolega</a:t>
            </a:r>
            <a:endParaRPr sz="115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425">
              <a:latin typeface="Arial"/>
              <a:cs typeface="Arial"/>
            </a:endParaRPr>
          </a:p>
          <a:p>
            <a:pPr marL="263525"/>
            <a:r>
              <a:rPr sz="1275" b="1" spc="-85" dirty="0">
                <a:latin typeface="Verdana"/>
                <a:cs typeface="Verdana"/>
              </a:rPr>
              <a:t>task</a:t>
            </a:r>
            <a:r>
              <a:rPr sz="1275" b="1" spc="-90" dirty="0">
                <a:latin typeface="Verdana"/>
                <a:cs typeface="Verdana"/>
              </a:rPr>
              <a:t> </a:t>
            </a:r>
            <a:r>
              <a:rPr sz="1275" b="1" spc="-80" dirty="0">
                <a:latin typeface="Verdana"/>
                <a:cs typeface="Verdana"/>
              </a:rPr>
              <a:t>flows</a:t>
            </a:r>
            <a:endParaRPr sz="1275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4090" y="1932595"/>
            <a:ext cx="6915150" cy="3500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936" y="1351421"/>
            <a:ext cx="3406775" cy="43729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2800" b="1" spc="-205" dirty="0"/>
              <a:t>User </a:t>
            </a:r>
            <a:r>
              <a:rPr sz="2800" b="1" spc="-163" dirty="0"/>
              <a:t>Flow </a:t>
            </a:r>
            <a:r>
              <a:rPr sz="2800" b="1" spc="-728" dirty="0"/>
              <a:t>|</a:t>
            </a:r>
            <a:r>
              <a:rPr sz="2800" b="1" spc="-693" dirty="0"/>
              <a:t> </a:t>
            </a:r>
            <a:r>
              <a:rPr sz="2800" b="1" spc="-118" dirty="0"/>
              <a:t>Contoh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7250"/>
            <a:ext cx="9144000" cy="51435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339376"/>
              <a:ext cx="18288000" cy="942975"/>
            </a:xfrm>
            <a:custGeom>
              <a:avLst/>
              <a:gdLst/>
              <a:ahLst/>
              <a:cxnLst/>
              <a:rect l="l" t="t" r="r" b="b"/>
              <a:pathLst>
                <a:path w="18288000" h="942975">
                  <a:moveTo>
                    <a:pt x="1828800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45250" y="9735183"/>
              <a:ext cx="614045" cy="154305"/>
            </a:xfrm>
            <a:custGeom>
              <a:avLst/>
              <a:gdLst/>
              <a:ahLst/>
              <a:cxnLst/>
              <a:rect l="l" t="t" r="r" b="b"/>
              <a:pathLst>
                <a:path w="614044" h="154304">
                  <a:moveTo>
                    <a:pt x="509682" y="154243"/>
                  </a:moveTo>
                  <a:lnTo>
                    <a:pt x="502471" y="154243"/>
                  </a:lnTo>
                  <a:lnTo>
                    <a:pt x="498415" y="152439"/>
                  </a:lnTo>
                  <a:lnTo>
                    <a:pt x="495711" y="148380"/>
                  </a:lnTo>
                  <a:lnTo>
                    <a:pt x="491655" y="142066"/>
                  </a:lnTo>
                  <a:lnTo>
                    <a:pt x="493007" y="133497"/>
                  </a:lnTo>
                  <a:lnTo>
                    <a:pt x="499316" y="129437"/>
                  </a:lnTo>
                  <a:lnTo>
                    <a:pt x="555650" y="91553"/>
                  </a:lnTo>
                  <a:lnTo>
                    <a:pt x="0" y="91553"/>
                  </a:lnTo>
                  <a:lnTo>
                    <a:pt x="0" y="64493"/>
                  </a:lnTo>
                  <a:lnTo>
                    <a:pt x="555650" y="64493"/>
                  </a:lnTo>
                  <a:lnTo>
                    <a:pt x="499316" y="26609"/>
                  </a:lnTo>
                  <a:lnTo>
                    <a:pt x="493007" y="22099"/>
                  </a:lnTo>
                  <a:lnTo>
                    <a:pt x="491655" y="13981"/>
                  </a:lnTo>
                  <a:lnTo>
                    <a:pt x="495711" y="7667"/>
                  </a:lnTo>
                  <a:lnTo>
                    <a:pt x="500217" y="1353"/>
                  </a:lnTo>
                  <a:lnTo>
                    <a:pt x="508330" y="0"/>
                  </a:lnTo>
                  <a:lnTo>
                    <a:pt x="514639" y="4059"/>
                  </a:lnTo>
                  <a:lnTo>
                    <a:pt x="611533" y="69454"/>
                  </a:lnTo>
                  <a:lnTo>
                    <a:pt x="613787" y="73513"/>
                  </a:lnTo>
                  <a:lnTo>
                    <a:pt x="613787" y="82533"/>
                  </a:lnTo>
                  <a:lnTo>
                    <a:pt x="611533" y="86592"/>
                  </a:lnTo>
                  <a:lnTo>
                    <a:pt x="607928" y="89298"/>
                  </a:lnTo>
                  <a:lnTo>
                    <a:pt x="514639" y="151988"/>
                  </a:lnTo>
                  <a:lnTo>
                    <a:pt x="512386" y="15334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70442" y="1028699"/>
              <a:ext cx="229279" cy="229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9394" y="1028699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89933" y="1028699"/>
              <a:ext cx="229279" cy="2294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76296" y="2005599"/>
            <a:ext cx="5686425" cy="29051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8936" y="1351421"/>
            <a:ext cx="3406775" cy="43729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2800" b="1" spc="-205" dirty="0">
                <a:latin typeface="Verdana"/>
                <a:cs typeface="Verdana"/>
              </a:rPr>
              <a:t>User </a:t>
            </a:r>
            <a:r>
              <a:rPr sz="2800" b="1" spc="-163" dirty="0">
                <a:latin typeface="Verdana"/>
                <a:cs typeface="Verdana"/>
              </a:rPr>
              <a:t>Flow </a:t>
            </a:r>
            <a:r>
              <a:rPr sz="2800" b="1" spc="-728" dirty="0">
                <a:latin typeface="Verdana"/>
                <a:cs typeface="Verdana"/>
              </a:rPr>
              <a:t>|</a:t>
            </a:r>
            <a:r>
              <a:rPr sz="2800" b="1" spc="-693" dirty="0">
                <a:latin typeface="Verdana"/>
                <a:cs typeface="Verdana"/>
              </a:rPr>
              <a:t> </a:t>
            </a:r>
            <a:r>
              <a:rPr sz="2800" b="1" spc="-118" dirty="0">
                <a:latin typeface="Verdana"/>
                <a:cs typeface="Verdana"/>
              </a:rPr>
              <a:t>Contoh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4430" y="2489477"/>
            <a:ext cx="47625" cy="47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24430" y="2908577"/>
            <a:ext cx="47625" cy="47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4430" y="3537227"/>
            <a:ext cx="47625" cy="47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4430" y="4165877"/>
            <a:ext cx="47625" cy="47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8527" y="2374397"/>
            <a:ext cx="2217420" cy="2110194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350" marR="386715">
              <a:lnSpc>
                <a:spcPct val="119600"/>
              </a:lnSpc>
              <a:spcBef>
                <a:spcPts val="48"/>
              </a:spcBef>
            </a:pPr>
            <a:r>
              <a:rPr sz="1150" spc="48" dirty="0">
                <a:solidFill>
                  <a:srgbClr val="292929"/>
                </a:solidFill>
                <a:latin typeface="Arial"/>
                <a:cs typeface="Arial"/>
              </a:rPr>
              <a:t>Langkah</a:t>
            </a:r>
            <a:r>
              <a:rPr sz="1150" spc="-2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92929"/>
                </a:solidFill>
                <a:latin typeface="Arial"/>
                <a:cs typeface="Arial"/>
              </a:rPr>
              <a:t>1: </a:t>
            </a:r>
            <a:r>
              <a:rPr sz="1150" spc="-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membuka  </a:t>
            </a:r>
            <a:r>
              <a:rPr sz="1150" spc="25" dirty="0">
                <a:solidFill>
                  <a:srgbClr val="292929"/>
                </a:solidFill>
                <a:latin typeface="Arial"/>
                <a:cs typeface="Arial"/>
              </a:rPr>
              <a:t>aplikasi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292929"/>
                </a:solidFill>
                <a:latin typeface="Arial"/>
                <a:cs typeface="Arial"/>
              </a:rPr>
              <a:t>Spotify</a:t>
            </a:r>
            <a:endParaRPr sz="1150">
              <a:latin typeface="Arial"/>
              <a:cs typeface="Arial"/>
            </a:endParaRPr>
          </a:p>
          <a:p>
            <a:pPr marL="6350" marR="2540">
              <a:lnSpc>
                <a:spcPct val="119600"/>
              </a:lnSpc>
            </a:pPr>
            <a:r>
              <a:rPr sz="1150" spc="48" dirty="0">
                <a:solidFill>
                  <a:srgbClr val="292929"/>
                </a:solidFill>
                <a:latin typeface="Arial"/>
                <a:cs typeface="Arial"/>
              </a:rPr>
              <a:t>Langkah </a:t>
            </a:r>
            <a:r>
              <a:rPr sz="1150" dirty="0">
                <a:solidFill>
                  <a:srgbClr val="292929"/>
                </a:solidFill>
                <a:latin typeface="Arial"/>
                <a:cs typeface="Arial"/>
              </a:rPr>
              <a:t>2: </a:t>
            </a:r>
            <a:r>
              <a:rPr sz="1150" spc="-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43" dirty="0">
                <a:solidFill>
                  <a:srgbClr val="292929"/>
                </a:solidFill>
                <a:latin typeface="Arial"/>
                <a:cs typeface="Arial"/>
              </a:rPr>
              <a:t>menekan </a:t>
            </a:r>
            <a:r>
              <a:rPr sz="1150" spc="55" dirty="0">
                <a:solidFill>
                  <a:srgbClr val="292929"/>
                </a:solidFill>
                <a:latin typeface="Arial"/>
                <a:cs typeface="Arial"/>
              </a:rPr>
              <a:t>icon  </a:t>
            </a:r>
            <a:r>
              <a:rPr sz="875" spc="63" dirty="0">
                <a:solidFill>
                  <a:srgbClr val="292929"/>
                </a:solidFill>
                <a:latin typeface="Arial"/>
                <a:cs typeface="Arial"/>
              </a:rPr>
              <a:t>“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Search</a:t>
            </a:r>
            <a:r>
              <a:rPr sz="875" spc="63" dirty="0">
                <a:solidFill>
                  <a:srgbClr val="292929"/>
                </a:solidFill>
                <a:latin typeface="Arial"/>
                <a:cs typeface="Arial"/>
              </a:rPr>
              <a:t>”</a:t>
            </a:r>
            <a:r>
              <a:rPr sz="875" spc="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292929"/>
                </a:solidFill>
                <a:latin typeface="Arial"/>
                <a:cs typeface="Arial"/>
              </a:rPr>
              <a:t>dan</a:t>
            </a:r>
            <a:r>
              <a:rPr sz="115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masuk</a:t>
            </a:r>
            <a:r>
              <a:rPr sz="115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292929"/>
                </a:solidFill>
                <a:latin typeface="Arial"/>
                <a:cs typeface="Arial"/>
              </a:rPr>
              <a:t>ke</a:t>
            </a:r>
            <a:r>
              <a:rPr sz="115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292929"/>
                </a:solidFill>
                <a:latin typeface="Arial"/>
                <a:cs typeface="Arial"/>
              </a:rPr>
              <a:t>halaman  </a:t>
            </a:r>
            <a:r>
              <a:rPr sz="1150" spc="38" dirty="0">
                <a:solidFill>
                  <a:srgbClr val="292929"/>
                </a:solidFill>
                <a:latin typeface="Arial"/>
                <a:cs typeface="Arial"/>
              </a:rPr>
              <a:t>pencarian</a:t>
            </a:r>
            <a:endParaRPr sz="1150">
              <a:latin typeface="Arial"/>
              <a:cs typeface="Arial"/>
            </a:endParaRPr>
          </a:p>
          <a:p>
            <a:pPr marL="6350" marR="68580">
              <a:lnSpc>
                <a:spcPct val="119600"/>
              </a:lnSpc>
            </a:pPr>
            <a:r>
              <a:rPr sz="1150" spc="48" dirty="0">
                <a:solidFill>
                  <a:srgbClr val="292929"/>
                </a:solidFill>
                <a:latin typeface="Arial"/>
                <a:cs typeface="Arial"/>
              </a:rPr>
              <a:t>Langkah </a:t>
            </a:r>
            <a:r>
              <a:rPr sz="1150" dirty="0">
                <a:solidFill>
                  <a:srgbClr val="292929"/>
                </a:solidFill>
                <a:latin typeface="Arial"/>
                <a:cs typeface="Arial"/>
              </a:rPr>
              <a:t>3: </a:t>
            </a:r>
            <a:r>
              <a:rPr sz="1150" spc="-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48" dirty="0">
                <a:solidFill>
                  <a:srgbClr val="292929"/>
                </a:solidFill>
                <a:latin typeface="Arial"/>
                <a:cs typeface="Arial"/>
              </a:rPr>
              <a:t>mengetikkan 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lagu yang </a:t>
            </a:r>
            <a:r>
              <a:rPr sz="1150" spc="60" dirty="0">
                <a:solidFill>
                  <a:srgbClr val="292929"/>
                </a:solidFill>
                <a:latin typeface="Arial"/>
                <a:cs typeface="Arial"/>
              </a:rPr>
              <a:t>ingin </a:t>
            </a:r>
            <a:r>
              <a:rPr sz="1150" spc="38" dirty="0">
                <a:solidFill>
                  <a:srgbClr val="292929"/>
                </a:solidFill>
                <a:latin typeface="Arial"/>
                <a:cs typeface="Arial"/>
              </a:rPr>
              <a:t>dicarinya </a:t>
            </a:r>
            <a:r>
              <a:rPr sz="1150" spc="55" dirty="0">
                <a:solidFill>
                  <a:srgbClr val="292929"/>
                </a:solidFill>
                <a:latin typeface="Arial"/>
                <a:cs typeface="Arial"/>
              </a:rPr>
              <a:t>dan  </a:t>
            </a:r>
            <a:r>
              <a:rPr sz="1150" spc="40" dirty="0">
                <a:solidFill>
                  <a:srgbClr val="292929"/>
                </a:solidFill>
                <a:latin typeface="Arial"/>
                <a:cs typeface="Arial"/>
              </a:rPr>
              <a:t>melihat </a:t>
            </a:r>
            <a:r>
              <a:rPr sz="1150" spc="23" dirty="0">
                <a:solidFill>
                  <a:srgbClr val="292929"/>
                </a:solidFill>
                <a:latin typeface="Arial"/>
                <a:cs typeface="Arial"/>
              </a:rPr>
              <a:t>hasil </a:t>
            </a:r>
            <a:r>
              <a:rPr sz="1150" spc="38" dirty="0">
                <a:solidFill>
                  <a:srgbClr val="292929"/>
                </a:solidFill>
                <a:latin typeface="Arial"/>
                <a:cs typeface="Arial"/>
              </a:rPr>
              <a:t>pencarian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lagu  </a:t>
            </a:r>
            <a:r>
              <a:rPr sz="1150" spc="48" dirty="0">
                <a:solidFill>
                  <a:srgbClr val="292929"/>
                </a:solidFill>
                <a:latin typeface="Arial"/>
                <a:cs typeface="Arial"/>
              </a:rPr>
              <a:t>Langkah</a:t>
            </a:r>
            <a:r>
              <a:rPr sz="1150" spc="-6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92929"/>
                </a:solidFill>
                <a:latin typeface="Arial"/>
                <a:cs typeface="Arial"/>
              </a:rPr>
              <a:t>4: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-3" dirty="0">
                <a:solidFill>
                  <a:srgbClr val="292929"/>
                </a:solidFill>
                <a:latin typeface="Arial"/>
                <a:cs typeface="Arial"/>
              </a:rPr>
              <a:t>User</a:t>
            </a:r>
            <a:r>
              <a:rPr sz="1150" spc="-6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292929"/>
                </a:solidFill>
                <a:latin typeface="Arial"/>
                <a:cs typeface="Arial"/>
              </a:rPr>
              <a:t>memutar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292929"/>
                </a:solidFill>
                <a:latin typeface="Arial"/>
                <a:cs typeface="Arial"/>
              </a:rPr>
              <a:t>salah  </a:t>
            </a:r>
            <a:r>
              <a:rPr sz="1150" spc="25" dirty="0">
                <a:solidFill>
                  <a:srgbClr val="292929"/>
                </a:solidFill>
                <a:latin typeface="Arial"/>
                <a:cs typeface="Arial"/>
              </a:rPr>
              <a:t>satu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lagu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dari</a:t>
            </a:r>
            <a:r>
              <a:rPr sz="1150" spc="-6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23" dirty="0">
                <a:solidFill>
                  <a:srgbClr val="292929"/>
                </a:solidFill>
                <a:latin typeface="Arial"/>
                <a:cs typeface="Arial"/>
              </a:rPr>
              <a:t>hasil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38" dirty="0">
                <a:solidFill>
                  <a:srgbClr val="292929"/>
                </a:solidFill>
                <a:latin typeface="Arial"/>
                <a:cs typeface="Arial"/>
              </a:rPr>
              <a:t>pencarian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911007"/>
            <a:ext cx="5338755" cy="3343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936" y="1351421"/>
            <a:ext cx="2866073" cy="43729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2800" b="1" spc="-125" dirty="0"/>
              <a:t>Tools </a:t>
            </a:r>
            <a:r>
              <a:rPr sz="2800" b="1" spc="-205" dirty="0"/>
              <a:t>User</a:t>
            </a:r>
            <a:r>
              <a:rPr sz="2800" b="1" spc="-295" dirty="0"/>
              <a:t> </a:t>
            </a:r>
            <a:r>
              <a:rPr sz="2800" b="1" spc="-163" dirty="0"/>
              <a:t>Flow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76300"/>
            <a:ext cx="9144000" cy="51435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339376"/>
              <a:ext cx="18288000" cy="942975"/>
            </a:xfrm>
            <a:custGeom>
              <a:avLst/>
              <a:gdLst/>
              <a:ahLst/>
              <a:cxnLst/>
              <a:rect l="l" t="t" r="r" b="b"/>
              <a:pathLst>
                <a:path w="18288000" h="942975">
                  <a:moveTo>
                    <a:pt x="1828800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45250" y="9735184"/>
              <a:ext cx="614045" cy="154305"/>
            </a:xfrm>
            <a:custGeom>
              <a:avLst/>
              <a:gdLst/>
              <a:ahLst/>
              <a:cxnLst/>
              <a:rect l="l" t="t" r="r" b="b"/>
              <a:pathLst>
                <a:path w="614044" h="154304">
                  <a:moveTo>
                    <a:pt x="509682" y="154243"/>
                  </a:moveTo>
                  <a:lnTo>
                    <a:pt x="502471" y="154243"/>
                  </a:lnTo>
                  <a:lnTo>
                    <a:pt x="498415" y="152439"/>
                  </a:lnTo>
                  <a:lnTo>
                    <a:pt x="495711" y="148380"/>
                  </a:lnTo>
                  <a:lnTo>
                    <a:pt x="491655" y="142066"/>
                  </a:lnTo>
                  <a:lnTo>
                    <a:pt x="493007" y="133497"/>
                  </a:lnTo>
                  <a:lnTo>
                    <a:pt x="499316" y="129437"/>
                  </a:lnTo>
                  <a:lnTo>
                    <a:pt x="555650" y="91553"/>
                  </a:lnTo>
                  <a:lnTo>
                    <a:pt x="0" y="91553"/>
                  </a:lnTo>
                  <a:lnTo>
                    <a:pt x="0" y="64493"/>
                  </a:lnTo>
                  <a:lnTo>
                    <a:pt x="555650" y="64493"/>
                  </a:lnTo>
                  <a:lnTo>
                    <a:pt x="499316" y="26609"/>
                  </a:lnTo>
                  <a:lnTo>
                    <a:pt x="493007" y="22099"/>
                  </a:lnTo>
                  <a:lnTo>
                    <a:pt x="491655" y="13981"/>
                  </a:lnTo>
                  <a:lnTo>
                    <a:pt x="495711" y="7667"/>
                  </a:lnTo>
                  <a:lnTo>
                    <a:pt x="500217" y="1353"/>
                  </a:lnTo>
                  <a:lnTo>
                    <a:pt x="508330" y="0"/>
                  </a:lnTo>
                  <a:lnTo>
                    <a:pt x="514639" y="4059"/>
                  </a:lnTo>
                  <a:lnTo>
                    <a:pt x="611533" y="69454"/>
                  </a:lnTo>
                  <a:lnTo>
                    <a:pt x="613787" y="73513"/>
                  </a:lnTo>
                  <a:lnTo>
                    <a:pt x="613787" y="82533"/>
                  </a:lnTo>
                  <a:lnTo>
                    <a:pt x="611533" y="86592"/>
                  </a:lnTo>
                  <a:lnTo>
                    <a:pt x="607928" y="89298"/>
                  </a:lnTo>
                  <a:lnTo>
                    <a:pt x="514639" y="151988"/>
                  </a:lnTo>
                  <a:lnTo>
                    <a:pt x="512386" y="15334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70442" y="1028699"/>
              <a:ext cx="229279" cy="229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9394" y="1028699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89933" y="1028699"/>
              <a:ext cx="229279" cy="2294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3734" y="1962497"/>
              <a:ext cx="8782049" cy="65055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3734" y="730681"/>
              <a:ext cx="4190999" cy="8286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1239215" y="2641593"/>
            <a:ext cx="6665569" cy="1236236"/>
          </a:xfrm>
          <a:prstGeom prst="rect">
            <a:avLst/>
          </a:prstGeom>
        </p:spPr>
        <p:txBody>
          <a:bodyPr vert="horz" wrap="square" lIns="0" tIns="134620" rIns="0" bIns="0" rtlCol="0" anchor="ctr">
            <a:spAutoFit/>
          </a:bodyPr>
          <a:lstStyle/>
          <a:p>
            <a:pPr marL="3875723">
              <a:lnSpc>
                <a:spcPct val="100000"/>
              </a:lnSpc>
              <a:spcBef>
                <a:spcPts val="1060"/>
              </a:spcBef>
            </a:pPr>
            <a:r>
              <a:rPr spc="35" dirty="0"/>
              <a:t>User</a:t>
            </a:r>
            <a:r>
              <a:rPr spc="-698" dirty="0"/>
              <a:t> </a:t>
            </a:r>
            <a:r>
              <a:rPr spc="5" dirty="0"/>
              <a:t>Story</a:t>
            </a:r>
          </a:p>
          <a:p>
            <a:pPr marL="3955098">
              <a:lnSpc>
                <a:spcPct val="100000"/>
              </a:lnSpc>
              <a:spcBef>
                <a:spcPts val="323"/>
              </a:spcBef>
            </a:pPr>
            <a:r>
              <a:rPr sz="1350" spc="5" dirty="0">
                <a:latin typeface="Arial"/>
                <a:cs typeface="Arial"/>
              </a:rPr>
              <a:t>Sio </a:t>
            </a:r>
            <a:r>
              <a:rPr sz="1350" spc="33" dirty="0">
                <a:latin typeface="Arial"/>
                <a:cs typeface="Arial"/>
              </a:rPr>
              <a:t>Jurnalis </a:t>
            </a:r>
            <a:r>
              <a:rPr sz="1350" spc="18" dirty="0">
                <a:latin typeface="Arial"/>
                <a:cs typeface="Arial"/>
              </a:rPr>
              <a:t>Pipin,</a:t>
            </a:r>
            <a:r>
              <a:rPr sz="1350" spc="-265" dirty="0">
                <a:latin typeface="Arial"/>
                <a:cs typeface="Arial"/>
              </a:rPr>
              <a:t> </a:t>
            </a:r>
            <a:r>
              <a:rPr sz="1350" spc="-15" dirty="0" err="1">
                <a:latin typeface="Arial"/>
                <a:cs typeface="Arial"/>
              </a:rPr>
              <a:t>S.Kom</a:t>
            </a:r>
            <a:br>
              <a:rPr lang="en-US" sz="1350" spc="-15" dirty="0">
                <a:latin typeface="Arial"/>
                <a:cs typeface="Arial"/>
              </a:rPr>
            </a:br>
            <a:r>
              <a:rPr lang="en-US" sz="1350" spc="-15" dirty="0">
                <a:latin typeface="Arial"/>
                <a:cs typeface="Arial"/>
              </a:rPr>
              <a:t>Florida Damanik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8372" y="4015120"/>
            <a:ext cx="2025015" cy="360035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350">
              <a:spcBef>
                <a:spcPts val="48"/>
              </a:spcBef>
            </a:pPr>
            <a:r>
              <a:rPr sz="2300" spc="-175" dirty="0">
                <a:solidFill>
                  <a:srgbClr val="292929"/>
                </a:solidFill>
                <a:latin typeface="Verdana"/>
                <a:cs typeface="Verdana"/>
              </a:rPr>
              <a:t>STMIK</a:t>
            </a:r>
            <a:r>
              <a:rPr sz="2300" spc="-458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2300" spc="-148" dirty="0">
                <a:solidFill>
                  <a:srgbClr val="292929"/>
                </a:solidFill>
                <a:latin typeface="Verdana"/>
                <a:cs typeface="Verdana"/>
              </a:rPr>
              <a:t>Mikroskil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020" y="2327665"/>
            <a:ext cx="2324100" cy="152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0826" y="2685045"/>
            <a:ext cx="53102" cy="53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826" y="3534683"/>
            <a:ext cx="53102" cy="53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826" y="3959503"/>
            <a:ext cx="53102" cy="53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826" y="4596732"/>
            <a:ext cx="53102" cy="53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185" y="2199543"/>
            <a:ext cx="4391978" cy="273998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350">
              <a:spcBef>
                <a:spcPts val="68"/>
              </a:spcBef>
            </a:pPr>
            <a:r>
              <a:rPr sz="1525" spc="100" dirty="0">
                <a:solidFill>
                  <a:srgbClr val="292929"/>
                </a:solidFill>
                <a:latin typeface="Arial"/>
                <a:cs typeface="Arial"/>
              </a:rPr>
              <a:t>Pengantar</a:t>
            </a:r>
            <a:endParaRPr sz="1525">
              <a:latin typeface="Arial"/>
              <a:cs typeface="Arial"/>
            </a:endParaRPr>
          </a:p>
          <a:p>
            <a:pPr marL="223520" marR="2540">
              <a:lnSpc>
                <a:spcPct val="119000"/>
              </a:lnSpc>
              <a:spcBef>
                <a:spcPts val="1038"/>
              </a:spcBef>
            </a:pP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story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merupakan </a:t>
            </a:r>
            <a:r>
              <a:rPr sz="1200" b="1" spc="-60" dirty="0">
                <a:solidFill>
                  <a:srgbClr val="FF904D"/>
                </a:solidFill>
                <a:latin typeface="Verdana"/>
                <a:cs typeface="Verdana"/>
              </a:rPr>
              <a:t>deskripsi </a:t>
            </a:r>
            <a:r>
              <a:rPr sz="1200" b="1" spc="-73" dirty="0">
                <a:solidFill>
                  <a:srgbClr val="FF904D"/>
                </a:solidFill>
                <a:latin typeface="Verdana"/>
                <a:cs typeface="Verdana"/>
              </a:rPr>
              <a:t>mengenai </a:t>
            </a:r>
            <a:r>
              <a:rPr sz="1200" b="1" spc="-68" dirty="0">
                <a:solidFill>
                  <a:srgbClr val="FF904D"/>
                </a:solidFill>
                <a:latin typeface="Verdana"/>
                <a:cs typeface="Verdana"/>
              </a:rPr>
              <a:t>kebutuhan  </a:t>
            </a:r>
            <a:r>
              <a:rPr sz="1200" b="1" spc="-80" dirty="0">
                <a:solidFill>
                  <a:srgbClr val="FF904D"/>
                </a:solidFill>
                <a:latin typeface="Verdana"/>
                <a:cs typeface="Verdana"/>
              </a:rPr>
              <a:t>sistem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dalam </a:t>
            </a:r>
            <a:r>
              <a:rPr sz="1150" spc="98" dirty="0">
                <a:solidFill>
                  <a:srgbClr val="292929"/>
                </a:solidFill>
                <a:latin typeface="Arial"/>
                <a:cs typeface="Arial"/>
              </a:rPr>
              <a:t>bentuk</a:t>
            </a:r>
            <a:r>
              <a:rPr sz="1150" spc="-2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292929"/>
                </a:solidFill>
                <a:latin typeface="Arial"/>
                <a:cs typeface="Arial"/>
              </a:rPr>
              <a:t>bahasa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natural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dapat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dengan  mudah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dipahami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oleh </a:t>
            </a:r>
            <a:r>
              <a:rPr sz="1150" spc="93" dirty="0">
                <a:solidFill>
                  <a:srgbClr val="292929"/>
                </a:solidFill>
                <a:latin typeface="Arial"/>
                <a:cs typeface="Arial"/>
              </a:rPr>
              <a:t>end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tidak memiliki  </a:t>
            </a:r>
            <a:r>
              <a:rPr sz="1150" spc="102" dirty="0">
                <a:solidFill>
                  <a:srgbClr val="292929"/>
                </a:solidFill>
                <a:latin typeface="Arial"/>
                <a:cs typeface="Arial"/>
              </a:rPr>
              <a:t>background</a:t>
            </a:r>
            <a:r>
              <a:rPr sz="115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292929"/>
                </a:solidFill>
                <a:latin typeface="Arial"/>
                <a:cs typeface="Arial"/>
              </a:rPr>
              <a:t>TI.</a:t>
            </a:r>
            <a:endParaRPr sz="1150">
              <a:latin typeface="Arial"/>
              <a:cs typeface="Arial"/>
            </a:endParaRPr>
          </a:p>
          <a:p>
            <a:pPr marL="223520" marR="35878">
              <a:lnSpc>
                <a:spcPts val="1675"/>
              </a:lnSpc>
              <a:spcBef>
                <a:spcPts val="102"/>
              </a:spcBef>
            </a:pP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story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merupakan </a:t>
            </a:r>
            <a:r>
              <a:rPr sz="1200" b="1" spc="-80" dirty="0">
                <a:solidFill>
                  <a:srgbClr val="292929"/>
                </a:solidFill>
                <a:latin typeface="Verdana"/>
                <a:cs typeface="Verdana"/>
              </a:rPr>
              <a:t>semi-structure </a:t>
            </a:r>
            <a:r>
              <a:rPr sz="1200" b="1" spc="-55" dirty="0">
                <a:solidFill>
                  <a:srgbClr val="292929"/>
                </a:solidFill>
                <a:latin typeface="Verdana"/>
                <a:cs typeface="Verdana"/>
              </a:rPr>
              <a:t>language</a:t>
            </a:r>
            <a:r>
              <a:rPr sz="1150" spc="-55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karena  sintaks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60" dirty="0">
                <a:solidFill>
                  <a:srgbClr val="292929"/>
                </a:solidFill>
                <a:latin typeface="Arial"/>
                <a:cs typeface="Arial"/>
              </a:rPr>
              <a:t>harus </a:t>
            </a:r>
            <a:r>
              <a:rPr sz="1150" spc="90" dirty="0">
                <a:solidFill>
                  <a:srgbClr val="292929"/>
                </a:solidFill>
                <a:latin typeface="Arial"/>
                <a:cs typeface="Arial"/>
              </a:rPr>
              <a:t>diikuti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dalam </a:t>
            </a:r>
            <a:r>
              <a:rPr sz="1150" spc="90" dirty="0">
                <a:solidFill>
                  <a:srgbClr val="292929"/>
                </a:solidFill>
                <a:latin typeface="Arial"/>
                <a:cs typeface="Arial"/>
              </a:rPr>
              <a:t>membuat</a:t>
            </a:r>
            <a:r>
              <a:rPr sz="1150" spc="-1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story.</a:t>
            </a:r>
            <a:endParaRPr sz="1150">
              <a:latin typeface="Arial"/>
              <a:cs typeface="Arial"/>
            </a:endParaRPr>
          </a:p>
          <a:p>
            <a:pPr marL="223520">
              <a:spcBef>
                <a:spcPts val="185"/>
              </a:spcBef>
            </a:pP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Stories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biasanya </a:t>
            </a:r>
            <a:r>
              <a:rPr sz="1150" spc="93" dirty="0">
                <a:solidFill>
                  <a:srgbClr val="292929"/>
                </a:solidFill>
                <a:latin typeface="Arial"/>
                <a:cs typeface="Arial"/>
              </a:rPr>
              <a:t>digunakan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untuk</a:t>
            </a:r>
            <a:r>
              <a:rPr sz="115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292929"/>
                </a:solidFill>
                <a:latin typeface="Arial"/>
                <a:cs typeface="Arial"/>
              </a:rPr>
              <a:t>menggambarkan</a:t>
            </a:r>
            <a:endParaRPr sz="1150">
              <a:latin typeface="Arial"/>
              <a:cs typeface="Arial"/>
            </a:endParaRPr>
          </a:p>
          <a:p>
            <a:pPr marL="223520" marR="419100">
              <a:lnSpc>
                <a:spcPct val="116100"/>
              </a:lnSpc>
              <a:spcBef>
                <a:spcPts val="10"/>
              </a:spcBef>
            </a:pP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fitur</a:t>
            </a:r>
            <a:r>
              <a:rPr sz="115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102" dirty="0">
                <a:solidFill>
                  <a:srgbClr val="292929"/>
                </a:solidFill>
                <a:latin typeface="Arial"/>
                <a:cs typeface="Arial"/>
              </a:rPr>
              <a:t>produk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</a:t>
            </a:r>
            <a:r>
              <a:rPr sz="115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akan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menjadi</a:t>
            </a:r>
            <a:r>
              <a:rPr sz="1150" spc="3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bagian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dari</a:t>
            </a:r>
            <a:r>
              <a:rPr sz="115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b="1" spc="-63" dirty="0">
                <a:solidFill>
                  <a:srgbClr val="292929"/>
                </a:solidFill>
                <a:latin typeface="Verdana"/>
                <a:cs typeface="Verdana"/>
              </a:rPr>
              <a:t>Product  </a:t>
            </a:r>
            <a:r>
              <a:rPr sz="1200" b="1" spc="-53" dirty="0">
                <a:solidFill>
                  <a:srgbClr val="292929"/>
                </a:solidFill>
                <a:latin typeface="Verdana"/>
                <a:cs typeface="Verdana"/>
              </a:rPr>
              <a:t>Backlog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 </a:t>
            </a:r>
            <a:r>
              <a:rPr sz="1200" b="1" spc="-70" dirty="0">
                <a:solidFill>
                  <a:srgbClr val="292929"/>
                </a:solidFill>
                <a:latin typeface="Verdana"/>
                <a:cs typeface="Verdana"/>
              </a:rPr>
              <a:t>Sprint</a:t>
            </a:r>
            <a:r>
              <a:rPr sz="1200" b="1" spc="-143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1200" b="1" spc="-48" dirty="0">
                <a:solidFill>
                  <a:srgbClr val="292929"/>
                </a:solidFill>
                <a:latin typeface="Verdana"/>
                <a:cs typeface="Verdana"/>
              </a:rPr>
              <a:t>Backlog</a:t>
            </a:r>
            <a:r>
              <a:rPr sz="1150" spc="-48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 marL="223520" marR="121920">
              <a:lnSpc>
                <a:spcPts val="1675"/>
              </a:lnSpc>
              <a:spcBef>
                <a:spcPts val="93"/>
              </a:spcBef>
            </a:pPr>
            <a:r>
              <a:rPr sz="1200" b="1" spc="-75" dirty="0">
                <a:solidFill>
                  <a:srgbClr val="292929"/>
                </a:solidFill>
                <a:latin typeface="Verdana"/>
                <a:cs typeface="Verdana"/>
              </a:rPr>
              <a:t>Estimasi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juga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didasarkan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pada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stories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</a:t>
            </a:r>
            <a:r>
              <a:rPr sz="1150" spc="-1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ukuran  </a:t>
            </a:r>
            <a:r>
              <a:rPr sz="1150" spc="102" dirty="0">
                <a:solidFill>
                  <a:srgbClr val="292929"/>
                </a:solidFill>
                <a:latin typeface="Arial"/>
                <a:cs typeface="Arial"/>
              </a:rPr>
              <a:t>produk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diperkirakan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di 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Story</a:t>
            </a:r>
            <a:r>
              <a:rPr sz="1150" spc="-13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Points.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8000" y="1367762"/>
            <a:ext cx="2542858" cy="595676"/>
          </a:xfrm>
          <a:prstGeom prst="rect">
            <a:avLst/>
          </a:prstGeom>
        </p:spPr>
        <p:txBody>
          <a:bodyPr vert="horz" wrap="square" lIns="0" tIns="6985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5"/>
              </a:spcBef>
            </a:pPr>
            <a:r>
              <a:rPr sz="3825" spc="28" dirty="0"/>
              <a:t>User</a:t>
            </a:r>
            <a:r>
              <a:rPr sz="3825" spc="-643" dirty="0"/>
              <a:t> </a:t>
            </a:r>
            <a:r>
              <a:rPr sz="3825" dirty="0"/>
              <a:t>Story</a:t>
            </a:r>
            <a:endParaRPr sz="38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7251"/>
            <a:ext cx="9144000" cy="51435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7999" cy="10286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70442" y="1028699"/>
              <a:ext cx="229279" cy="229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09394" y="1028699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89933" y="1028699"/>
              <a:ext cx="229279" cy="2294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4730" y="3499835"/>
              <a:ext cx="8534399" cy="54292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1916" y="2977261"/>
              <a:ext cx="6915149" cy="66008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8502" y="1508185"/>
            <a:ext cx="2956878" cy="819391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/>
          <a:p>
            <a:pPr marL="6350" marR="2540">
              <a:lnSpc>
                <a:spcPts val="3340"/>
              </a:lnSpc>
              <a:spcBef>
                <a:spcPts val="60"/>
              </a:spcBef>
            </a:pPr>
            <a:r>
              <a:rPr sz="2675" spc="20" dirty="0"/>
              <a:t>User </a:t>
            </a:r>
            <a:r>
              <a:rPr sz="2675" dirty="0"/>
              <a:t>Story  </a:t>
            </a:r>
            <a:r>
              <a:rPr sz="2675" spc="105" dirty="0"/>
              <a:t>Metodologi</a:t>
            </a:r>
            <a:r>
              <a:rPr sz="2675" spc="-447" dirty="0"/>
              <a:t> </a:t>
            </a:r>
            <a:r>
              <a:rPr sz="2675" spc="85" dirty="0"/>
              <a:t>Agile</a:t>
            </a:r>
            <a:endParaRPr sz="267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664" y="1493195"/>
            <a:ext cx="3642995" cy="940963"/>
          </a:xfrm>
          <a:prstGeom prst="rect">
            <a:avLst/>
          </a:prstGeom>
        </p:spPr>
        <p:txBody>
          <a:bodyPr vert="horz" wrap="square" lIns="0" tIns="6985" rIns="0" bIns="0" rtlCol="0" anchor="ctr">
            <a:spAutoFit/>
          </a:bodyPr>
          <a:lstStyle/>
          <a:p>
            <a:pPr marL="6350" marR="2540">
              <a:lnSpc>
                <a:spcPts val="3825"/>
              </a:lnSpc>
              <a:spcBef>
                <a:spcPts val="55"/>
              </a:spcBef>
            </a:pPr>
            <a:r>
              <a:rPr sz="3050" spc="80" dirty="0"/>
              <a:t>Tahap</a:t>
            </a:r>
            <a:r>
              <a:rPr sz="3050" spc="-497" dirty="0"/>
              <a:t> </a:t>
            </a:r>
            <a:r>
              <a:rPr sz="3050" spc="45" dirty="0"/>
              <a:t>analisis</a:t>
            </a:r>
            <a:r>
              <a:rPr sz="3050" spc="-495" dirty="0"/>
              <a:t> </a:t>
            </a:r>
            <a:r>
              <a:rPr sz="3050" spc="93" dirty="0"/>
              <a:t>dan  </a:t>
            </a:r>
            <a:r>
              <a:rPr sz="3050" spc="28" dirty="0"/>
              <a:t>User</a:t>
            </a:r>
            <a:r>
              <a:rPr sz="3050" spc="-480" dirty="0"/>
              <a:t> </a:t>
            </a:r>
            <a:r>
              <a:rPr sz="3050" spc="38" dirty="0"/>
              <a:t>story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3556117" y="2771786"/>
            <a:ext cx="981710" cy="243840"/>
          </a:xfrm>
          <a:custGeom>
            <a:avLst/>
            <a:gdLst/>
            <a:ahLst/>
            <a:cxnLst/>
            <a:rect l="l" t="t" r="r" b="b"/>
            <a:pathLst>
              <a:path w="1963420" h="487679">
                <a:moveTo>
                  <a:pt x="1621713" y="487078"/>
                </a:moveTo>
                <a:lnTo>
                  <a:pt x="1585673" y="468323"/>
                </a:lnTo>
                <a:lnTo>
                  <a:pt x="1579006" y="435322"/>
                </a:lnTo>
                <a:lnTo>
                  <a:pt x="1585065" y="419836"/>
                </a:lnTo>
                <a:lnTo>
                  <a:pt x="1597206" y="407732"/>
                </a:lnTo>
                <a:lnTo>
                  <a:pt x="1777406" y="286548"/>
                </a:lnTo>
                <a:lnTo>
                  <a:pt x="0" y="286548"/>
                </a:lnTo>
                <a:lnTo>
                  <a:pt x="0" y="199988"/>
                </a:lnTo>
                <a:lnTo>
                  <a:pt x="1777406" y="199988"/>
                </a:lnTo>
                <a:lnTo>
                  <a:pt x="1597206" y="78805"/>
                </a:lnTo>
                <a:lnTo>
                  <a:pt x="1585065" y="66091"/>
                </a:lnTo>
                <a:lnTo>
                  <a:pt x="1579006" y="50673"/>
                </a:lnTo>
                <a:lnTo>
                  <a:pt x="1579164" y="34173"/>
                </a:lnTo>
                <a:lnTo>
                  <a:pt x="1585673" y="18213"/>
                </a:lnTo>
                <a:lnTo>
                  <a:pt x="1598377" y="6063"/>
                </a:lnTo>
                <a:lnTo>
                  <a:pt x="1613785" y="0"/>
                </a:lnTo>
                <a:lnTo>
                  <a:pt x="1630273" y="157"/>
                </a:lnTo>
                <a:lnTo>
                  <a:pt x="1943190" y="207202"/>
                </a:lnTo>
                <a:lnTo>
                  <a:pt x="1963373" y="243268"/>
                </a:lnTo>
                <a:lnTo>
                  <a:pt x="1962066" y="253773"/>
                </a:lnTo>
                <a:lnTo>
                  <a:pt x="1646221" y="479865"/>
                </a:lnTo>
                <a:lnTo>
                  <a:pt x="1628178" y="486559"/>
                </a:lnTo>
                <a:lnTo>
                  <a:pt x="1621713" y="487078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588" y="2661367"/>
            <a:ext cx="3379470" cy="14510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6350">
              <a:spcBef>
                <a:spcPts val="795"/>
              </a:spcBef>
            </a:pPr>
            <a:r>
              <a:rPr sz="1600" b="1" spc="-88" dirty="0">
                <a:solidFill>
                  <a:srgbClr val="292929"/>
                </a:solidFill>
                <a:latin typeface="Verdana"/>
                <a:cs typeface="Verdana"/>
              </a:rPr>
              <a:t>Tahapan</a:t>
            </a:r>
            <a:r>
              <a:rPr sz="1600" b="1" spc="-113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1600" b="1" spc="-88" dirty="0">
                <a:solidFill>
                  <a:srgbClr val="292929"/>
                </a:solidFill>
                <a:latin typeface="Verdana"/>
                <a:cs typeface="Verdana"/>
              </a:rPr>
              <a:t>analisis</a:t>
            </a:r>
            <a:endParaRPr sz="1600">
              <a:latin typeface="Verdana"/>
              <a:cs typeface="Verdana"/>
            </a:endParaRPr>
          </a:p>
          <a:p>
            <a:pPr marL="199708" indent="-149225">
              <a:spcBef>
                <a:spcPts val="543"/>
              </a:spcBef>
              <a:buAutoNum type="arabicPeriod"/>
              <a:tabLst>
                <a:tab pos="200025" algn="l"/>
              </a:tabLst>
            </a:pPr>
            <a:r>
              <a:rPr sz="1150" spc="90" dirty="0">
                <a:solidFill>
                  <a:srgbClr val="292929"/>
                </a:solidFill>
                <a:latin typeface="Arial"/>
                <a:cs typeface="Arial"/>
              </a:rPr>
              <a:t>Pengumpulan</a:t>
            </a:r>
            <a:r>
              <a:rPr sz="115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endParaRPr sz="1150">
              <a:latin typeface="Arial"/>
              <a:cs typeface="Arial"/>
            </a:endParaRPr>
          </a:p>
          <a:p>
            <a:pPr marL="458788" lvl="1" indent="-141605">
              <a:spcBef>
                <a:spcPts val="293"/>
              </a:spcBef>
              <a:buAutoNum type="alphaLcPeriod"/>
              <a:tabLst>
                <a:tab pos="459105" algn="l"/>
              </a:tabLst>
            </a:pP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Wawancara</a:t>
            </a:r>
            <a:endParaRPr sz="1150">
              <a:latin typeface="Arial"/>
              <a:cs typeface="Arial"/>
            </a:endParaRPr>
          </a:p>
          <a:p>
            <a:pPr marL="458788" lvl="1" indent="-153988">
              <a:spcBef>
                <a:spcPts val="293"/>
              </a:spcBef>
              <a:buAutoNum type="alphaLcPeriod"/>
              <a:tabLst>
                <a:tab pos="459105" algn="l"/>
              </a:tabLst>
            </a:pP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Kuisioner</a:t>
            </a:r>
            <a:endParaRPr sz="1150">
              <a:latin typeface="Arial"/>
              <a:cs typeface="Arial"/>
            </a:endParaRPr>
          </a:p>
          <a:p>
            <a:pPr marL="199708" indent="-149225">
              <a:spcBef>
                <a:spcPts val="293"/>
              </a:spcBef>
              <a:buAutoNum type="arabicPeriod"/>
              <a:tabLst>
                <a:tab pos="200025" algn="l"/>
              </a:tabLst>
            </a:pPr>
            <a:r>
              <a:rPr sz="1150" spc="55" dirty="0">
                <a:solidFill>
                  <a:srgbClr val="292929"/>
                </a:solidFill>
                <a:latin typeface="Arial"/>
                <a:cs typeface="Arial"/>
              </a:rPr>
              <a:t>Analisa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permasalahan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pada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sistem</a:t>
            </a:r>
            <a:r>
              <a:rPr sz="1150" spc="-8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berjalan</a:t>
            </a:r>
            <a:endParaRPr sz="1150">
              <a:latin typeface="Arial"/>
              <a:cs typeface="Arial"/>
            </a:endParaRPr>
          </a:p>
          <a:p>
            <a:pPr marL="199708" indent="-149225">
              <a:spcBef>
                <a:spcPts val="293"/>
              </a:spcBef>
              <a:buAutoNum type="arabicPeriod"/>
              <a:tabLst>
                <a:tab pos="200025" algn="l"/>
              </a:tabLst>
            </a:pPr>
            <a:r>
              <a:rPr sz="1150" spc="98" dirty="0">
                <a:solidFill>
                  <a:srgbClr val="292929"/>
                </a:solidFill>
                <a:latin typeface="Arial"/>
                <a:cs typeface="Arial"/>
              </a:rPr>
              <a:t>Membandingkan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aplikasi</a:t>
            </a:r>
            <a:r>
              <a:rPr sz="1150" spc="-3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292929"/>
                </a:solidFill>
                <a:latin typeface="Arial"/>
                <a:cs typeface="Arial"/>
              </a:rPr>
              <a:t>sejenis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9378" y="2755995"/>
            <a:ext cx="3501073" cy="1616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118" dirty="0">
                <a:solidFill>
                  <a:srgbClr val="292929"/>
                </a:solidFill>
                <a:latin typeface="Verdana"/>
                <a:cs typeface="Verdana"/>
              </a:rPr>
              <a:t>User</a:t>
            </a:r>
            <a:r>
              <a:rPr sz="1600" b="1" spc="-113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292929"/>
                </a:solidFill>
                <a:latin typeface="Verdana"/>
                <a:cs typeface="Verdana"/>
              </a:rPr>
              <a:t>Story</a:t>
            </a:r>
            <a:endParaRPr sz="1600">
              <a:latin typeface="Verdana"/>
              <a:cs typeface="Verdana"/>
            </a:endParaRPr>
          </a:p>
          <a:p>
            <a:pPr marL="265113" marR="2540" indent="-148908">
              <a:lnSpc>
                <a:spcPct val="119400"/>
              </a:lnSpc>
              <a:spcBef>
                <a:spcPts val="613"/>
              </a:spcBef>
              <a:buAutoNum type="arabicPeriod"/>
              <a:tabLst>
                <a:tab pos="265430" algn="l"/>
              </a:tabLst>
            </a:pP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Setelah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kebutuhan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sistem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dikumpulkan</a:t>
            </a:r>
            <a:r>
              <a:rPr sz="1150" spc="-8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 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dianalisis, 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maka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kebutuhan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sistem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tersebut  </a:t>
            </a:r>
            <a:r>
              <a:rPr sz="1150" spc="60" dirty="0">
                <a:solidFill>
                  <a:srgbClr val="292929"/>
                </a:solidFill>
                <a:latin typeface="Arial"/>
                <a:cs typeface="Arial"/>
              </a:rPr>
              <a:t>harus</a:t>
            </a:r>
            <a:r>
              <a:rPr sz="115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-38" dirty="0">
                <a:solidFill>
                  <a:srgbClr val="292929"/>
                </a:solidFill>
                <a:latin typeface="Arial"/>
                <a:cs typeface="Arial"/>
              </a:rPr>
              <a:t>di</a:t>
            </a:r>
            <a:r>
              <a:rPr sz="1200" b="1" spc="-38" dirty="0">
                <a:solidFill>
                  <a:srgbClr val="292929"/>
                </a:solidFill>
                <a:latin typeface="Verdana"/>
                <a:cs typeface="Verdana"/>
              </a:rPr>
              <a:t>deskripsikan</a:t>
            </a:r>
            <a:r>
              <a:rPr sz="1150" spc="-38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 marL="265113" marR="197803" indent="-148908">
              <a:lnSpc>
                <a:spcPts val="1675"/>
              </a:lnSpc>
              <a:spcBef>
                <a:spcPts val="93"/>
              </a:spcBef>
              <a:buSzPct val="95833"/>
              <a:buFont typeface="Arial"/>
              <a:buAutoNum type="arabicPeriod"/>
              <a:tabLst>
                <a:tab pos="265430" algn="l"/>
              </a:tabLst>
            </a:pPr>
            <a:r>
              <a:rPr sz="1200" b="1" spc="-90" dirty="0">
                <a:solidFill>
                  <a:srgbClr val="292929"/>
                </a:solidFill>
                <a:latin typeface="Verdana"/>
                <a:cs typeface="Verdana"/>
              </a:rPr>
              <a:t>User </a:t>
            </a:r>
            <a:r>
              <a:rPr sz="1200" b="1" spc="-78" dirty="0">
                <a:solidFill>
                  <a:srgbClr val="292929"/>
                </a:solidFill>
                <a:latin typeface="Verdana"/>
                <a:cs typeface="Verdana"/>
              </a:rPr>
              <a:t>story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merupakan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salah </a:t>
            </a:r>
            <a:r>
              <a:rPr sz="1150" spc="60" dirty="0">
                <a:solidFill>
                  <a:srgbClr val="292929"/>
                </a:solidFill>
                <a:latin typeface="Arial"/>
                <a:cs typeface="Arial"/>
              </a:rPr>
              <a:t>satu 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dokumentasi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dari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kebutuhan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sistem</a:t>
            </a:r>
            <a:r>
              <a:rPr sz="115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 </a:t>
            </a:r>
            <a:r>
              <a:rPr sz="1150" spc="93" dirty="0">
                <a:solidFill>
                  <a:srgbClr val="292929"/>
                </a:solidFill>
                <a:latin typeface="Arial"/>
                <a:cs typeface="Arial"/>
              </a:rPr>
              <a:t>digunakan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dalam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metodologi</a:t>
            </a:r>
            <a:r>
              <a:rPr sz="115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292929"/>
                </a:solidFill>
                <a:latin typeface="Arial"/>
                <a:cs typeface="Arial"/>
              </a:rPr>
              <a:t>agile.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7251"/>
            <a:ext cx="9144000" cy="5143500"/>
            <a:chOff x="0" y="2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2"/>
              <a:ext cx="18287999" cy="10286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70442" y="1028702"/>
              <a:ext cx="229279" cy="229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09394" y="1028702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89933" y="1028702"/>
              <a:ext cx="229279" cy="2294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3937" y="2990590"/>
              <a:ext cx="13620749" cy="18764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2257" y="1282614"/>
            <a:ext cx="1872615" cy="1001556"/>
          </a:xfrm>
          <a:prstGeom prst="rect">
            <a:avLst/>
          </a:prstGeom>
        </p:spPr>
        <p:txBody>
          <a:bodyPr vert="horz" wrap="square" lIns="0" tIns="7493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90"/>
              </a:spcBef>
            </a:pPr>
            <a:r>
              <a:rPr sz="2800" b="1" spc="-193" dirty="0"/>
              <a:t>Aturan</a:t>
            </a:r>
            <a:endParaRPr sz="2800"/>
          </a:p>
          <a:p>
            <a:pPr marL="6350">
              <a:lnSpc>
                <a:spcPct val="100000"/>
              </a:lnSpc>
              <a:spcBef>
                <a:spcPts val="540"/>
              </a:spcBef>
            </a:pPr>
            <a:r>
              <a:rPr sz="2800" b="1" spc="-205" dirty="0">
                <a:solidFill>
                  <a:srgbClr val="03989D"/>
                </a:solidFill>
              </a:rPr>
              <a:t>User</a:t>
            </a:r>
            <a:r>
              <a:rPr sz="2800" b="1" spc="-228" dirty="0">
                <a:solidFill>
                  <a:srgbClr val="03989D"/>
                </a:solidFill>
              </a:rPr>
              <a:t> </a:t>
            </a:r>
            <a:r>
              <a:rPr sz="2800" b="1" spc="-183" dirty="0">
                <a:solidFill>
                  <a:srgbClr val="03989D"/>
                </a:solidFill>
              </a:rPr>
              <a:t>Story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659021" y="3373995"/>
            <a:ext cx="3491548" cy="1938865"/>
          </a:xfrm>
          <a:prstGeom prst="rect">
            <a:avLst/>
          </a:prstGeom>
        </p:spPr>
        <p:txBody>
          <a:bodyPr vert="horz" wrap="square" lIns="0" tIns="132398" rIns="0" bIns="0" rtlCol="0">
            <a:spAutoFit/>
          </a:bodyPr>
          <a:lstStyle/>
          <a:p>
            <a:pPr marL="6350">
              <a:spcBef>
                <a:spcPts val="1043"/>
              </a:spcBef>
            </a:pPr>
            <a:r>
              <a:rPr sz="1600" b="1" spc="-93" dirty="0">
                <a:solidFill>
                  <a:srgbClr val="292929"/>
                </a:solidFill>
                <a:latin typeface="Verdana"/>
                <a:cs typeface="Verdana"/>
              </a:rPr>
              <a:t>Keterangan</a:t>
            </a:r>
            <a:endParaRPr sz="1600">
              <a:latin typeface="Verdana"/>
              <a:cs typeface="Verdana"/>
            </a:endParaRPr>
          </a:p>
          <a:p>
            <a:pPr marL="342583" marR="103188" indent="-148908">
              <a:lnSpc>
                <a:spcPct val="120400"/>
              </a:lnSpc>
              <a:spcBef>
                <a:spcPts val="450"/>
              </a:spcBef>
              <a:buClr>
                <a:srgbClr val="292929"/>
              </a:buClr>
              <a:buSzPct val="95833"/>
              <a:buFont typeface="Arial"/>
              <a:buAutoNum type="arabicPeriod"/>
              <a:tabLst>
                <a:tab pos="342900" algn="l"/>
              </a:tabLst>
            </a:pPr>
            <a:r>
              <a:rPr sz="1200" b="1" spc="-98" dirty="0">
                <a:solidFill>
                  <a:srgbClr val="FF1616"/>
                </a:solidFill>
                <a:latin typeface="Verdana"/>
                <a:cs typeface="Verdana"/>
              </a:rPr>
              <a:t>As </a:t>
            </a:r>
            <a:r>
              <a:rPr sz="1200" b="1" spc="-70" dirty="0">
                <a:solidFill>
                  <a:srgbClr val="FF1616"/>
                </a:solidFill>
                <a:latin typeface="Verdana"/>
                <a:cs typeface="Verdana"/>
              </a:rPr>
              <a:t>a</a:t>
            </a:r>
            <a:r>
              <a:rPr sz="1150" spc="-70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1150" spc="90" dirty="0">
                <a:solidFill>
                  <a:srgbClr val="292929"/>
                </a:solidFill>
                <a:latin typeface="Arial"/>
                <a:cs typeface="Arial"/>
              </a:rPr>
              <a:t>diikuti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oleh </a:t>
            </a:r>
            <a:r>
              <a:rPr sz="1200" b="1" spc="-70" dirty="0">
                <a:solidFill>
                  <a:srgbClr val="292929"/>
                </a:solidFill>
                <a:latin typeface="Verdana"/>
                <a:cs typeface="Verdana"/>
              </a:rPr>
              <a:t>role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dari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</a:t>
            </a:r>
            <a:r>
              <a:rPr sz="1150" spc="1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akan 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menggunakan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feature dari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story 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tersebut.</a:t>
            </a:r>
            <a:endParaRPr sz="1150">
              <a:latin typeface="Arial"/>
              <a:cs typeface="Arial"/>
            </a:endParaRPr>
          </a:p>
          <a:p>
            <a:pPr marL="342583" indent="-149225">
              <a:spcBef>
                <a:spcPts val="242"/>
              </a:spcBef>
              <a:buClr>
                <a:srgbClr val="292929"/>
              </a:buClr>
              <a:buSzPct val="95833"/>
              <a:buFont typeface="Arial"/>
              <a:buAutoNum type="arabicPeriod"/>
              <a:tabLst>
                <a:tab pos="342900" algn="l"/>
              </a:tabLst>
            </a:pPr>
            <a:r>
              <a:rPr sz="1200" b="1" spc="-305" dirty="0">
                <a:solidFill>
                  <a:srgbClr val="FF1616"/>
                </a:solidFill>
                <a:latin typeface="Verdana"/>
                <a:cs typeface="Verdana"/>
              </a:rPr>
              <a:t>I </a:t>
            </a:r>
            <a:r>
              <a:rPr sz="1200" b="1" spc="-83" dirty="0">
                <a:solidFill>
                  <a:srgbClr val="FF1616"/>
                </a:solidFill>
                <a:latin typeface="Verdana"/>
                <a:cs typeface="Verdana"/>
              </a:rPr>
              <a:t>want</a:t>
            </a:r>
            <a:r>
              <a:rPr sz="1150" spc="-83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merupakan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penjelasan</a:t>
            </a:r>
            <a:r>
              <a:rPr sz="1150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mengenai</a:t>
            </a:r>
            <a:endParaRPr sz="1150">
              <a:latin typeface="Arial"/>
              <a:cs typeface="Arial"/>
            </a:endParaRPr>
          </a:p>
          <a:p>
            <a:pPr marL="342583">
              <a:spcBef>
                <a:spcPts val="233"/>
              </a:spcBef>
            </a:pPr>
            <a:r>
              <a:rPr sz="1200" b="1" spc="-90" dirty="0">
                <a:solidFill>
                  <a:srgbClr val="292929"/>
                </a:solidFill>
                <a:latin typeface="Verdana"/>
                <a:cs typeface="Verdana"/>
              </a:rPr>
              <a:t>fungsi/feature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akan</a:t>
            </a:r>
            <a:r>
              <a:rPr sz="1150" spc="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dikembangkan.</a:t>
            </a:r>
            <a:endParaRPr sz="1150">
              <a:latin typeface="Arial"/>
              <a:cs typeface="Arial"/>
            </a:endParaRPr>
          </a:p>
          <a:p>
            <a:pPr marL="342583" marR="2540" indent="-148908">
              <a:lnSpc>
                <a:spcPts val="1675"/>
              </a:lnSpc>
              <a:spcBef>
                <a:spcPts val="93"/>
              </a:spcBef>
              <a:buClr>
                <a:srgbClr val="292929"/>
              </a:buClr>
              <a:buSzPct val="95833"/>
              <a:buFont typeface="Arial"/>
              <a:buAutoNum type="arabicPeriod" startAt="3"/>
              <a:tabLst>
                <a:tab pos="342900" algn="l"/>
              </a:tabLst>
            </a:pPr>
            <a:r>
              <a:rPr sz="1200" b="1" spc="-90" dirty="0">
                <a:solidFill>
                  <a:srgbClr val="FF1616"/>
                </a:solidFill>
                <a:latin typeface="Verdana"/>
                <a:cs typeface="Verdana"/>
              </a:rPr>
              <a:t>So </a:t>
            </a:r>
            <a:r>
              <a:rPr sz="1200" b="1" spc="-70" dirty="0">
                <a:solidFill>
                  <a:srgbClr val="FF1616"/>
                </a:solidFill>
                <a:latin typeface="Verdana"/>
                <a:cs typeface="Verdana"/>
              </a:rPr>
              <a:t>that</a:t>
            </a:r>
            <a:r>
              <a:rPr sz="1150" spc="-70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merupakan </a:t>
            </a:r>
            <a:r>
              <a:rPr sz="1200" b="1" spc="-68" dirty="0">
                <a:solidFill>
                  <a:srgbClr val="292929"/>
                </a:solidFill>
                <a:latin typeface="Verdana"/>
                <a:cs typeface="Verdana"/>
              </a:rPr>
              <a:t>hasil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90" dirty="0">
                <a:solidFill>
                  <a:srgbClr val="292929"/>
                </a:solidFill>
                <a:latin typeface="Arial"/>
                <a:cs typeface="Arial"/>
              </a:rPr>
              <a:t>didapatkan 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setelah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fungsi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diminta</a:t>
            </a:r>
            <a:r>
              <a:rPr sz="115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dijalankan.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5650" y="3500149"/>
            <a:ext cx="4131945" cy="187653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68" dirty="0">
                <a:solidFill>
                  <a:srgbClr val="292929"/>
                </a:solidFill>
                <a:latin typeface="Verdana"/>
                <a:cs typeface="Verdana"/>
              </a:rPr>
              <a:t>Contoh</a:t>
            </a:r>
            <a:endParaRPr sz="1600">
              <a:latin typeface="Verdana"/>
              <a:cs typeface="Verdana"/>
            </a:endParaRPr>
          </a:p>
          <a:p>
            <a:pPr marL="265113" marR="193358" indent="-148908">
              <a:lnSpc>
                <a:spcPct val="117900"/>
              </a:lnSpc>
              <a:spcBef>
                <a:spcPts val="945"/>
              </a:spcBef>
              <a:buClr>
                <a:srgbClr val="000000"/>
              </a:buClr>
              <a:buSzPct val="95833"/>
              <a:buFont typeface="Arial"/>
              <a:buAutoNum type="arabicPeriod"/>
              <a:tabLst>
                <a:tab pos="265430" algn="l"/>
              </a:tabLst>
            </a:pPr>
            <a:r>
              <a:rPr sz="1200" b="1" spc="-63" dirty="0">
                <a:solidFill>
                  <a:srgbClr val="FF1616"/>
                </a:solidFill>
                <a:latin typeface="Verdana"/>
                <a:cs typeface="Verdana"/>
              </a:rPr>
              <a:t>Sebagai </a:t>
            </a:r>
            <a:r>
              <a:rPr sz="1150" spc="73" dirty="0">
                <a:latin typeface="Arial"/>
                <a:cs typeface="Arial"/>
              </a:rPr>
              <a:t>seorang </a:t>
            </a:r>
            <a:r>
              <a:rPr sz="1150" spc="65" dirty="0">
                <a:latin typeface="Arial"/>
                <a:cs typeface="Arial"/>
              </a:rPr>
              <a:t>dosen, </a:t>
            </a:r>
            <a:r>
              <a:rPr sz="1200" b="1" spc="-85" dirty="0">
                <a:solidFill>
                  <a:srgbClr val="FF1616"/>
                </a:solidFill>
                <a:latin typeface="Verdana"/>
                <a:cs typeface="Verdana"/>
              </a:rPr>
              <a:t>saya </a:t>
            </a:r>
            <a:r>
              <a:rPr sz="1200" b="1" spc="-57" dirty="0">
                <a:solidFill>
                  <a:srgbClr val="FF1616"/>
                </a:solidFill>
                <a:latin typeface="Verdana"/>
                <a:cs typeface="Verdana"/>
              </a:rPr>
              <a:t>ingin </a:t>
            </a:r>
            <a:r>
              <a:rPr sz="1150" spc="60" dirty="0">
                <a:latin typeface="Arial"/>
                <a:cs typeface="Arial"/>
              </a:rPr>
              <a:t>hasil </a:t>
            </a:r>
            <a:r>
              <a:rPr sz="1150" spc="75" dirty="0">
                <a:latin typeface="Arial"/>
                <a:cs typeface="Arial"/>
              </a:rPr>
              <a:t>ujian  </a:t>
            </a:r>
            <a:r>
              <a:rPr sz="1150" spc="65" dirty="0">
                <a:latin typeface="Arial"/>
                <a:cs typeface="Arial"/>
              </a:rPr>
              <a:t>mahasiswa </a:t>
            </a:r>
            <a:r>
              <a:rPr sz="1150" spc="105" dirty="0">
                <a:latin typeface="Arial"/>
                <a:cs typeface="Arial"/>
              </a:rPr>
              <a:t>dihitung </a:t>
            </a:r>
            <a:r>
              <a:rPr sz="1150" spc="68" dirty="0">
                <a:latin typeface="Arial"/>
                <a:cs typeface="Arial"/>
              </a:rPr>
              <a:t>otomatis, </a:t>
            </a:r>
            <a:r>
              <a:rPr sz="1200" b="1" spc="-60" dirty="0">
                <a:solidFill>
                  <a:srgbClr val="FF1616"/>
                </a:solidFill>
                <a:latin typeface="Verdana"/>
                <a:cs typeface="Verdana"/>
              </a:rPr>
              <a:t>sehingga </a:t>
            </a:r>
            <a:r>
              <a:rPr sz="1150" spc="38" dirty="0">
                <a:latin typeface="Arial"/>
                <a:cs typeface="Arial"/>
              </a:rPr>
              <a:t>saya</a:t>
            </a:r>
            <a:r>
              <a:rPr sz="1150" spc="-105" dirty="0">
                <a:latin typeface="Arial"/>
                <a:cs typeface="Arial"/>
              </a:rPr>
              <a:t> </a:t>
            </a:r>
            <a:r>
              <a:rPr sz="1150" spc="57" dirty="0">
                <a:latin typeface="Arial"/>
                <a:cs typeface="Arial"/>
              </a:rPr>
              <a:t>bisa  </a:t>
            </a:r>
            <a:r>
              <a:rPr sz="1150" spc="85" dirty="0">
                <a:latin typeface="Arial"/>
                <a:cs typeface="Arial"/>
              </a:rPr>
              <a:t>dapatkan </a:t>
            </a:r>
            <a:r>
              <a:rPr sz="1150" spc="60" dirty="0">
                <a:latin typeface="Arial"/>
                <a:cs typeface="Arial"/>
              </a:rPr>
              <a:t>hasil </a:t>
            </a:r>
            <a:r>
              <a:rPr sz="1150" spc="75" dirty="0">
                <a:latin typeface="Arial"/>
                <a:cs typeface="Arial"/>
              </a:rPr>
              <a:t>ujian </a:t>
            </a:r>
            <a:r>
              <a:rPr sz="1150" spc="95" dirty="0">
                <a:latin typeface="Arial"/>
                <a:cs typeface="Arial"/>
              </a:rPr>
              <a:t>dengan</a:t>
            </a:r>
            <a:r>
              <a:rPr sz="1150" spc="-90" dirty="0">
                <a:latin typeface="Arial"/>
                <a:cs typeface="Arial"/>
              </a:rPr>
              <a:t> </a:t>
            </a:r>
            <a:r>
              <a:rPr sz="1150" spc="65" dirty="0">
                <a:latin typeface="Arial"/>
                <a:cs typeface="Arial"/>
              </a:rPr>
              <a:t>cepat.</a:t>
            </a:r>
            <a:endParaRPr sz="1150">
              <a:latin typeface="Arial"/>
              <a:cs typeface="Arial"/>
            </a:endParaRPr>
          </a:p>
          <a:p>
            <a:pPr marL="265113" marR="2540" indent="-148908">
              <a:lnSpc>
                <a:spcPts val="1675"/>
              </a:lnSpc>
              <a:spcBef>
                <a:spcPts val="102"/>
              </a:spcBef>
              <a:buClr>
                <a:srgbClr val="000000"/>
              </a:buClr>
              <a:buSzPct val="95833"/>
              <a:buFont typeface="Arial"/>
              <a:buAutoNum type="arabicPeriod"/>
              <a:tabLst>
                <a:tab pos="265430" algn="l"/>
              </a:tabLst>
            </a:pPr>
            <a:r>
              <a:rPr sz="1200" b="1" spc="-63" dirty="0">
                <a:solidFill>
                  <a:srgbClr val="FF1616"/>
                </a:solidFill>
                <a:latin typeface="Verdana"/>
                <a:cs typeface="Verdana"/>
              </a:rPr>
              <a:t>Sebagai </a:t>
            </a:r>
            <a:r>
              <a:rPr sz="1150" spc="73" dirty="0">
                <a:latin typeface="Arial"/>
                <a:cs typeface="Arial"/>
              </a:rPr>
              <a:t>seorang </a:t>
            </a:r>
            <a:r>
              <a:rPr sz="1150" spc="57" dirty="0">
                <a:latin typeface="Arial"/>
                <a:cs typeface="Arial"/>
              </a:rPr>
              <a:t>mahasiswa, </a:t>
            </a:r>
            <a:r>
              <a:rPr sz="1200" b="1" spc="-85" dirty="0">
                <a:solidFill>
                  <a:srgbClr val="FF1616"/>
                </a:solidFill>
                <a:latin typeface="Verdana"/>
                <a:cs typeface="Verdana"/>
              </a:rPr>
              <a:t>saya </a:t>
            </a:r>
            <a:r>
              <a:rPr sz="1200" b="1" spc="-57" dirty="0">
                <a:solidFill>
                  <a:srgbClr val="FF1616"/>
                </a:solidFill>
                <a:latin typeface="Verdana"/>
                <a:cs typeface="Verdana"/>
              </a:rPr>
              <a:t>ingin</a:t>
            </a:r>
            <a:r>
              <a:rPr sz="1200" b="1" spc="-130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1150" spc="70" dirty="0">
                <a:latin typeface="Arial"/>
                <a:cs typeface="Arial"/>
              </a:rPr>
              <a:t>mengakses  nilai </a:t>
            </a:r>
            <a:r>
              <a:rPr sz="1150" spc="75" dirty="0">
                <a:latin typeface="Arial"/>
                <a:cs typeface="Arial"/>
              </a:rPr>
              <a:t>ujian </a:t>
            </a:r>
            <a:r>
              <a:rPr sz="1150" spc="80" dirty="0">
                <a:latin typeface="Arial"/>
                <a:cs typeface="Arial"/>
              </a:rPr>
              <a:t>pada </a:t>
            </a:r>
            <a:r>
              <a:rPr sz="1150" spc="57" dirty="0">
                <a:latin typeface="Arial"/>
                <a:cs typeface="Arial"/>
              </a:rPr>
              <a:t>semester </a:t>
            </a:r>
            <a:r>
              <a:rPr sz="1150" spc="73" dirty="0">
                <a:latin typeface="Arial"/>
                <a:cs typeface="Arial"/>
              </a:rPr>
              <a:t>berjalan </a:t>
            </a:r>
            <a:r>
              <a:rPr sz="1150" spc="85" dirty="0">
                <a:latin typeface="Arial"/>
                <a:cs typeface="Arial"/>
              </a:rPr>
              <a:t>dan </a:t>
            </a:r>
            <a:r>
              <a:rPr sz="1150" spc="73" dirty="0">
                <a:latin typeface="Arial"/>
                <a:cs typeface="Arial"/>
              </a:rPr>
              <a:t>histori </a:t>
            </a:r>
            <a:r>
              <a:rPr sz="1150" spc="70" dirty="0">
                <a:latin typeface="Arial"/>
                <a:cs typeface="Arial"/>
              </a:rPr>
              <a:t>nilai  </a:t>
            </a:r>
            <a:r>
              <a:rPr sz="1150" spc="38" dirty="0">
                <a:latin typeface="Arial"/>
                <a:cs typeface="Arial"/>
              </a:rPr>
              <a:t>saya </a:t>
            </a:r>
            <a:r>
              <a:rPr sz="1150" spc="80" dirty="0">
                <a:latin typeface="Arial"/>
                <a:cs typeface="Arial"/>
              </a:rPr>
              <a:t>pada </a:t>
            </a:r>
            <a:r>
              <a:rPr sz="1150" spc="57" dirty="0">
                <a:latin typeface="Arial"/>
                <a:cs typeface="Arial"/>
              </a:rPr>
              <a:t>semester</a:t>
            </a:r>
            <a:r>
              <a:rPr sz="1025" spc="57" dirty="0">
                <a:latin typeface="Arial"/>
                <a:cs typeface="Arial"/>
              </a:rPr>
              <a:t>-</a:t>
            </a:r>
            <a:r>
              <a:rPr sz="1150" spc="57" dirty="0">
                <a:latin typeface="Arial"/>
                <a:cs typeface="Arial"/>
              </a:rPr>
              <a:t>semester </a:t>
            </a:r>
            <a:r>
              <a:rPr sz="1150" spc="68" dirty="0">
                <a:latin typeface="Arial"/>
                <a:cs typeface="Arial"/>
              </a:rPr>
              <a:t>sebelumya, </a:t>
            </a:r>
            <a:r>
              <a:rPr sz="1200" b="1" spc="-60" dirty="0">
                <a:solidFill>
                  <a:srgbClr val="FF1616"/>
                </a:solidFill>
                <a:latin typeface="Verdana"/>
                <a:cs typeface="Verdana"/>
              </a:rPr>
              <a:t>sehingga 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150" spc="38" dirty="0">
                <a:latin typeface="Arial"/>
                <a:cs typeface="Arial"/>
              </a:rPr>
              <a:t>saya </a:t>
            </a:r>
            <a:r>
              <a:rPr sz="1150" spc="85" dirty="0">
                <a:latin typeface="Arial"/>
                <a:cs typeface="Arial"/>
              </a:rPr>
              <a:t>dapat </a:t>
            </a:r>
            <a:r>
              <a:rPr sz="1150" spc="75" dirty="0">
                <a:latin typeface="Arial"/>
                <a:cs typeface="Arial"/>
              </a:rPr>
              <a:t>memastikan </a:t>
            </a:r>
            <a:r>
              <a:rPr sz="1150" spc="60" dirty="0">
                <a:latin typeface="Arial"/>
                <a:cs typeface="Arial"/>
              </a:rPr>
              <a:t>hasil </a:t>
            </a:r>
            <a:r>
              <a:rPr sz="1150" spc="65" dirty="0">
                <a:latin typeface="Arial"/>
                <a:cs typeface="Arial"/>
              </a:rPr>
              <a:t>belajar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28" dirty="0">
                <a:latin typeface="Arial"/>
                <a:cs typeface="Arial"/>
              </a:rPr>
              <a:t>saya.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907" y="2269942"/>
            <a:ext cx="3338195" cy="105721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350">
              <a:spcBef>
                <a:spcPts val="340"/>
              </a:spcBef>
            </a:pP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Kendala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dalam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</a:t>
            </a:r>
            <a:r>
              <a:rPr sz="115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story:</a:t>
            </a:r>
            <a:endParaRPr sz="1150">
              <a:latin typeface="Arial"/>
              <a:cs typeface="Arial"/>
            </a:endParaRPr>
          </a:p>
          <a:p>
            <a:pPr marL="265113" marR="31433" indent="-148908">
              <a:lnSpc>
                <a:spcPct val="121200"/>
              </a:lnSpc>
              <a:buAutoNum type="arabicPeriod"/>
              <a:tabLst>
                <a:tab pos="265430" algn="l"/>
              </a:tabLst>
            </a:pPr>
            <a:r>
              <a:rPr sz="1150" spc="43" dirty="0">
                <a:solidFill>
                  <a:srgbClr val="292929"/>
                </a:solidFill>
                <a:latin typeface="Arial"/>
                <a:cs typeface="Arial"/>
              </a:rPr>
              <a:t>Bahasa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natural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sulit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untuk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dipahami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 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diproses </a:t>
            </a:r>
            <a:r>
              <a:rPr sz="1150" spc="48" dirty="0">
                <a:solidFill>
                  <a:srgbClr val="292929"/>
                </a:solidFill>
                <a:latin typeface="Arial"/>
                <a:cs typeface="Arial"/>
              </a:rPr>
              <a:t>secara </a:t>
            </a:r>
            <a:r>
              <a:rPr sz="1150" spc="93" dirty="0">
                <a:solidFill>
                  <a:srgbClr val="292929"/>
                </a:solidFill>
                <a:latin typeface="Arial"/>
                <a:cs typeface="Arial"/>
              </a:rPr>
              <a:t>langsung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oleh</a:t>
            </a:r>
            <a:r>
              <a:rPr sz="115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komputer.</a:t>
            </a:r>
            <a:endParaRPr sz="1150">
              <a:latin typeface="Arial"/>
              <a:cs typeface="Arial"/>
            </a:endParaRPr>
          </a:p>
          <a:p>
            <a:pPr marL="265113" marR="2540" indent="-148908">
              <a:lnSpc>
                <a:spcPct val="121200"/>
              </a:lnSpc>
              <a:buAutoNum type="arabicPeriod"/>
              <a:tabLst>
                <a:tab pos="265430" algn="l"/>
              </a:tabLst>
            </a:pP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Konflik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pada </a:t>
            </a:r>
            <a:r>
              <a:rPr sz="1150" spc="60" dirty="0">
                <a:solidFill>
                  <a:srgbClr val="292929"/>
                </a:solidFill>
                <a:latin typeface="Arial"/>
                <a:cs typeface="Arial"/>
              </a:rPr>
              <a:t>proses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validasi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</a:t>
            </a:r>
            <a:r>
              <a:rPr sz="1150" spc="-1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verifikasi 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story </a:t>
            </a:r>
            <a:r>
              <a:rPr sz="1150" spc="63" dirty="0">
                <a:solidFill>
                  <a:srgbClr val="292929"/>
                </a:solidFill>
                <a:latin typeface="Arial"/>
                <a:cs typeface="Arial"/>
              </a:rPr>
              <a:t>antar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</a:t>
            </a:r>
            <a:r>
              <a:rPr sz="115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developer.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2950" y="1732011"/>
            <a:ext cx="2540318" cy="627224"/>
          </a:xfrm>
          <a:prstGeom prst="rect">
            <a:avLst/>
          </a:prstGeom>
        </p:spPr>
        <p:txBody>
          <a:bodyPr vert="horz" wrap="square" lIns="0" tIns="9208" rIns="0" bIns="0" rtlCol="0">
            <a:spAutoFit/>
          </a:bodyPr>
          <a:lstStyle/>
          <a:p>
            <a:pPr marL="6350" marR="2540" algn="just">
              <a:lnSpc>
                <a:spcPct val="119400"/>
              </a:lnSpc>
              <a:spcBef>
                <a:spcPts val="73"/>
              </a:spcBef>
            </a:pP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story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telah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dibuat</a:t>
            </a:r>
            <a:r>
              <a:rPr sz="115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dapat  diperdetail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dengan menggunakan  </a:t>
            </a:r>
            <a:r>
              <a:rPr sz="1200" b="1" spc="-45" dirty="0">
                <a:solidFill>
                  <a:srgbClr val="008037"/>
                </a:solidFill>
                <a:latin typeface="Verdana"/>
                <a:cs typeface="Verdana"/>
              </a:rPr>
              <a:t>Acceptance</a:t>
            </a:r>
            <a:r>
              <a:rPr sz="1200" b="1" spc="-88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1200" b="1" spc="-70" dirty="0">
                <a:solidFill>
                  <a:srgbClr val="03989D"/>
                </a:solidFill>
                <a:latin typeface="Verdana"/>
                <a:cs typeface="Verdana"/>
              </a:rPr>
              <a:t>criteria.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2950" y="2617881"/>
            <a:ext cx="2880360" cy="184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sz="1150" spc="85" dirty="0">
                <a:latin typeface="Arial"/>
                <a:cs typeface="Arial"/>
              </a:rPr>
              <a:t>Acceptance </a:t>
            </a:r>
            <a:r>
              <a:rPr sz="1150" spc="68" dirty="0">
                <a:latin typeface="Arial"/>
                <a:cs typeface="Arial"/>
              </a:rPr>
              <a:t>criteria </a:t>
            </a:r>
            <a:r>
              <a:rPr sz="1150" spc="73" dirty="0">
                <a:latin typeface="Arial"/>
                <a:cs typeface="Arial"/>
              </a:rPr>
              <a:t>menjelaskan</a:t>
            </a:r>
            <a:r>
              <a:rPr sz="1150" spc="-88" dirty="0">
                <a:latin typeface="Arial"/>
                <a:cs typeface="Arial"/>
              </a:rPr>
              <a:t> </a:t>
            </a:r>
            <a:r>
              <a:rPr sz="1150" spc="85" dirty="0">
                <a:latin typeface="Arial"/>
                <a:cs typeface="Arial"/>
              </a:rPr>
              <a:t>ruang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2950" y="2794059"/>
            <a:ext cx="2750185" cy="842731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350" marR="2540">
              <a:lnSpc>
                <a:spcPct val="121200"/>
              </a:lnSpc>
              <a:spcBef>
                <a:spcPts val="48"/>
              </a:spcBef>
            </a:pPr>
            <a:r>
              <a:rPr sz="1150" spc="102" dirty="0">
                <a:latin typeface="Arial"/>
                <a:cs typeface="Arial"/>
              </a:rPr>
              <a:t>lingkup </a:t>
            </a:r>
            <a:r>
              <a:rPr sz="1150" spc="68" dirty="0">
                <a:latin typeface="Arial"/>
                <a:cs typeface="Arial"/>
              </a:rPr>
              <a:t>dari </a:t>
            </a:r>
            <a:r>
              <a:rPr sz="1150" spc="75" dirty="0">
                <a:latin typeface="Arial"/>
                <a:cs typeface="Arial"/>
              </a:rPr>
              <a:t>sebuah </a:t>
            </a:r>
            <a:r>
              <a:rPr sz="1150" spc="53" dirty="0">
                <a:latin typeface="Arial"/>
                <a:cs typeface="Arial"/>
              </a:rPr>
              <a:t>user </a:t>
            </a:r>
            <a:r>
              <a:rPr sz="1150" spc="65" dirty="0">
                <a:latin typeface="Arial"/>
                <a:cs typeface="Arial"/>
              </a:rPr>
              <a:t>story </a:t>
            </a:r>
            <a:r>
              <a:rPr sz="1150" spc="85" dirty="0">
                <a:latin typeface="Arial"/>
                <a:cs typeface="Arial"/>
              </a:rPr>
              <a:t>yang  berupa </a:t>
            </a:r>
            <a:r>
              <a:rPr sz="1150" spc="70" dirty="0">
                <a:latin typeface="Arial"/>
                <a:cs typeface="Arial"/>
              </a:rPr>
              <a:t>daftar </a:t>
            </a:r>
            <a:r>
              <a:rPr sz="1150" spc="65" dirty="0">
                <a:latin typeface="Arial"/>
                <a:cs typeface="Arial"/>
              </a:rPr>
              <a:t>kriteria </a:t>
            </a:r>
            <a:r>
              <a:rPr sz="1150" spc="85" dirty="0">
                <a:latin typeface="Arial"/>
                <a:cs typeface="Arial"/>
              </a:rPr>
              <a:t>yang  mengindikasikan </a:t>
            </a:r>
            <a:r>
              <a:rPr sz="1150" spc="75" dirty="0">
                <a:latin typeface="Arial"/>
                <a:cs typeface="Arial"/>
              </a:rPr>
              <a:t>sebuah </a:t>
            </a:r>
            <a:r>
              <a:rPr sz="1150" spc="65" dirty="0">
                <a:latin typeface="Arial"/>
                <a:cs typeface="Arial"/>
              </a:rPr>
              <a:t>story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78" dirty="0">
                <a:latin typeface="Arial"/>
                <a:cs typeface="Arial"/>
              </a:rPr>
              <a:t>sudah  </a:t>
            </a:r>
            <a:r>
              <a:rPr sz="1150" spc="60" dirty="0">
                <a:latin typeface="Arial"/>
                <a:cs typeface="Arial"/>
              </a:rPr>
              <a:t>diselesaikan.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4129" y="4948138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4129" y="5157688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4129" y="5367238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9191" y="3944650"/>
            <a:ext cx="3882708" cy="46576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" marR="2540">
              <a:lnSpc>
                <a:spcPct val="121300"/>
              </a:lnSpc>
              <a:spcBef>
                <a:spcPts val="45"/>
              </a:spcBef>
            </a:pPr>
            <a:r>
              <a:rPr sz="850" spc="65" dirty="0">
                <a:solidFill>
                  <a:srgbClr val="FF1616"/>
                </a:solidFill>
                <a:latin typeface="Arial"/>
                <a:cs typeface="Arial"/>
              </a:rPr>
              <a:t>Contoh: </a:t>
            </a:r>
            <a:r>
              <a:rPr sz="775" spc="38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850" spc="38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850" spc="50" dirty="0">
                <a:solidFill>
                  <a:srgbClr val="292929"/>
                </a:solidFill>
                <a:latin typeface="Arial"/>
                <a:cs typeface="Arial"/>
              </a:rPr>
              <a:t>Story</a:t>
            </a:r>
            <a:r>
              <a:rPr sz="775" spc="50" dirty="0">
                <a:solidFill>
                  <a:srgbClr val="292929"/>
                </a:solidFill>
                <a:latin typeface="Arial"/>
                <a:cs typeface="Arial"/>
              </a:rPr>
              <a:t>) </a:t>
            </a:r>
            <a:r>
              <a:rPr sz="850" spc="53" dirty="0">
                <a:solidFill>
                  <a:srgbClr val="292929"/>
                </a:solidFill>
                <a:latin typeface="Arial"/>
                <a:cs typeface="Arial"/>
              </a:rPr>
              <a:t>Sebagai </a:t>
            </a:r>
            <a:r>
              <a:rPr sz="850" spc="60" dirty="0">
                <a:solidFill>
                  <a:srgbClr val="292929"/>
                </a:solidFill>
                <a:latin typeface="Arial"/>
                <a:cs typeface="Arial"/>
              </a:rPr>
              <a:t>seorang </a:t>
            </a:r>
            <a:r>
              <a:rPr sz="850" spc="55" dirty="0">
                <a:solidFill>
                  <a:srgbClr val="292929"/>
                </a:solidFill>
                <a:latin typeface="Arial"/>
                <a:cs typeface="Arial"/>
              </a:rPr>
              <a:t>dosen, </a:t>
            </a:r>
            <a:r>
              <a:rPr sz="850" spc="35" dirty="0">
                <a:solidFill>
                  <a:srgbClr val="292929"/>
                </a:solidFill>
                <a:latin typeface="Arial"/>
                <a:cs typeface="Arial"/>
              </a:rPr>
              <a:t>saya </a:t>
            </a:r>
            <a:r>
              <a:rPr sz="850" spc="78" dirty="0">
                <a:solidFill>
                  <a:srgbClr val="292929"/>
                </a:solidFill>
                <a:latin typeface="Arial"/>
                <a:cs typeface="Arial"/>
              </a:rPr>
              <a:t>ingin </a:t>
            </a:r>
            <a:r>
              <a:rPr sz="850" spc="50" dirty="0">
                <a:solidFill>
                  <a:srgbClr val="292929"/>
                </a:solidFill>
                <a:latin typeface="Arial"/>
                <a:cs typeface="Arial"/>
              </a:rPr>
              <a:t>hasil </a:t>
            </a:r>
            <a:r>
              <a:rPr sz="850" spc="63" dirty="0">
                <a:solidFill>
                  <a:srgbClr val="292929"/>
                </a:solidFill>
                <a:latin typeface="Arial"/>
                <a:cs typeface="Arial"/>
              </a:rPr>
              <a:t>ujian  </a:t>
            </a:r>
            <a:r>
              <a:rPr sz="850" spc="55" dirty="0">
                <a:solidFill>
                  <a:srgbClr val="292929"/>
                </a:solidFill>
                <a:latin typeface="Arial"/>
                <a:cs typeface="Arial"/>
              </a:rPr>
              <a:t>mahasiswa </a:t>
            </a:r>
            <a:r>
              <a:rPr sz="850" spc="85" dirty="0">
                <a:solidFill>
                  <a:srgbClr val="292929"/>
                </a:solidFill>
                <a:latin typeface="Arial"/>
                <a:cs typeface="Arial"/>
              </a:rPr>
              <a:t>dihitung</a:t>
            </a:r>
            <a:r>
              <a:rPr sz="85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850" spc="57" dirty="0">
                <a:solidFill>
                  <a:srgbClr val="292929"/>
                </a:solidFill>
                <a:latin typeface="Arial"/>
                <a:cs typeface="Arial"/>
              </a:rPr>
              <a:t>otomatis, </a:t>
            </a:r>
            <a:r>
              <a:rPr sz="850" spc="70" dirty="0">
                <a:solidFill>
                  <a:srgbClr val="292929"/>
                </a:solidFill>
                <a:latin typeface="Arial"/>
                <a:cs typeface="Arial"/>
              </a:rPr>
              <a:t>sehingga </a:t>
            </a:r>
            <a:r>
              <a:rPr sz="850" spc="35" dirty="0">
                <a:solidFill>
                  <a:srgbClr val="292929"/>
                </a:solidFill>
                <a:latin typeface="Arial"/>
                <a:cs typeface="Arial"/>
              </a:rPr>
              <a:t>saya </a:t>
            </a:r>
            <a:r>
              <a:rPr sz="850" spc="50" dirty="0">
                <a:solidFill>
                  <a:srgbClr val="292929"/>
                </a:solidFill>
                <a:latin typeface="Arial"/>
                <a:cs typeface="Arial"/>
              </a:rPr>
              <a:t>bisa </a:t>
            </a:r>
            <a:r>
              <a:rPr sz="850" spc="70" dirty="0">
                <a:solidFill>
                  <a:srgbClr val="292929"/>
                </a:solidFill>
                <a:latin typeface="Arial"/>
                <a:cs typeface="Arial"/>
              </a:rPr>
              <a:t>dapatkan </a:t>
            </a:r>
            <a:r>
              <a:rPr sz="850" spc="50" dirty="0">
                <a:solidFill>
                  <a:srgbClr val="292929"/>
                </a:solidFill>
                <a:latin typeface="Arial"/>
                <a:cs typeface="Arial"/>
              </a:rPr>
              <a:t>hasil </a:t>
            </a:r>
            <a:r>
              <a:rPr sz="850" spc="63" dirty="0">
                <a:solidFill>
                  <a:srgbClr val="292929"/>
                </a:solidFill>
                <a:latin typeface="Arial"/>
                <a:cs typeface="Arial"/>
              </a:rPr>
              <a:t>ujian  </a:t>
            </a:r>
            <a:r>
              <a:rPr sz="850" spc="80" dirty="0">
                <a:solidFill>
                  <a:srgbClr val="292929"/>
                </a:solidFill>
                <a:latin typeface="Arial"/>
                <a:cs typeface="Arial"/>
              </a:rPr>
              <a:t>dengan</a:t>
            </a:r>
            <a:r>
              <a:rPr sz="850" spc="2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850" spc="55" dirty="0">
                <a:solidFill>
                  <a:srgbClr val="292929"/>
                </a:solidFill>
                <a:latin typeface="Arial"/>
                <a:cs typeface="Arial"/>
              </a:rPr>
              <a:t>cepat.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9191" y="4623500"/>
            <a:ext cx="3720783" cy="835230"/>
          </a:xfrm>
          <a:prstGeom prst="rect">
            <a:avLst/>
          </a:prstGeom>
        </p:spPr>
        <p:txBody>
          <a:bodyPr vert="horz" wrap="square" lIns="0" tIns="40323" rIns="0" bIns="0" rtlCol="0">
            <a:spAutoFit/>
          </a:bodyPr>
          <a:lstStyle/>
          <a:p>
            <a:pPr marL="6350">
              <a:spcBef>
                <a:spcPts val="318"/>
              </a:spcBef>
            </a:pP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Acceptance</a:t>
            </a:r>
            <a:r>
              <a:rPr sz="1150" spc="3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Criteria:</a:t>
            </a:r>
            <a:endParaRPr sz="1150">
              <a:latin typeface="Arial"/>
              <a:cs typeface="Arial"/>
            </a:endParaRPr>
          </a:p>
          <a:p>
            <a:pPr marL="265113" marR="2540">
              <a:lnSpc>
                <a:spcPct val="119600"/>
              </a:lnSpc>
            </a:pP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Pilihan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soal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ujian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hanya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pilihan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berganda.  </a:t>
            </a:r>
            <a:r>
              <a:rPr sz="1150" spc="60" dirty="0">
                <a:solidFill>
                  <a:srgbClr val="292929"/>
                </a:solidFill>
                <a:latin typeface="Arial"/>
                <a:cs typeface="Arial"/>
              </a:rPr>
              <a:t>Setiap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soal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telah </a:t>
            </a:r>
            <a:r>
              <a:rPr sz="1150" spc="93" dirty="0">
                <a:solidFill>
                  <a:srgbClr val="292929"/>
                </a:solidFill>
                <a:latin typeface="Arial"/>
                <a:cs typeface="Arial"/>
              </a:rPr>
              <a:t>ditentukan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poin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dan</a:t>
            </a:r>
            <a:r>
              <a:rPr sz="1150" spc="-168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jawaban.  </a:t>
            </a:r>
            <a:r>
              <a:rPr sz="1150" spc="45" dirty="0">
                <a:solidFill>
                  <a:srgbClr val="292929"/>
                </a:solidFill>
                <a:latin typeface="Arial"/>
                <a:cs typeface="Arial"/>
              </a:rPr>
              <a:t>Peserta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ujian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hanya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dapat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submit </a:t>
            </a:r>
            <a:r>
              <a:rPr sz="1150" spc="55" dirty="0">
                <a:solidFill>
                  <a:srgbClr val="292929"/>
                </a:solidFill>
                <a:latin typeface="Arial"/>
                <a:cs typeface="Arial"/>
              </a:rPr>
              <a:t>1</a:t>
            </a:r>
            <a:r>
              <a:rPr sz="1150" spc="-1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292929"/>
                </a:solidFill>
                <a:latin typeface="Arial"/>
                <a:cs typeface="Arial"/>
              </a:rPr>
              <a:t>kali.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345" y="3520745"/>
            <a:ext cx="3372485" cy="1077732"/>
          </a:xfrm>
          <a:prstGeom prst="rect">
            <a:avLst/>
          </a:prstGeom>
        </p:spPr>
        <p:txBody>
          <a:bodyPr vert="horz" wrap="square" lIns="0" tIns="36513" rIns="0" bIns="0" rtlCol="0">
            <a:spAutoFit/>
          </a:bodyPr>
          <a:lstStyle/>
          <a:p>
            <a:pPr marL="6350">
              <a:spcBef>
                <a:spcPts val="288"/>
              </a:spcBef>
            </a:pPr>
            <a:r>
              <a:rPr sz="1150" spc="65" dirty="0">
                <a:solidFill>
                  <a:srgbClr val="FF1616"/>
                </a:solidFill>
                <a:latin typeface="Arial"/>
                <a:cs typeface="Arial"/>
              </a:rPr>
              <a:t>Penyebab:</a:t>
            </a:r>
            <a:endParaRPr sz="1150">
              <a:latin typeface="Arial"/>
              <a:cs typeface="Arial"/>
            </a:endParaRPr>
          </a:p>
          <a:p>
            <a:pPr marL="265113" marR="2540" indent="-148908">
              <a:lnSpc>
                <a:spcPts val="1675"/>
              </a:lnSpc>
              <a:spcBef>
                <a:spcPts val="102"/>
              </a:spcBef>
            </a:pPr>
            <a:r>
              <a:rPr sz="1150" spc="23" dirty="0">
                <a:solidFill>
                  <a:srgbClr val="292929"/>
                </a:solidFill>
                <a:latin typeface="Arial"/>
                <a:cs typeface="Arial"/>
              </a:rPr>
              <a:t>1. </a:t>
            </a:r>
            <a:r>
              <a:rPr sz="1200" b="1" spc="-65" dirty="0">
                <a:solidFill>
                  <a:srgbClr val="292929"/>
                </a:solidFill>
                <a:latin typeface="Verdana"/>
                <a:cs typeface="Verdana"/>
              </a:rPr>
              <a:t>Ambiguity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ditimbulkan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oleh  </a:t>
            </a:r>
            <a:r>
              <a:rPr sz="1150" spc="98" dirty="0">
                <a:solidFill>
                  <a:srgbClr val="292929"/>
                </a:solidFill>
                <a:latin typeface="Arial"/>
                <a:cs typeface="Arial"/>
              </a:rPr>
              <a:t>penggunaan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story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 ruang</a:t>
            </a:r>
            <a:r>
              <a:rPr sz="1150" spc="-12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102" dirty="0">
                <a:solidFill>
                  <a:srgbClr val="292929"/>
                </a:solidFill>
                <a:latin typeface="Arial"/>
                <a:cs typeface="Arial"/>
              </a:rPr>
              <a:t>lingkup 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dijelaskan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dalam </a:t>
            </a:r>
            <a:r>
              <a:rPr sz="1150" spc="53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1150" spc="65" dirty="0">
                <a:solidFill>
                  <a:srgbClr val="292929"/>
                </a:solidFill>
                <a:latin typeface="Arial"/>
                <a:cs typeface="Arial"/>
              </a:rPr>
              <a:t>story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kurang  </a:t>
            </a:r>
            <a:r>
              <a:rPr sz="1150" spc="38" dirty="0">
                <a:solidFill>
                  <a:srgbClr val="292929"/>
                </a:solidFill>
                <a:latin typeface="Arial"/>
                <a:cs typeface="Arial"/>
              </a:rPr>
              <a:t>jelas.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8000" y="1203465"/>
            <a:ext cx="2037080" cy="477695"/>
          </a:xfrm>
          <a:prstGeom prst="rect">
            <a:avLst/>
          </a:prstGeom>
        </p:spPr>
        <p:txBody>
          <a:bodyPr vert="horz" wrap="square" lIns="0" tIns="8255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65"/>
              </a:spcBef>
            </a:pPr>
            <a:r>
              <a:rPr sz="3050" spc="28" dirty="0"/>
              <a:t>User</a:t>
            </a:r>
            <a:r>
              <a:rPr sz="3050" spc="-518" dirty="0"/>
              <a:t> </a:t>
            </a:r>
            <a:r>
              <a:rPr sz="3050" spc="5" dirty="0"/>
              <a:t>Story</a:t>
            </a:r>
            <a:endParaRPr sz="3050"/>
          </a:p>
        </p:txBody>
      </p:sp>
      <p:sp>
        <p:nvSpPr>
          <p:cNvPr id="13" name="object 13"/>
          <p:cNvSpPr txBox="1"/>
          <p:nvPr/>
        </p:nvSpPr>
        <p:spPr>
          <a:xfrm>
            <a:off x="508000" y="1685363"/>
            <a:ext cx="4420235" cy="360035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350">
              <a:spcBef>
                <a:spcPts val="48"/>
              </a:spcBef>
            </a:pPr>
            <a:r>
              <a:rPr sz="2300" spc="78" dirty="0">
                <a:solidFill>
                  <a:srgbClr val="292929"/>
                </a:solidFill>
                <a:latin typeface="Verdana"/>
                <a:cs typeface="Verdana"/>
              </a:rPr>
              <a:t>acceptance</a:t>
            </a:r>
            <a:r>
              <a:rPr sz="2300" spc="-365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2300" spc="28" dirty="0">
                <a:solidFill>
                  <a:srgbClr val="292929"/>
                </a:solidFill>
                <a:latin typeface="Verdana"/>
                <a:cs typeface="Verdana"/>
              </a:rPr>
              <a:t>criteria</a:t>
            </a:r>
            <a:r>
              <a:rPr sz="2300" spc="-363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2050" spc="68" dirty="0">
                <a:solidFill>
                  <a:srgbClr val="292929"/>
                </a:solidFill>
                <a:latin typeface="Arial Black"/>
                <a:cs typeface="Arial Black"/>
              </a:rPr>
              <a:t>(</a:t>
            </a:r>
            <a:r>
              <a:rPr sz="2300" spc="68" dirty="0">
                <a:solidFill>
                  <a:srgbClr val="292929"/>
                </a:solidFill>
                <a:latin typeface="Verdana"/>
                <a:cs typeface="Verdana"/>
              </a:rPr>
              <a:t>opsional</a:t>
            </a:r>
            <a:r>
              <a:rPr sz="2050" spc="68" dirty="0">
                <a:solidFill>
                  <a:srgbClr val="292929"/>
                </a:solidFill>
                <a:latin typeface="Arial Black"/>
                <a:cs typeface="Arial Black"/>
              </a:rPr>
              <a:t>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75617" y="3202895"/>
            <a:ext cx="981710" cy="243840"/>
          </a:xfrm>
          <a:custGeom>
            <a:avLst/>
            <a:gdLst/>
            <a:ahLst/>
            <a:cxnLst/>
            <a:rect l="l" t="t" r="r" b="b"/>
            <a:pathLst>
              <a:path w="1963420" h="487679">
                <a:moveTo>
                  <a:pt x="1621713" y="487078"/>
                </a:moveTo>
                <a:lnTo>
                  <a:pt x="1585673" y="468323"/>
                </a:lnTo>
                <a:lnTo>
                  <a:pt x="1579006" y="435322"/>
                </a:lnTo>
                <a:lnTo>
                  <a:pt x="1585065" y="419836"/>
                </a:lnTo>
                <a:lnTo>
                  <a:pt x="1597206" y="407732"/>
                </a:lnTo>
                <a:lnTo>
                  <a:pt x="1777406" y="286548"/>
                </a:lnTo>
                <a:lnTo>
                  <a:pt x="0" y="286548"/>
                </a:lnTo>
                <a:lnTo>
                  <a:pt x="0" y="199988"/>
                </a:lnTo>
                <a:lnTo>
                  <a:pt x="1777406" y="199988"/>
                </a:lnTo>
                <a:lnTo>
                  <a:pt x="1597206" y="78805"/>
                </a:lnTo>
                <a:lnTo>
                  <a:pt x="1585065" y="66091"/>
                </a:lnTo>
                <a:lnTo>
                  <a:pt x="1579006" y="50673"/>
                </a:lnTo>
                <a:lnTo>
                  <a:pt x="1579164" y="34173"/>
                </a:lnTo>
                <a:lnTo>
                  <a:pt x="1585673" y="18213"/>
                </a:lnTo>
                <a:lnTo>
                  <a:pt x="1598377" y="6063"/>
                </a:lnTo>
                <a:lnTo>
                  <a:pt x="1613785" y="0"/>
                </a:lnTo>
                <a:lnTo>
                  <a:pt x="1630273" y="157"/>
                </a:lnTo>
                <a:lnTo>
                  <a:pt x="1943190" y="207202"/>
                </a:lnTo>
                <a:lnTo>
                  <a:pt x="1963373" y="243268"/>
                </a:lnTo>
                <a:lnTo>
                  <a:pt x="1962066" y="253773"/>
                </a:lnTo>
                <a:lnTo>
                  <a:pt x="1646221" y="479865"/>
                </a:lnTo>
                <a:lnTo>
                  <a:pt x="1628178" y="486559"/>
                </a:lnTo>
                <a:lnTo>
                  <a:pt x="1621713" y="487078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9191" y="2947288"/>
            <a:ext cx="637223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102" dirty="0">
                <a:solidFill>
                  <a:srgbClr val="292929"/>
                </a:solidFill>
                <a:latin typeface="Verdana"/>
                <a:cs typeface="Verdana"/>
              </a:rPr>
              <a:t>S</a:t>
            </a:r>
            <a:r>
              <a:rPr sz="1600" b="1" spc="-68" dirty="0">
                <a:solidFill>
                  <a:srgbClr val="292929"/>
                </a:solidFill>
                <a:latin typeface="Verdana"/>
                <a:cs typeface="Verdana"/>
              </a:rPr>
              <a:t>o</a:t>
            </a:r>
            <a:r>
              <a:rPr sz="1600" b="1" spc="-40" dirty="0">
                <a:solidFill>
                  <a:srgbClr val="292929"/>
                </a:solidFill>
                <a:latin typeface="Verdana"/>
                <a:cs typeface="Verdana"/>
              </a:rPr>
              <a:t>l</a:t>
            </a:r>
            <a:r>
              <a:rPr sz="1600" b="1" spc="-90" dirty="0">
                <a:solidFill>
                  <a:srgbClr val="292929"/>
                </a:solidFill>
                <a:latin typeface="Verdana"/>
                <a:cs typeface="Verdana"/>
              </a:rPr>
              <a:t>u</a:t>
            </a:r>
            <a:r>
              <a:rPr sz="1600" b="1" spc="-93" dirty="0">
                <a:solidFill>
                  <a:srgbClr val="292929"/>
                </a:solidFill>
                <a:latin typeface="Verdana"/>
                <a:cs typeface="Verdana"/>
              </a:rPr>
              <a:t>s</a:t>
            </a:r>
            <a:r>
              <a:rPr sz="1600" b="1" spc="-123" dirty="0">
                <a:solidFill>
                  <a:srgbClr val="292929"/>
                </a:solidFill>
                <a:latin typeface="Verdana"/>
                <a:cs typeface="Verdana"/>
              </a:rPr>
              <a:t>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7250"/>
            <a:ext cx="9144000" cy="51435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70442" y="1028699"/>
              <a:ext cx="229279" cy="229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09394" y="1028699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89933" y="1028699"/>
              <a:ext cx="229279" cy="2294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6698" y="5360822"/>
              <a:ext cx="10163189" cy="46291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2257" y="1305759"/>
            <a:ext cx="3503613" cy="955263"/>
          </a:xfrm>
          <a:prstGeom prst="rect">
            <a:avLst/>
          </a:prstGeom>
        </p:spPr>
        <p:txBody>
          <a:bodyPr vert="horz" wrap="square" lIns="0" tIns="6033" rIns="0" bIns="0" rtlCol="0" anchor="ctr">
            <a:spAutoFit/>
          </a:bodyPr>
          <a:lstStyle/>
          <a:p>
            <a:pPr marL="6350" marR="2540">
              <a:lnSpc>
                <a:spcPct val="116100"/>
              </a:lnSpc>
              <a:spcBef>
                <a:spcPts val="48"/>
              </a:spcBef>
            </a:pPr>
            <a:r>
              <a:rPr sz="2800" b="1" spc="-138" dirty="0">
                <a:solidFill>
                  <a:srgbClr val="03989D"/>
                </a:solidFill>
              </a:rPr>
              <a:t>Product </a:t>
            </a:r>
            <a:r>
              <a:rPr sz="2800" b="1" spc="-118" dirty="0">
                <a:solidFill>
                  <a:srgbClr val="03989D"/>
                </a:solidFill>
              </a:rPr>
              <a:t>Backlog</a:t>
            </a:r>
            <a:r>
              <a:rPr sz="2800" b="1" spc="-275" dirty="0">
                <a:solidFill>
                  <a:srgbClr val="03989D"/>
                </a:solidFill>
              </a:rPr>
              <a:t> </a:t>
            </a:r>
            <a:r>
              <a:rPr sz="2800" b="1" spc="-198" dirty="0"/>
              <a:t>vs  </a:t>
            </a:r>
            <a:r>
              <a:rPr sz="2800" b="1" spc="-160" dirty="0">
                <a:solidFill>
                  <a:srgbClr val="004AAC"/>
                </a:solidFill>
              </a:rPr>
              <a:t>Sprint</a:t>
            </a:r>
            <a:r>
              <a:rPr sz="2800" b="1" spc="-195" dirty="0">
                <a:solidFill>
                  <a:srgbClr val="004AAC"/>
                </a:solidFill>
              </a:rPr>
              <a:t> </a:t>
            </a:r>
            <a:r>
              <a:rPr sz="2800" b="1" spc="-118" dirty="0">
                <a:solidFill>
                  <a:srgbClr val="004AAC"/>
                </a:solidFill>
              </a:rPr>
              <a:t>Backlog</a:t>
            </a:r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780101" y="2477872"/>
            <a:ext cx="53102" cy="53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101" y="2902692"/>
            <a:ext cx="53102" cy="53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7828" y="2362819"/>
            <a:ext cx="3440748" cy="1271054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350" marR="2540">
              <a:lnSpc>
                <a:spcPct val="121200"/>
              </a:lnSpc>
              <a:spcBef>
                <a:spcPts val="48"/>
              </a:spcBef>
            </a:pP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Product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Backlog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adalah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daftar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fitur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dibutuhkan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sebagai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bagian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dari </a:t>
            </a:r>
            <a:r>
              <a:rPr sz="1150" spc="102" dirty="0">
                <a:solidFill>
                  <a:srgbClr val="292929"/>
                </a:solidFill>
                <a:latin typeface="Arial"/>
                <a:cs typeface="Arial"/>
              </a:rPr>
              <a:t>produk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akhir 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Product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Backlog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adalah antrian fleksibel  pekerjaan</a:t>
            </a:r>
            <a:r>
              <a:rPr sz="1025" spc="73" dirty="0">
                <a:solidFill>
                  <a:srgbClr val="292929"/>
                </a:solidFill>
                <a:latin typeface="Arial"/>
                <a:cs typeface="Arial"/>
              </a:rPr>
              <a:t>-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pekerjaan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88" dirty="0">
                <a:solidFill>
                  <a:srgbClr val="292929"/>
                </a:solidFill>
                <a:latin typeface="Arial"/>
                <a:cs typeface="Arial"/>
              </a:rPr>
              <a:t>diminta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pihak</a:t>
            </a:r>
            <a:r>
              <a:rPr sz="1150" spc="-123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68" dirty="0">
                <a:solidFill>
                  <a:srgbClr val="292929"/>
                </a:solidFill>
                <a:latin typeface="Arial"/>
                <a:cs typeface="Arial"/>
              </a:rPr>
              <a:t>bisnis 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untuk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dikerjakan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pihak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eksekutor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di </a:t>
            </a:r>
            <a:r>
              <a:rPr sz="1150" spc="43" dirty="0">
                <a:solidFill>
                  <a:srgbClr val="292929"/>
                </a:solidFill>
                <a:latin typeface="Arial"/>
                <a:cs typeface="Arial"/>
              </a:rPr>
              <a:t>masa 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depan.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2136" y="2467159"/>
            <a:ext cx="53102" cy="53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19863" y="2352105"/>
            <a:ext cx="2768600" cy="1056892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350" marR="2540">
              <a:lnSpc>
                <a:spcPct val="121200"/>
              </a:lnSpc>
              <a:spcBef>
                <a:spcPts val="48"/>
              </a:spcBef>
            </a:pP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Sprint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Backlog </a:t>
            </a:r>
            <a:r>
              <a:rPr sz="1150" spc="73" dirty="0">
                <a:solidFill>
                  <a:srgbClr val="292929"/>
                </a:solidFill>
                <a:latin typeface="Arial"/>
                <a:cs typeface="Arial"/>
              </a:rPr>
              <a:t>adalah </a:t>
            </a:r>
            <a:r>
              <a:rPr sz="1150" spc="98" dirty="0">
                <a:solidFill>
                  <a:srgbClr val="292929"/>
                </a:solidFill>
                <a:latin typeface="Arial"/>
                <a:cs typeface="Arial"/>
              </a:rPr>
              <a:t>kumpulan</a:t>
            </a:r>
            <a:r>
              <a:rPr sz="1150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item  </a:t>
            </a:r>
            <a:r>
              <a:rPr sz="1150" spc="83" dirty="0">
                <a:solidFill>
                  <a:srgbClr val="292929"/>
                </a:solidFill>
                <a:latin typeface="Arial"/>
                <a:cs typeface="Arial"/>
              </a:rPr>
              <a:t>Product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Backlog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yang </a:t>
            </a:r>
            <a:r>
              <a:rPr sz="1150" spc="95" dirty="0">
                <a:solidFill>
                  <a:srgbClr val="292929"/>
                </a:solidFill>
                <a:latin typeface="Arial"/>
                <a:cs typeface="Arial"/>
              </a:rPr>
              <a:t>dipilih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untuk 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Sprint, </a:t>
            </a:r>
            <a:r>
              <a:rPr sz="1150" spc="90" dirty="0">
                <a:solidFill>
                  <a:srgbClr val="292929"/>
                </a:solidFill>
                <a:latin typeface="Arial"/>
                <a:cs typeface="Arial"/>
              </a:rPr>
              <a:t>ditambah </a:t>
            </a:r>
            <a:r>
              <a:rPr sz="1150" spc="75" dirty="0">
                <a:solidFill>
                  <a:srgbClr val="292929"/>
                </a:solidFill>
                <a:latin typeface="Arial"/>
                <a:cs typeface="Arial"/>
              </a:rPr>
              <a:t>sebuah </a:t>
            </a:r>
            <a:r>
              <a:rPr sz="1150" spc="70" dirty="0">
                <a:solidFill>
                  <a:srgbClr val="292929"/>
                </a:solidFill>
                <a:latin typeface="Arial"/>
                <a:cs typeface="Arial"/>
              </a:rPr>
              <a:t>rencana  </a:t>
            </a:r>
            <a:r>
              <a:rPr sz="1150" spc="100" dirty="0">
                <a:solidFill>
                  <a:srgbClr val="292929"/>
                </a:solidFill>
                <a:latin typeface="Arial"/>
                <a:cs typeface="Arial"/>
              </a:rPr>
              <a:t>untuk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mengantarkan </a:t>
            </a:r>
            <a:r>
              <a:rPr sz="1150" spc="102" dirty="0">
                <a:solidFill>
                  <a:srgbClr val="292929"/>
                </a:solidFill>
                <a:latin typeface="Arial"/>
                <a:cs typeface="Arial"/>
              </a:rPr>
              <a:t>produk</a:t>
            </a:r>
            <a:r>
              <a:rPr sz="1150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78" dirty="0">
                <a:solidFill>
                  <a:srgbClr val="292929"/>
                </a:solidFill>
                <a:latin typeface="Arial"/>
                <a:cs typeface="Arial"/>
              </a:rPr>
              <a:t>tersebut  </a:t>
            </a:r>
            <a:r>
              <a:rPr sz="1150" spc="85" dirty="0">
                <a:solidFill>
                  <a:srgbClr val="292929"/>
                </a:solidFill>
                <a:latin typeface="Arial"/>
                <a:cs typeface="Arial"/>
              </a:rPr>
              <a:t>dan </a:t>
            </a:r>
            <a:r>
              <a:rPr sz="1150" spc="98" dirty="0">
                <a:solidFill>
                  <a:srgbClr val="292929"/>
                </a:solidFill>
                <a:latin typeface="Arial"/>
                <a:cs typeface="Arial"/>
              </a:rPr>
              <a:t>mewujudkan </a:t>
            </a:r>
            <a:r>
              <a:rPr sz="1150" spc="80" dirty="0">
                <a:solidFill>
                  <a:srgbClr val="292929"/>
                </a:solidFill>
                <a:latin typeface="Arial"/>
                <a:cs typeface="Arial"/>
              </a:rPr>
              <a:t>Tujuan</a:t>
            </a:r>
            <a:r>
              <a:rPr sz="115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150" spc="57" dirty="0">
                <a:solidFill>
                  <a:srgbClr val="292929"/>
                </a:solidFill>
                <a:latin typeface="Arial"/>
                <a:cs typeface="Arial"/>
              </a:rPr>
              <a:t>Sprint.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0466" y="2777773"/>
            <a:ext cx="284163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60" dirty="0">
                <a:solidFill>
                  <a:srgbClr val="292929"/>
                </a:solidFill>
                <a:latin typeface="Verdana"/>
                <a:cs typeface="Verdana"/>
              </a:rPr>
              <a:t>V</a:t>
            </a:r>
            <a:r>
              <a:rPr sz="1600" b="1" spc="-165" dirty="0">
                <a:solidFill>
                  <a:srgbClr val="292929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7250"/>
            <a:ext cx="9144000" cy="51435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70442" y="1028699"/>
              <a:ext cx="229279" cy="229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09394" y="1028699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89933" y="1028699"/>
              <a:ext cx="229279" cy="2294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3378" y="2630362"/>
              <a:ext cx="10648949" cy="73723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8000" y="1287121"/>
            <a:ext cx="6054090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b="1" spc="-125" dirty="0">
                <a:solidFill>
                  <a:srgbClr val="292929"/>
                </a:solidFill>
                <a:latin typeface="Verdana"/>
                <a:cs typeface="Verdana"/>
              </a:rPr>
              <a:t>Tools </a:t>
            </a:r>
            <a:r>
              <a:rPr sz="2800" b="1" spc="-205" dirty="0">
                <a:solidFill>
                  <a:srgbClr val="03989D"/>
                </a:solidFill>
                <a:latin typeface="Verdana"/>
                <a:cs typeface="Verdana"/>
              </a:rPr>
              <a:t>User </a:t>
            </a:r>
            <a:r>
              <a:rPr sz="2800" b="1" spc="-183" dirty="0">
                <a:solidFill>
                  <a:srgbClr val="03989D"/>
                </a:solidFill>
                <a:latin typeface="Verdana"/>
                <a:cs typeface="Verdana"/>
              </a:rPr>
              <a:t>Story </a:t>
            </a:r>
            <a:r>
              <a:rPr sz="2800" b="1" spc="-518" dirty="0">
                <a:solidFill>
                  <a:srgbClr val="03989D"/>
                </a:solidFill>
                <a:latin typeface="Verdana"/>
                <a:cs typeface="Verdana"/>
              </a:rPr>
              <a:t>- </a:t>
            </a:r>
            <a:r>
              <a:rPr sz="2800" b="1" spc="-160" dirty="0">
                <a:latin typeface="Verdana"/>
                <a:cs typeface="Verdana"/>
              </a:rPr>
              <a:t>Sprint</a:t>
            </a:r>
            <a:r>
              <a:rPr sz="2800" b="1" spc="-375" dirty="0">
                <a:latin typeface="Verdana"/>
                <a:cs typeface="Verdana"/>
              </a:rPr>
              <a:t> </a:t>
            </a:r>
            <a:r>
              <a:rPr sz="2800" b="1" spc="-145" dirty="0">
                <a:latin typeface="Verdana"/>
                <a:cs typeface="Verdana"/>
              </a:rPr>
              <a:t>Planning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578" y="1804853"/>
            <a:ext cx="2612073" cy="243336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350">
              <a:spcBef>
                <a:spcPts val="68"/>
              </a:spcBef>
            </a:pPr>
            <a:r>
              <a:rPr sz="1525" spc="120" dirty="0">
                <a:solidFill>
                  <a:srgbClr val="292929"/>
                </a:solidFill>
                <a:latin typeface="Arial"/>
                <a:cs typeface="Arial"/>
              </a:rPr>
              <a:t>https:</a:t>
            </a:r>
            <a:r>
              <a:rPr sz="1375" spc="120" dirty="0">
                <a:solidFill>
                  <a:srgbClr val="292929"/>
                </a:solidFill>
                <a:latin typeface="Arial"/>
                <a:cs typeface="Arial"/>
              </a:rPr>
              <a:t>//</a:t>
            </a:r>
            <a:r>
              <a:rPr sz="1525" spc="120" dirty="0">
                <a:solidFill>
                  <a:srgbClr val="292929"/>
                </a:solidFill>
                <a:latin typeface="Arial"/>
                <a:cs typeface="Arial"/>
              </a:rPr>
              <a:t>app.lucidchart.com</a:t>
            </a:r>
            <a:endParaRPr sz="152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FF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469B43C-8C8D-4980-A29F-9BEDD97BF68A}" vid="{B029A0EC-E8A4-4F19-A811-83C7943A427C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145F9BCB001439B801CD02A4D59E7" ma:contentTypeVersion="7" ma:contentTypeDescription="Create a new document." ma:contentTypeScope="" ma:versionID="c3687b85cce20258ae405c2113cae731">
  <xsd:schema xmlns:xsd="http://www.w3.org/2001/XMLSchema" xmlns:xs="http://www.w3.org/2001/XMLSchema" xmlns:p="http://schemas.microsoft.com/office/2006/metadata/properties" xmlns:ns2="a6af09ef-cd81-431c-93b8-bec8c44dec02" targetNamespace="http://schemas.microsoft.com/office/2006/metadata/properties" ma:root="true" ma:fieldsID="43efc1d4ecc2ae45a97c0eede4a7bec0" ns2:_="">
    <xsd:import namespace="a6af09ef-cd81-431c-93b8-bec8c44de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f09ef-cd81-431c-93b8-bec8c44de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CE76A8-A7B8-4A23-BCDD-BC20FB90FABF}"/>
</file>

<file path=customXml/itemProps2.xml><?xml version="1.0" encoding="utf-8"?>
<ds:datastoreItem xmlns:ds="http://schemas.openxmlformats.org/officeDocument/2006/customXml" ds:itemID="{A9603ED6-FC45-4FE5-BD8E-595AB660760E}"/>
</file>

<file path=customXml/itemProps3.xml><?xml version="1.0" encoding="utf-8"?>
<ds:datastoreItem xmlns:ds="http://schemas.openxmlformats.org/officeDocument/2006/customXml" ds:itemID="{DBA178F8-7E29-4403-9ED8-411E47A6021A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Introduction (Blueberry)</Template>
  <TotalTime>484</TotalTime>
  <Words>605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Calibri Light</vt:lpstr>
      <vt:lpstr>Cambria</vt:lpstr>
      <vt:lpstr>Verdana</vt:lpstr>
      <vt:lpstr>Custom Design</vt:lpstr>
      <vt:lpstr>Theme1</vt:lpstr>
      <vt:lpstr>CHAPTER-4</vt:lpstr>
      <vt:lpstr>User Story Sio Jurnalis Pipin, S.Kom Florida Damanik</vt:lpstr>
      <vt:lpstr>User Story</vt:lpstr>
      <vt:lpstr>User Story  Metodologi Agile</vt:lpstr>
      <vt:lpstr>Tahap analisis dan  User story</vt:lpstr>
      <vt:lpstr>Aturan User Story</vt:lpstr>
      <vt:lpstr>User Story</vt:lpstr>
      <vt:lpstr>Product Backlog vs  Sprint Backlog</vt:lpstr>
      <vt:lpstr>PowerPoint Presentation</vt:lpstr>
      <vt:lpstr>User Flow User flow adalah langkah  langkah yang dilakukan oleh  pengguna saat menggunakan  suatu produk untuk  menyelesaikan suatu task</vt:lpstr>
      <vt:lpstr>User Flow</vt:lpstr>
      <vt:lpstr>User Flow | Contoh</vt:lpstr>
      <vt:lpstr>User Flow | Contoh</vt:lpstr>
      <vt:lpstr>Tools User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SC</dc:creator>
  <cp:lastModifiedBy>Florida N.S. Damanik</cp:lastModifiedBy>
  <cp:revision>53</cp:revision>
  <dcterms:created xsi:type="dcterms:W3CDTF">2008-01-14T18:00:16Z</dcterms:created>
  <dcterms:modified xsi:type="dcterms:W3CDTF">2020-10-27T20:33:54Z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0x0101008CD145F9BCB001439B801CD02A4D59E7</vt:lpwstr>
  </property>
</Properties>
</file>