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736" r:id="rId5"/>
  </p:sldMasterIdLst>
  <p:sldIdLst>
    <p:sldId id="337" r:id="rId6"/>
    <p:sldId id="381" r:id="rId7"/>
    <p:sldId id="369" r:id="rId8"/>
    <p:sldId id="370" r:id="rId9"/>
    <p:sldId id="372" r:id="rId10"/>
    <p:sldId id="376" r:id="rId11"/>
    <p:sldId id="378" r:id="rId12"/>
    <p:sldId id="379" r:id="rId13"/>
    <p:sldId id="380" r:id="rId14"/>
    <p:sldId id="343" r:id="rId15"/>
    <p:sldId id="349" r:id="rId16"/>
    <p:sldId id="351" r:id="rId17"/>
    <p:sldId id="352" r:id="rId18"/>
    <p:sldId id="353" r:id="rId19"/>
    <p:sldId id="270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613874-5721-45AA-AA82-085EB8B80634}" v="2" dt="2021-01-19T19:34:52.7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bar Rizkhan Khair Lutfi" userId="S::181112574@students.mikroskil.ac.id::bf1c9c78-f8e0-4406-ae80-8f02b7a305d4" providerId="AD" clId="Web-{79613874-5721-45AA-AA82-085EB8B80634}"/>
    <pc:docChg chg="delSld">
      <pc:chgData name="Akbar Rizkhan Khair Lutfi" userId="S::181112574@students.mikroskil.ac.id::bf1c9c78-f8e0-4406-ae80-8f02b7a305d4" providerId="AD" clId="Web-{79613874-5721-45AA-AA82-085EB8B80634}" dt="2021-01-19T19:34:52.730" v="1"/>
      <pc:docMkLst>
        <pc:docMk/>
      </pc:docMkLst>
      <pc:sldChg chg="del">
        <pc:chgData name="Akbar Rizkhan Khair Lutfi" userId="S::181112574@students.mikroskil.ac.id::bf1c9c78-f8e0-4406-ae80-8f02b7a305d4" providerId="AD" clId="Web-{79613874-5721-45AA-AA82-085EB8B80634}" dt="2021-01-19T19:34:51.683" v="0"/>
        <pc:sldMkLst>
          <pc:docMk/>
          <pc:sldMk cId="3522006695" sldId="382"/>
        </pc:sldMkLst>
      </pc:sldChg>
      <pc:sldChg chg="del">
        <pc:chgData name="Akbar Rizkhan Khair Lutfi" userId="S::181112574@students.mikroskil.ac.id::bf1c9c78-f8e0-4406-ae80-8f02b7a305d4" providerId="AD" clId="Web-{79613874-5721-45AA-AA82-085EB8B80634}" dt="2021-01-19T19:34:52.730" v="1"/>
        <pc:sldMkLst>
          <pc:docMk/>
          <pc:sldMk cId="1664064872" sldId="3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88" y="65088"/>
            <a:ext cx="9005887" cy="672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1143000" y="3548063"/>
            <a:ext cx="68580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cap="none" spc="0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glow rad="127000">
                    <a:schemeClr val="bg1"/>
                  </a:glow>
                  <a:outerShdw blurRad="12700" dist="38100" dir="2700000" algn="tl" rotWithShape="0">
                    <a:schemeClr val="tx1"/>
                  </a:outerShdw>
                </a:effectLst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70C0"/>
              </a:buClr>
              <a:buFont typeface="Arial" panose="020B0604020202020204" pitchFamily="34" charset="0"/>
              <a:buNone/>
              <a:defRPr lang="en-US" sz="3200" b="0" kern="1200" baseline="0" dirty="0">
                <a:solidFill>
                  <a:srgbClr val="002060"/>
                </a:solidFill>
                <a:effectLst>
                  <a:glow rad="127000">
                    <a:schemeClr val="bg1"/>
                  </a:glow>
                  <a:outerShdw blurRad="50800" dist="50800" dir="5400000" algn="ctr" rotWithShape="0">
                    <a:srgbClr val="000000"/>
                  </a:outerShdw>
                </a:effectLst>
                <a:latin typeface="Cambria" panose="02040503050406030204" pitchFamily="18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5DBC9E83-C3C0-4FD8-838C-FA2D4A915AF5}" type="datetimeFigureOut">
              <a:rPr lang="en-US"/>
              <a:pPr>
                <a:defRPr/>
              </a:pPr>
              <a:t>1/19/2021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D4B07-57AA-4EB6-8716-3087F59144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" y="66675"/>
            <a:ext cx="9013825" cy="671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58775"/>
            <a:ext cx="7886700" cy="1325563"/>
          </a:xfrm>
        </p:spPr>
        <p:txBody>
          <a:bodyPr/>
          <a:lstStyle>
            <a:lvl1pPr algn="ctr">
              <a:defRPr b="1" baseline="0">
                <a:solidFill>
                  <a:srgbClr val="002060"/>
                </a:solidFill>
                <a:effectLst>
                  <a:glow rad="127000">
                    <a:schemeClr val="bg1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E1B6F-BD63-40AE-8866-782813D2D001}" type="datetimeFigureOut">
              <a:rPr lang="en-US"/>
              <a:pPr>
                <a:defRPr/>
              </a:pPr>
              <a:t>1/19/2021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191E9-0198-4E0D-99CA-DF5B99D059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66EA80-4218-498B-9245-95C9D9F49DD0}" type="datetimeFigureOut">
              <a:rPr lang="en-US" smtClean="0"/>
              <a:pPr>
                <a:defRPr/>
              </a:pPr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95E5-9422-4D03-ADA9-B30A1115C5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306" y="225261"/>
            <a:ext cx="8598091" cy="638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78100" y="5305427"/>
            <a:ext cx="5880100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PRODI. TEKNIK INFORMATIKA (S-1)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065" y="4781609"/>
            <a:ext cx="5384127" cy="952381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8001000" y="188496"/>
            <a:ext cx="952500" cy="49403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Freeform 20"/>
          <p:cNvSpPr/>
          <p:nvPr/>
        </p:nvSpPr>
        <p:spPr>
          <a:xfrm>
            <a:off x="4686300" y="188496"/>
            <a:ext cx="4279900" cy="2270095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2" name="Freeform 21"/>
          <p:cNvSpPr/>
          <p:nvPr/>
        </p:nvSpPr>
        <p:spPr>
          <a:xfrm>
            <a:off x="6842122" y="225261"/>
            <a:ext cx="2114550" cy="49276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Freeform 10"/>
          <p:cNvSpPr/>
          <p:nvPr/>
        </p:nvSpPr>
        <p:spPr>
          <a:xfrm>
            <a:off x="4686300" y="188497"/>
            <a:ext cx="4282407" cy="973138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5184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66EA80-4218-498B-9245-95C9D9F49DD0}" type="datetimeFigureOut">
              <a:rPr lang="en-US" smtClean="0"/>
              <a:pPr>
                <a:defRPr/>
              </a:pPr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95E5-9422-4D03-ADA9-B30A1115C5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65100"/>
            <a:ext cx="8813800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https://pbs.twimg.com/profile_images/456379770700181506/2fnlPhty.jpe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13" name="Freeform 12"/>
          <p:cNvSpPr/>
          <p:nvPr/>
        </p:nvSpPr>
        <p:spPr>
          <a:xfrm>
            <a:off x="7308850" y="133885"/>
            <a:ext cx="1657350" cy="327546"/>
          </a:xfrm>
          <a:custGeom>
            <a:avLst/>
            <a:gdLst>
              <a:gd name="connsiteX0" fmla="*/ 0 w 1978926"/>
              <a:gd name="connsiteY0" fmla="*/ 0 h 750627"/>
              <a:gd name="connsiteX1" fmla="*/ 1978926 w 1978926"/>
              <a:gd name="connsiteY1" fmla="*/ 750627 h 750627"/>
              <a:gd name="connsiteX2" fmla="*/ 1978926 w 1978926"/>
              <a:gd name="connsiteY2" fmla="*/ 27296 h 750627"/>
              <a:gd name="connsiteX3" fmla="*/ 0 w 1978926"/>
              <a:gd name="connsiteY3" fmla="*/ 0 h 7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8926" h="750627">
                <a:moveTo>
                  <a:pt x="0" y="0"/>
                </a:moveTo>
                <a:lnTo>
                  <a:pt x="1978926" y="750627"/>
                </a:lnTo>
                <a:lnTo>
                  <a:pt x="1978926" y="2729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Freeform 14"/>
          <p:cNvSpPr/>
          <p:nvPr/>
        </p:nvSpPr>
        <p:spPr>
          <a:xfrm>
            <a:off x="8557146" y="191069"/>
            <a:ext cx="450376" cy="1364776"/>
          </a:xfrm>
          <a:custGeom>
            <a:avLst/>
            <a:gdLst>
              <a:gd name="connsiteX0" fmla="*/ 409433 w 450376"/>
              <a:gd name="connsiteY0" fmla="*/ 1364776 h 1364776"/>
              <a:gd name="connsiteX1" fmla="*/ 0 w 450376"/>
              <a:gd name="connsiteY1" fmla="*/ 0 h 1364776"/>
              <a:gd name="connsiteX2" fmla="*/ 450376 w 450376"/>
              <a:gd name="connsiteY2" fmla="*/ 0 h 1364776"/>
              <a:gd name="connsiteX3" fmla="*/ 409433 w 450376"/>
              <a:gd name="connsiteY3" fmla="*/ 1364776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376" h="1364776">
                <a:moveTo>
                  <a:pt x="409433" y="1364776"/>
                </a:moveTo>
                <a:lnTo>
                  <a:pt x="0" y="0"/>
                </a:lnTo>
                <a:lnTo>
                  <a:pt x="450376" y="0"/>
                </a:lnTo>
                <a:lnTo>
                  <a:pt x="409433" y="1364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Freeform 15"/>
          <p:cNvSpPr/>
          <p:nvPr/>
        </p:nvSpPr>
        <p:spPr>
          <a:xfrm>
            <a:off x="7451678" y="136478"/>
            <a:ext cx="1610435" cy="777922"/>
          </a:xfrm>
          <a:custGeom>
            <a:avLst/>
            <a:gdLst>
              <a:gd name="connsiteX0" fmla="*/ 0 w 1610435"/>
              <a:gd name="connsiteY0" fmla="*/ 0 h 777922"/>
              <a:gd name="connsiteX1" fmla="*/ 1596788 w 1610435"/>
              <a:gd name="connsiteY1" fmla="*/ 777922 h 777922"/>
              <a:gd name="connsiteX2" fmla="*/ 1610435 w 1610435"/>
              <a:gd name="connsiteY2" fmla="*/ 54591 h 777922"/>
              <a:gd name="connsiteX3" fmla="*/ 0 w 1610435"/>
              <a:gd name="connsiteY3" fmla="*/ 0 h 77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435" h="777922">
                <a:moveTo>
                  <a:pt x="0" y="0"/>
                </a:moveTo>
                <a:lnTo>
                  <a:pt x="1596788" y="777922"/>
                </a:lnTo>
                <a:lnTo>
                  <a:pt x="1610435" y="54591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Freeform 16"/>
          <p:cNvSpPr/>
          <p:nvPr/>
        </p:nvSpPr>
        <p:spPr>
          <a:xfrm>
            <a:off x="8161361" y="204716"/>
            <a:ext cx="818866" cy="1337481"/>
          </a:xfrm>
          <a:custGeom>
            <a:avLst/>
            <a:gdLst>
              <a:gd name="connsiteX0" fmla="*/ 818866 w 818866"/>
              <a:gd name="connsiteY0" fmla="*/ 1337481 h 1337481"/>
              <a:gd name="connsiteX1" fmla="*/ 0 w 818866"/>
              <a:gd name="connsiteY1" fmla="*/ 0 h 1337481"/>
              <a:gd name="connsiteX2" fmla="*/ 805218 w 818866"/>
              <a:gd name="connsiteY2" fmla="*/ 13648 h 1337481"/>
              <a:gd name="connsiteX3" fmla="*/ 818866 w 818866"/>
              <a:gd name="connsiteY3" fmla="*/ 1337481 h 133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866" h="1337481">
                <a:moveTo>
                  <a:pt x="818866" y="1337481"/>
                </a:moveTo>
                <a:lnTo>
                  <a:pt x="0" y="0"/>
                </a:lnTo>
                <a:lnTo>
                  <a:pt x="805218" y="13648"/>
                </a:lnTo>
                <a:lnTo>
                  <a:pt x="818866" y="1337481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36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" y="66675"/>
            <a:ext cx="9013825" cy="671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58775"/>
            <a:ext cx="7886700" cy="1325563"/>
          </a:xfrm>
        </p:spPr>
        <p:txBody>
          <a:bodyPr/>
          <a:lstStyle>
            <a:lvl1pPr algn="ctr">
              <a:defRPr b="1" baseline="0">
                <a:solidFill>
                  <a:srgbClr val="002060"/>
                </a:solidFill>
                <a:effectLst>
                  <a:glow rad="127000">
                    <a:schemeClr val="bg1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E1B6F-BD63-40AE-8866-782813D2D001}" type="datetimeFigureOut">
              <a:rPr lang="en-US"/>
              <a:pPr>
                <a:defRPr/>
              </a:pPr>
              <a:t>1/19/2021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191E9-0198-4E0D-99CA-DF5B99D059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6D66EA80-4218-498B-9245-95C9D9F49DD0}" type="datetimeFigureOut">
              <a:rPr lang="en-US"/>
              <a:pPr>
                <a:defRPr/>
              </a:pPr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2060"/>
                </a:solidFill>
                <a:latin typeface="Cambria" pitchFamily="18" charset="0"/>
              </a:defRPr>
            </a:lvl1pPr>
          </a:lstStyle>
          <a:p>
            <a:fld id="{8F6C95E5-9422-4D03-ADA9-B30A1115C54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27000">
            <a:gradFill flip="none" rotWithShape="1">
              <a:gsLst>
                <a:gs pos="0">
                  <a:srgbClr val="00B0F0"/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rgbClr val="0070C0"/>
                </a:gs>
              </a:gsLst>
              <a:path path="rect">
                <a:fillToRect r="100000" b="100000"/>
              </a:path>
              <a:tileRect l="-100000" t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Cambria" panose="02040503050406030204" pitchFamily="18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D66EA80-4218-498B-9245-95C9D9F49DD0}" type="datetimeFigureOut">
              <a:rPr lang="en-US" smtClean="0"/>
              <a:pPr>
                <a:defRPr/>
              </a:pPr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95E5-9422-4D03-ADA9-B30A1115C5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65100"/>
            <a:ext cx="8813800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https://pbs.twimg.com/profile_images/456379770700181506/2fnlPhty.jpe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834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16000" y="2413000"/>
            <a:ext cx="6858000" cy="1447800"/>
          </a:xfrm>
        </p:spPr>
        <p:txBody>
          <a:bodyPr rtlCol="0"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sz="4700" b="1" dirty="0" err="1">
                <a:latin typeface="Algerian" panose="04020705040A02060702" pitchFamily="82" charset="0"/>
              </a:rPr>
              <a:t>PenULISAN</a:t>
            </a:r>
            <a:r>
              <a:rPr lang="en-US" sz="4700" b="1" dirty="0">
                <a:latin typeface="Algerian" panose="04020705040A02060702" pitchFamily="82" charset="0"/>
              </a:rPr>
              <a:t> LAPORAN</a:t>
            </a:r>
          </a:p>
          <a:p>
            <a:r>
              <a:rPr lang="en-US" sz="4700" b="1" dirty="0">
                <a:latin typeface="Algerian" panose="04020705040A02060702" pitchFamily="82" charset="0"/>
              </a:rPr>
              <a:t>IF0024 </a:t>
            </a:r>
            <a:endParaRPr sz="47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9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826F-2068-49C5-86C7-320109EF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5865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Lampiran PKMKC / PKMT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C5E48-1715-4390-8DD9-E5E7FB8D7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982" y="1470991"/>
            <a:ext cx="7536873" cy="47059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Lampiran1. Biodata </a:t>
            </a:r>
            <a:r>
              <a:rPr lang="en-US" dirty="0" err="1"/>
              <a:t>ketua</a:t>
            </a:r>
            <a:r>
              <a:rPr lang="en-US" dirty="0"/>
              <a:t> dan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Pembimbing</a:t>
            </a:r>
            <a:r>
              <a:rPr lang="en-US" dirty="0"/>
              <a:t> yang </a:t>
            </a:r>
            <a:r>
              <a:rPr lang="en-US" dirty="0" err="1"/>
              <a:t>ditanda</a:t>
            </a:r>
            <a:r>
              <a:rPr lang="en-US" dirty="0"/>
              <a:t> </a:t>
            </a:r>
            <a:r>
              <a:rPr lang="en-US" dirty="0" err="1"/>
              <a:t>tangani</a:t>
            </a:r>
            <a:r>
              <a:rPr lang="en-US" dirty="0"/>
              <a:t> </a:t>
            </a:r>
          </a:p>
          <a:p>
            <a:r>
              <a:rPr lang="en-US" dirty="0"/>
              <a:t>Lampiran2. </a:t>
            </a:r>
            <a:r>
              <a:rPr lang="en-US" dirty="0" err="1"/>
              <a:t>Justifikasi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</a:p>
          <a:p>
            <a:r>
              <a:rPr lang="en-US" dirty="0"/>
              <a:t>Lampiran3. </a:t>
            </a:r>
            <a:r>
              <a:rPr lang="en-US" dirty="0" err="1"/>
              <a:t>Susunan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Tim </a:t>
            </a:r>
            <a:r>
              <a:rPr lang="en-US" dirty="0" err="1"/>
              <a:t>Pelaksana</a:t>
            </a:r>
            <a:r>
              <a:rPr lang="en-US" dirty="0"/>
              <a:t> dan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</a:p>
          <a:p>
            <a:r>
              <a:rPr lang="en-US" dirty="0"/>
              <a:t>Lampiran4. Surat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Ketua</a:t>
            </a:r>
            <a:r>
              <a:rPr lang="en-US" dirty="0"/>
              <a:t> </a:t>
            </a:r>
            <a:r>
              <a:rPr lang="en-US" dirty="0" err="1"/>
              <a:t>Pelaksana</a:t>
            </a:r>
            <a:r>
              <a:rPr lang="en-US" dirty="0"/>
              <a:t> </a:t>
            </a:r>
          </a:p>
          <a:p>
            <a:r>
              <a:rPr lang="fi-FI" b="1" dirty="0"/>
              <a:t>Lampiran 5. Nota Kesepahaman MOU atau Pernyataan Kesediaan dari Mitra</a:t>
            </a:r>
            <a:endParaRPr lang="fi-FI" dirty="0"/>
          </a:p>
          <a:p>
            <a:r>
              <a:rPr lang="en-US" dirty="0"/>
              <a:t>Lampiran6.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Hendak</a:t>
            </a:r>
            <a:r>
              <a:rPr lang="en-US" dirty="0"/>
              <a:t> </a:t>
            </a:r>
            <a:r>
              <a:rPr lang="en-US" dirty="0" err="1"/>
              <a:t>Diterap</a:t>
            </a:r>
            <a:r>
              <a:rPr lang="en-US" dirty="0"/>
              <a:t> </a:t>
            </a:r>
            <a:r>
              <a:rPr lang="en-US" dirty="0" err="1"/>
              <a:t>kembangkan</a:t>
            </a:r>
            <a:endParaRPr lang="en-US" dirty="0"/>
          </a:p>
          <a:p>
            <a:r>
              <a:rPr lang="fi-FI" dirty="0"/>
              <a:t>Lampiran7. Denah Detail Lokasi Mitra Kerja.</a:t>
            </a:r>
          </a:p>
          <a:p>
            <a:r>
              <a:rPr lang="nb-NO" dirty="0"/>
              <a:t>NB: cetak tebal hanya untuk PKMT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37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5E230C-B7F0-474B-BF82-C181DFFB1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50" y="971550"/>
            <a:ext cx="48577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7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1FA7-DDB5-4213-9813-267663C2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HALAMAN PENGESAHAN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51336-36D9-476E-9CD0-5A3A2666E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Halaman</a:t>
            </a:r>
            <a:r>
              <a:rPr lang="en-US" dirty="0"/>
              <a:t> di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rapi</a:t>
            </a:r>
            <a:endParaRPr lang="en-US" dirty="0"/>
          </a:p>
          <a:p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ditanda</a:t>
            </a:r>
            <a:r>
              <a:rPr lang="en-US" dirty="0"/>
              <a:t> </a:t>
            </a:r>
            <a:r>
              <a:rPr lang="en-US" dirty="0" err="1"/>
              <a:t>tangani</a:t>
            </a:r>
            <a:r>
              <a:rPr lang="en-US" dirty="0"/>
              <a:t> oleh Wakil </a:t>
            </a:r>
            <a:r>
              <a:rPr lang="en-US" dirty="0" err="1"/>
              <a:t>Ketua</a:t>
            </a:r>
            <a:r>
              <a:rPr lang="en-US" dirty="0"/>
              <a:t>-III </a:t>
            </a:r>
            <a:r>
              <a:rPr lang="en-US" dirty="0" err="1"/>
              <a:t>Bidang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Kemahasiswaan</a:t>
            </a:r>
            <a:r>
              <a:rPr lang="en-US" dirty="0"/>
              <a:t> (Pak </a:t>
            </a:r>
            <a:r>
              <a:rPr lang="en-US" dirty="0" err="1"/>
              <a:t>Saliman</a:t>
            </a:r>
            <a:r>
              <a:rPr lang="en-US" dirty="0"/>
              <a:t>) + cap </a:t>
            </a:r>
            <a:r>
              <a:rPr lang="en-US" dirty="0" err="1"/>
              <a:t>dosen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pembimbing</a:t>
            </a:r>
            <a:r>
              <a:rPr lang="en-US" dirty="0"/>
              <a:t>, </a:t>
            </a:r>
            <a:r>
              <a:rPr lang="en-US" dirty="0" err="1"/>
              <a:t>ketua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 + cap, </a:t>
            </a:r>
            <a:r>
              <a:rPr lang="en-US" dirty="0" err="1"/>
              <a:t>ketua</a:t>
            </a:r>
            <a:r>
              <a:rPr lang="en-US" dirty="0"/>
              <a:t> </a:t>
            </a:r>
            <a:r>
              <a:rPr lang="en-US" dirty="0" err="1"/>
              <a:t>peneliti</a:t>
            </a:r>
            <a:endParaRPr lang="en-US" dirty="0"/>
          </a:p>
          <a:p>
            <a:r>
              <a:rPr lang="en-US" dirty="0"/>
              <a:t>Di-scan dan </a:t>
            </a:r>
            <a:r>
              <a:rPr lang="en-US" dirty="0" err="1"/>
              <a:t>sisip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proposal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81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521997-E9F4-4FA1-B439-AD80AAE78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382" y="387927"/>
            <a:ext cx="6463520" cy="601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94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B905BE-A438-4871-B527-1370D48A7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170" y="621324"/>
            <a:ext cx="6677659" cy="55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08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Question &amp; Answers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9400-65D6-4D9D-9CBA-99BE65AF7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368" y="360017"/>
            <a:ext cx="4937263" cy="64203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PENULISAN LAPORAN PROJECT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CB436-E3F3-4E76-BFFE-890FFB7F1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49577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LAPORAN PROJECT DIKUMPULKAN PALING LAMA PADA TANGGAL 25 JANUARI 2021 PADA JAM 22.00</a:t>
            </a:r>
          </a:p>
          <a:p>
            <a:pPr marL="514350" indent="-514350">
              <a:buAutoNum type="arabicPeriod"/>
            </a:pPr>
            <a:r>
              <a:rPr lang="en-US" dirty="0"/>
              <a:t>LAPORAN DIKUMPULKAN DALAM BENTUK FORMAT .Pdf</a:t>
            </a:r>
          </a:p>
          <a:p>
            <a:pPr marL="514350" indent="-514350">
              <a:buAutoNum type="arabicPeriod"/>
            </a:pPr>
            <a:r>
              <a:rPr lang="en-US" dirty="0"/>
              <a:t>ADAPUN FORMAT PENULISAN LAPORAN ADALAH SEBAGAI BERIKUT :</a:t>
            </a:r>
          </a:p>
        </p:txBody>
      </p:sp>
    </p:spTree>
    <p:extLst>
      <p:ext uri="{BB962C8B-B14F-4D97-AF65-F5344CB8AC3E}">
        <p14:creationId xmlns:p14="http://schemas.microsoft.com/office/powerpoint/2010/main" val="318700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4C3D-420F-443B-A5DB-C30F926D4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806" y="609221"/>
            <a:ext cx="5083037" cy="45650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PENULISAN LAPORAN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726E7-A9A5-4510-AE88-E5C0A971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19199"/>
            <a:ext cx="8287656" cy="48013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ISI LAPORAN  PROJECT ADALAH :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AutoNum type="arabicPeriod"/>
            </a:pPr>
            <a:r>
              <a:rPr lang="en-US" dirty="0"/>
              <a:t>HALAMAN SAMPUL </a:t>
            </a:r>
          </a:p>
          <a:p>
            <a:pPr marL="514350" indent="-514350">
              <a:buAutoNum type="arabicPeriod"/>
            </a:pPr>
            <a:r>
              <a:rPr lang="en-US" dirty="0"/>
              <a:t>HALAMAN PENGESAHAN</a:t>
            </a:r>
          </a:p>
          <a:p>
            <a:pPr marL="514350" indent="-514350">
              <a:buAutoNum type="arabicPeriod"/>
            </a:pPr>
            <a:r>
              <a:rPr lang="en-US" dirty="0"/>
              <a:t>DAFTAR ISI</a:t>
            </a:r>
          </a:p>
          <a:p>
            <a:pPr marL="0" indent="0">
              <a:buNone/>
            </a:pPr>
            <a:r>
              <a:rPr lang="en-US" dirty="0"/>
              <a:t>4.    ABSTRAK</a:t>
            </a:r>
          </a:p>
          <a:p>
            <a:pPr marL="0" indent="0">
              <a:buNone/>
            </a:pPr>
            <a:r>
              <a:rPr lang="en-US" dirty="0"/>
              <a:t>5.    BAB 1. PENDAHULUAN</a:t>
            </a:r>
          </a:p>
          <a:p>
            <a:pPr marL="0" indent="0">
              <a:buNone/>
            </a:pPr>
            <a:r>
              <a:rPr lang="en-US" sz="2900" dirty="0">
                <a:latin typeface="Arial Narrow" panose="020B0606020202030204" pitchFamily="34" charset="0"/>
              </a:rPr>
              <a:t>                   1.1. </a:t>
            </a:r>
            <a:r>
              <a:rPr lang="en-US" sz="2900" dirty="0" err="1">
                <a:latin typeface="Arial Narrow" panose="020B0606020202030204" pitchFamily="34" charset="0"/>
              </a:rPr>
              <a:t>Latar</a:t>
            </a:r>
            <a:r>
              <a:rPr lang="en-US" sz="2900" dirty="0">
                <a:latin typeface="Arial Narrow" panose="020B0606020202030204" pitchFamily="34" charset="0"/>
              </a:rPr>
              <a:t> </a:t>
            </a:r>
            <a:r>
              <a:rPr lang="en-US" sz="2900" dirty="0" err="1">
                <a:latin typeface="Arial Narrow" panose="020B0606020202030204" pitchFamily="34" charset="0"/>
              </a:rPr>
              <a:t>Belakang</a:t>
            </a:r>
            <a:r>
              <a:rPr lang="en-US" sz="2900" dirty="0">
                <a:latin typeface="Arial Narrow" panose="020B0606020202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900" dirty="0">
                <a:latin typeface="Arial Narrow" panose="020B0606020202030204" pitchFamily="34" charset="0"/>
              </a:rPr>
              <a:t>                   1.2. </a:t>
            </a:r>
            <a:r>
              <a:rPr lang="en-US" sz="2900" dirty="0" err="1">
                <a:latin typeface="Arial Narrow" panose="020B0606020202030204" pitchFamily="34" charset="0"/>
              </a:rPr>
              <a:t>Rumusan</a:t>
            </a:r>
            <a:r>
              <a:rPr lang="en-US" sz="2900" dirty="0">
                <a:latin typeface="Arial Narrow" panose="020B0606020202030204" pitchFamily="34" charset="0"/>
              </a:rPr>
              <a:t> </a:t>
            </a:r>
            <a:r>
              <a:rPr lang="en-US" sz="2900" dirty="0" err="1">
                <a:latin typeface="Arial Narrow" panose="020B0606020202030204" pitchFamily="34" charset="0"/>
              </a:rPr>
              <a:t>Masalah</a:t>
            </a:r>
            <a:endParaRPr lang="en-US" sz="29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900" dirty="0">
                <a:latin typeface="Arial Narrow" panose="020B0606020202030204" pitchFamily="34" charset="0"/>
              </a:rPr>
              <a:t>                   1.3. </a:t>
            </a:r>
            <a:r>
              <a:rPr lang="en-US" sz="2900" dirty="0" err="1">
                <a:latin typeface="Arial Narrow" panose="020B0606020202030204" pitchFamily="34" charset="0"/>
              </a:rPr>
              <a:t>Tujuan</a:t>
            </a:r>
            <a:r>
              <a:rPr lang="en-US" sz="2900" dirty="0">
                <a:latin typeface="Arial Narrow" panose="020B060602020203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2900" dirty="0">
                <a:latin typeface="Arial Narrow" panose="020B0606020202030204" pitchFamily="34" charset="0"/>
              </a:rPr>
              <a:t>                   1.4. </a:t>
            </a:r>
            <a:r>
              <a:rPr lang="en-US" sz="2900" dirty="0" err="1">
                <a:latin typeface="Arial Narrow" panose="020B0606020202030204" pitchFamily="34" charset="0"/>
              </a:rPr>
              <a:t>Manfaat</a:t>
            </a:r>
            <a:r>
              <a:rPr lang="en-US" sz="2900" dirty="0">
                <a:latin typeface="Arial Narrow" panose="020B0606020202030204" pitchFamily="34" charset="0"/>
              </a:rPr>
              <a:t> / </a:t>
            </a:r>
            <a:r>
              <a:rPr lang="en-US" sz="2900" dirty="0" err="1">
                <a:latin typeface="Arial Narrow" panose="020B0606020202030204" pitchFamily="34" charset="0"/>
              </a:rPr>
              <a:t>Kegunaan</a:t>
            </a:r>
            <a:endParaRPr lang="en-US" sz="29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900" dirty="0">
                <a:latin typeface="Arial Narrow" panose="020B0606020202030204" pitchFamily="34" charset="0"/>
              </a:rPr>
              <a:t>                   1.5. </a:t>
            </a:r>
            <a:r>
              <a:rPr lang="en-US" sz="2900" dirty="0" err="1">
                <a:latin typeface="Arial Narrow" panose="020B0606020202030204" pitchFamily="34" charset="0"/>
              </a:rPr>
              <a:t>Luaran</a:t>
            </a:r>
            <a:r>
              <a:rPr lang="en-US" sz="2900" dirty="0">
                <a:latin typeface="Arial Narrow" panose="020B0606020202030204" pitchFamily="34" charset="0"/>
              </a:rPr>
              <a:t> yang </a:t>
            </a:r>
            <a:r>
              <a:rPr lang="en-US" sz="2900" dirty="0" err="1">
                <a:latin typeface="Arial Narrow" panose="020B0606020202030204" pitchFamily="34" charset="0"/>
              </a:rPr>
              <a:t>Diharapkan</a:t>
            </a:r>
            <a:r>
              <a:rPr lang="en-US" sz="2900" dirty="0">
                <a:latin typeface="Arial Narrow" panose="020B0606020202030204" pitchFamily="34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6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129F-1CA6-4A60-B746-49453135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624" y="399774"/>
            <a:ext cx="4831246" cy="5625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PENULISAN LAPORAN PROJECT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08303-AFC0-4F35-84CE-F16E54C61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9687"/>
            <a:ext cx="7886700" cy="5037276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 startAt="6"/>
            </a:pPr>
            <a:r>
              <a:rPr lang="en-US" dirty="0"/>
              <a:t>BAB 2. TINJAUAN PUSTAKA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sz="2200" b="1" dirty="0">
                <a:latin typeface="Arial Narrow" panose="020B0606020202030204" pitchFamily="34" charset="0"/>
              </a:rPr>
              <a:t>Adapun </a:t>
            </a:r>
            <a:r>
              <a:rPr lang="en-US" sz="2200" b="1" dirty="0" err="1">
                <a:latin typeface="Arial Narrow" panose="020B0606020202030204" pitchFamily="34" charset="0"/>
              </a:rPr>
              <a:t>isi</a:t>
            </a:r>
            <a:r>
              <a:rPr lang="en-US" sz="2200" b="1" dirty="0">
                <a:latin typeface="Arial Narrow" panose="020B0606020202030204" pitchFamily="34" charset="0"/>
              </a:rPr>
              <a:t> BAB 2 </a:t>
            </a:r>
            <a:r>
              <a:rPr lang="en-US" sz="2200" b="1" dirty="0" err="1">
                <a:latin typeface="Arial Narrow" panose="020B0606020202030204" pitchFamily="34" charset="0"/>
              </a:rPr>
              <a:t>adalah</a:t>
            </a:r>
            <a:r>
              <a:rPr lang="en-US" sz="2200" b="1" dirty="0">
                <a:latin typeface="Arial Narrow" panose="020B0606020202030204" pitchFamily="34" charset="0"/>
              </a:rPr>
              <a:t> :  MISAL: PROJECT SAUDARA BERJUDUL : </a:t>
            </a:r>
          </a:p>
          <a:p>
            <a:pPr marL="0" indent="0">
              <a:buNone/>
            </a:pPr>
            <a:r>
              <a:rPr lang="en-US" sz="2200" b="1" dirty="0">
                <a:latin typeface="Arial Narrow" panose="020B0606020202030204" pitchFamily="34" charset="0"/>
              </a:rPr>
              <a:t>           “PERANCANGAN APLIKASI WISATA DI KOTA MEDAN BERBASIS WEB ”                  </a:t>
            </a:r>
          </a:p>
          <a:p>
            <a:pPr marL="0" indent="0">
              <a:buNone/>
            </a:pPr>
            <a:r>
              <a:rPr lang="en-US" sz="2200" b="1" dirty="0">
                <a:latin typeface="Arial Narrow" panose="020B0606020202030204" pitchFamily="34" charset="0"/>
              </a:rPr>
              <a:t>             MAKA TEORI / TINJAUAN PUSTAKA NYA SESUAIKAN DENGAN JUDUL SAUDARA 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2. TINJAUAN PUSTAKA</a:t>
            </a:r>
          </a:p>
          <a:p>
            <a:pPr marL="0" indent="0">
              <a:buNone/>
            </a:pPr>
            <a:r>
              <a:rPr lang="en-US" dirty="0"/>
              <a:t>                    2.1. PERANCANGAN</a:t>
            </a:r>
          </a:p>
          <a:p>
            <a:pPr marL="0" indent="0">
              <a:buNone/>
            </a:pPr>
            <a:r>
              <a:rPr lang="en-US" dirty="0"/>
              <a:t>                            2.1.1. PENGERTIAN PERANCANGAN</a:t>
            </a:r>
          </a:p>
          <a:p>
            <a:pPr marL="0" indent="0">
              <a:buNone/>
            </a:pPr>
            <a:r>
              <a:rPr lang="en-US" dirty="0"/>
              <a:t>                            2.1.2. SIKLUS HIDUP PERANCANGAN</a:t>
            </a:r>
          </a:p>
          <a:p>
            <a:pPr marL="0" indent="0">
              <a:buNone/>
            </a:pPr>
            <a:r>
              <a:rPr lang="en-US" dirty="0"/>
              <a:t>                            2.1.3. DAN SETERUSNYA ……  </a:t>
            </a:r>
          </a:p>
          <a:p>
            <a:pPr marL="0" indent="0">
              <a:buNone/>
            </a:pPr>
            <a:r>
              <a:rPr lang="en-US" dirty="0"/>
              <a:t>                     2.2. PARIWISATA</a:t>
            </a:r>
          </a:p>
          <a:p>
            <a:pPr marL="0" indent="0">
              <a:buNone/>
            </a:pPr>
            <a:r>
              <a:rPr lang="en-US" dirty="0"/>
              <a:t>                             2.2.1. PENGERTIAN PARIWISATA</a:t>
            </a:r>
          </a:p>
          <a:p>
            <a:pPr marL="0" indent="0">
              <a:buNone/>
            </a:pPr>
            <a:r>
              <a:rPr lang="en-US" dirty="0"/>
              <a:t>                             2.2.2. LOKASI WISATA DI KOTA MEDAN </a:t>
            </a:r>
          </a:p>
          <a:p>
            <a:pPr marL="0" indent="0">
              <a:buNone/>
            </a:pPr>
            <a:r>
              <a:rPr lang="en-US" dirty="0"/>
              <a:t>                             2.2.3. DAN SETERUSNYA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1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E3A5-3D55-489E-BDF5-410CD25E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PENULISAN LAPORAN PROJECT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3F85-0282-4F86-A60B-3A1C03084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4686"/>
            <a:ext cx="8078028" cy="4480497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 startAt="7"/>
            </a:pPr>
            <a:r>
              <a:rPr lang="en-US" dirty="0"/>
              <a:t>BAB 3. METODE PENELITIAN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sz="2000" dirty="0" err="1">
                <a:latin typeface="Arial Narrow" panose="020B0606020202030204" pitchFamily="34" charset="0"/>
              </a:rPr>
              <a:t>Uraikan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secara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lengkap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mengenai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teknik</a:t>
            </a:r>
            <a:r>
              <a:rPr lang="en-US" sz="2000" dirty="0">
                <a:latin typeface="Arial Narrow" panose="020B0606020202030204" pitchFamily="34" charset="0"/>
              </a:rPr>
              <a:t>, </a:t>
            </a:r>
            <a:r>
              <a:rPr lang="en-US" sz="2000" dirty="0" err="1">
                <a:latin typeface="Arial Narrow" panose="020B0606020202030204" pitchFamily="34" charset="0"/>
              </a:rPr>
              <a:t>cara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atau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tahapan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pekerjaan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dalam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menyelesaikan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permasalahan</a:t>
            </a:r>
            <a:r>
              <a:rPr lang="en-US" sz="2000" dirty="0">
                <a:latin typeface="Arial Narrow" panose="020B0606020202030204" pitchFamily="34" charset="0"/>
              </a:rPr>
              <a:t> dan </a:t>
            </a:r>
            <a:r>
              <a:rPr lang="en-US" sz="2000" dirty="0" err="1">
                <a:latin typeface="Arial Narrow" panose="020B0606020202030204" pitchFamily="34" charset="0"/>
              </a:rPr>
              <a:t>sekaligus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pencapaian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tujuan</a:t>
            </a:r>
            <a:r>
              <a:rPr lang="en-US" sz="2000" dirty="0">
                <a:latin typeface="Arial Narrow" panose="020B0606020202030204" pitchFamily="34" charset="0"/>
              </a:rPr>
              <a:t> program.   </a:t>
            </a:r>
          </a:p>
          <a:p>
            <a:pPr algn="just"/>
            <a:r>
              <a:rPr lang="en-US" sz="2000" dirty="0">
                <a:latin typeface="Arial Narrow" panose="020B0606020202030204" pitchFamily="34" charset="0"/>
              </a:rPr>
              <a:t>Bab </a:t>
            </a:r>
            <a:r>
              <a:rPr lang="en-US" sz="2000" dirty="0" err="1">
                <a:latin typeface="Arial Narrow" panose="020B0606020202030204" pitchFamily="34" charset="0"/>
              </a:rPr>
              <a:t>ini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mengungkapkan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metode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penelitian</a:t>
            </a:r>
            <a:r>
              <a:rPr lang="en-US" sz="2000" dirty="0">
                <a:latin typeface="Arial Narrow" panose="020B0606020202030204" pitchFamily="34" charset="0"/>
              </a:rPr>
              <a:t> yang </a:t>
            </a:r>
            <a:r>
              <a:rPr lang="en-US" sz="2000" dirty="0" err="1">
                <a:latin typeface="Arial Narrow" panose="020B0606020202030204" pitchFamily="34" charset="0"/>
              </a:rPr>
              <a:t>akan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diterapkan</a:t>
            </a:r>
            <a:r>
              <a:rPr lang="en-US" sz="2000" dirty="0">
                <a:latin typeface="Arial Narrow" panose="020B0606020202030204" pitchFamily="34" charset="0"/>
              </a:rPr>
              <a:t>, </a:t>
            </a:r>
            <a:r>
              <a:rPr lang="en-US" sz="2000" dirty="0" err="1">
                <a:latin typeface="Arial Narrow" panose="020B0606020202030204" pitchFamily="34" charset="0"/>
              </a:rPr>
              <a:t>tahapan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penelitian</a:t>
            </a:r>
            <a:r>
              <a:rPr lang="en-US" sz="2000" dirty="0">
                <a:latin typeface="Arial Narrow" panose="020B0606020202030204" pitchFamily="34" charset="0"/>
              </a:rPr>
              <a:t> yang </a:t>
            </a:r>
            <a:r>
              <a:rPr lang="en-US" sz="2000" dirty="0" err="1">
                <a:latin typeface="Arial Narrow" panose="020B0606020202030204" pitchFamily="34" charset="0"/>
              </a:rPr>
              <a:t>akan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dilaksanakan</a:t>
            </a:r>
            <a:r>
              <a:rPr lang="en-US" sz="2000" dirty="0">
                <a:latin typeface="Arial Narrow" panose="020B0606020202030204" pitchFamily="34" charset="0"/>
              </a:rPr>
              <a:t>, </a:t>
            </a:r>
            <a:r>
              <a:rPr lang="en-US" sz="2000" dirty="0" err="1">
                <a:latin typeface="Arial Narrow" panose="020B0606020202030204" pitchFamily="34" charset="0"/>
              </a:rPr>
              <a:t>prosedur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penelitian</a:t>
            </a:r>
            <a:r>
              <a:rPr lang="en-US" sz="2000" dirty="0">
                <a:latin typeface="Arial Narrow" panose="020B0606020202030204" pitchFamily="34" charset="0"/>
              </a:rPr>
              <a:t>, </a:t>
            </a:r>
            <a:r>
              <a:rPr lang="en-US" sz="2000" dirty="0" err="1">
                <a:latin typeface="Arial Narrow" panose="020B0606020202030204" pitchFamily="34" charset="0"/>
              </a:rPr>
              <a:t>luaran</a:t>
            </a:r>
            <a:r>
              <a:rPr lang="en-US" sz="2000" dirty="0">
                <a:latin typeface="Arial Narrow" panose="020B0606020202030204" pitchFamily="34" charset="0"/>
              </a:rPr>
              <a:t> dan </a:t>
            </a:r>
            <a:r>
              <a:rPr lang="en-US" sz="2000" dirty="0" err="1">
                <a:latin typeface="Arial Narrow" panose="020B0606020202030204" pitchFamily="34" charset="0"/>
              </a:rPr>
              <a:t>indikator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capaian</a:t>
            </a:r>
            <a:r>
              <a:rPr lang="en-US" sz="2000" dirty="0">
                <a:latin typeface="Arial Narrow" panose="020B0606020202030204" pitchFamily="34" charset="0"/>
              </a:rPr>
              <a:t> yang </a:t>
            </a:r>
            <a:r>
              <a:rPr lang="en-US" sz="2000" dirty="0" err="1">
                <a:latin typeface="Arial Narrow" panose="020B0606020202030204" pitchFamily="34" charset="0"/>
              </a:rPr>
              <a:t>terukur</a:t>
            </a:r>
            <a:r>
              <a:rPr lang="en-US" sz="2000" dirty="0">
                <a:latin typeface="Arial Narrow" panose="020B0606020202030204" pitchFamily="34" charset="0"/>
              </a:rPr>
              <a:t>  di </a:t>
            </a:r>
            <a:r>
              <a:rPr lang="en-US" sz="2000" dirty="0" err="1">
                <a:latin typeface="Arial Narrow" panose="020B0606020202030204" pitchFamily="34" charset="0"/>
              </a:rPr>
              <a:t>setiap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tahapan</a:t>
            </a:r>
            <a:r>
              <a:rPr lang="en-US" sz="2000" dirty="0">
                <a:latin typeface="Arial Narrow" panose="020B0606020202030204" pitchFamily="34" charset="0"/>
              </a:rPr>
              <a:t>, </a:t>
            </a:r>
            <a:r>
              <a:rPr lang="en-US" sz="2000" dirty="0" err="1">
                <a:latin typeface="Arial Narrow" panose="020B0606020202030204" pitchFamily="34" charset="0"/>
              </a:rPr>
              <a:t>teknik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pengumpulan</a:t>
            </a:r>
            <a:r>
              <a:rPr lang="en-US" sz="2000" dirty="0">
                <a:latin typeface="Arial Narrow" panose="020B0606020202030204" pitchFamily="34" charset="0"/>
              </a:rPr>
              <a:t> data, </a:t>
            </a:r>
            <a:r>
              <a:rPr lang="en-US" sz="2000" dirty="0" err="1">
                <a:latin typeface="Arial Narrow" panose="020B0606020202030204" pitchFamily="34" charset="0"/>
              </a:rPr>
              <a:t>analisis</a:t>
            </a:r>
            <a:r>
              <a:rPr lang="en-US" sz="2000" dirty="0">
                <a:latin typeface="Arial Narrow" panose="020B0606020202030204" pitchFamily="34" charset="0"/>
              </a:rPr>
              <a:t> data, </a:t>
            </a:r>
            <a:r>
              <a:rPr lang="en-US" sz="2000" dirty="0" err="1">
                <a:latin typeface="Arial Narrow" panose="020B0606020202030204" pitchFamily="34" charset="0"/>
              </a:rPr>
              <a:t>cara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penafsiran</a:t>
            </a:r>
            <a:r>
              <a:rPr lang="en-US" sz="2000" dirty="0">
                <a:latin typeface="Arial Narrow" panose="020B0606020202030204" pitchFamily="34" charset="0"/>
              </a:rPr>
              <a:t>, dan </a:t>
            </a:r>
            <a:r>
              <a:rPr lang="en-US" sz="2000" dirty="0" err="1">
                <a:latin typeface="Arial Narrow" panose="020B0606020202030204" pitchFamily="34" charset="0"/>
              </a:rPr>
              <a:t>penyimpulan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hasil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penelitian</a:t>
            </a:r>
            <a:r>
              <a:rPr lang="en-US" sz="2000" dirty="0">
                <a:latin typeface="Arial Narrow" panose="020B0606020202030204" pitchFamily="34" charset="0"/>
              </a:rPr>
              <a:t>. </a:t>
            </a:r>
          </a:p>
          <a:p>
            <a:pPr algn="just"/>
            <a:r>
              <a:rPr lang="en-US" sz="2000" dirty="0" err="1">
                <a:latin typeface="Arial Narrow" panose="020B0606020202030204" pitchFamily="34" charset="0"/>
              </a:rPr>
              <a:t>Bagi</a:t>
            </a:r>
            <a:r>
              <a:rPr lang="en-US" sz="2000" dirty="0">
                <a:latin typeface="Arial Narrow" panose="020B0606020202030204" pitchFamily="34" charset="0"/>
              </a:rPr>
              <a:t> yang </a:t>
            </a:r>
            <a:r>
              <a:rPr lang="en-US" sz="2000" dirty="0" err="1">
                <a:latin typeface="Arial Narrow" panose="020B0606020202030204" pitchFamily="34" charset="0"/>
              </a:rPr>
              <a:t>menggunakan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metode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survei</a:t>
            </a:r>
            <a:r>
              <a:rPr lang="en-US" sz="2000" dirty="0">
                <a:latin typeface="Arial Narrow" panose="020B0606020202030204" pitchFamily="34" charset="0"/>
              </a:rPr>
              <a:t> agar </a:t>
            </a:r>
            <a:r>
              <a:rPr lang="en-US" sz="2000" dirty="0" err="1">
                <a:latin typeface="Arial Narrow" panose="020B0606020202030204" pitchFamily="34" charset="0"/>
              </a:rPr>
              <a:t>melampirkan</a:t>
            </a:r>
            <a:r>
              <a:rPr lang="en-US" sz="2000" dirty="0">
                <a:latin typeface="Arial Narrow" panose="020B0606020202030204" pitchFamily="34" charset="0"/>
              </a:rPr>
              <a:t>  </a:t>
            </a:r>
            <a:r>
              <a:rPr lang="en-US" sz="2000" dirty="0" err="1">
                <a:latin typeface="Arial Narrow" panose="020B0606020202030204" pitchFamily="34" charset="0"/>
              </a:rPr>
              <a:t>kuisioner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lengkap</a:t>
            </a:r>
            <a:r>
              <a:rPr lang="en-US" sz="2000" dirty="0">
                <a:latin typeface="Arial Narrow" panose="020B0606020202030204" pitchFamily="34" charset="0"/>
              </a:rPr>
              <a:t>, </a:t>
            </a:r>
            <a:r>
              <a:rPr lang="en-US" sz="2000" dirty="0" err="1">
                <a:latin typeface="Arial Narrow" panose="020B0606020202030204" pitchFamily="34" charset="0"/>
              </a:rPr>
              <a:t>diletakkan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setelah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lembar</a:t>
            </a:r>
            <a:r>
              <a:rPr lang="en-US" sz="2000" dirty="0">
                <a:latin typeface="Arial Narrow" panose="020B0606020202030204" pitchFamily="34" charset="0"/>
              </a:rPr>
              <a:t> daftar </a:t>
            </a:r>
            <a:r>
              <a:rPr lang="en-US" sz="2000" dirty="0" err="1">
                <a:latin typeface="Arial Narrow" panose="020B0606020202030204" pitchFamily="34" charset="0"/>
              </a:rPr>
              <a:t>pustaka</a:t>
            </a:r>
            <a:r>
              <a:rPr lang="en-US" sz="2000" dirty="0">
                <a:latin typeface="Arial Narrow" panose="020B0606020202030204" pitchFamily="34" charset="0"/>
              </a:rPr>
              <a:t> dan </a:t>
            </a:r>
            <a:r>
              <a:rPr lang="en-US" sz="2000" dirty="0" err="1">
                <a:latin typeface="Arial Narrow" panose="020B0606020202030204" pitchFamily="34" charset="0"/>
              </a:rPr>
              <a:t>tidak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dihitung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sebagai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halaman</a:t>
            </a:r>
            <a:r>
              <a:rPr lang="en-US" sz="2000" dirty="0">
                <a:latin typeface="Arial Narrow" panose="020B0606020202030204" pitchFamily="34" charset="0"/>
              </a:rPr>
              <a:t> inti.</a:t>
            </a:r>
          </a:p>
          <a:p>
            <a:pPr marL="0" indent="0" algn="ctr">
              <a:buNone/>
            </a:pPr>
            <a:endParaRPr lang="en-US" sz="2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30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F851-F48B-41BE-81D5-747C1C53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180" y="393148"/>
            <a:ext cx="4817993" cy="57577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PENULISAN LAPORAN PROJECT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F0556-44FF-4091-9044-9DF0A6081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7739"/>
            <a:ext cx="7886700" cy="47192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8.  </a:t>
            </a:r>
            <a:r>
              <a:rPr lang="en-US" b="1" dirty="0"/>
              <a:t>BAB 4. BIAYA DAN JADWAL KEGIATAN</a:t>
            </a:r>
          </a:p>
          <a:p>
            <a:r>
              <a:rPr lang="en-US" dirty="0"/>
              <a:t>4.1 </a:t>
            </a:r>
            <a:r>
              <a:rPr lang="en-US" dirty="0" err="1"/>
              <a:t>Anggaran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US" dirty="0"/>
          </a:p>
          <a:p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pengalokasian</a:t>
            </a:r>
            <a:r>
              <a:rPr lang="en-US" dirty="0"/>
              <a:t> dan </a:t>
            </a:r>
            <a:r>
              <a:rPr lang="en-US" dirty="0" err="1"/>
              <a:t>penggunaan</a:t>
            </a:r>
            <a:r>
              <a:rPr lang="en-US" dirty="0"/>
              <a:t> dana 80%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s-ES" dirty="0" err="1"/>
              <a:t>operasional</a:t>
            </a:r>
            <a:r>
              <a:rPr lang="es-ES" dirty="0"/>
              <a:t> dan 20% </a:t>
            </a:r>
            <a:r>
              <a:rPr lang="es-ES" dirty="0" err="1"/>
              <a:t>untuk</a:t>
            </a:r>
            <a:r>
              <a:rPr lang="es-ES" dirty="0"/>
              <a:t> </a:t>
            </a:r>
            <a:r>
              <a:rPr lang="es-ES" dirty="0" err="1"/>
              <a:t>kebutuhan</a:t>
            </a:r>
            <a:r>
              <a:rPr lang="es-ES" dirty="0"/>
              <a:t> </a:t>
            </a:r>
            <a:r>
              <a:rPr lang="es-ES" dirty="0" err="1"/>
              <a:t>administrasi</a:t>
            </a:r>
            <a:r>
              <a:rPr lang="es-ES" dirty="0"/>
              <a:t>. </a:t>
            </a:r>
            <a:r>
              <a:rPr lang="es-ES" dirty="0" err="1"/>
              <a:t>Biaya</a:t>
            </a:r>
            <a:r>
              <a:rPr lang="es-ES" dirty="0"/>
              <a:t> </a:t>
            </a:r>
            <a:r>
              <a:rPr lang="es-ES" dirty="0" err="1"/>
              <a:t>perjalanan</a:t>
            </a:r>
            <a:r>
              <a:rPr lang="es-ES" dirty="0"/>
              <a:t> </a:t>
            </a:r>
            <a:r>
              <a:rPr lang="es-ES" dirty="0" err="1"/>
              <a:t>dilakukan</a:t>
            </a:r>
            <a:r>
              <a:rPr lang="es-ES" dirty="0"/>
              <a:t> </a:t>
            </a:r>
            <a:r>
              <a:rPr lang="es-ES" dirty="0" err="1"/>
              <a:t>seefisien</a:t>
            </a:r>
            <a:r>
              <a:rPr lang="es-ES" dirty="0"/>
              <a:t>  </a:t>
            </a:r>
            <a:r>
              <a:rPr lang="en-US" dirty="0"/>
              <a:t>dan </a:t>
            </a:r>
            <a:r>
              <a:rPr lang="en-US" dirty="0" err="1"/>
              <a:t>seminimal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.</a:t>
            </a:r>
          </a:p>
          <a:p>
            <a:r>
              <a:rPr lang="en-US" dirty="0"/>
              <a:t>Honorarium </a:t>
            </a:r>
            <a:r>
              <a:rPr lang="en-US" dirty="0" err="1"/>
              <a:t>untuk</a:t>
            </a:r>
            <a:r>
              <a:rPr lang="en-US" dirty="0"/>
              <a:t> Tim,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Pendamping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3 </a:t>
            </a:r>
            <a:r>
              <a:rPr lang="en-US" dirty="0" err="1"/>
              <a:t>Konsumsi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Tim,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Pendamping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3 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penyewaan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PC, Laptop, Printer, </a:t>
            </a:r>
            <a:r>
              <a:rPr lang="en-US" dirty="0" err="1"/>
              <a:t>Ponsel</a:t>
            </a:r>
            <a:r>
              <a:rPr lang="en-US" dirty="0"/>
              <a:t>,  </a:t>
            </a:r>
            <a:r>
              <a:rPr lang="en-US" dirty="0" err="1"/>
              <a:t>Kamera</a:t>
            </a:r>
            <a:r>
              <a:rPr lang="en-US" dirty="0"/>
              <a:t>, </a:t>
            </a:r>
            <a:r>
              <a:rPr lang="en-US" i="1" dirty="0" err="1"/>
              <a:t>Handycam</a:t>
            </a:r>
            <a:r>
              <a:rPr lang="en-US" dirty="0"/>
              <a:t>, </a:t>
            </a:r>
            <a:r>
              <a:rPr lang="en-US" dirty="0" err="1"/>
              <a:t>sewa</a:t>
            </a:r>
            <a:r>
              <a:rPr lang="en-US" dirty="0"/>
              <a:t> </a:t>
            </a:r>
            <a:r>
              <a:rPr lang="en-US" dirty="0" err="1"/>
              <a:t>laboratorium</a:t>
            </a:r>
            <a:r>
              <a:rPr lang="en-US" dirty="0"/>
              <a:t>,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laboratorium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(</a:t>
            </a:r>
            <a:r>
              <a:rPr lang="en-US" dirty="0" err="1"/>
              <a:t>jika</a:t>
            </a:r>
            <a:r>
              <a:rPr lang="en-US" dirty="0"/>
              <a:t>  </a:t>
            </a:r>
            <a:r>
              <a:rPr lang="en-US" dirty="0" err="1"/>
              <a:t>sifatnya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agar </a:t>
            </a:r>
            <a:r>
              <a:rPr lang="en-US" dirty="0" err="1"/>
              <a:t>besarannya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melebihi</a:t>
            </a:r>
            <a:r>
              <a:rPr lang="en-US" dirty="0"/>
              <a:t> Rp 1.500.000,-)</a:t>
            </a:r>
          </a:p>
          <a:p>
            <a:r>
              <a:rPr lang="en-US" dirty="0" err="1"/>
              <a:t>Penyusunan</a:t>
            </a:r>
            <a:r>
              <a:rPr lang="en-US" dirty="0"/>
              <a:t>, </a:t>
            </a:r>
            <a:r>
              <a:rPr lang="en-US" dirty="0" err="1"/>
              <a:t>penggandaan</a:t>
            </a:r>
            <a:r>
              <a:rPr lang="en-US" dirty="0"/>
              <a:t> dan </a:t>
            </a:r>
            <a:r>
              <a:rPr lang="en-US" dirty="0" err="1"/>
              <a:t>menjilid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,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[</a:t>
            </a:r>
            <a:r>
              <a:rPr lang="en-US" dirty="0" err="1"/>
              <a:t>Kertas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rim, ATK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1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6C7E-4158-44B6-B492-9DB81B64C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824" y="438460"/>
            <a:ext cx="4844497" cy="48515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PENULISAN LAPORAN PROJECT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2A1F6-69CF-4FA7-9909-8A4BB9DFD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1722"/>
            <a:ext cx="7886700" cy="482524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Rekapitulasi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dan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format pada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Tabel</a:t>
            </a:r>
            <a:r>
              <a:rPr lang="en-US" dirty="0"/>
              <a:t> 1. Format </a:t>
            </a:r>
            <a:r>
              <a:rPr lang="en-US" dirty="0" err="1"/>
              <a:t>Rekapitulasi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US" dirty="0"/>
          </a:p>
          <a:p>
            <a:pPr marL="0" indent="0">
              <a:buNone/>
            </a:pPr>
            <a:r>
              <a:rPr lang="en-US" u="sng" dirty="0"/>
              <a:t>No	 </a:t>
            </a:r>
            <a:r>
              <a:rPr lang="en-US" u="sng" dirty="0" err="1"/>
              <a:t>Jenis</a:t>
            </a:r>
            <a:r>
              <a:rPr lang="en-US" u="sng" dirty="0"/>
              <a:t> </a:t>
            </a:r>
            <a:r>
              <a:rPr lang="en-US" u="sng" dirty="0" err="1"/>
              <a:t>Pengeluaran</a:t>
            </a:r>
            <a:r>
              <a:rPr lang="en-US" u="sng" dirty="0"/>
              <a:t> 			</a:t>
            </a:r>
            <a:r>
              <a:rPr lang="en-US" u="sng" dirty="0" err="1"/>
              <a:t>Biaya</a:t>
            </a:r>
            <a:r>
              <a:rPr lang="en-US" u="sng" dirty="0"/>
              <a:t> (Rp)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 	  </a:t>
            </a:r>
            <a:r>
              <a:rPr lang="en-US" dirty="0" err="1"/>
              <a:t>Perlengkapan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	 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Habis</a:t>
            </a:r>
            <a:r>
              <a:rPr lang="en-US" dirty="0"/>
              <a:t> </a:t>
            </a:r>
            <a:r>
              <a:rPr lang="en-US" dirty="0" err="1"/>
              <a:t>Pakai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 	  </a:t>
            </a:r>
            <a:r>
              <a:rPr lang="en-US" dirty="0" err="1"/>
              <a:t>Perjalanan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 	  Lain-lain</a:t>
            </a:r>
          </a:p>
          <a:p>
            <a:pPr marL="914400" lvl="2" indent="0">
              <a:buNone/>
            </a:pPr>
            <a:r>
              <a:rPr lang="en-US" dirty="0"/>
              <a:t>                                 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466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7A08D-FC1B-4B68-8D5F-B30D814A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612" y="577162"/>
            <a:ext cx="5016776" cy="57577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PENULISAN LAPORAN PROJECT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33B26-37C3-4068-B0B2-A70B1538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4.2.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Kegiatan</a:t>
            </a:r>
            <a:endParaRPr lang="en-US" dirty="0"/>
          </a:p>
          <a:p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3 </a:t>
            </a:r>
            <a:r>
              <a:rPr lang="en-US" dirty="0" err="1"/>
              <a:t>s.d</a:t>
            </a:r>
            <a:r>
              <a:rPr lang="en-US" dirty="0"/>
              <a:t> 5 </a:t>
            </a:r>
            <a:r>
              <a:rPr lang="en-US" dirty="0" err="1"/>
              <a:t>bulan</a:t>
            </a:r>
            <a:r>
              <a:rPr lang="en-US" dirty="0"/>
              <a:t>,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i="1" dirty="0"/>
              <a:t>bar chart </a:t>
            </a:r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C6C67A-9B9E-4122-BC13-E3A88EABC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38" y="3313043"/>
            <a:ext cx="5353879" cy="296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6F42-3B26-414C-8931-B373492B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833" y="413026"/>
            <a:ext cx="4924011" cy="5360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PENULISAN LAPORAN PROJECT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7F363-7DAB-433B-BC22-58A0C6D19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1965"/>
            <a:ext cx="7886700" cy="4864998"/>
          </a:xfrm>
        </p:spPr>
        <p:txBody>
          <a:bodyPr/>
          <a:lstStyle/>
          <a:p>
            <a:pPr marL="514350" indent="-514350">
              <a:buAutoNum type="arabicPeriod" startAt="9"/>
            </a:pPr>
            <a:r>
              <a:rPr lang="fi-FI" dirty="0"/>
              <a:t>BAB 5. PENUTUP </a:t>
            </a:r>
          </a:p>
          <a:p>
            <a:pPr marL="0" indent="0">
              <a:buNone/>
            </a:pPr>
            <a:r>
              <a:rPr lang="fi-FI" dirty="0"/>
              <a:t>                   5.1.  Kesimpulan</a:t>
            </a:r>
          </a:p>
          <a:p>
            <a:pPr marL="0" indent="0">
              <a:buNone/>
            </a:pPr>
            <a:r>
              <a:rPr lang="fi-FI" dirty="0"/>
              <a:t>                   5.2.  Saran</a:t>
            </a:r>
          </a:p>
          <a:p>
            <a:r>
              <a:rPr lang="en-US" dirty="0"/>
              <a:t>DAFTAR PUSTAKA</a:t>
            </a:r>
          </a:p>
          <a:p>
            <a:r>
              <a:rPr lang="en-US" dirty="0"/>
              <a:t>LAMPIRAN</a:t>
            </a:r>
          </a:p>
          <a:p>
            <a:r>
              <a:rPr lang="en-US" dirty="0"/>
              <a:t>- </a:t>
            </a:r>
            <a:r>
              <a:rPr lang="en-US" dirty="0" err="1"/>
              <a:t>Penggunaan</a:t>
            </a:r>
            <a:r>
              <a:rPr lang="en-US" dirty="0"/>
              <a:t> dana</a:t>
            </a:r>
          </a:p>
          <a:p>
            <a:r>
              <a:rPr lang="en-US" dirty="0"/>
              <a:t>- Bukti-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kegiatan</a:t>
            </a:r>
            <a:endParaRPr lang="en-US" dirty="0"/>
          </a:p>
          <a:p>
            <a:r>
              <a:rPr lang="en-US" dirty="0"/>
              <a:t>- Coding </a:t>
            </a:r>
            <a:r>
              <a:rPr lang="en-US" dirty="0" err="1"/>
              <a:t>Pogram</a:t>
            </a:r>
            <a:endParaRPr lang="en-US" dirty="0"/>
          </a:p>
          <a:p>
            <a:r>
              <a:rPr lang="en-US" dirty="0"/>
              <a:t>- Dan Lain-Lain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210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FFF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469B43C-8C8D-4980-A29F-9BEDD97BF68A}" vid="{B029A0EC-E8A4-4F19-A811-83C7943A427C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.potx" id="{38B2F4A5-91A2-4594-8284-109E2BAEFE8C}" vid="{FEDBC11C-6094-4E23-B5DA-91283716C4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8CD145F9BCB001439B801CD02A4D59E7" ma:contentTypeVersion="10" ma:contentTypeDescription="Buat sebuah dokumen baru." ma:contentTypeScope="" ma:versionID="be666d4e80eed5dca3fce29a58fa8da9">
  <xsd:schema xmlns:xsd="http://www.w3.org/2001/XMLSchema" xmlns:xs="http://www.w3.org/2001/XMLSchema" xmlns:p="http://schemas.microsoft.com/office/2006/metadata/properties" xmlns:ns2="a6af09ef-cd81-431c-93b8-bec8c44dec02" xmlns:ns3="ab782795-674a-4de4-8436-ce1d6ba12194" targetNamespace="http://schemas.microsoft.com/office/2006/metadata/properties" ma:root="true" ma:fieldsID="a375775201d6b6f9d336d97d94de7f89" ns2:_="" ns3:_="">
    <xsd:import namespace="a6af09ef-cd81-431c-93b8-bec8c44dec02"/>
    <xsd:import namespace="ab782795-674a-4de4-8436-ce1d6ba121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af09ef-cd81-431c-93b8-bec8c44dec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782795-674a-4de4-8436-ce1d6ba1219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Dibagikan Denga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ibagikan Dengan Detai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D87F7E-4B28-4C20-B68A-9BA2250EFE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9C9ED2-FA5B-4273-A605-FBF390BB09E5}"/>
</file>

<file path=customXml/itemProps3.xml><?xml version="1.0" encoding="utf-8"?>
<ds:datastoreItem xmlns:ds="http://schemas.openxmlformats.org/officeDocument/2006/customXml" ds:itemID="{6BA9CE3E-75ED-440E-9961-4EA2EFE882B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- Introduction (Blueberry)</Template>
  <TotalTime>646</TotalTime>
  <Words>699</Words>
  <Application>Microsoft Office PowerPoint</Application>
  <PresentationFormat>On-screen Show (4:3)</PresentationFormat>
  <Paragraphs>99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Custom Design</vt:lpstr>
      <vt:lpstr>Theme1</vt:lpstr>
      <vt:lpstr>PowerPoint Presentation</vt:lpstr>
      <vt:lpstr>PENULISAN LAPORAN PROJECT</vt:lpstr>
      <vt:lpstr>PENULISAN LAPORAN PROJECT</vt:lpstr>
      <vt:lpstr>PENULISAN LAPORAN PROJECT</vt:lpstr>
      <vt:lpstr>PENULISAN LAPORAN PROJECT</vt:lpstr>
      <vt:lpstr>PENULISAN LAPORAN PROJECT</vt:lpstr>
      <vt:lpstr>PENULISAN LAPORAN PROJECT</vt:lpstr>
      <vt:lpstr>PENULISAN LAPORAN PROJECT</vt:lpstr>
      <vt:lpstr>PENULISAN LAPORAN PROJECT</vt:lpstr>
      <vt:lpstr>Lampiran PKMKC / PKMT</vt:lpstr>
      <vt:lpstr>PowerPoint Presentation</vt:lpstr>
      <vt:lpstr>HALAMAN PENGESAHAN</vt:lpstr>
      <vt:lpstr>PowerPoint Presentation</vt:lpstr>
      <vt:lpstr>PowerPoint Presentation</vt:lpstr>
      <vt:lpstr>Question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SC</dc:creator>
  <cp:lastModifiedBy>Florida N.S. Damanik</cp:lastModifiedBy>
  <cp:revision>73</cp:revision>
  <dcterms:created xsi:type="dcterms:W3CDTF">2008-01-14T18:00:16Z</dcterms:created>
  <dcterms:modified xsi:type="dcterms:W3CDTF">2021-01-19T19:35:02Z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0x0101008CD145F9BCB001439B801CD02A4D59E7</vt:lpwstr>
  </property>
</Properties>
</file>