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7" autoAdjust="0"/>
    <p:restoredTop sz="94660"/>
  </p:normalViewPr>
  <p:slideViewPr>
    <p:cSldViewPr snapToGrid="0">
      <p:cViewPr>
        <p:scale>
          <a:sx n="66" d="100"/>
          <a:sy n="66" d="100"/>
        </p:scale>
        <p:origin x="132" y="-8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35BF3-9648-4812-BB85-3B355F1574C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DBA841A9-DADD-4FB8-BB87-CB96967F23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A26A3065-EED1-4ABE-A3DA-5FAE07E23378}"/>
              </a:ext>
            </a:extLst>
          </p:cNvPr>
          <p:cNvSpPr>
            <a:spLocks noGrp="1"/>
          </p:cNvSpPr>
          <p:nvPr>
            <p:ph type="dt" sz="half" idx="10"/>
          </p:nvPr>
        </p:nvSpPr>
        <p:spPr/>
        <p:txBody>
          <a:bodyPr/>
          <a:lstStyle/>
          <a:p>
            <a:fld id="{92CA23B1-02BE-464E-AC28-1FFDBE5B4A3C}" type="datetimeFigureOut">
              <a:rPr lang="es-AR" smtClean="0"/>
              <a:t>15/11/2017</a:t>
            </a:fld>
            <a:endParaRPr lang="es-AR"/>
          </a:p>
        </p:txBody>
      </p:sp>
      <p:sp>
        <p:nvSpPr>
          <p:cNvPr id="5" name="Marcador de pie de página 4">
            <a:extLst>
              <a:ext uri="{FF2B5EF4-FFF2-40B4-BE49-F238E27FC236}">
                <a16:creationId xmlns:a16="http://schemas.microsoft.com/office/drawing/2014/main" id="{75F91362-8EAE-4090-B7E6-1F0A3DCAEA9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04122AA-469C-46A9-BE91-AA07A19F3047}"/>
              </a:ext>
            </a:extLst>
          </p:cNvPr>
          <p:cNvSpPr>
            <a:spLocks noGrp="1"/>
          </p:cNvSpPr>
          <p:nvPr>
            <p:ph type="sldNum" sz="quarter" idx="12"/>
          </p:nvPr>
        </p:nvSpPr>
        <p:spPr/>
        <p:txBody>
          <a:bodyPr/>
          <a:lstStyle/>
          <a:p>
            <a:fld id="{2CF06578-3445-4E40-8797-3CAA44682799}" type="slidenum">
              <a:rPr lang="es-AR" smtClean="0"/>
              <a:t>‹Nº›</a:t>
            </a:fld>
            <a:endParaRPr lang="es-AR"/>
          </a:p>
        </p:txBody>
      </p:sp>
    </p:spTree>
    <p:extLst>
      <p:ext uri="{BB962C8B-B14F-4D97-AF65-F5344CB8AC3E}">
        <p14:creationId xmlns:p14="http://schemas.microsoft.com/office/powerpoint/2010/main" val="3588371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13CA04-4F51-40C7-89B1-293E67D240BB}"/>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AC93BA35-1299-4ACA-A11D-EAF20E5C51AB}"/>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D99857BE-99C7-46CC-874E-CD5150BC7ECA}"/>
              </a:ext>
            </a:extLst>
          </p:cNvPr>
          <p:cNvSpPr>
            <a:spLocks noGrp="1"/>
          </p:cNvSpPr>
          <p:nvPr>
            <p:ph type="dt" sz="half" idx="10"/>
          </p:nvPr>
        </p:nvSpPr>
        <p:spPr/>
        <p:txBody>
          <a:bodyPr/>
          <a:lstStyle/>
          <a:p>
            <a:fld id="{92CA23B1-02BE-464E-AC28-1FFDBE5B4A3C}" type="datetimeFigureOut">
              <a:rPr lang="es-AR" smtClean="0"/>
              <a:t>15/11/2017</a:t>
            </a:fld>
            <a:endParaRPr lang="es-AR"/>
          </a:p>
        </p:txBody>
      </p:sp>
      <p:sp>
        <p:nvSpPr>
          <p:cNvPr id="5" name="Marcador de pie de página 4">
            <a:extLst>
              <a:ext uri="{FF2B5EF4-FFF2-40B4-BE49-F238E27FC236}">
                <a16:creationId xmlns:a16="http://schemas.microsoft.com/office/drawing/2014/main" id="{BB1F9278-D811-4AC4-B348-B41CCC1ADF4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2C9C15D-F92B-4079-8C1E-6399D95EF667}"/>
              </a:ext>
            </a:extLst>
          </p:cNvPr>
          <p:cNvSpPr>
            <a:spLocks noGrp="1"/>
          </p:cNvSpPr>
          <p:nvPr>
            <p:ph type="sldNum" sz="quarter" idx="12"/>
          </p:nvPr>
        </p:nvSpPr>
        <p:spPr/>
        <p:txBody>
          <a:bodyPr/>
          <a:lstStyle/>
          <a:p>
            <a:fld id="{2CF06578-3445-4E40-8797-3CAA44682799}" type="slidenum">
              <a:rPr lang="es-AR" smtClean="0"/>
              <a:t>‹Nº›</a:t>
            </a:fld>
            <a:endParaRPr lang="es-AR"/>
          </a:p>
        </p:txBody>
      </p:sp>
    </p:spTree>
    <p:extLst>
      <p:ext uri="{BB962C8B-B14F-4D97-AF65-F5344CB8AC3E}">
        <p14:creationId xmlns:p14="http://schemas.microsoft.com/office/powerpoint/2010/main" val="1347863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D4E6133-37E2-4E16-BD17-8A464ECF58E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59D8F18E-71E5-4E6B-A364-AC60FA7A49B5}"/>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AA7D2E68-5139-45D1-B0AF-14F9D50059BD}"/>
              </a:ext>
            </a:extLst>
          </p:cNvPr>
          <p:cNvSpPr>
            <a:spLocks noGrp="1"/>
          </p:cNvSpPr>
          <p:nvPr>
            <p:ph type="dt" sz="half" idx="10"/>
          </p:nvPr>
        </p:nvSpPr>
        <p:spPr/>
        <p:txBody>
          <a:bodyPr/>
          <a:lstStyle/>
          <a:p>
            <a:fld id="{92CA23B1-02BE-464E-AC28-1FFDBE5B4A3C}" type="datetimeFigureOut">
              <a:rPr lang="es-AR" smtClean="0"/>
              <a:t>15/11/2017</a:t>
            </a:fld>
            <a:endParaRPr lang="es-AR"/>
          </a:p>
        </p:txBody>
      </p:sp>
      <p:sp>
        <p:nvSpPr>
          <p:cNvPr id="5" name="Marcador de pie de página 4">
            <a:extLst>
              <a:ext uri="{FF2B5EF4-FFF2-40B4-BE49-F238E27FC236}">
                <a16:creationId xmlns:a16="http://schemas.microsoft.com/office/drawing/2014/main" id="{6CEF1960-6664-4FDB-A439-A0EDFC92578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B2501C6-975C-49A9-8C36-67B2355DA647}"/>
              </a:ext>
            </a:extLst>
          </p:cNvPr>
          <p:cNvSpPr>
            <a:spLocks noGrp="1"/>
          </p:cNvSpPr>
          <p:nvPr>
            <p:ph type="sldNum" sz="quarter" idx="12"/>
          </p:nvPr>
        </p:nvSpPr>
        <p:spPr/>
        <p:txBody>
          <a:bodyPr/>
          <a:lstStyle/>
          <a:p>
            <a:fld id="{2CF06578-3445-4E40-8797-3CAA44682799}" type="slidenum">
              <a:rPr lang="es-AR" smtClean="0"/>
              <a:t>‹Nº›</a:t>
            </a:fld>
            <a:endParaRPr lang="es-AR"/>
          </a:p>
        </p:txBody>
      </p:sp>
    </p:spTree>
    <p:extLst>
      <p:ext uri="{BB962C8B-B14F-4D97-AF65-F5344CB8AC3E}">
        <p14:creationId xmlns:p14="http://schemas.microsoft.com/office/powerpoint/2010/main" val="46023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470E31-B915-40CB-923C-E9C976FECDD9}"/>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A6BF9556-5399-421C-982F-47D36414AB45}"/>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E9913BDE-4081-4CC7-AFB8-216737F2D05E}"/>
              </a:ext>
            </a:extLst>
          </p:cNvPr>
          <p:cNvSpPr>
            <a:spLocks noGrp="1"/>
          </p:cNvSpPr>
          <p:nvPr>
            <p:ph type="dt" sz="half" idx="10"/>
          </p:nvPr>
        </p:nvSpPr>
        <p:spPr/>
        <p:txBody>
          <a:bodyPr/>
          <a:lstStyle/>
          <a:p>
            <a:fld id="{92CA23B1-02BE-464E-AC28-1FFDBE5B4A3C}" type="datetimeFigureOut">
              <a:rPr lang="es-AR" smtClean="0"/>
              <a:t>15/11/2017</a:t>
            </a:fld>
            <a:endParaRPr lang="es-AR"/>
          </a:p>
        </p:txBody>
      </p:sp>
      <p:sp>
        <p:nvSpPr>
          <p:cNvPr id="5" name="Marcador de pie de página 4">
            <a:extLst>
              <a:ext uri="{FF2B5EF4-FFF2-40B4-BE49-F238E27FC236}">
                <a16:creationId xmlns:a16="http://schemas.microsoft.com/office/drawing/2014/main" id="{1367C635-6EE8-474B-BBB3-108E053FA7F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04E4390-77C7-40F9-9D9C-8568FC26F107}"/>
              </a:ext>
            </a:extLst>
          </p:cNvPr>
          <p:cNvSpPr>
            <a:spLocks noGrp="1"/>
          </p:cNvSpPr>
          <p:nvPr>
            <p:ph type="sldNum" sz="quarter" idx="12"/>
          </p:nvPr>
        </p:nvSpPr>
        <p:spPr/>
        <p:txBody>
          <a:bodyPr/>
          <a:lstStyle/>
          <a:p>
            <a:fld id="{2CF06578-3445-4E40-8797-3CAA44682799}" type="slidenum">
              <a:rPr lang="es-AR" smtClean="0"/>
              <a:t>‹Nº›</a:t>
            </a:fld>
            <a:endParaRPr lang="es-AR"/>
          </a:p>
        </p:txBody>
      </p:sp>
    </p:spTree>
    <p:extLst>
      <p:ext uri="{BB962C8B-B14F-4D97-AF65-F5344CB8AC3E}">
        <p14:creationId xmlns:p14="http://schemas.microsoft.com/office/powerpoint/2010/main" val="677496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93F503-924A-46F4-AA84-14E807785C1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3CFF3711-AEC7-4EF6-8D97-6C2473CA8F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563E59B1-9739-41EE-9904-897BD76D81BD}"/>
              </a:ext>
            </a:extLst>
          </p:cNvPr>
          <p:cNvSpPr>
            <a:spLocks noGrp="1"/>
          </p:cNvSpPr>
          <p:nvPr>
            <p:ph type="dt" sz="half" idx="10"/>
          </p:nvPr>
        </p:nvSpPr>
        <p:spPr/>
        <p:txBody>
          <a:bodyPr/>
          <a:lstStyle/>
          <a:p>
            <a:fld id="{92CA23B1-02BE-464E-AC28-1FFDBE5B4A3C}" type="datetimeFigureOut">
              <a:rPr lang="es-AR" smtClean="0"/>
              <a:t>15/11/2017</a:t>
            </a:fld>
            <a:endParaRPr lang="es-AR"/>
          </a:p>
        </p:txBody>
      </p:sp>
      <p:sp>
        <p:nvSpPr>
          <p:cNvPr id="5" name="Marcador de pie de página 4">
            <a:extLst>
              <a:ext uri="{FF2B5EF4-FFF2-40B4-BE49-F238E27FC236}">
                <a16:creationId xmlns:a16="http://schemas.microsoft.com/office/drawing/2014/main" id="{F9D80CD8-0FC2-4C01-A587-33AFCB2D3D1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394920E-6686-47A3-B870-0DFDF668676F}"/>
              </a:ext>
            </a:extLst>
          </p:cNvPr>
          <p:cNvSpPr>
            <a:spLocks noGrp="1"/>
          </p:cNvSpPr>
          <p:nvPr>
            <p:ph type="sldNum" sz="quarter" idx="12"/>
          </p:nvPr>
        </p:nvSpPr>
        <p:spPr/>
        <p:txBody>
          <a:bodyPr/>
          <a:lstStyle/>
          <a:p>
            <a:fld id="{2CF06578-3445-4E40-8797-3CAA44682799}" type="slidenum">
              <a:rPr lang="es-AR" smtClean="0"/>
              <a:t>‹Nº›</a:t>
            </a:fld>
            <a:endParaRPr lang="es-AR"/>
          </a:p>
        </p:txBody>
      </p:sp>
    </p:spTree>
    <p:extLst>
      <p:ext uri="{BB962C8B-B14F-4D97-AF65-F5344CB8AC3E}">
        <p14:creationId xmlns:p14="http://schemas.microsoft.com/office/powerpoint/2010/main" val="176541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1BFE7B-3F45-48DD-AAF4-76D344EDC67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9A8B14E2-4FA0-4499-AAB7-FD1777771DE2}"/>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69ED5F6C-5BD5-49F2-8971-E89143683342}"/>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8CA2C83C-6BB8-4616-919C-27A9756C2733}"/>
              </a:ext>
            </a:extLst>
          </p:cNvPr>
          <p:cNvSpPr>
            <a:spLocks noGrp="1"/>
          </p:cNvSpPr>
          <p:nvPr>
            <p:ph type="dt" sz="half" idx="10"/>
          </p:nvPr>
        </p:nvSpPr>
        <p:spPr/>
        <p:txBody>
          <a:bodyPr/>
          <a:lstStyle/>
          <a:p>
            <a:fld id="{92CA23B1-02BE-464E-AC28-1FFDBE5B4A3C}" type="datetimeFigureOut">
              <a:rPr lang="es-AR" smtClean="0"/>
              <a:t>15/11/2017</a:t>
            </a:fld>
            <a:endParaRPr lang="es-AR"/>
          </a:p>
        </p:txBody>
      </p:sp>
      <p:sp>
        <p:nvSpPr>
          <p:cNvPr id="6" name="Marcador de pie de página 5">
            <a:extLst>
              <a:ext uri="{FF2B5EF4-FFF2-40B4-BE49-F238E27FC236}">
                <a16:creationId xmlns:a16="http://schemas.microsoft.com/office/drawing/2014/main" id="{491FBA92-A7B8-4420-B2BA-4B9E0D98371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1BEEFAD5-C874-4BDA-AC1C-E87BEBE3AEA1}"/>
              </a:ext>
            </a:extLst>
          </p:cNvPr>
          <p:cNvSpPr>
            <a:spLocks noGrp="1"/>
          </p:cNvSpPr>
          <p:nvPr>
            <p:ph type="sldNum" sz="quarter" idx="12"/>
          </p:nvPr>
        </p:nvSpPr>
        <p:spPr/>
        <p:txBody>
          <a:bodyPr/>
          <a:lstStyle/>
          <a:p>
            <a:fld id="{2CF06578-3445-4E40-8797-3CAA44682799}" type="slidenum">
              <a:rPr lang="es-AR" smtClean="0"/>
              <a:t>‹Nº›</a:t>
            </a:fld>
            <a:endParaRPr lang="es-AR"/>
          </a:p>
        </p:txBody>
      </p:sp>
    </p:spTree>
    <p:extLst>
      <p:ext uri="{BB962C8B-B14F-4D97-AF65-F5344CB8AC3E}">
        <p14:creationId xmlns:p14="http://schemas.microsoft.com/office/powerpoint/2010/main" val="1647170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465B7E-9F48-4C2E-AA15-563BCAD3587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3CE5F5CF-AA86-47F2-A264-B9B5847192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3AD0FD47-ED1E-400C-A98A-B0C87DE87F5A}"/>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D533D674-7B95-42EE-8891-1B7E3F6D17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F3F05208-DD31-4DDD-B8C8-805323EC3F1A}"/>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3B256143-6C9D-413D-9F71-9387F7875520}"/>
              </a:ext>
            </a:extLst>
          </p:cNvPr>
          <p:cNvSpPr>
            <a:spLocks noGrp="1"/>
          </p:cNvSpPr>
          <p:nvPr>
            <p:ph type="dt" sz="half" idx="10"/>
          </p:nvPr>
        </p:nvSpPr>
        <p:spPr/>
        <p:txBody>
          <a:bodyPr/>
          <a:lstStyle/>
          <a:p>
            <a:fld id="{92CA23B1-02BE-464E-AC28-1FFDBE5B4A3C}" type="datetimeFigureOut">
              <a:rPr lang="es-AR" smtClean="0"/>
              <a:t>15/11/2017</a:t>
            </a:fld>
            <a:endParaRPr lang="es-AR"/>
          </a:p>
        </p:txBody>
      </p:sp>
      <p:sp>
        <p:nvSpPr>
          <p:cNvPr id="8" name="Marcador de pie de página 7">
            <a:extLst>
              <a:ext uri="{FF2B5EF4-FFF2-40B4-BE49-F238E27FC236}">
                <a16:creationId xmlns:a16="http://schemas.microsoft.com/office/drawing/2014/main" id="{C1E07140-F1F3-4D3E-801B-A91495463364}"/>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6EEAB81E-1120-45C5-AF50-AE01CCA4F4AE}"/>
              </a:ext>
            </a:extLst>
          </p:cNvPr>
          <p:cNvSpPr>
            <a:spLocks noGrp="1"/>
          </p:cNvSpPr>
          <p:nvPr>
            <p:ph type="sldNum" sz="quarter" idx="12"/>
          </p:nvPr>
        </p:nvSpPr>
        <p:spPr/>
        <p:txBody>
          <a:bodyPr/>
          <a:lstStyle/>
          <a:p>
            <a:fld id="{2CF06578-3445-4E40-8797-3CAA44682799}" type="slidenum">
              <a:rPr lang="es-AR" smtClean="0"/>
              <a:t>‹Nº›</a:t>
            </a:fld>
            <a:endParaRPr lang="es-AR"/>
          </a:p>
        </p:txBody>
      </p:sp>
    </p:spTree>
    <p:extLst>
      <p:ext uri="{BB962C8B-B14F-4D97-AF65-F5344CB8AC3E}">
        <p14:creationId xmlns:p14="http://schemas.microsoft.com/office/powerpoint/2010/main" val="697244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077CD1-DEBB-4BB0-8985-1E7E17204FD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F581B476-6327-4FB5-B9A5-65D6F90E4D15}"/>
              </a:ext>
            </a:extLst>
          </p:cNvPr>
          <p:cNvSpPr>
            <a:spLocks noGrp="1"/>
          </p:cNvSpPr>
          <p:nvPr>
            <p:ph type="dt" sz="half" idx="10"/>
          </p:nvPr>
        </p:nvSpPr>
        <p:spPr/>
        <p:txBody>
          <a:bodyPr/>
          <a:lstStyle/>
          <a:p>
            <a:fld id="{92CA23B1-02BE-464E-AC28-1FFDBE5B4A3C}" type="datetimeFigureOut">
              <a:rPr lang="es-AR" smtClean="0"/>
              <a:t>15/11/2017</a:t>
            </a:fld>
            <a:endParaRPr lang="es-AR"/>
          </a:p>
        </p:txBody>
      </p:sp>
      <p:sp>
        <p:nvSpPr>
          <p:cNvPr id="4" name="Marcador de pie de página 3">
            <a:extLst>
              <a:ext uri="{FF2B5EF4-FFF2-40B4-BE49-F238E27FC236}">
                <a16:creationId xmlns:a16="http://schemas.microsoft.com/office/drawing/2014/main" id="{D5A4D650-1D2B-46E9-BD80-96277DDD3BDF}"/>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B07A233F-F627-4031-B513-B6C7DCCFCA13}"/>
              </a:ext>
            </a:extLst>
          </p:cNvPr>
          <p:cNvSpPr>
            <a:spLocks noGrp="1"/>
          </p:cNvSpPr>
          <p:nvPr>
            <p:ph type="sldNum" sz="quarter" idx="12"/>
          </p:nvPr>
        </p:nvSpPr>
        <p:spPr/>
        <p:txBody>
          <a:bodyPr/>
          <a:lstStyle/>
          <a:p>
            <a:fld id="{2CF06578-3445-4E40-8797-3CAA44682799}" type="slidenum">
              <a:rPr lang="es-AR" smtClean="0"/>
              <a:t>‹Nº›</a:t>
            </a:fld>
            <a:endParaRPr lang="es-AR"/>
          </a:p>
        </p:txBody>
      </p:sp>
    </p:spTree>
    <p:extLst>
      <p:ext uri="{BB962C8B-B14F-4D97-AF65-F5344CB8AC3E}">
        <p14:creationId xmlns:p14="http://schemas.microsoft.com/office/powerpoint/2010/main" val="888327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121BC49-92EF-4DA6-9FD1-62FBDEE9B462}"/>
              </a:ext>
            </a:extLst>
          </p:cNvPr>
          <p:cNvSpPr>
            <a:spLocks noGrp="1"/>
          </p:cNvSpPr>
          <p:nvPr>
            <p:ph type="dt" sz="half" idx="10"/>
          </p:nvPr>
        </p:nvSpPr>
        <p:spPr/>
        <p:txBody>
          <a:bodyPr/>
          <a:lstStyle/>
          <a:p>
            <a:fld id="{92CA23B1-02BE-464E-AC28-1FFDBE5B4A3C}" type="datetimeFigureOut">
              <a:rPr lang="es-AR" smtClean="0"/>
              <a:t>15/11/2017</a:t>
            </a:fld>
            <a:endParaRPr lang="es-AR"/>
          </a:p>
        </p:txBody>
      </p:sp>
      <p:sp>
        <p:nvSpPr>
          <p:cNvPr id="3" name="Marcador de pie de página 2">
            <a:extLst>
              <a:ext uri="{FF2B5EF4-FFF2-40B4-BE49-F238E27FC236}">
                <a16:creationId xmlns:a16="http://schemas.microsoft.com/office/drawing/2014/main" id="{729F7ED1-E785-4A73-8A72-EB78B14F8C48}"/>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570523C4-66AF-43D5-B0CF-E5F9E6819997}"/>
              </a:ext>
            </a:extLst>
          </p:cNvPr>
          <p:cNvSpPr>
            <a:spLocks noGrp="1"/>
          </p:cNvSpPr>
          <p:nvPr>
            <p:ph type="sldNum" sz="quarter" idx="12"/>
          </p:nvPr>
        </p:nvSpPr>
        <p:spPr/>
        <p:txBody>
          <a:bodyPr/>
          <a:lstStyle/>
          <a:p>
            <a:fld id="{2CF06578-3445-4E40-8797-3CAA44682799}" type="slidenum">
              <a:rPr lang="es-AR" smtClean="0"/>
              <a:t>‹Nº›</a:t>
            </a:fld>
            <a:endParaRPr lang="es-AR"/>
          </a:p>
        </p:txBody>
      </p:sp>
    </p:spTree>
    <p:extLst>
      <p:ext uri="{BB962C8B-B14F-4D97-AF65-F5344CB8AC3E}">
        <p14:creationId xmlns:p14="http://schemas.microsoft.com/office/powerpoint/2010/main" val="4237964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0B6DDF-9606-4977-BE27-C854C4AE21D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98B0B19-EE0C-4BF7-98A2-A37ADF0A52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E5840504-EDF4-46BF-BA3C-25BEF1B82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4F0E4B07-7269-466D-9EC7-34A57F0C0903}"/>
              </a:ext>
            </a:extLst>
          </p:cNvPr>
          <p:cNvSpPr>
            <a:spLocks noGrp="1"/>
          </p:cNvSpPr>
          <p:nvPr>
            <p:ph type="dt" sz="half" idx="10"/>
          </p:nvPr>
        </p:nvSpPr>
        <p:spPr/>
        <p:txBody>
          <a:bodyPr/>
          <a:lstStyle/>
          <a:p>
            <a:fld id="{92CA23B1-02BE-464E-AC28-1FFDBE5B4A3C}" type="datetimeFigureOut">
              <a:rPr lang="es-AR" smtClean="0"/>
              <a:t>15/11/2017</a:t>
            </a:fld>
            <a:endParaRPr lang="es-AR"/>
          </a:p>
        </p:txBody>
      </p:sp>
      <p:sp>
        <p:nvSpPr>
          <p:cNvPr id="6" name="Marcador de pie de página 5">
            <a:extLst>
              <a:ext uri="{FF2B5EF4-FFF2-40B4-BE49-F238E27FC236}">
                <a16:creationId xmlns:a16="http://schemas.microsoft.com/office/drawing/2014/main" id="{2D9AFBB9-ECE8-4E56-8CD5-C7E9EA3BB384}"/>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108FA95F-ED51-452B-BEA5-32E56655EA22}"/>
              </a:ext>
            </a:extLst>
          </p:cNvPr>
          <p:cNvSpPr>
            <a:spLocks noGrp="1"/>
          </p:cNvSpPr>
          <p:nvPr>
            <p:ph type="sldNum" sz="quarter" idx="12"/>
          </p:nvPr>
        </p:nvSpPr>
        <p:spPr/>
        <p:txBody>
          <a:bodyPr/>
          <a:lstStyle/>
          <a:p>
            <a:fld id="{2CF06578-3445-4E40-8797-3CAA44682799}" type="slidenum">
              <a:rPr lang="es-AR" smtClean="0"/>
              <a:t>‹Nº›</a:t>
            </a:fld>
            <a:endParaRPr lang="es-AR"/>
          </a:p>
        </p:txBody>
      </p:sp>
    </p:spTree>
    <p:extLst>
      <p:ext uri="{BB962C8B-B14F-4D97-AF65-F5344CB8AC3E}">
        <p14:creationId xmlns:p14="http://schemas.microsoft.com/office/powerpoint/2010/main" val="486505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6D4AB1-C112-40F0-86D0-700F9B0237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792F902C-0A2E-4D93-BDAD-5BF9B50031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4D7C0BF8-7238-43D7-A16E-B487E1AB48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9A99B79C-1BEF-4B12-A66C-BED347E924E5}"/>
              </a:ext>
            </a:extLst>
          </p:cNvPr>
          <p:cNvSpPr>
            <a:spLocks noGrp="1"/>
          </p:cNvSpPr>
          <p:nvPr>
            <p:ph type="dt" sz="half" idx="10"/>
          </p:nvPr>
        </p:nvSpPr>
        <p:spPr/>
        <p:txBody>
          <a:bodyPr/>
          <a:lstStyle/>
          <a:p>
            <a:fld id="{92CA23B1-02BE-464E-AC28-1FFDBE5B4A3C}" type="datetimeFigureOut">
              <a:rPr lang="es-AR" smtClean="0"/>
              <a:t>15/11/2017</a:t>
            </a:fld>
            <a:endParaRPr lang="es-AR"/>
          </a:p>
        </p:txBody>
      </p:sp>
      <p:sp>
        <p:nvSpPr>
          <p:cNvPr id="6" name="Marcador de pie de página 5">
            <a:extLst>
              <a:ext uri="{FF2B5EF4-FFF2-40B4-BE49-F238E27FC236}">
                <a16:creationId xmlns:a16="http://schemas.microsoft.com/office/drawing/2014/main" id="{88C9B87D-B93D-4296-BEA3-03C340A37DDA}"/>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1C4215A8-12B2-4511-AEEB-D32D914A3A59}"/>
              </a:ext>
            </a:extLst>
          </p:cNvPr>
          <p:cNvSpPr>
            <a:spLocks noGrp="1"/>
          </p:cNvSpPr>
          <p:nvPr>
            <p:ph type="sldNum" sz="quarter" idx="12"/>
          </p:nvPr>
        </p:nvSpPr>
        <p:spPr/>
        <p:txBody>
          <a:bodyPr/>
          <a:lstStyle/>
          <a:p>
            <a:fld id="{2CF06578-3445-4E40-8797-3CAA44682799}" type="slidenum">
              <a:rPr lang="es-AR" smtClean="0"/>
              <a:t>‹Nº›</a:t>
            </a:fld>
            <a:endParaRPr lang="es-AR"/>
          </a:p>
        </p:txBody>
      </p:sp>
    </p:spTree>
    <p:extLst>
      <p:ext uri="{BB962C8B-B14F-4D97-AF65-F5344CB8AC3E}">
        <p14:creationId xmlns:p14="http://schemas.microsoft.com/office/powerpoint/2010/main" val="1202822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1EF2E27-1759-428D-9FF5-423F8C7C38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189A789D-F677-41E5-89DB-B94CDE804B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09F2C2AC-8E78-456C-AC09-9E49772729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CA23B1-02BE-464E-AC28-1FFDBE5B4A3C}" type="datetimeFigureOut">
              <a:rPr lang="es-AR" smtClean="0"/>
              <a:t>15/11/2017</a:t>
            </a:fld>
            <a:endParaRPr lang="es-AR"/>
          </a:p>
        </p:txBody>
      </p:sp>
      <p:sp>
        <p:nvSpPr>
          <p:cNvPr id="5" name="Marcador de pie de página 4">
            <a:extLst>
              <a:ext uri="{FF2B5EF4-FFF2-40B4-BE49-F238E27FC236}">
                <a16:creationId xmlns:a16="http://schemas.microsoft.com/office/drawing/2014/main" id="{8CDF0A73-1959-4BEC-A0D1-658B5B87F4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E8D5D732-BF77-4A20-84FD-83F2663743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F06578-3445-4E40-8797-3CAA44682799}" type="slidenum">
              <a:rPr lang="es-AR" smtClean="0"/>
              <a:t>‹Nº›</a:t>
            </a:fld>
            <a:endParaRPr lang="es-AR"/>
          </a:p>
        </p:txBody>
      </p:sp>
    </p:spTree>
    <p:extLst>
      <p:ext uri="{BB962C8B-B14F-4D97-AF65-F5344CB8AC3E}">
        <p14:creationId xmlns:p14="http://schemas.microsoft.com/office/powerpoint/2010/main" val="520639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n.wikipedia.org/wiki/Feature_space"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8B62E3D-0005-4663-A74C-E7CD9D57666D}"/>
              </a:ext>
            </a:extLst>
          </p:cNvPr>
          <p:cNvSpPr txBox="1"/>
          <p:nvPr/>
        </p:nvSpPr>
        <p:spPr>
          <a:xfrm>
            <a:off x="979715" y="640080"/>
            <a:ext cx="10489474" cy="4401205"/>
          </a:xfrm>
          <a:prstGeom prst="rect">
            <a:avLst/>
          </a:prstGeom>
          <a:noFill/>
        </p:spPr>
        <p:txBody>
          <a:bodyPr wrap="square" rtlCol="0">
            <a:spAutoFit/>
          </a:bodyPr>
          <a:lstStyle/>
          <a:p>
            <a:r>
              <a:rPr lang="es-AR" sz="2800" dirty="0"/>
              <a:t>KERNEL </a:t>
            </a:r>
            <a:r>
              <a:rPr lang="es-AR" sz="2800" dirty="0" err="1"/>
              <a:t>PCA</a:t>
            </a:r>
            <a:r>
              <a:rPr lang="es-AR" sz="2800" dirty="0"/>
              <a:t> </a:t>
            </a:r>
            <a:r>
              <a:rPr lang="es-AR" sz="2800" dirty="0" err="1"/>
              <a:t>FOR</a:t>
            </a:r>
            <a:r>
              <a:rPr lang="es-AR" sz="2800" dirty="0"/>
              <a:t> </a:t>
            </a:r>
            <a:r>
              <a:rPr lang="es-AR" sz="2800" dirty="0" err="1"/>
              <a:t>NOVELTY</a:t>
            </a:r>
            <a:r>
              <a:rPr lang="es-AR" sz="2800" dirty="0"/>
              <a:t> </a:t>
            </a:r>
            <a:r>
              <a:rPr lang="es-AR" sz="2800" dirty="0" err="1"/>
              <a:t>DETECTION</a:t>
            </a:r>
            <a:endParaRPr lang="es-AR" sz="2800" dirty="0"/>
          </a:p>
          <a:p>
            <a:r>
              <a:rPr lang="es-AR" sz="2800" dirty="0" err="1"/>
              <a:t>Heiko</a:t>
            </a:r>
            <a:r>
              <a:rPr lang="es-AR" sz="2800" dirty="0"/>
              <a:t> Hoffman </a:t>
            </a:r>
            <a:r>
              <a:rPr lang="es-AR" sz="2800" dirty="0">
                <a:solidFill>
                  <a:srgbClr val="FF0000"/>
                </a:solidFill>
              </a:rPr>
              <a:t>(lo traduzco y digo q voy a comenzar </a:t>
            </a:r>
            <a:r>
              <a:rPr lang="es-AR" sz="2800" dirty="0" err="1">
                <a:solidFill>
                  <a:srgbClr val="FF0000"/>
                </a:solidFill>
              </a:rPr>
              <a:t>xq</a:t>
            </a:r>
            <a:r>
              <a:rPr lang="es-AR" sz="2800" dirty="0">
                <a:solidFill>
                  <a:srgbClr val="FF0000"/>
                </a:solidFill>
              </a:rPr>
              <a:t> </a:t>
            </a:r>
            <a:r>
              <a:rPr lang="es-AR" sz="2800" dirty="0" err="1">
                <a:solidFill>
                  <a:srgbClr val="FF0000"/>
                </a:solidFill>
              </a:rPr>
              <a:t>tnego</a:t>
            </a:r>
            <a:r>
              <a:rPr lang="es-AR" sz="2800" dirty="0">
                <a:solidFill>
                  <a:srgbClr val="FF0000"/>
                </a:solidFill>
              </a:rPr>
              <a:t> mucho por hablar)</a:t>
            </a:r>
            <a:endParaRPr lang="es-AR" sz="2800" dirty="0"/>
          </a:p>
          <a:p>
            <a:endParaRPr lang="es-AR" sz="2800" dirty="0"/>
          </a:p>
          <a:p>
            <a:pPr marL="457200" indent="-457200">
              <a:buFont typeface="Wingdings" panose="05000000000000000000" pitchFamily="2" charset="2"/>
              <a:buChar char="Ø"/>
            </a:pPr>
            <a:r>
              <a:rPr lang="es-AR" sz="2800" dirty="0" err="1"/>
              <a:t>Novelty</a:t>
            </a:r>
            <a:r>
              <a:rPr lang="es-AR" sz="2800" dirty="0"/>
              <a:t> </a:t>
            </a:r>
            <a:r>
              <a:rPr lang="es-AR" sz="2800" dirty="0" err="1"/>
              <a:t>detection</a:t>
            </a:r>
            <a:endParaRPr lang="es-AR" sz="2800" dirty="0"/>
          </a:p>
          <a:p>
            <a:pPr marL="457200" indent="-457200">
              <a:buFont typeface="Wingdings" panose="05000000000000000000" pitchFamily="2" charset="2"/>
              <a:buChar char="Ø"/>
            </a:pPr>
            <a:r>
              <a:rPr lang="es-AR" sz="2800" dirty="0"/>
              <a:t>Repaso </a:t>
            </a:r>
            <a:r>
              <a:rPr lang="es-AR" sz="2800" dirty="0" err="1"/>
              <a:t>kernels</a:t>
            </a:r>
            <a:endParaRPr lang="es-AR" sz="2800" dirty="0"/>
          </a:p>
          <a:p>
            <a:pPr marL="457200" indent="-457200">
              <a:buFont typeface="Wingdings" panose="05000000000000000000" pitchFamily="2" charset="2"/>
              <a:buChar char="Ø"/>
            </a:pPr>
            <a:r>
              <a:rPr lang="es-AR" sz="2800" dirty="0"/>
              <a:t>Repaso </a:t>
            </a:r>
            <a:r>
              <a:rPr lang="es-AR" sz="2800" dirty="0" err="1"/>
              <a:t>pca</a:t>
            </a:r>
            <a:endParaRPr lang="es-AR" sz="2800" dirty="0"/>
          </a:p>
          <a:p>
            <a:pPr marL="457200" indent="-457200">
              <a:buFont typeface="Wingdings" panose="05000000000000000000" pitchFamily="2" charset="2"/>
              <a:buChar char="Ø"/>
            </a:pPr>
            <a:r>
              <a:rPr lang="es-AR" sz="2800" dirty="0"/>
              <a:t>Kernel + </a:t>
            </a:r>
            <a:r>
              <a:rPr lang="es-AR" sz="2800" dirty="0" err="1"/>
              <a:t>pca</a:t>
            </a:r>
            <a:r>
              <a:rPr lang="es-AR" sz="2800" dirty="0"/>
              <a:t> </a:t>
            </a:r>
            <a:r>
              <a:rPr lang="es-AR" sz="2800" dirty="0" err="1"/>
              <a:t>for</a:t>
            </a:r>
            <a:r>
              <a:rPr lang="es-AR" sz="2800" dirty="0"/>
              <a:t> </a:t>
            </a:r>
            <a:r>
              <a:rPr lang="es-AR" sz="2800" dirty="0" err="1"/>
              <a:t>novelty</a:t>
            </a:r>
            <a:r>
              <a:rPr lang="es-AR" sz="2800" dirty="0"/>
              <a:t> </a:t>
            </a:r>
            <a:r>
              <a:rPr lang="es-AR" sz="2800" dirty="0" err="1"/>
              <a:t>detection</a:t>
            </a:r>
            <a:endParaRPr lang="es-AR" sz="2800" dirty="0"/>
          </a:p>
          <a:p>
            <a:pPr marL="457200" indent="-457200">
              <a:buFont typeface="Wingdings" panose="05000000000000000000" pitchFamily="2" charset="2"/>
              <a:buChar char="Ø"/>
            </a:pPr>
            <a:r>
              <a:rPr lang="es-AR" sz="2800" dirty="0"/>
              <a:t>Resultados </a:t>
            </a:r>
          </a:p>
          <a:p>
            <a:endParaRPr lang="es-AR" sz="2800" dirty="0"/>
          </a:p>
        </p:txBody>
      </p:sp>
    </p:spTree>
    <p:extLst>
      <p:ext uri="{BB962C8B-B14F-4D97-AF65-F5344CB8AC3E}">
        <p14:creationId xmlns:p14="http://schemas.microsoft.com/office/powerpoint/2010/main" val="3069718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4995E17-8774-4238-A083-9830EDBCEFDD}"/>
              </a:ext>
            </a:extLst>
          </p:cNvPr>
          <p:cNvSpPr txBox="1"/>
          <p:nvPr/>
        </p:nvSpPr>
        <p:spPr>
          <a:xfrm>
            <a:off x="500743" y="195943"/>
            <a:ext cx="11495314" cy="2308324"/>
          </a:xfrm>
          <a:prstGeom prst="rect">
            <a:avLst/>
          </a:prstGeom>
          <a:noFill/>
        </p:spPr>
        <p:txBody>
          <a:bodyPr wrap="square" rtlCol="0">
            <a:spAutoFit/>
          </a:bodyPr>
          <a:lstStyle/>
          <a:p>
            <a:r>
              <a:rPr lang="es-AR" sz="2800" dirty="0"/>
              <a:t>			</a:t>
            </a:r>
          </a:p>
          <a:p>
            <a:endParaRPr lang="es-AR" sz="2800" dirty="0"/>
          </a:p>
          <a:p>
            <a:endParaRPr lang="es-AR" sz="1600" dirty="0"/>
          </a:p>
          <a:p>
            <a:endParaRPr lang="es-AR" sz="1600" dirty="0"/>
          </a:p>
          <a:p>
            <a:endParaRPr lang="es-AR" sz="2800" dirty="0">
              <a:solidFill>
                <a:srgbClr val="FF0000"/>
              </a:solidFill>
            </a:endParaRPr>
          </a:p>
          <a:p>
            <a:endParaRPr lang="es-AR" sz="2800" dirty="0"/>
          </a:p>
        </p:txBody>
      </p:sp>
      <p:pic>
        <p:nvPicPr>
          <p:cNvPr id="2" name="Imagen 1">
            <a:extLst>
              <a:ext uri="{FF2B5EF4-FFF2-40B4-BE49-F238E27FC236}">
                <a16:creationId xmlns:a16="http://schemas.microsoft.com/office/drawing/2014/main" id="{45E480FB-0D37-4FAB-BF9E-F347F0994874}"/>
              </a:ext>
            </a:extLst>
          </p:cNvPr>
          <p:cNvPicPr>
            <a:picLocks noChangeAspect="1"/>
          </p:cNvPicPr>
          <p:nvPr/>
        </p:nvPicPr>
        <p:blipFill>
          <a:blip r:embed="rId2"/>
          <a:stretch>
            <a:fillRect/>
          </a:stretch>
        </p:blipFill>
        <p:spPr>
          <a:xfrm>
            <a:off x="397192" y="939845"/>
            <a:ext cx="5362575" cy="5553075"/>
          </a:xfrm>
          <a:prstGeom prst="rect">
            <a:avLst/>
          </a:prstGeom>
        </p:spPr>
      </p:pic>
      <p:pic>
        <p:nvPicPr>
          <p:cNvPr id="6" name="Imagen 5">
            <a:extLst>
              <a:ext uri="{FF2B5EF4-FFF2-40B4-BE49-F238E27FC236}">
                <a16:creationId xmlns:a16="http://schemas.microsoft.com/office/drawing/2014/main" id="{2F59CC8A-8F11-4F0A-9438-A77155736CB2}"/>
              </a:ext>
            </a:extLst>
          </p:cNvPr>
          <p:cNvPicPr>
            <a:picLocks noChangeAspect="1"/>
          </p:cNvPicPr>
          <p:nvPr/>
        </p:nvPicPr>
        <p:blipFill>
          <a:blip r:embed="rId3"/>
          <a:stretch>
            <a:fillRect/>
          </a:stretch>
        </p:blipFill>
        <p:spPr>
          <a:xfrm>
            <a:off x="6248400" y="1187495"/>
            <a:ext cx="5172075" cy="5305425"/>
          </a:xfrm>
          <a:prstGeom prst="rect">
            <a:avLst/>
          </a:prstGeom>
        </p:spPr>
      </p:pic>
    </p:spTree>
    <p:extLst>
      <p:ext uri="{BB962C8B-B14F-4D97-AF65-F5344CB8AC3E}">
        <p14:creationId xmlns:p14="http://schemas.microsoft.com/office/powerpoint/2010/main" val="3901992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117ED79C-6111-4725-8F66-F690F7ABBAA5}"/>
              </a:ext>
            </a:extLst>
          </p:cNvPr>
          <p:cNvSpPr txBox="1"/>
          <p:nvPr/>
        </p:nvSpPr>
        <p:spPr>
          <a:xfrm>
            <a:off x="557349" y="219863"/>
            <a:ext cx="11495314" cy="3170099"/>
          </a:xfrm>
          <a:prstGeom prst="rect">
            <a:avLst/>
          </a:prstGeom>
          <a:noFill/>
        </p:spPr>
        <p:txBody>
          <a:bodyPr wrap="square" rtlCol="0">
            <a:spAutoFit/>
          </a:bodyPr>
          <a:lstStyle/>
          <a:p>
            <a:r>
              <a:rPr lang="es-AR" sz="2800" u="sng" dirty="0"/>
              <a:t>EXPERIMENTOS.  </a:t>
            </a:r>
            <a:r>
              <a:rPr lang="es-AR" sz="2800" u="sng" dirty="0" err="1"/>
              <a:t>Datasets</a:t>
            </a:r>
            <a:r>
              <a:rPr lang="es-AR" sz="2800" u="sng" dirty="0"/>
              <a:t> sintéticos de 2 dimensiones:</a:t>
            </a:r>
            <a:endParaRPr lang="es-AR" sz="2800" dirty="0"/>
          </a:p>
          <a:p>
            <a:endParaRPr lang="es-AR" sz="2800" dirty="0"/>
          </a:p>
          <a:p>
            <a:r>
              <a:rPr lang="es-AR" sz="2800" dirty="0"/>
              <a:t>Q=40</a:t>
            </a:r>
          </a:p>
          <a:p>
            <a:r>
              <a:rPr lang="es-AR" sz="2800" dirty="0"/>
              <a:t>Gamma = 0.2 y 0.4</a:t>
            </a:r>
          </a:p>
          <a:p>
            <a:endParaRPr lang="es-AR" sz="1600" dirty="0"/>
          </a:p>
          <a:p>
            <a:endParaRPr lang="es-AR" sz="1600" dirty="0"/>
          </a:p>
          <a:p>
            <a:endParaRPr lang="es-AR" sz="2800" dirty="0">
              <a:solidFill>
                <a:srgbClr val="FF0000"/>
              </a:solidFill>
            </a:endParaRPr>
          </a:p>
          <a:p>
            <a:endParaRPr lang="es-AR" sz="2800" dirty="0"/>
          </a:p>
        </p:txBody>
      </p:sp>
      <p:pic>
        <p:nvPicPr>
          <p:cNvPr id="9" name="Imagen 8">
            <a:extLst>
              <a:ext uri="{FF2B5EF4-FFF2-40B4-BE49-F238E27FC236}">
                <a16:creationId xmlns:a16="http://schemas.microsoft.com/office/drawing/2014/main" id="{F0646CCD-E6D9-41AD-8B76-6D43D267EBD4}"/>
              </a:ext>
            </a:extLst>
          </p:cNvPr>
          <p:cNvPicPr>
            <a:picLocks noChangeAspect="1"/>
          </p:cNvPicPr>
          <p:nvPr/>
        </p:nvPicPr>
        <p:blipFill>
          <a:blip r:embed="rId2"/>
          <a:stretch>
            <a:fillRect/>
          </a:stretch>
        </p:blipFill>
        <p:spPr>
          <a:xfrm>
            <a:off x="910250" y="2707005"/>
            <a:ext cx="5353050" cy="2724150"/>
          </a:xfrm>
          <a:prstGeom prst="rect">
            <a:avLst/>
          </a:prstGeom>
        </p:spPr>
      </p:pic>
      <p:pic>
        <p:nvPicPr>
          <p:cNvPr id="10" name="Imagen 9">
            <a:extLst>
              <a:ext uri="{FF2B5EF4-FFF2-40B4-BE49-F238E27FC236}">
                <a16:creationId xmlns:a16="http://schemas.microsoft.com/office/drawing/2014/main" id="{1E143DAD-C4BF-47A7-9523-67C0E17E1081}"/>
              </a:ext>
            </a:extLst>
          </p:cNvPr>
          <p:cNvPicPr>
            <a:picLocks noChangeAspect="1"/>
          </p:cNvPicPr>
          <p:nvPr/>
        </p:nvPicPr>
        <p:blipFill>
          <a:blip r:embed="rId3"/>
          <a:stretch>
            <a:fillRect/>
          </a:stretch>
        </p:blipFill>
        <p:spPr>
          <a:xfrm>
            <a:off x="6757375" y="1392418"/>
            <a:ext cx="4524375" cy="4543425"/>
          </a:xfrm>
          <a:prstGeom prst="rect">
            <a:avLst/>
          </a:prstGeom>
        </p:spPr>
      </p:pic>
    </p:spTree>
    <p:extLst>
      <p:ext uri="{BB962C8B-B14F-4D97-AF65-F5344CB8AC3E}">
        <p14:creationId xmlns:p14="http://schemas.microsoft.com/office/powerpoint/2010/main" val="3775663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352E596-C529-43DE-A1B3-DCAD5726962F}"/>
              </a:ext>
            </a:extLst>
          </p:cNvPr>
          <p:cNvPicPr>
            <a:picLocks noChangeAspect="1"/>
          </p:cNvPicPr>
          <p:nvPr/>
        </p:nvPicPr>
        <p:blipFill>
          <a:blip r:embed="rId2"/>
          <a:stretch>
            <a:fillRect/>
          </a:stretch>
        </p:blipFill>
        <p:spPr>
          <a:xfrm>
            <a:off x="950187" y="993457"/>
            <a:ext cx="5667375" cy="5419725"/>
          </a:xfrm>
          <a:prstGeom prst="rect">
            <a:avLst/>
          </a:prstGeom>
        </p:spPr>
      </p:pic>
      <p:sp>
        <p:nvSpPr>
          <p:cNvPr id="6" name="CuadroTexto 5">
            <a:extLst>
              <a:ext uri="{FF2B5EF4-FFF2-40B4-BE49-F238E27FC236}">
                <a16:creationId xmlns:a16="http://schemas.microsoft.com/office/drawing/2014/main" id="{B2775EE9-999F-4AAE-A874-CE81D66472A5}"/>
              </a:ext>
            </a:extLst>
          </p:cNvPr>
          <p:cNvSpPr txBox="1"/>
          <p:nvPr/>
        </p:nvSpPr>
        <p:spPr>
          <a:xfrm>
            <a:off x="557349" y="219863"/>
            <a:ext cx="11495314" cy="1877437"/>
          </a:xfrm>
          <a:prstGeom prst="rect">
            <a:avLst/>
          </a:prstGeom>
          <a:noFill/>
        </p:spPr>
        <p:txBody>
          <a:bodyPr wrap="square" rtlCol="0">
            <a:spAutoFit/>
          </a:bodyPr>
          <a:lstStyle/>
          <a:p>
            <a:r>
              <a:rPr lang="es-AR" sz="2800" u="sng" dirty="0"/>
              <a:t>Más robusta ante el ruido. Y encierra menos espacio.</a:t>
            </a:r>
            <a:endParaRPr lang="es-AR" sz="2800" dirty="0"/>
          </a:p>
          <a:p>
            <a:endParaRPr lang="es-AR" sz="1600" dirty="0"/>
          </a:p>
          <a:p>
            <a:endParaRPr lang="es-AR" sz="1600" dirty="0"/>
          </a:p>
          <a:p>
            <a:endParaRPr lang="es-AR" sz="2800" dirty="0">
              <a:solidFill>
                <a:srgbClr val="FF0000"/>
              </a:solidFill>
            </a:endParaRPr>
          </a:p>
          <a:p>
            <a:endParaRPr lang="es-AR" sz="2800" dirty="0"/>
          </a:p>
        </p:txBody>
      </p:sp>
      <p:pic>
        <p:nvPicPr>
          <p:cNvPr id="7" name="Imagen 6">
            <a:extLst>
              <a:ext uri="{FF2B5EF4-FFF2-40B4-BE49-F238E27FC236}">
                <a16:creationId xmlns:a16="http://schemas.microsoft.com/office/drawing/2014/main" id="{581D4473-8F17-49B0-AFE5-B0F6400FBC8C}"/>
              </a:ext>
            </a:extLst>
          </p:cNvPr>
          <p:cNvPicPr>
            <a:picLocks noChangeAspect="1"/>
          </p:cNvPicPr>
          <p:nvPr/>
        </p:nvPicPr>
        <p:blipFill>
          <a:blip r:embed="rId3"/>
          <a:stretch>
            <a:fillRect/>
          </a:stretch>
        </p:blipFill>
        <p:spPr>
          <a:xfrm>
            <a:off x="7010400" y="1603056"/>
            <a:ext cx="3857625" cy="4200525"/>
          </a:xfrm>
          <a:prstGeom prst="rect">
            <a:avLst/>
          </a:prstGeom>
        </p:spPr>
      </p:pic>
    </p:spTree>
    <p:extLst>
      <p:ext uri="{BB962C8B-B14F-4D97-AF65-F5344CB8AC3E}">
        <p14:creationId xmlns:p14="http://schemas.microsoft.com/office/powerpoint/2010/main" val="2703738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D3FFD18-6DBE-45C7-83E7-4C2BAB17B77E}"/>
              </a:ext>
            </a:extLst>
          </p:cNvPr>
          <p:cNvPicPr>
            <a:picLocks noChangeAspect="1"/>
          </p:cNvPicPr>
          <p:nvPr/>
        </p:nvPicPr>
        <p:blipFill>
          <a:blip r:embed="rId2"/>
          <a:stretch>
            <a:fillRect/>
          </a:stretch>
        </p:blipFill>
        <p:spPr>
          <a:xfrm>
            <a:off x="4238625" y="747712"/>
            <a:ext cx="3714750" cy="5362575"/>
          </a:xfrm>
          <a:prstGeom prst="rect">
            <a:avLst/>
          </a:prstGeom>
        </p:spPr>
      </p:pic>
    </p:spTree>
    <p:extLst>
      <p:ext uri="{BB962C8B-B14F-4D97-AF65-F5344CB8AC3E}">
        <p14:creationId xmlns:p14="http://schemas.microsoft.com/office/powerpoint/2010/main" val="3729841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EFFEAE-F57E-43DD-B65F-845D71C2A868}"/>
              </a:ext>
            </a:extLst>
          </p:cNvPr>
          <p:cNvSpPr>
            <a:spLocks noGrp="1"/>
          </p:cNvSpPr>
          <p:nvPr>
            <p:ph type="title"/>
          </p:nvPr>
        </p:nvSpPr>
        <p:spPr>
          <a:xfrm>
            <a:off x="224245" y="1417002"/>
            <a:ext cx="10515600" cy="4023996"/>
          </a:xfrm>
        </p:spPr>
        <p:txBody>
          <a:bodyPr>
            <a:normAutofit fontScale="90000"/>
          </a:bodyPr>
          <a:lstStyle/>
          <a:p>
            <a:r>
              <a:rPr lang="es-AR" dirty="0"/>
              <a:t>CONCLUSIÓN</a:t>
            </a:r>
            <a:br>
              <a:rPr lang="es-AR" dirty="0"/>
            </a:br>
            <a:r>
              <a:rPr lang="es-AR" dirty="0"/>
              <a:t>-</a:t>
            </a:r>
            <a:r>
              <a:rPr lang="en-US" sz="2200" dirty="0"/>
              <a:t>This article studied kernel </a:t>
            </a:r>
            <a:r>
              <a:rPr lang="en-US" sz="2200" dirty="0" err="1"/>
              <a:t>PCA</a:t>
            </a:r>
            <a:r>
              <a:rPr lang="en-US" sz="2200" dirty="0"/>
              <a:t> for novelty detection.</a:t>
            </a:r>
            <a:br>
              <a:rPr lang="en-US" sz="2200" dirty="0"/>
            </a:br>
            <a:r>
              <a:rPr lang="es-AR" sz="2200" dirty="0"/>
              <a:t>A principal </a:t>
            </a:r>
            <a:r>
              <a:rPr lang="es-AR" sz="2200" dirty="0" err="1"/>
              <a:t>subspace</a:t>
            </a:r>
            <a:r>
              <a:rPr lang="es-AR" sz="2200" dirty="0"/>
              <a:t> in </a:t>
            </a:r>
            <a:r>
              <a:rPr lang="es-AR" sz="2200" dirty="0" err="1"/>
              <a:t>an</a:t>
            </a:r>
            <a:r>
              <a:rPr lang="es-AR" sz="2200" dirty="0"/>
              <a:t> </a:t>
            </a:r>
            <a:r>
              <a:rPr lang="es-AR" sz="2200" dirty="0" err="1"/>
              <a:t>infinite</a:t>
            </a:r>
            <a:r>
              <a:rPr lang="es-AR" sz="2200" dirty="0"/>
              <a:t>-dimensional </a:t>
            </a:r>
            <a:r>
              <a:rPr lang="es-AR" sz="2200" dirty="0" err="1"/>
              <a:t>feature</a:t>
            </a:r>
            <a:br>
              <a:rPr lang="es-AR" sz="2200" dirty="0"/>
            </a:br>
            <a:r>
              <a:rPr lang="en-US" sz="2200" dirty="0"/>
              <a:t>space described the distribution of training data. The reconstruction</a:t>
            </a:r>
            <a:br>
              <a:rPr lang="en-US" sz="2200" dirty="0"/>
            </a:br>
            <a:r>
              <a:rPr lang="en-US" sz="2200" dirty="0"/>
              <a:t>error of a new data point with respect to this.</a:t>
            </a:r>
            <a:br>
              <a:rPr lang="en-US" sz="2200" dirty="0"/>
            </a:br>
            <a:r>
              <a:rPr lang="en-US" sz="1800" dirty="0"/>
              <a:t>subspace was used as a measure for novelty. This new</a:t>
            </a:r>
            <a:br>
              <a:rPr lang="en-US" sz="1800" dirty="0"/>
            </a:br>
            <a:r>
              <a:rPr lang="en-US" sz="1800" dirty="0"/>
              <a:t>method demonstrated a higher ordinary/novel-classification</a:t>
            </a:r>
            <a:br>
              <a:rPr lang="en-US" sz="1800" dirty="0"/>
            </a:br>
            <a:r>
              <a:rPr lang="en-US" sz="1800" dirty="0"/>
              <a:t>performance on a handwritten-digit and a breast-cancer</a:t>
            </a:r>
            <a:br>
              <a:rPr lang="en-US" sz="1800" dirty="0"/>
            </a:br>
            <a:r>
              <a:rPr lang="en-US" sz="1800" dirty="0"/>
              <a:t>database compared with the one-class </a:t>
            </a:r>
            <a:r>
              <a:rPr lang="en-US" sz="1800" dirty="0" err="1"/>
              <a:t>SVM</a:t>
            </a:r>
            <a:r>
              <a:rPr lang="en-US" sz="1800" dirty="0"/>
              <a:t> and the </a:t>
            </a:r>
            <a:r>
              <a:rPr lang="en-US" sz="1800" dirty="0" err="1"/>
              <a:t>Parzen</a:t>
            </a:r>
            <a:br>
              <a:rPr lang="en-US" sz="1800" dirty="0"/>
            </a:br>
            <a:r>
              <a:rPr lang="en-US" sz="1800" dirty="0"/>
              <a:t>window density estimator. Both of these methods were</a:t>
            </a:r>
            <a:br>
              <a:rPr lang="en-US" sz="1800" dirty="0"/>
            </a:br>
            <a:r>
              <a:rPr lang="es-AR" sz="1800" dirty="0" err="1"/>
              <a:t>competitive</a:t>
            </a:r>
            <a:r>
              <a:rPr lang="es-AR" sz="1800" dirty="0"/>
              <a:t> in </a:t>
            </a:r>
            <a:r>
              <a:rPr lang="es-AR" sz="1800" dirty="0" err="1"/>
              <a:t>past</a:t>
            </a:r>
            <a:r>
              <a:rPr lang="es-AR" sz="1800" dirty="0"/>
              <a:t> </a:t>
            </a:r>
            <a:r>
              <a:rPr lang="es-AR" sz="1800" dirty="0" err="1"/>
              <a:t>experiments</a:t>
            </a:r>
            <a:r>
              <a:rPr lang="es-AR" sz="1800" dirty="0"/>
              <a:t>.</a:t>
            </a:r>
            <a:br>
              <a:rPr lang="es-AR" sz="1800" dirty="0"/>
            </a:br>
            <a:br>
              <a:rPr lang="es-AR" sz="1800" dirty="0"/>
            </a:br>
            <a:r>
              <a:rPr lang="en-US" sz="2200" dirty="0"/>
              <a:t>Using the reconstruction error in feature space, the</a:t>
            </a:r>
            <a:br>
              <a:rPr lang="en-US" sz="2200" dirty="0"/>
            </a:br>
            <a:r>
              <a:rPr lang="en-US" sz="2200" dirty="0"/>
              <a:t>decision boundaries followed smoothly the shape of </a:t>
            </a:r>
            <a:r>
              <a:rPr lang="en-US" sz="2200" dirty="0" err="1"/>
              <a:t>twodimensional</a:t>
            </a:r>
            <a:br>
              <a:rPr lang="en-US" sz="2200" dirty="0"/>
            </a:br>
            <a:r>
              <a:rPr lang="en-US" sz="2200" dirty="0"/>
              <a:t>synthetic distributions, without getting distorted</a:t>
            </a:r>
            <a:br>
              <a:rPr lang="en-US" sz="2200" dirty="0"/>
            </a:br>
            <a:r>
              <a:rPr lang="en-US" sz="2200" dirty="0"/>
              <a:t>by the position of single data points. Thus, the new</a:t>
            </a:r>
            <a:br>
              <a:rPr lang="en-US" sz="2200" dirty="0"/>
            </a:br>
            <a:r>
              <a:rPr lang="en-US" sz="2200" dirty="0"/>
              <a:t>method appears to generalize better compared with the</a:t>
            </a:r>
            <a:br>
              <a:rPr lang="en-US" sz="2200" dirty="0"/>
            </a:br>
            <a:r>
              <a:rPr lang="en-US" sz="2200" dirty="0" err="1"/>
              <a:t>Parzen</a:t>
            </a:r>
            <a:r>
              <a:rPr lang="en-US" sz="2200" dirty="0"/>
              <a:t> density. Furthermore, compared with the one-class</a:t>
            </a:r>
            <a:br>
              <a:rPr lang="en-US" sz="2200" dirty="0"/>
            </a:br>
            <a:r>
              <a:rPr lang="en-US" sz="2200" dirty="0" err="1"/>
              <a:t>SVM</a:t>
            </a:r>
            <a:r>
              <a:rPr lang="en-US" sz="2200" dirty="0"/>
              <a:t>, the presented method demonstrated to be more robust</a:t>
            </a:r>
            <a:br>
              <a:rPr lang="en-US" sz="2200" dirty="0"/>
            </a:br>
            <a:r>
              <a:rPr lang="en-US" sz="2200" dirty="0"/>
              <a:t>against noise within the training set.</a:t>
            </a:r>
            <a:endParaRPr lang="es-AR" sz="2200" dirty="0"/>
          </a:p>
        </p:txBody>
      </p:sp>
    </p:spTree>
    <p:extLst>
      <p:ext uri="{BB962C8B-B14F-4D97-AF65-F5344CB8AC3E}">
        <p14:creationId xmlns:p14="http://schemas.microsoft.com/office/powerpoint/2010/main" val="642319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8B62E3D-0005-4663-A74C-E7CD9D57666D}"/>
              </a:ext>
            </a:extLst>
          </p:cNvPr>
          <p:cNvSpPr txBox="1"/>
          <p:nvPr/>
        </p:nvSpPr>
        <p:spPr>
          <a:xfrm>
            <a:off x="169817" y="0"/>
            <a:ext cx="11495314" cy="6986528"/>
          </a:xfrm>
          <a:prstGeom prst="rect">
            <a:avLst/>
          </a:prstGeom>
          <a:noFill/>
        </p:spPr>
        <p:txBody>
          <a:bodyPr wrap="square" rtlCol="0">
            <a:spAutoFit/>
          </a:bodyPr>
          <a:lstStyle/>
          <a:p>
            <a:r>
              <a:rPr lang="es-AR" sz="2800" dirty="0" err="1"/>
              <a:t>NOVELTY</a:t>
            </a:r>
            <a:r>
              <a:rPr lang="es-AR" sz="2800" dirty="0"/>
              <a:t> </a:t>
            </a:r>
            <a:r>
              <a:rPr lang="es-AR" sz="2800" dirty="0" err="1"/>
              <a:t>DETECTION</a:t>
            </a:r>
            <a:r>
              <a:rPr lang="es-AR" sz="2800" dirty="0"/>
              <a:t> </a:t>
            </a:r>
            <a:r>
              <a:rPr lang="es-AR" sz="2800" dirty="0">
                <a:solidFill>
                  <a:srgbClr val="FF0000"/>
                </a:solidFill>
              </a:rPr>
              <a:t>(Detección de novedades, de anomalías, de </a:t>
            </a:r>
            <a:r>
              <a:rPr lang="es-AR" sz="2800" dirty="0" err="1">
                <a:solidFill>
                  <a:srgbClr val="FF0000"/>
                </a:solidFill>
              </a:rPr>
              <a:t>outliers</a:t>
            </a:r>
            <a:r>
              <a:rPr lang="es-AR" sz="2800" dirty="0">
                <a:solidFill>
                  <a:srgbClr val="FF0000"/>
                </a:solidFill>
              </a:rPr>
              <a:t>) </a:t>
            </a:r>
            <a:r>
              <a:rPr lang="es-AR" sz="2800" dirty="0"/>
              <a:t>¿q es? </a:t>
            </a:r>
          </a:p>
          <a:p>
            <a:r>
              <a:rPr lang="es-AR" sz="2800" u="sng" dirty="0"/>
              <a:t>Problema de clasificación</a:t>
            </a:r>
          </a:p>
          <a:p>
            <a:r>
              <a:rPr lang="es-AR" sz="2800" dirty="0"/>
              <a:t>En machine </a:t>
            </a:r>
            <a:r>
              <a:rPr lang="es-AR" sz="2800" dirty="0" err="1"/>
              <a:t>learning</a:t>
            </a:r>
            <a:r>
              <a:rPr lang="es-AR" sz="2800" dirty="0"/>
              <a:t> vimos problemas de clasificación, en los cuales entrenábamos una máquina con ejemplos etiquetados. Luego, el objetivo era que la máquina asigne clases a nuevas instancias.</a:t>
            </a:r>
          </a:p>
          <a:p>
            <a:endParaRPr lang="es-AR" sz="2800" dirty="0"/>
          </a:p>
          <a:p>
            <a:r>
              <a:rPr lang="es-AR" sz="2800" dirty="0"/>
              <a:t>Conjunto de training:  X = {(</a:t>
            </a:r>
            <a:r>
              <a:rPr lang="es-AR" sz="2800" dirty="0" err="1"/>
              <a:t>xi,yi</a:t>
            </a:r>
            <a:r>
              <a:rPr lang="es-AR" sz="2800" dirty="0"/>
              <a:t>), xi \in </a:t>
            </a:r>
            <a:r>
              <a:rPr lang="es-AR" sz="2800" dirty="0" err="1"/>
              <a:t>R^D</a:t>
            </a:r>
            <a:r>
              <a:rPr lang="es-AR" sz="2800" dirty="0"/>
              <a:t> y </a:t>
            </a:r>
            <a:r>
              <a:rPr lang="es-AR" sz="2800" dirty="0" err="1"/>
              <a:t>yi</a:t>
            </a:r>
            <a:r>
              <a:rPr lang="es-AR" sz="2800" dirty="0"/>
              <a:t> \in {-1,1}, </a:t>
            </a:r>
            <a:r>
              <a:rPr lang="es-AR" sz="2800" dirty="0" err="1"/>
              <a:t>i:1</a:t>
            </a:r>
            <a:r>
              <a:rPr lang="es-AR" sz="2800" dirty="0"/>
              <a:t>..N}</a:t>
            </a:r>
          </a:p>
          <a:p>
            <a:r>
              <a:rPr lang="es-AR" sz="2800" dirty="0"/>
              <a:t>Construíamos una función h    h : </a:t>
            </a:r>
            <a:r>
              <a:rPr lang="es-AR" sz="2800" dirty="0" err="1"/>
              <a:t>R^d</a:t>
            </a:r>
            <a:r>
              <a:rPr lang="es-AR" sz="2800" dirty="0"/>
              <a:t> -&gt; {-1,1}</a:t>
            </a:r>
          </a:p>
          <a:p>
            <a:r>
              <a:rPr lang="es-AR" sz="2800" u="sng" dirty="0" err="1"/>
              <a:t>Novelty</a:t>
            </a:r>
            <a:r>
              <a:rPr lang="es-AR" sz="2800" u="sng" dirty="0"/>
              <a:t> </a:t>
            </a:r>
            <a:r>
              <a:rPr lang="es-AR" sz="2800" u="sng" dirty="0" err="1"/>
              <a:t>detection</a:t>
            </a:r>
            <a:endParaRPr lang="es-AR" sz="2800" u="sng" dirty="0"/>
          </a:p>
          <a:p>
            <a:r>
              <a:rPr lang="es-AR" sz="2800" dirty="0"/>
              <a:t>Ahora supongamos que tenemos sólo datos correspondientes a una clase.</a:t>
            </a:r>
          </a:p>
          <a:p>
            <a:r>
              <a:rPr lang="es-AR" sz="2800" dirty="0"/>
              <a:t>			X = {(xi) |  xi \in </a:t>
            </a:r>
            <a:r>
              <a:rPr lang="es-AR" sz="2800" dirty="0" err="1"/>
              <a:t>R^d</a:t>
            </a:r>
            <a:r>
              <a:rPr lang="es-AR" sz="2800" dirty="0"/>
              <a:t>} </a:t>
            </a:r>
          </a:p>
          <a:p>
            <a:r>
              <a:rPr lang="es-AR" sz="2800" dirty="0"/>
              <a:t>Y nuestro objetivo es entrenar una máquina que, ante una nueva instancia, sepa reconocer si pertenece a esa clase (es parecida) o si es una “novedad”.</a:t>
            </a:r>
          </a:p>
          <a:p>
            <a:r>
              <a:rPr lang="es-AR" sz="2800" dirty="0"/>
              <a:t>			z : </a:t>
            </a:r>
            <a:r>
              <a:rPr lang="es-AR" sz="2800" dirty="0" err="1"/>
              <a:t>Z^d</a:t>
            </a:r>
            <a:r>
              <a:rPr lang="es-AR" sz="2800" dirty="0"/>
              <a:t> -&gt; R  que asigna “</a:t>
            </a:r>
            <a:r>
              <a:rPr lang="es-AR" sz="2800" dirty="0" err="1"/>
              <a:t>novelty</a:t>
            </a:r>
            <a:r>
              <a:rPr lang="es-AR" sz="2800" dirty="0"/>
              <a:t> scores”.</a:t>
            </a:r>
          </a:p>
          <a:p>
            <a:r>
              <a:rPr lang="es-AR" sz="2800" dirty="0"/>
              <a:t>				z(p) &gt; k =&gt; p es anormal</a:t>
            </a:r>
          </a:p>
        </p:txBody>
      </p:sp>
    </p:spTree>
    <p:extLst>
      <p:ext uri="{BB962C8B-B14F-4D97-AF65-F5344CB8AC3E}">
        <p14:creationId xmlns:p14="http://schemas.microsoft.com/office/powerpoint/2010/main" val="1326844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8B62E3D-0005-4663-A74C-E7CD9D57666D}"/>
              </a:ext>
            </a:extLst>
          </p:cNvPr>
          <p:cNvSpPr txBox="1"/>
          <p:nvPr/>
        </p:nvSpPr>
        <p:spPr>
          <a:xfrm>
            <a:off x="169817" y="143692"/>
            <a:ext cx="11495314" cy="6924973"/>
          </a:xfrm>
          <a:prstGeom prst="rect">
            <a:avLst/>
          </a:prstGeom>
          <a:noFill/>
        </p:spPr>
        <p:txBody>
          <a:bodyPr wrap="square" rtlCol="0">
            <a:spAutoFit/>
          </a:bodyPr>
          <a:lstStyle/>
          <a:p>
            <a:r>
              <a:rPr lang="es-AR" sz="2800" dirty="0" err="1"/>
              <a:t>NOVELTY</a:t>
            </a:r>
            <a:r>
              <a:rPr lang="es-AR" sz="2800" dirty="0"/>
              <a:t> </a:t>
            </a:r>
            <a:r>
              <a:rPr lang="es-AR" sz="2800" dirty="0" err="1"/>
              <a:t>DETECTION</a:t>
            </a:r>
            <a:r>
              <a:rPr lang="es-AR" sz="2800" dirty="0"/>
              <a:t> Motivación</a:t>
            </a:r>
          </a:p>
          <a:p>
            <a:endParaRPr lang="es-AR" sz="2800" dirty="0"/>
          </a:p>
          <a:p>
            <a:r>
              <a:rPr lang="es-AR" sz="2800" dirty="0"/>
              <a:t>- DETECCIÓN DE TRANSACCIONES FRAUDULENTAS CON TARJETA DE CRÉDITO</a:t>
            </a:r>
          </a:p>
          <a:p>
            <a:pPr marL="285750" indent="-285750">
              <a:buFont typeface="Wingdings" panose="05000000000000000000" pitchFamily="2" charset="2"/>
              <a:buChar char="Ø"/>
            </a:pPr>
            <a:r>
              <a:rPr lang="en-US" dirty="0"/>
              <a:t>, It is relatively easy to gather training data of situations that are OK; it is just the normal production situation.</a:t>
            </a:r>
          </a:p>
          <a:p>
            <a:pPr marL="457200" indent="-457200">
              <a:buFont typeface="Wingdings" panose="05000000000000000000" pitchFamily="2" charset="2"/>
              <a:buChar char="Ø"/>
            </a:pPr>
            <a:r>
              <a:rPr lang="en-US" dirty="0"/>
              <a:t>collection example data of a faulty system state can be rather expensive, or just impossible. If a faulty system state could be simulated, there is no way to guarantee that all the faulty states are simulated and thus recognized in a traditional two-class problem.</a:t>
            </a:r>
            <a:endParaRPr lang="es-AR" dirty="0"/>
          </a:p>
          <a:p>
            <a:pPr marL="457200" indent="-457200">
              <a:buFontTx/>
              <a:buChar char="-"/>
            </a:pPr>
            <a:r>
              <a:rPr lang="es-AR" sz="2800" dirty="0"/>
              <a:t>DIAGNOSTICO MÉDICO</a:t>
            </a:r>
          </a:p>
          <a:p>
            <a:pPr marL="285750" indent="-285750">
              <a:buFont typeface="Wingdings" panose="05000000000000000000" pitchFamily="2" charset="2"/>
              <a:buChar char="Ø"/>
            </a:pPr>
            <a:r>
              <a:rPr lang="en-US" dirty="0"/>
              <a:t>healthy tissue outweighs malignant cancer.</a:t>
            </a:r>
          </a:p>
          <a:p>
            <a:pPr marL="457200" indent="-457200">
              <a:buFont typeface="Wingdings" panose="05000000000000000000" pitchFamily="2" charset="2"/>
              <a:buChar char="Ø"/>
            </a:pPr>
            <a:endParaRPr lang="es-AR" sz="2800" dirty="0"/>
          </a:p>
          <a:p>
            <a:pPr algn="ctr"/>
            <a:r>
              <a:rPr lang="en-US" dirty="0"/>
              <a:t>One-class classification is useful when normal samples are abundant, but abnormal samples are rare</a:t>
            </a:r>
            <a:endParaRPr lang="en-US" sz="2800" dirty="0"/>
          </a:p>
          <a:p>
            <a:pPr algn="ctr"/>
            <a:endParaRPr lang="en-US" sz="2800" dirty="0"/>
          </a:p>
          <a:p>
            <a:pPr algn="ctr"/>
            <a:r>
              <a:rPr lang="en-US" sz="2800" dirty="0">
                <a:solidFill>
                  <a:srgbClr val="FF0000"/>
                </a:solidFill>
              </a:rPr>
              <a:t>ESTE PAPER </a:t>
            </a:r>
            <a:r>
              <a:rPr lang="en-US" sz="2800" dirty="0" err="1">
                <a:solidFill>
                  <a:srgbClr val="FF0000"/>
                </a:solidFill>
              </a:rPr>
              <a:t>PRESENTA</a:t>
            </a:r>
            <a:r>
              <a:rPr lang="en-US" sz="2800" dirty="0">
                <a:solidFill>
                  <a:srgbClr val="FF0000"/>
                </a:solidFill>
              </a:rPr>
              <a:t> UNA </a:t>
            </a:r>
            <a:r>
              <a:rPr lang="en-US" sz="2800" dirty="0" err="1">
                <a:solidFill>
                  <a:srgbClr val="FF0000"/>
                </a:solidFill>
              </a:rPr>
              <a:t>MEJORA</a:t>
            </a:r>
            <a:r>
              <a:rPr lang="en-US" sz="2800" dirty="0">
                <a:solidFill>
                  <a:srgbClr val="FF0000"/>
                </a:solidFill>
              </a:rPr>
              <a:t> QUE COMBINA </a:t>
            </a:r>
            <a:r>
              <a:rPr lang="en-US" sz="2800" dirty="0" err="1">
                <a:solidFill>
                  <a:srgbClr val="FF0000"/>
                </a:solidFill>
              </a:rPr>
              <a:t>HERRAMIENTAS</a:t>
            </a:r>
            <a:r>
              <a:rPr lang="en-US" sz="2800" dirty="0">
                <a:solidFill>
                  <a:srgbClr val="FF0000"/>
                </a:solidFill>
              </a:rPr>
              <a:t> QUE </a:t>
            </a:r>
            <a:r>
              <a:rPr lang="en-US" sz="2800" dirty="0" err="1">
                <a:solidFill>
                  <a:srgbClr val="FF0000"/>
                </a:solidFill>
              </a:rPr>
              <a:t>ESTUDIAMOS</a:t>
            </a:r>
            <a:r>
              <a:rPr lang="en-US" sz="2800" dirty="0">
                <a:solidFill>
                  <a:srgbClr val="FF0000"/>
                </a:solidFill>
              </a:rPr>
              <a:t> </a:t>
            </a:r>
            <a:r>
              <a:rPr lang="en-US" sz="2800" dirty="0" err="1">
                <a:solidFill>
                  <a:srgbClr val="FF0000"/>
                </a:solidFill>
              </a:rPr>
              <a:t>EN</a:t>
            </a:r>
            <a:r>
              <a:rPr lang="en-US" sz="2800" dirty="0">
                <a:solidFill>
                  <a:srgbClr val="FF0000"/>
                </a:solidFill>
              </a:rPr>
              <a:t> EL </a:t>
            </a:r>
            <a:r>
              <a:rPr lang="en-US" sz="2800" dirty="0" err="1">
                <a:solidFill>
                  <a:srgbClr val="FF0000"/>
                </a:solidFill>
              </a:rPr>
              <a:t>CURSO</a:t>
            </a:r>
            <a:r>
              <a:rPr lang="en-US" sz="2800" dirty="0">
                <a:solidFill>
                  <a:srgbClr val="FF0000"/>
                </a:solidFill>
              </a:rPr>
              <a:t> PARA </a:t>
            </a:r>
            <a:r>
              <a:rPr lang="en-US" sz="2800" dirty="0" err="1">
                <a:solidFill>
                  <a:srgbClr val="FF0000"/>
                </a:solidFill>
              </a:rPr>
              <a:t>HACER</a:t>
            </a:r>
            <a:r>
              <a:rPr lang="en-US" sz="2800" dirty="0">
                <a:solidFill>
                  <a:srgbClr val="FF0000"/>
                </a:solidFill>
              </a:rPr>
              <a:t> </a:t>
            </a:r>
            <a:r>
              <a:rPr lang="en-US" sz="2800" dirty="0" err="1">
                <a:solidFill>
                  <a:srgbClr val="FF0000"/>
                </a:solidFill>
              </a:rPr>
              <a:t>DETECCIÓN</a:t>
            </a:r>
            <a:r>
              <a:rPr lang="en-US" sz="2800" dirty="0">
                <a:solidFill>
                  <a:srgbClr val="FF0000"/>
                </a:solidFill>
              </a:rPr>
              <a:t> DE </a:t>
            </a:r>
            <a:r>
              <a:rPr lang="en-US" sz="2800" dirty="0" err="1">
                <a:solidFill>
                  <a:srgbClr val="FF0000"/>
                </a:solidFill>
              </a:rPr>
              <a:t>NOVEDADES</a:t>
            </a:r>
            <a:r>
              <a:rPr lang="en-US" sz="2800" dirty="0">
                <a:solidFill>
                  <a:srgbClr val="FF0000"/>
                </a:solidFill>
              </a:rPr>
              <a:t>. POR LO QUE </a:t>
            </a:r>
            <a:r>
              <a:rPr lang="en-US" sz="2800" dirty="0" err="1">
                <a:solidFill>
                  <a:srgbClr val="FF0000"/>
                </a:solidFill>
              </a:rPr>
              <a:t>ESTUVE</a:t>
            </a:r>
            <a:r>
              <a:rPr lang="en-US" sz="2800" dirty="0">
                <a:solidFill>
                  <a:srgbClr val="FF0000"/>
                </a:solidFill>
              </a:rPr>
              <a:t> </a:t>
            </a:r>
            <a:r>
              <a:rPr lang="en-US" sz="2800" dirty="0" err="1">
                <a:solidFill>
                  <a:srgbClr val="FF0000"/>
                </a:solidFill>
              </a:rPr>
              <a:t>MIRANDO</a:t>
            </a:r>
            <a:r>
              <a:rPr lang="en-US" sz="2800" dirty="0">
                <a:solidFill>
                  <a:srgbClr val="FF0000"/>
                </a:solidFill>
              </a:rPr>
              <a:t> HAY </a:t>
            </a:r>
            <a:r>
              <a:rPr lang="en-US" sz="2800" dirty="0" err="1">
                <a:solidFill>
                  <a:srgbClr val="FF0000"/>
                </a:solidFill>
              </a:rPr>
              <a:t>MONTONES</a:t>
            </a:r>
            <a:r>
              <a:rPr lang="en-US" sz="2800" dirty="0">
                <a:solidFill>
                  <a:srgbClr val="FF0000"/>
                </a:solidFill>
              </a:rPr>
              <a:t> </a:t>
            </a:r>
            <a:r>
              <a:rPr lang="en-US" sz="2800" dirty="0" err="1">
                <a:solidFill>
                  <a:srgbClr val="FF0000"/>
                </a:solidFill>
              </a:rPr>
              <a:t>MONTONES</a:t>
            </a:r>
            <a:r>
              <a:rPr lang="en-US" sz="2800" dirty="0">
                <a:solidFill>
                  <a:srgbClr val="FF0000"/>
                </a:solidFill>
              </a:rPr>
              <a:t> DE APPROACHES.</a:t>
            </a:r>
            <a:endParaRPr lang="es-AR" sz="2800" dirty="0">
              <a:solidFill>
                <a:srgbClr val="FF0000"/>
              </a:solidFill>
            </a:endParaRPr>
          </a:p>
          <a:p>
            <a:endParaRPr lang="es-AR" sz="2800" dirty="0"/>
          </a:p>
          <a:p>
            <a:r>
              <a:rPr lang="es-AR" sz="2800" dirty="0">
                <a:solidFill>
                  <a:srgbClr val="FF0000"/>
                </a:solidFill>
              </a:rPr>
              <a:t>ANTES DE CONTAR EL MÉTODO QUE PROPONE EL </a:t>
            </a:r>
            <a:r>
              <a:rPr lang="es-AR" sz="2800" dirty="0" err="1">
                <a:solidFill>
                  <a:srgbClr val="FF0000"/>
                </a:solidFill>
              </a:rPr>
              <a:t>PAPER</a:t>
            </a:r>
            <a:r>
              <a:rPr lang="es-AR" sz="2800" dirty="0">
                <a:solidFill>
                  <a:srgbClr val="FF0000"/>
                </a:solidFill>
              </a:rPr>
              <a:t> QUIERO REPASAR</a:t>
            </a:r>
          </a:p>
          <a:p>
            <a:endParaRPr lang="es-AR" sz="2800" dirty="0"/>
          </a:p>
        </p:txBody>
      </p:sp>
    </p:spTree>
    <p:extLst>
      <p:ext uri="{BB962C8B-B14F-4D97-AF65-F5344CB8AC3E}">
        <p14:creationId xmlns:p14="http://schemas.microsoft.com/office/powerpoint/2010/main" val="3213749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8B62E3D-0005-4663-A74C-E7CD9D57666D}"/>
              </a:ext>
            </a:extLst>
          </p:cNvPr>
          <p:cNvSpPr txBox="1"/>
          <p:nvPr/>
        </p:nvSpPr>
        <p:spPr>
          <a:xfrm>
            <a:off x="169817" y="143692"/>
            <a:ext cx="11495314" cy="8032968"/>
          </a:xfrm>
          <a:prstGeom prst="rect">
            <a:avLst/>
          </a:prstGeom>
          <a:noFill/>
        </p:spPr>
        <p:txBody>
          <a:bodyPr wrap="square" rtlCol="0">
            <a:spAutoFit/>
          </a:bodyPr>
          <a:lstStyle/>
          <a:p>
            <a:r>
              <a:rPr lang="es-AR" sz="2800" dirty="0" err="1"/>
              <a:t>PCA</a:t>
            </a:r>
            <a:r>
              <a:rPr lang="es-AR" sz="2800" dirty="0"/>
              <a:t>: Principal </a:t>
            </a:r>
            <a:r>
              <a:rPr lang="es-AR" sz="2800" dirty="0" err="1"/>
              <a:t>Component</a:t>
            </a:r>
            <a:r>
              <a:rPr lang="es-AR" sz="2800" dirty="0"/>
              <a:t> </a:t>
            </a:r>
            <a:r>
              <a:rPr lang="es-AR" sz="2800" dirty="0" err="1"/>
              <a:t>Analysis</a:t>
            </a:r>
            <a:endParaRPr lang="es-AR" sz="2800" dirty="0"/>
          </a:p>
          <a:p>
            <a:endParaRPr lang="es-AR" dirty="0"/>
          </a:p>
          <a:p>
            <a:r>
              <a:rPr lang="es-AR" dirty="0"/>
              <a:t>Tenemos un </a:t>
            </a:r>
            <a:r>
              <a:rPr lang="es-AR" dirty="0" err="1"/>
              <a:t>dataset</a:t>
            </a:r>
            <a:r>
              <a:rPr lang="es-AR" dirty="0"/>
              <a:t> </a:t>
            </a:r>
            <a:r>
              <a:rPr lang="es-AR" b="1" dirty="0"/>
              <a:t>X </a:t>
            </a:r>
            <a:r>
              <a:rPr lang="es-AR" dirty="0"/>
              <a:t>con n datos y p dimensiones, centrado (medias 0).</a:t>
            </a:r>
          </a:p>
          <a:p>
            <a:r>
              <a:rPr lang="es-AR" dirty="0"/>
              <a:t>Queremos encontrar una representación de esos mismos datos en un espacio de menor dimensión, tal que los datos</a:t>
            </a:r>
          </a:p>
          <a:p>
            <a:r>
              <a:rPr lang="es-AR" dirty="0"/>
              <a:t>conserven lo más posible su estructura</a:t>
            </a:r>
          </a:p>
          <a:p>
            <a:r>
              <a:rPr lang="es-AR" dirty="0"/>
              <a:t>							</a:t>
            </a:r>
            <a:r>
              <a:rPr lang="es-AR" dirty="0" err="1"/>
              <a:t>Buscabamos</a:t>
            </a:r>
            <a:r>
              <a:rPr lang="es-AR" dirty="0"/>
              <a:t> la dirección que maximice la varianza</a:t>
            </a:r>
          </a:p>
          <a:p>
            <a:r>
              <a:rPr lang="es-AR" dirty="0"/>
              <a:t>						              o equivalentemente que minimice los errores de 								reconstrucción</a:t>
            </a:r>
          </a:p>
          <a:p>
            <a:endParaRPr lang="es-AR" dirty="0"/>
          </a:p>
          <a:p>
            <a:r>
              <a:rPr lang="es-AR" dirty="0"/>
              <a:t>							proyectamos los puntos azules </a:t>
            </a:r>
            <a:r>
              <a:rPr lang="es-AR" dirty="0" err="1"/>
              <a:t>oriignales</a:t>
            </a:r>
            <a:r>
              <a:rPr lang="es-AR" dirty="0"/>
              <a:t>, creando 							los rojos. </a:t>
            </a:r>
            <a:r>
              <a:rPr lang="en-US" dirty="0"/>
              <a:t>When you reconstruct your data from the 							projection, you'll get the red points</a:t>
            </a:r>
          </a:p>
          <a:p>
            <a:endParaRPr lang="en-US" dirty="0"/>
          </a:p>
          <a:p>
            <a:r>
              <a:rPr lang="en-US" dirty="0"/>
              <a:t>							el error de </a:t>
            </a:r>
            <a:r>
              <a:rPr lang="en-US" dirty="0" err="1"/>
              <a:t>reconstrucción</a:t>
            </a:r>
            <a:r>
              <a:rPr lang="en-US" dirty="0"/>
              <a:t> son las </a:t>
            </a:r>
            <a:r>
              <a:rPr lang="en-US" dirty="0" err="1"/>
              <a:t>distancias</a:t>
            </a:r>
            <a:r>
              <a:rPr lang="en-US" dirty="0"/>
              <a:t>.</a:t>
            </a:r>
          </a:p>
          <a:p>
            <a:endParaRPr lang="en-US" dirty="0"/>
          </a:p>
          <a:p>
            <a:r>
              <a:rPr lang="en-US" dirty="0"/>
              <a:t>						          when data carries </a:t>
            </a:r>
            <a:r>
              <a:rPr lang="en-US" i="1" dirty="0"/>
              <a:t>non-linear dependencies</a:t>
            </a:r>
            <a:r>
              <a:rPr lang="en-US" dirty="0"/>
              <a:t> (in other 								words, </a:t>
            </a:r>
            <a:r>
              <a:rPr lang="en-US" i="1" dirty="0"/>
              <a:t>linearly inseparable</a:t>
            </a:r>
            <a:r>
              <a:rPr lang="en-US" dirty="0"/>
              <a:t>), traditional </a:t>
            </a:r>
            <a:r>
              <a:rPr lang="en-US" dirty="0" err="1"/>
              <a:t>PCA</a:t>
            </a:r>
            <a:r>
              <a:rPr lang="en-US" dirty="0"/>
              <a:t> is not 							applicable (does not perform well)</a:t>
            </a:r>
          </a:p>
          <a:p>
            <a:endParaRPr lang="en-US" dirty="0"/>
          </a:p>
          <a:p>
            <a:endParaRPr lang="en-US" dirty="0"/>
          </a:p>
          <a:p>
            <a:r>
              <a:rPr lang="en-US" dirty="0"/>
              <a:t>La primer </a:t>
            </a:r>
            <a:r>
              <a:rPr lang="en-US" dirty="0" err="1"/>
              <a:t>dirección</a:t>
            </a:r>
            <a:r>
              <a:rPr lang="en-US" dirty="0"/>
              <a:t> principal </a:t>
            </a:r>
            <a:r>
              <a:rPr lang="en-US" dirty="0" err="1"/>
              <a:t>es</a:t>
            </a:r>
            <a:r>
              <a:rPr lang="en-US" dirty="0"/>
              <a:t> la q </a:t>
            </a:r>
            <a:r>
              <a:rPr lang="en-US" dirty="0" err="1"/>
              <a:t>maximiza</a:t>
            </a:r>
            <a:r>
              <a:rPr lang="en-US" dirty="0"/>
              <a:t> la </a:t>
            </a:r>
            <a:r>
              <a:rPr lang="en-US" dirty="0" err="1"/>
              <a:t>varianza</a:t>
            </a:r>
            <a:r>
              <a:rPr lang="en-US" dirty="0"/>
              <a:t>. La </a:t>
            </a:r>
            <a:r>
              <a:rPr lang="en-US" dirty="0" err="1"/>
              <a:t>segunda</a:t>
            </a:r>
            <a:r>
              <a:rPr lang="en-US" dirty="0"/>
              <a:t> </a:t>
            </a:r>
            <a:r>
              <a:rPr lang="en-US" dirty="0" err="1"/>
              <a:t>es</a:t>
            </a:r>
            <a:endParaRPr lang="en-US" dirty="0"/>
          </a:p>
          <a:p>
            <a:r>
              <a:rPr lang="en-US" dirty="0"/>
              <a:t>La orthogonal a </a:t>
            </a:r>
            <a:r>
              <a:rPr lang="en-US" dirty="0" err="1"/>
              <a:t>esa</a:t>
            </a:r>
            <a:r>
              <a:rPr lang="en-US" dirty="0"/>
              <a:t> </a:t>
            </a:r>
            <a:r>
              <a:rPr lang="en-US" dirty="0" err="1"/>
              <a:t>en</a:t>
            </a:r>
            <a:r>
              <a:rPr lang="en-US" dirty="0"/>
              <a:t> la </a:t>
            </a:r>
            <a:r>
              <a:rPr lang="en-US" dirty="0" err="1"/>
              <a:t>cual</a:t>
            </a:r>
            <a:r>
              <a:rPr lang="en-US" dirty="0"/>
              <a:t> hay maxima </a:t>
            </a:r>
            <a:r>
              <a:rPr lang="en-US" dirty="0" err="1"/>
              <a:t>varianza</a:t>
            </a:r>
            <a:r>
              <a:rPr lang="en-US" dirty="0"/>
              <a:t>, y </a:t>
            </a:r>
            <a:r>
              <a:rPr lang="en-US" dirty="0" err="1"/>
              <a:t>así</a:t>
            </a:r>
            <a:r>
              <a:rPr lang="en-US" dirty="0"/>
              <a:t>. </a:t>
            </a:r>
            <a:r>
              <a:rPr lang="en-US" dirty="0" err="1"/>
              <a:t>Osea</a:t>
            </a:r>
            <a:r>
              <a:rPr lang="en-US" dirty="0"/>
              <a:t> que </a:t>
            </a:r>
            <a:r>
              <a:rPr lang="en-US" dirty="0" err="1"/>
              <a:t>podíamos</a:t>
            </a:r>
            <a:endParaRPr lang="en-US" dirty="0"/>
          </a:p>
          <a:p>
            <a:r>
              <a:rPr lang="en-US" dirty="0" err="1"/>
              <a:t>Pensar</a:t>
            </a:r>
            <a:r>
              <a:rPr lang="en-US" dirty="0"/>
              <a:t> que </a:t>
            </a:r>
            <a:r>
              <a:rPr lang="en-US" dirty="0" err="1"/>
              <a:t>PCA</a:t>
            </a:r>
            <a:r>
              <a:rPr lang="en-US" dirty="0"/>
              <a:t> </a:t>
            </a:r>
            <a:r>
              <a:rPr lang="en-US" dirty="0" err="1"/>
              <a:t>hace</a:t>
            </a:r>
            <a:r>
              <a:rPr lang="en-US" dirty="0"/>
              <a:t> un </a:t>
            </a:r>
            <a:r>
              <a:rPr lang="en-US" dirty="0" err="1"/>
              <a:t>giro</a:t>
            </a:r>
            <a:r>
              <a:rPr lang="en-US" dirty="0"/>
              <a:t> de </a:t>
            </a:r>
            <a:r>
              <a:rPr lang="en-US" dirty="0" err="1"/>
              <a:t>los</a:t>
            </a:r>
            <a:r>
              <a:rPr lang="en-US" dirty="0"/>
              <a:t> </a:t>
            </a:r>
            <a:r>
              <a:rPr lang="en-US" dirty="0" err="1"/>
              <a:t>ejes</a:t>
            </a:r>
            <a:r>
              <a:rPr lang="en-US" dirty="0"/>
              <a:t>    </a:t>
            </a:r>
            <a:endParaRPr lang="es-AR" dirty="0"/>
          </a:p>
          <a:p>
            <a:r>
              <a:rPr lang="es-AR" dirty="0"/>
              <a:t>							</a:t>
            </a:r>
          </a:p>
          <a:p>
            <a:endParaRPr lang="es-AR" dirty="0"/>
          </a:p>
          <a:p>
            <a:endParaRPr lang="es-AR" sz="2800" dirty="0"/>
          </a:p>
          <a:p>
            <a:endParaRPr lang="es-AR" sz="2800" dirty="0"/>
          </a:p>
        </p:txBody>
      </p:sp>
      <p:sp>
        <p:nvSpPr>
          <p:cNvPr id="5" name="AutoShape 2" descr="K(x,y) = (x^\mathsf{T} y + c)^{d}">
            <a:extLst>
              <a:ext uri="{FF2B5EF4-FFF2-40B4-BE49-F238E27FC236}">
                <a16:creationId xmlns:a16="http://schemas.microsoft.com/office/drawing/2014/main" id="{33E0758E-AD47-4E83-8BCC-F8100AFE71A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2050" name="Picture 2" descr="enter image description here">
            <a:extLst>
              <a:ext uri="{FF2B5EF4-FFF2-40B4-BE49-F238E27FC236}">
                <a16:creationId xmlns:a16="http://schemas.microsoft.com/office/drawing/2014/main" id="{9AEBF5E5-0FC4-481F-B70D-A78376F953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452" y="1888733"/>
            <a:ext cx="4332514" cy="3980497"/>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3785AD38-1322-4E06-9CF1-066406EAB009}"/>
              </a:ext>
            </a:extLst>
          </p:cNvPr>
          <p:cNvPicPr>
            <a:picLocks noChangeAspect="1"/>
          </p:cNvPicPr>
          <p:nvPr/>
        </p:nvPicPr>
        <p:blipFill>
          <a:blip r:embed="rId3"/>
          <a:stretch>
            <a:fillRect/>
          </a:stretch>
        </p:blipFill>
        <p:spPr>
          <a:xfrm>
            <a:off x="526869" y="2955056"/>
            <a:ext cx="4133850" cy="1847850"/>
          </a:xfrm>
          <a:prstGeom prst="rect">
            <a:avLst/>
          </a:prstGeom>
        </p:spPr>
      </p:pic>
    </p:spTree>
    <p:extLst>
      <p:ext uri="{BB962C8B-B14F-4D97-AF65-F5344CB8AC3E}">
        <p14:creationId xmlns:p14="http://schemas.microsoft.com/office/powerpoint/2010/main" val="184318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8B62E3D-0005-4663-A74C-E7CD9D57666D}"/>
              </a:ext>
            </a:extLst>
          </p:cNvPr>
          <p:cNvSpPr txBox="1"/>
          <p:nvPr/>
        </p:nvSpPr>
        <p:spPr>
          <a:xfrm>
            <a:off x="169817" y="143692"/>
            <a:ext cx="11495314" cy="3539430"/>
          </a:xfrm>
          <a:prstGeom prst="rect">
            <a:avLst/>
          </a:prstGeom>
          <a:noFill/>
        </p:spPr>
        <p:txBody>
          <a:bodyPr wrap="square" rtlCol="0">
            <a:spAutoFit/>
          </a:bodyPr>
          <a:lstStyle/>
          <a:p>
            <a:r>
              <a:rPr lang="es-AR" sz="2800" dirty="0" err="1"/>
              <a:t>KERNELS</a:t>
            </a:r>
            <a:endParaRPr lang="es-AR" sz="2800" dirty="0"/>
          </a:p>
          <a:p>
            <a:r>
              <a:rPr lang="es-AR" sz="2800" dirty="0">
                <a:solidFill>
                  <a:srgbClr val="FF0000"/>
                </a:solidFill>
              </a:rPr>
              <a:t>LA CLASE PASADA VIMOS </a:t>
            </a:r>
            <a:r>
              <a:rPr lang="es-AR" sz="2800" dirty="0" err="1">
                <a:solidFill>
                  <a:srgbClr val="FF0000"/>
                </a:solidFill>
              </a:rPr>
              <a:t>SUPPORT</a:t>
            </a:r>
            <a:r>
              <a:rPr lang="es-AR" sz="2800" dirty="0">
                <a:solidFill>
                  <a:srgbClr val="FF0000"/>
                </a:solidFill>
              </a:rPr>
              <a:t> VECTOR MACHINES</a:t>
            </a:r>
          </a:p>
          <a:p>
            <a:r>
              <a:rPr lang="es-AR" sz="2800" dirty="0">
                <a:solidFill>
                  <a:srgbClr val="FF0000"/>
                </a:solidFill>
              </a:rPr>
              <a:t>LO QUE BUSCABAN ERA SEPARAR LAS CLASES MEDIANTE UN </a:t>
            </a:r>
            <a:r>
              <a:rPr lang="es-AR" sz="2800" dirty="0" err="1">
                <a:solidFill>
                  <a:srgbClr val="FF0000"/>
                </a:solidFill>
              </a:rPr>
              <a:t>HIPERPLANO</a:t>
            </a:r>
            <a:endParaRPr lang="es-AR" sz="2800" dirty="0">
              <a:solidFill>
                <a:srgbClr val="FF0000"/>
              </a:solidFill>
            </a:endParaRPr>
          </a:p>
          <a:p>
            <a:r>
              <a:rPr lang="es-AR" sz="2800" dirty="0">
                <a:solidFill>
                  <a:srgbClr val="FF0000"/>
                </a:solidFill>
              </a:rPr>
              <a:t> SI ERAN LINEALMENTE SEPARABLES SINO, USABAN EL TRUCO DEL KERNEL</a:t>
            </a:r>
          </a:p>
          <a:p>
            <a:endParaRPr lang="es-AR" sz="2800" dirty="0">
              <a:solidFill>
                <a:srgbClr val="FF0000"/>
              </a:solidFill>
            </a:endParaRPr>
          </a:p>
          <a:p>
            <a:r>
              <a:rPr lang="es-AR" sz="2800" dirty="0">
                <a:solidFill>
                  <a:srgbClr val="FF0000"/>
                </a:solidFill>
              </a:rPr>
              <a:t>                                                                               - NO NECESITAMOS A PHI, </a:t>
            </a:r>
          </a:p>
          <a:p>
            <a:r>
              <a:rPr lang="es-AR" sz="2800" dirty="0">
                <a:solidFill>
                  <a:srgbClr val="FF0000"/>
                </a:solidFill>
              </a:rPr>
              <a:t>							NOS ALCANZA CON EL KERNEL</a:t>
            </a:r>
          </a:p>
          <a:p>
            <a:r>
              <a:rPr lang="es-AR" sz="2800" dirty="0">
                <a:solidFill>
                  <a:srgbClr val="FF0000"/>
                </a:solidFill>
              </a:rPr>
              <a:t>							 -HAY MUCHOS </a:t>
            </a:r>
            <a:r>
              <a:rPr lang="es-AR" sz="2800" dirty="0" err="1">
                <a:solidFill>
                  <a:srgbClr val="FF0000"/>
                </a:solidFill>
              </a:rPr>
              <a:t>KERNELS</a:t>
            </a:r>
            <a:endParaRPr lang="es-AR" sz="2800" dirty="0">
              <a:solidFill>
                <a:srgbClr val="FF0000"/>
              </a:solidFill>
            </a:endParaRPr>
          </a:p>
        </p:txBody>
      </p:sp>
      <p:pic>
        <p:nvPicPr>
          <p:cNvPr id="3" name="Imagen 2" descr="https://i.stack.imgur.com/UvH8A.png">
            <a:extLst>
              <a:ext uri="{FF2B5EF4-FFF2-40B4-BE49-F238E27FC236}">
                <a16:creationId xmlns:a16="http://schemas.microsoft.com/office/drawing/2014/main" id="{D6AF46B0-99A9-4565-A79C-E8B66984572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6270" y="2382752"/>
            <a:ext cx="5612130" cy="3140710"/>
          </a:xfrm>
          <a:prstGeom prst="rect">
            <a:avLst/>
          </a:prstGeom>
          <a:noFill/>
          <a:ln>
            <a:noFill/>
          </a:ln>
        </p:spPr>
      </p:pic>
      <p:pic>
        <p:nvPicPr>
          <p:cNvPr id="2" name="Imagen 1">
            <a:extLst>
              <a:ext uri="{FF2B5EF4-FFF2-40B4-BE49-F238E27FC236}">
                <a16:creationId xmlns:a16="http://schemas.microsoft.com/office/drawing/2014/main" id="{684ACB7C-F1B4-4EF1-8CC5-581778287FCB}"/>
              </a:ext>
            </a:extLst>
          </p:cNvPr>
          <p:cNvPicPr>
            <a:picLocks noChangeAspect="1"/>
          </p:cNvPicPr>
          <p:nvPr/>
        </p:nvPicPr>
        <p:blipFill>
          <a:blip r:embed="rId3"/>
          <a:stretch>
            <a:fillRect/>
          </a:stretch>
        </p:blipFill>
        <p:spPr>
          <a:xfrm>
            <a:off x="7702371" y="4860508"/>
            <a:ext cx="3305175" cy="942975"/>
          </a:xfrm>
          <a:prstGeom prst="rect">
            <a:avLst/>
          </a:prstGeom>
        </p:spPr>
      </p:pic>
      <p:sp>
        <p:nvSpPr>
          <p:cNvPr id="5" name="AutoShape 2" descr="K(x,y) = (x^\mathsf{T} y + c)^{d}">
            <a:extLst>
              <a:ext uri="{FF2B5EF4-FFF2-40B4-BE49-F238E27FC236}">
                <a16:creationId xmlns:a16="http://schemas.microsoft.com/office/drawing/2014/main" id="{33E0758E-AD47-4E83-8BCC-F8100AFE71A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6" name="Imagen 5">
            <a:extLst>
              <a:ext uri="{FF2B5EF4-FFF2-40B4-BE49-F238E27FC236}">
                <a16:creationId xmlns:a16="http://schemas.microsoft.com/office/drawing/2014/main" id="{E77901BA-90FA-44A4-9858-53F34ABCA808}"/>
              </a:ext>
            </a:extLst>
          </p:cNvPr>
          <p:cNvPicPr>
            <a:picLocks noChangeAspect="1"/>
          </p:cNvPicPr>
          <p:nvPr/>
        </p:nvPicPr>
        <p:blipFill>
          <a:blip r:embed="rId4"/>
          <a:stretch>
            <a:fillRect/>
          </a:stretch>
        </p:blipFill>
        <p:spPr>
          <a:xfrm>
            <a:off x="8018688" y="4271399"/>
            <a:ext cx="2672543" cy="589109"/>
          </a:xfrm>
          <a:prstGeom prst="rect">
            <a:avLst/>
          </a:prstGeom>
        </p:spPr>
      </p:pic>
      <p:pic>
        <p:nvPicPr>
          <p:cNvPr id="7" name="Imagen 6" descr="https://i.stack.imgur.com/UvH8A.png">
            <a:extLst>
              <a:ext uri="{FF2B5EF4-FFF2-40B4-BE49-F238E27FC236}">
                <a16:creationId xmlns:a16="http://schemas.microsoft.com/office/drawing/2014/main" id="{ED6C37CB-FEB6-499A-8E1E-D8AB546F2B4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8670" y="2535152"/>
            <a:ext cx="5612130" cy="3140710"/>
          </a:xfrm>
          <a:prstGeom prst="rect">
            <a:avLst/>
          </a:prstGeom>
          <a:noFill/>
          <a:ln>
            <a:noFill/>
          </a:ln>
        </p:spPr>
      </p:pic>
    </p:spTree>
    <p:extLst>
      <p:ext uri="{BB962C8B-B14F-4D97-AF65-F5344CB8AC3E}">
        <p14:creationId xmlns:p14="http://schemas.microsoft.com/office/powerpoint/2010/main" val="1643577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0E66689-7A56-47DF-BDED-EEA002BE811A}"/>
              </a:ext>
            </a:extLst>
          </p:cNvPr>
          <p:cNvSpPr txBox="1"/>
          <p:nvPr/>
        </p:nvSpPr>
        <p:spPr>
          <a:xfrm>
            <a:off x="169817" y="143692"/>
            <a:ext cx="11495314" cy="9787295"/>
          </a:xfrm>
          <a:prstGeom prst="rect">
            <a:avLst/>
          </a:prstGeom>
          <a:noFill/>
        </p:spPr>
        <p:txBody>
          <a:bodyPr wrap="square" rtlCol="0">
            <a:spAutoFit/>
          </a:bodyPr>
          <a:lstStyle/>
          <a:p>
            <a:r>
              <a:rPr lang="es-AR" sz="2800" dirty="0">
                <a:solidFill>
                  <a:srgbClr val="FF0000"/>
                </a:solidFill>
              </a:rPr>
              <a:t>MÉTODOS EXISTENTES PARA RESOLVER </a:t>
            </a:r>
            <a:r>
              <a:rPr lang="es-AR" sz="2800" dirty="0" err="1">
                <a:solidFill>
                  <a:srgbClr val="FF0000"/>
                </a:solidFill>
              </a:rPr>
              <a:t>NOVELTY</a:t>
            </a:r>
            <a:r>
              <a:rPr lang="es-AR" sz="2800" dirty="0">
                <a:solidFill>
                  <a:srgbClr val="FF0000"/>
                </a:solidFill>
              </a:rPr>
              <a:t> </a:t>
            </a:r>
            <a:r>
              <a:rPr lang="es-AR" sz="2800" dirty="0" err="1">
                <a:solidFill>
                  <a:srgbClr val="FF0000"/>
                </a:solidFill>
              </a:rPr>
              <a:t>DETECTION</a:t>
            </a:r>
            <a:r>
              <a:rPr lang="es-AR" sz="2800" dirty="0">
                <a:solidFill>
                  <a:srgbClr val="FF0000"/>
                </a:solidFill>
              </a:rPr>
              <a:t>:</a:t>
            </a:r>
          </a:p>
          <a:p>
            <a:r>
              <a:rPr lang="es-AR" sz="2800" dirty="0">
                <a:solidFill>
                  <a:srgbClr val="FF0000"/>
                </a:solidFill>
              </a:rPr>
              <a:t>- </a:t>
            </a:r>
            <a:r>
              <a:rPr lang="en-US" dirty="0"/>
              <a:t>One-Class </a:t>
            </a:r>
            <a:r>
              <a:rPr lang="en-US" dirty="0" err="1"/>
              <a:t>SVM</a:t>
            </a:r>
            <a:r>
              <a:rPr lang="en-US" dirty="0"/>
              <a:t>:  </a:t>
            </a:r>
            <a:endParaRPr lang="es-AR" sz="2800" dirty="0">
              <a:solidFill>
                <a:srgbClr val="FF0000"/>
              </a:solidFill>
            </a:endParaRPr>
          </a:p>
          <a:p>
            <a:r>
              <a:rPr lang="en-US" dirty="0"/>
              <a:t>basically separates all the data points from the origin (in feature space FF) and maximizes the distance from this hyperplane to the origin</a:t>
            </a:r>
          </a:p>
          <a:p>
            <a:endParaRPr lang="en-US" dirty="0"/>
          </a:p>
          <a:p>
            <a:pPr marL="285750" indent="-285750">
              <a:buFontTx/>
              <a:buChar char="-"/>
            </a:pPr>
            <a:r>
              <a:rPr lang="en-US" dirty="0" err="1"/>
              <a:t>SVDD</a:t>
            </a:r>
            <a:endParaRPr lang="en-US" dirty="0"/>
          </a:p>
          <a:p>
            <a:r>
              <a:rPr lang="en-US" dirty="0"/>
              <a:t>TO create a circumscribing </a:t>
            </a:r>
            <a:r>
              <a:rPr lang="en-US" i="1" dirty="0"/>
              <a:t>hypersphere</a:t>
            </a:r>
            <a:r>
              <a:rPr lang="en-US" dirty="0"/>
              <a:t> around the data in feature</a:t>
            </a:r>
          </a:p>
          <a:p>
            <a:r>
              <a:rPr lang="en-US" dirty="0"/>
              <a:t> space . The volume of this hypersphere is minimized, to minimize</a:t>
            </a:r>
          </a:p>
          <a:p>
            <a:r>
              <a:rPr lang="en-US" dirty="0"/>
              <a:t> the effect of incorporating outliers in the solution.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r>
              <a:rPr lang="en-US" dirty="0" err="1"/>
              <a:t>PROBLEMA</a:t>
            </a:r>
            <a:r>
              <a:rPr lang="en-US" dirty="0"/>
              <a:t>: </a:t>
            </a:r>
            <a:r>
              <a:rPr lang="en-US" dirty="0" err="1"/>
              <a:t>En</a:t>
            </a:r>
            <a:r>
              <a:rPr lang="en-US" dirty="0"/>
              <a:t> </a:t>
            </a:r>
            <a:r>
              <a:rPr lang="en-US" dirty="0" err="1"/>
              <a:t>algunos</a:t>
            </a:r>
            <a:r>
              <a:rPr lang="en-US" dirty="0"/>
              <a:t> datasets, the space enclosed 							by the corresponding decision boundaries</a:t>
            </a:r>
            <a:r>
              <a:rPr lang="es-AR" dirty="0" err="1"/>
              <a:t>is</a:t>
            </a:r>
            <a:r>
              <a:rPr lang="es-AR" dirty="0"/>
              <a:t> </a:t>
            </a:r>
            <a:r>
              <a:rPr lang="es-AR" dirty="0" err="1"/>
              <a:t>too</a:t>
            </a:r>
            <a:r>
              <a:rPr lang="es-AR" dirty="0"/>
              <a:t> 								</a:t>
            </a:r>
            <a:r>
              <a:rPr lang="es-AR" dirty="0" err="1"/>
              <a:t>large</a:t>
            </a:r>
            <a:endParaRPr lang="es-AR" dirty="0"/>
          </a:p>
          <a:p>
            <a:endParaRPr lang="es-AR" sz="2800" dirty="0">
              <a:solidFill>
                <a:srgbClr val="FF0000"/>
              </a:solidFill>
            </a:endParaRPr>
          </a:p>
          <a:p>
            <a:endParaRPr lang="es-AR" sz="2800" dirty="0">
              <a:solidFill>
                <a:srgbClr val="FF0000"/>
              </a:solidFill>
            </a:endParaRPr>
          </a:p>
          <a:p>
            <a:endParaRPr lang="es-AR" sz="2800" dirty="0">
              <a:solidFill>
                <a:srgbClr val="FF0000"/>
              </a:solidFill>
            </a:endParaRPr>
          </a:p>
          <a:p>
            <a:endParaRPr lang="es-AR" sz="2800" dirty="0">
              <a:solidFill>
                <a:srgbClr val="FF0000"/>
              </a:solidFill>
            </a:endParaRPr>
          </a:p>
          <a:p>
            <a:endParaRPr lang="es-AR" sz="2800" dirty="0">
              <a:solidFill>
                <a:srgbClr val="FF0000"/>
              </a:solidFill>
            </a:endParaRPr>
          </a:p>
          <a:p>
            <a:endParaRPr lang="es-AR" sz="2800" dirty="0">
              <a:solidFill>
                <a:srgbClr val="FF0000"/>
              </a:solidFill>
            </a:endParaRPr>
          </a:p>
          <a:p>
            <a:endParaRPr lang="es-AR" sz="2800" dirty="0"/>
          </a:p>
        </p:txBody>
      </p:sp>
      <p:pic>
        <p:nvPicPr>
          <p:cNvPr id="3076" name="Picture 4" descr="Image result for One-Class SVM">
            <a:extLst>
              <a:ext uri="{FF2B5EF4-FFF2-40B4-BE49-F238E27FC236}">
                <a16:creationId xmlns:a16="http://schemas.microsoft.com/office/drawing/2014/main" id="{6903D907-4C7A-4CBC-88D1-17B990066C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4175" y="1654968"/>
            <a:ext cx="4272537" cy="354806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Support Vector Data Description">
            <a:extLst>
              <a:ext uri="{FF2B5EF4-FFF2-40B4-BE49-F238E27FC236}">
                <a16:creationId xmlns:a16="http://schemas.microsoft.com/office/drawing/2014/main" id="{F0D64663-7C40-472E-A037-7E14AC318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7588" y="3166245"/>
            <a:ext cx="3388729" cy="354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532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4995E17-8774-4238-A083-9830EDBCEFDD}"/>
              </a:ext>
            </a:extLst>
          </p:cNvPr>
          <p:cNvSpPr txBox="1"/>
          <p:nvPr/>
        </p:nvSpPr>
        <p:spPr>
          <a:xfrm>
            <a:off x="348343" y="296092"/>
            <a:ext cx="11495314" cy="6555641"/>
          </a:xfrm>
          <a:prstGeom prst="rect">
            <a:avLst/>
          </a:prstGeom>
          <a:noFill/>
        </p:spPr>
        <p:txBody>
          <a:bodyPr wrap="square" rtlCol="0">
            <a:spAutoFit/>
          </a:bodyPr>
          <a:lstStyle/>
          <a:p>
            <a:r>
              <a:rPr lang="es-AR" sz="2800" dirty="0">
                <a:solidFill>
                  <a:srgbClr val="FF0000"/>
                </a:solidFill>
              </a:rPr>
              <a:t>MÉTODOS EXISTENTES PARA RESOLVER </a:t>
            </a:r>
            <a:r>
              <a:rPr lang="es-AR" sz="2800" dirty="0" err="1">
                <a:solidFill>
                  <a:srgbClr val="FF0000"/>
                </a:solidFill>
              </a:rPr>
              <a:t>NOVELTY</a:t>
            </a:r>
            <a:r>
              <a:rPr lang="es-AR" sz="2800" dirty="0">
                <a:solidFill>
                  <a:srgbClr val="FF0000"/>
                </a:solidFill>
              </a:rPr>
              <a:t> </a:t>
            </a:r>
            <a:r>
              <a:rPr lang="es-AR" sz="2800" dirty="0" err="1">
                <a:solidFill>
                  <a:srgbClr val="FF0000"/>
                </a:solidFill>
              </a:rPr>
              <a:t>DETECTION</a:t>
            </a:r>
            <a:r>
              <a:rPr lang="es-AR" sz="2800" dirty="0">
                <a:solidFill>
                  <a:srgbClr val="FF0000"/>
                </a:solidFill>
              </a:rPr>
              <a:t> (2)</a:t>
            </a:r>
          </a:p>
          <a:p>
            <a:pPr marL="457200" indent="-457200">
              <a:buFontTx/>
              <a:buChar char="-"/>
            </a:pPr>
            <a:r>
              <a:rPr lang="es-AR" sz="2800" dirty="0">
                <a:solidFill>
                  <a:srgbClr val="FF0000"/>
                </a:solidFill>
              </a:rPr>
              <a:t>USAR </a:t>
            </a:r>
            <a:r>
              <a:rPr lang="es-AR" sz="2800" dirty="0" err="1">
                <a:solidFill>
                  <a:srgbClr val="FF0000"/>
                </a:solidFill>
              </a:rPr>
              <a:t>PCA</a:t>
            </a:r>
            <a:r>
              <a:rPr lang="es-AR" sz="2800" dirty="0">
                <a:solidFill>
                  <a:srgbClr val="FF0000"/>
                </a:solidFill>
              </a:rPr>
              <a:t>.  PB: En distribuciones que son linealmente separables.</a:t>
            </a:r>
          </a:p>
          <a:p>
            <a:pPr marL="457200" indent="-457200">
              <a:buFontTx/>
              <a:buChar char="-"/>
            </a:pPr>
            <a:r>
              <a:rPr lang="es-AR" sz="2800" dirty="0">
                <a:solidFill>
                  <a:srgbClr val="FF0000"/>
                </a:solidFill>
              </a:rPr>
              <a:t>No lineales:</a:t>
            </a:r>
          </a:p>
          <a:p>
            <a:r>
              <a:rPr lang="es-AR" sz="2800" dirty="0">
                <a:solidFill>
                  <a:srgbClr val="FF0000"/>
                </a:solidFill>
              </a:rPr>
              <a:t>Métodos complejos </a:t>
            </a:r>
          </a:p>
          <a:p>
            <a:r>
              <a:rPr lang="es-AR" sz="2800" dirty="0">
                <a:solidFill>
                  <a:srgbClr val="FF0000"/>
                </a:solidFill>
              </a:rPr>
              <a:t>Sensibles a la </a:t>
            </a:r>
            <a:r>
              <a:rPr lang="es-AR" sz="2800" dirty="0" err="1">
                <a:solidFill>
                  <a:srgbClr val="FF0000"/>
                </a:solidFill>
              </a:rPr>
              <a:t>inicializ</a:t>
            </a:r>
            <a:endParaRPr lang="es-AR" sz="2800" dirty="0">
              <a:solidFill>
                <a:srgbClr val="FF0000"/>
              </a:solidFill>
            </a:endParaRPr>
          </a:p>
          <a:p>
            <a:r>
              <a:rPr lang="es-AR" sz="2800" dirty="0">
                <a:solidFill>
                  <a:srgbClr val="FF0000"/>
                </a:solidFill>
              </a:rPr>
              <a:t>Y a </a:t>
            </a:r>
            <a:r>
              <a:rPr lang="es-AR" sz="2800" dirty="0" err="1">
                <a:solidFill>
                  <a:srgbClr val="FF0000"/>
                </a:solidFill>
              </a:rPr>
              <a:t>minimos</a:t>
            </a:r>
            <a:r>
              <a:rPr lang="es-AR" sz="2800" dirty="0">
                <a:solidFill>
                  <a:srgbClr val="FF0000"/>
                </a:solidFill>
              </a:rPr>
              <a:t> locales</a:t>
            </a:r>
          </a:p>
          <a:p>
            <a:r>
              <a:rPr lang="es-AR" sz="2800" dirty="0" err="1">
                <a:solidFill>
                  <a:srgbClr val="FF0000"/>
                </a:solidFill>
              </a:rPr>
              <a:t>Qx</a:t>
            </a:r>
            <a:r>
              <a:rPr lang="es-AR" sz="2800" dirty="0">
                <a:solidFill>
                  <a:srgbClr val="FF0000"/>
                </a:solidFill>
              </a:rPr>
              <a:t> tienen </a:t>
            </a:r>
            <a:r>
              <a:rPr lang="es-AR" sz="2800" dirty="0" err="1">
                <a:solidFill>
                  <a:srgbClr val="FF0000"/>
                </a:solidFill>
              </a:rPr>
              <a:t>prob</a:t>
            </a:r>
            <a:r>
              <a:rPr lang="es-AR" sz="2800" dirty="0">
                <a:solidFill>
                  <a:srgbClr val="FF0000"/>
                </a:solidFill>
              </a:rPr>
              <a:t> de </a:t>
            </a:r>
            <a:r>
              <a:rPr lang="es-AR" sz="2800" dirty="0" err="1">
                <a:solidFill>
                  <a:srgbClr val="FF0000"/>
                </a:solidFill>
              </a:rPr>
              <a:t>opt</a:t>
            </a:r>
            <a:endParaRPr lang="es-AR" sz="2800" dirty="0">
              <a:solidFill>
                <a:srgbClr val="FF0000"/>
              </a:solidFill>
            </a:endParaRPr>
          </a:p>
          <a:p>
            <a:endParaRPr lang="es-AR" sz="2800" dirty="0">
              <a:solidFill>
                <a:srgbClr val="FF0000"/>
              </a:solidFill>
            </a:endParaRPr>
          </a:p>
          <a:p>
            <a:r>
              <a:rPr lang="es-AR" sz="2800" dirty="0" err="1">
                <a:solidFill>
                  <a:srgbClr val="FF0000"/>
                </a:solidFill>
              </a:rPr>
              <a:t>Parametro</a:t>
            </a:r>
            <a:r>
              <a:rPr lang="es-AR" sz="2800" dirty="0">
                <a:solidFill>
                  <a:srgbClr val="FF0000"/>
                </a:solidFill>
              </a:rPr>
              <a:t>: q </a:t>
            </a:r>
          </a:p>
          <a:p>
            <a:endParaRPr lang="es-AR" sz="2800" dirty="0">
              <a:solidFill>
                <a:srgbClr val="FF0000"/>
              </a:solidFill>
            </a:endParaRPr>
          </a:p>
          <a:p>
            <a:endParaRPr lang="es-AR" sz="2800" dirty="0">
              <a:solidFill>
                <a:srgbClr val="FF0000"/>
              </a:solidFill>
            </a:endParaRPr>
          </a:p>
          <a:p>
            <a:endParaRPr lang="es-AR" sz="2800" dirty="0">
              <a:solidFill>
                <a:srgbClr val="FF0000"/>
              </a:solidFill>
            </a:endParaRPr>
          </a:p>
          <a:p>
            <a:endParaRPr lang="es-AR" sz="2800" dirty="0">
              <a:solidFill>
                <a:srgbClr val="FF0000"/>
              </a:solidFill>
            </a:endParaRPr>
          </a:p>
          <a:p>
            <a:endParaRPr lang="es-AR" sz="2800" dirty="0">
              <a:solidFill>
                <a:srgbClr val="FF0000"/>
              </a:solidFill>
            </a:endParaRPr>
          </a:p>
          <a:p>
            <a:endParaRPr lang="es-AR" sz="2800" dirty="0"/>
          </a:p>
        </p:txBody>
      </p:sp>
      <p:pic>
        <p:nvPicPr>
          <p:cNvPr id="4098" name="Picture 2" descr="enter image description here">
            <a:extLst>
              <a:ext uri="{FF2B5EF4-FFF2-40B4-BE49-F238E27FC236}">
                <a16:creationId xmlns:a16="http://schemas.microsoft.com/office/drawing/2014/main" id="{87BB39E3-2FB2-4438-A2ED-93E0AE5129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5225" y="1178047"/>
            <a:ext cx="7296150" cy="531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889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4995E17-8774-4238-A083-9830EDBCEFDD}"/>
              </a:ext>
            </a:extLst>
          </p:cNvPr>
          <p:cNvSpPr txBox="1"/>
          <p:nvPr/>
        </p:nvSpPr>
        <p:spPr>
          <a:xfrm>
            <a:off x="348343" y="296092"/>
            <a:ext cx="11495314" cy="7140416"/>
          </a:xfrm>
          <a:prstGeom prst="rect">
            <a:avLst/>
          </a:prstGeom>
          <a:noFill/>
        </p:spPr>
        <p:txBody>
          <a:bodyPr wrap="square" rtlCol="0">
            <a:spAutoFit/>
          </a:bodyPr>
          <a:lstStyle/>
          <a:p>
            <a:r>
              <a:rPr lang="es-AR" sz="2800" dirty="0"/>
              <a:t>KERNEL + </a:t>
            </a:r>
            <a:r>
              <a:rPr lang="es-AR" sz="2800" dirty="0" err="1"/>
              <a:t>PCA</a:t>
            </a:r>
            <a:r>
              <a:rPr lang="es-AR" sz="2800" dirty="0"/>
              <a:t> </a:t>
            </a:r>
            <a:r>
              <a:rPr lang="es-AR" sz="2800" dirty="0" err="1"/>
              <a:t>FOR</a:t>
            </a:r>
            <a:r>
              <a:rPr lang="es-AR" sz="2800" dirty="0"/>
              <a:t> </a:t>
            </a:r>
            <a:r>
              <a:rPr lang="es-AR" sz="2800" dirty="0" err="1"/>
              <a:t>NOVELTY</a:t>
            </a:r>
            <a:r>
              <a:rPr lang="es-AR" sz="2800" dirty="0"/>
              <a:t> </a:t>
            </a:r>
            <a:r>
              <a:rPr lang="es-AR" sz="2800" dirty="0" err="1"/>
              <a:t>DETECTION</a:t>
            </a:r>
            <a:r>
              <a:rPr lang="es-AR" sz="2800" dirty="0"/>
              <a:t>. IDEA.</a:t>
            </a:r>
          </a:p>
          <a:p>
            <a:endParaRPr lang="es-AR" sz="2800" dirty="0"/>
          </a:p>
          <a:p>
            <a:r>
              <a:rPr lang="es-AR" sz="2800" dirty="0"/>
              <a:t>La idea es combinar estos métodos que vimos para solucionar sus debilidades.</a:t>
            </a:r>
          </a:p>
          <a:p>
            <a:r>
              <a:rPr lang="es-AR" sz="1100" dirty="0">
                <a:solidFill>
                  <a:srgbClr val="FF0000"/>
                </a:solidFill>
              </a:rPr>
              <a:t>debilidad </a:t>
            </a:r>
            <a:r>
              <a:rPr lang="es-AR" sz="1100" dirty="0" err="1">
                <a:solidFill>
                  <a:srgbClr val="FF0000"/>
                </a:solidFill>
              </a:rPr>
              <a:t>PCA</a:t>
            </a:r>
            <a:r>
              <a:rPr lang="es-AR" sz="1100" dirty="0">
                <a:solidFill>
                  <a:srgbClr val="FF0000"/>
                </a:solidFill>
              </a:rPr>
              <a:t>: solo Lineales</a:t>
            </a:r>
          </a:p>
          <a:p>
            <a:r>
              <a:rPr lang="es-AR" sz="1100" dirty="0">
                <a:solidFill>
                  <a:srgbClr val="FF0000"/>
                </a:solidFill>
              </a:rPr>
              <a:t>debilidad kernel: encierran mucho tamaño</a:t>
            </a:r>
            <a:endParaRPr lang="es-AR" sz="1100" dirty="0"/>
          </a:p>
          <a:p>
            <a:pPr marL="457200" indent="-457200">
              <a:buFont typeface="Arial" panose="020B0604020202020204" pitchFamily="34" charset="0"/>
              <a:buChar char="•"/>
            </a:pPr>
            <a:r>
              <a:rPr lang="es-AR" sz="1100" dirty="0">
                <a:solidFill>
                  <a:srgbClr val="FF0000"/>
                </a:solidFill>
              </a:rPr>
              <a:t>Elevamos los datos de training a un </a:t>
            </a:r>
            <a:r>
              <a:rPr lang="es-AR" sz="1100" dirty="0" err="1">
                <a:solidFill>
                  <a:srgbClr val="FF0000"/>
                </a:solidFill>
              </a:rPr>
              <a:t>feature</a:t>
            </a:r>
            <a:r>
              <a:rPr lang="es-AR" sz="1100" dirty="0">
                <a:solidFill>
                  <a:srgbClr val="FF0000"/>
                </a:solidFill>
              </a:rPr>
              <a:t> </a:t>
            </a:r>
            <a:r>
              <a:rPr lang="es-AR" sz="1100" dirty="0" err="1">
                <a:solidFill>
                  <a:srgbClr val="FF0000"/>
                </a:solidFill>
              </a:rPr>
              <a:t>space</a:t>
            </a:r>
            <a:r>
              <a:rPr lang="es-AR" sz="1100" dirty="0">
                <a:solidFill>
                  <a:srgbClr val="FF0000"/>
                </a:solidFill>
              </a:rPr>
              <a:t> de dimensión superior donde los datos SI son lineales</a:t>
            </a:r>
          </a:p>
          <a:p>
            <a:pPr marL="457200" indent="-457200">
              <a:buFont typeface="Arial" panose="020B0604020202020204" pitchFamily="34" charset="0"/>
              <a:buChar char="•"/>
            </a:pPr>
            <a:r>
              <a:rPr lang="es-AR" sz="1100" dirty="0">
                <a:solidFill>
                  <a:srgbClr val="FF0000"/>
                </a:solidFill>
              </a:rPr>
              <a:t>Aplicamos </a:t>
            </a:r>
            <a:r>
              <a:rPr lang="es-AR" sz="1100" dirty="0" err="1">
                <a:solidFill>
                  <a:srgbClr val="FF0000"/>
                </a:solidFill>
              </a:rPr>
              <a:t>PCA</a:t>
            </a:r>
            <a:r>
              <a:rPr lang="es-AR" sz="1100" dirty="0">
                <a:solidFill>
                  <a:srgbClr val="FF0000"/>
                </a:solidFill>
              </a:rPr>
              <a:t> ahora que sí podemos hacerlo.</a:t>
            </a:r>
          </a:p>
          <a:p>
            <a:pPr marL="457200" indent="-457200">
              <a:buFont typeface="Arial" panose="020B0604020202020204" pitchFamily="34" charset="0"/>
              <a:buChar char="•"/>
            </a:pPr>
            <a:r>
              <a:rPr lang="es-AR" sz="1100" dirty="0">
                <a:solidFill>
                  <a:srgbClr val="FF0000"/>
                </a:solidFill>
              </a:rPr>
              <a:t>Usamos esa medida de reconstrucción de puntos de training como “medida de novedad” </a:t>
            </a:r>
          </a:p>
          <a:p>
            <a:pPr marL="457200" indent="-457200">
              <a:buFont typeface="Arial" panose="020B0604020202020204" pitchFamily="34" charset="0"/>
              <a:buChar char="•"/>
            </a:pPr>
            <a:r>
              <a:rPr lang="es-AR" sz="1100" dirty="0">
                <a:solidFill>
                  <a:srgbClr val="FF0000"/>
                </a:solidFill>
              </a:rPr>
              <a:t>Dada una nueva instancia, repetimos el proceso y comparamos si error de reconstrucción con el error de reconstrucción de los puntos de training.</a:t>
            </a:r>
          </a:p>
          <a:p>
            <a:endParaRPr lang="es-AR" dirty="0"/>
          </a:p>
          <a:p>
            <a:r>
              <a:rPr lang="es-AR" dirty="0"/>
              <a:t>Tenemos un conjunto de training con n data </a:t>
            </a:r>
            <a:r>
              <a:rPr lang="es-AR" dirty="0" err="1"/>
              <a:t>points</a:t>
            </a:r>
            <a:r>
              <a:rPr lang="es-AR" dirty="0"/>
              <a:t> </a:t>
            </a:r>
            <a:r>
              <a:rPr lang="es-AR" dirty="0" err="1"/>
              <a:t>x_i</a:t>
            </a:r>
            <a:r>
              <a:rPr lang="es-AR" dirty="0"/>
              <a:t> ( 1&lt;=i&lt;=n) donde </a:t>
            </a:r>
            <a:r>
              <a:rPr lang="es-AR" dirty="0" err="1"/>
              <a:t>x_i</a:t>
            </a:r>
            <a:r>
              <a:rPr lang="es-AR" dirty="0"/>
              <a:t>  \in </a:t>
            </a:r>
            <a:r>
              <a:rPr lang="es-AR" dirty="0" err="1"/>
              <a:t>R^d</a:t>
            </a:r>
            <a:endParaRPr lang="es-AR" dirty="0"/>
          </a:p>
          <a:p>
            <a:endParaRPr lang="es-AR" dirty="0"/>
          </a:p>
          <a:p>
            <a:r>
              <a:rPr lang="es-AR" dirty="0"/>
              <a:t>Mapeamos estos puntos en un espacio de </a:t>
            </a:r>
            <a:r>
              <a:rPr lang="es-AR" dirty="0" err="1"/>
              <a:t>features</a:t>
            </a:r>
            <a:r>
              <a:rPr lang="es-AR" dirty="0"/>
              <a:t> F de mayor dimensionalidad, mediante</a:t>
            </a:r>
          </a:p>
          <a:p>
            <a:endParaRPr lang="es-AR" dirty="0"/>
          </a:p>
          <a:p>
            <a:r>
              <a:rPr lang="es-AR" dirty="0"/>
              <a:t>				</a:t>
            </a:r>
            <a:r>
              <a:rPr lang="es-AR" dirty="0" err="1"/>
              <a:t>x_i</a:t>
            </a:r>
            <a:r>
              <a:rPr lang="es-AR" dirty="0"/>
              <a:t>  </a:t>
            </a:r>
            <a:r>
              <a:rPr lang="es-AR" dirty="0">
                <a:sym typeface="Wingdings" panose="05000000000000000000" pitchFamily="2" charset="2"/>
              </a:rPr>
              <a:t> </a:t>
            </a:r>
            <a:r>
              <a:rPr lang="es-AR" dirty="0"/>
              <a:t>PHI (</a:t>
            </a:r>
            <a:r>
              <a:rPr lang="es-AR" dirty="0" err="1"/>
              <a:t>x_i</a:t>
            </a:r>
            <a:r>
              <a:rPr lang="es-AR" dirty="0"/>
              <a:t>) </a:t>
            </a:r>
          </a:p>
          <a:p>
            <a:endParaRPr lang="es-AR" sz="1600" dirty="0"/>
          </a:p>
          <a:p>
            <a:r>
              <a:rPr lang="es-AR" sz="1600" dirty="0"/>
              <a:t>Y en este espacio, realizamos </a:t>
            </a:r>
            <a:r>
              <a:rPr lang="es-AR" sz="1600" dirty="0" err="1"/>
              <a:t>PCA</a:t>
            </a:r>
            <a:r>
              <a:rPr lang="es-AR" sz="1600" dirty="0"/>
              <a:t> standard. </a:t>
            </a:r>
          </a:p>
          <a:p>
            <a:r>
              <a:rPr lang="es-AR" sz="1600" b="1" dirty="0"/>
              <a:t>RESULTADO CLAVE:</a:t>
            </a:r>
            <a:r>
              <a:rPr lang="es-AR" sz="1600" dirty="0"/>
              <a:t>  Podemos realizar todos los cálculos de las </a:t>
            </a:r>
            <a:r>
              <a:rPr lang="es-AR" sz="1600" dirty="0" err="1"/>
              <a:t>PCA</a:t>
            </a:r>
            <a:r>
              <a:rPr lang="es-AR" sz="1600" dirty="0"/>
              <a:t> usando PHI(</a:t>
            </a:r>
            <a:r>
              <a:rPr lang="es-AR" sz="1600" dirty="0" err="1"/>
              <a:t>x_i</a:t>
            </a:r>
            <a:r>
              <a:rPr lang="es-AR" sz="1600" dirty="0"/>
              <a:t>) sólo dentro de productos internos. Por lo tanto, no precisamos la transformación entera, sino que precisamos solamente un kernel. </a:t>
            </a:r>
          </a:p>
          <a:p>
            <a:endParaRPr lang="es-AR" sz="1600" b="1" dirty="0"/>
          </a:p>
          <a:p>
            <a:r>
              <a:rPr lang="es-AR" sz="1600" dirty="0"/>
              <a:t>Luego de haber aplicado </a:t>
            </a:r>
            <a:r>
              <a:rPr lang="es-AR" sz="1600" dirty="0" err="1"/>
              <a:t>PCA</a:t>
            </a:r>
            <a:r>
              <a:rPr lang="es-AR" sz="1600" dirty="0"/>
              <a:t>, nos quedamos con una cantidad q de componentes principales y </a:t>
            </a:r>
            <a:r>
              <a:rPr lang="es-AR" sz="1600" dirty="0" err="1"/>
              <a:t>utilzamos</a:t>
            </a:r>
            <a:r>
              <a:rPr lang="es-AR" sz="1600" dirty="0"/>
              <a:t> el error de reconstrucción como medida de novedad.</a:t>
            </a:r>
          </a:p>
          <a:p>
            <a:endParaRPr lang="es-AR" sz="1600" dirty="0"/>
          </a:p>
          <a:p>
            <a:endParaRPr lang="es-AR" sz="1600" dirty="0"/>
          </a:p>
          <a:p>
            <a:endParaRPr lang="es-AR" sz="2800" dirty="0">
              <a:solidFill>
                <a:srgbClr val="FF0000"/>
              </a:solidFill>
            </a:endParaRPr>
          </a:p>
          <a:p>
            <a:endParaRPr lang="es-AR" sz="2800" dirty="0"/>
          </a:p>
        </p:txBody>
      </p:sp>
    </p:spTree>
    <p:extLst>
      <p:ext uri="{BB962C8B-B14F-4D97-AF65-F5344CB8AC3E}">
        <p14:creationId xmlns:p14="http://schemas.microsoft.com/office/powerpoint/2010/main" val="8270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4995E17-8774-4238-A083-9830EDBCEFDD}"/>
              </a:ext>
            </a:extLst>
          </p:cNvPr>
          <p:cNvSpPr txBox="1"/>
          <p:nvPr/>
        </p:nvSpPr>
        <p:spPr>
          <a:xfrm>
            <a:off x="557349" y="219863"/>
            <a:ext cx="11495314" cy="8894743"/>
          </a:xfrm>
          <a:prstGeom prst="rect">
            <a:avLst/>
          </a:prstGeom>
          <a:noFill/>
        </p:spPr>
        <p:txBody>
          <a:bodyPr wrap="square" rtlCol="0">
            <a:spAutoFit/>
          </a:bodyPr>
          <a:lstStyle/>
          <a:p>
            <a:r>
              <a:rPr lang="es-AR" sz="2800" u="sng" dirty="0"/>
              <a:t>KERNEL </a:t>
            </a:r>
            <a:r>
              <a:rPr lang="es-AR" sz="2800" u="sng" dirty="0" err="1"/>
              <a:t>RBF</a:t>
            </a:r>
            <a:endParaRPr lang="es-AR" sz="2800" u="sng" dirty="0"/>
          </a:p>
          <a:p>
            <a:r>
              <a:rPr lang="es-AR" sz="2800" dirty="0"/>
              <a:t>					- Usa la distancia </a:t>
            </a:r>
            <a:r>
              <a:rPr lang="es-AR" sz="2800" dirty="0" err="1"/>
              <a:t>istancia</a:t>
            </a:r>
            <a:r>
              <a:rPr lang="es-AR" sz="2800" dirty="0"/>
              <a:t> euclídea y un 						parámetro libre gamma</a:t>
            </a:r>
          </a:p>
          <a:p>
            <a:r>
              <a:rPr lang="es-AR" sz="2800" dirty="0"/>
              <a:t>					- Siempre devuelve valores entre 0 y 1, pero </a:t>
            </a:r>
          </a:p>
          <a:p>
            <a:r>
              <a:rPr lang="es-AR" sz="2800" dirty="0"/>
              <a:t>					nunca llega a devolver cero</a:t>
            </a:r>
          </a:p>
          <a:p>
            <a:r>
              <a:rPr lang="es-AR" sz="2800" dirty="0"/>
              <a:t>					- </a:t>
            </a:r>
            <a:r>
              <a:rPr lang="en-US" dirty="0"/>
              <a:t>If x and x’ are the same, RBF gives 1.0. The further apart x and x’ get,</a:t>
            </a:r>
          </a:p>
          <a:p>
            <a:r>
              <a:rPr lang="en-US" dirty="0"/>
              <a:t>					   the smaller the value of RBF, going down to, but not quite reaching</a:t>
            </a:r>
          </a:p>
          <a:p>
            <a:r>
              <a:rPr lang="en-US" dirty="0"/>
              <a:t>					 0.0. </a:t>
            </a:r>
            <a:r>
              <a:rPr lang="es-AR" dirty="0" err="1"/>
              <a:t>Therefore</a:t>
            </a:r>
            <a:r>
              <a:rPr lang="es-AR" dirty="0"/>
              <a:t>, </a:t>
            </a:r>
            <a:r>
              <a:rPr lang="es-AR" dirty="0" err="1"/>
              <a:t>the</a:t>
            </a:r>
            <a:r>
              <a:rPr lang="es-AR" dirty="0"/>
              <a:t> </a:t>
            </a:r>
            <a:r>
              <a:rPr lang="es-AR" dirty="0" err="1"/>
              <a:t>RBF</a:t>
            </a:r>
            <a:r>
              <a:rPr lang="es-AR" dirty="0"/>
              <a:t> kernel </a:t>
            </a:r>
            <a:r>
              <a:rPr lang="es-AR" dirty="0" err="1"/>
              <a:t>is</a:t>
            </a:r>
            <a:r>
              <a:rPr lang="es-AR" dirty="0"/>
              <a:t> a </a:t>
            </a:r>
            <a:r>
              <a:rPr lang="es-AR" dirty="0" err="1"/>
              <a:t>measure</a:t>
            </a:r>
            <a:r>
              <a:rPr lang="es-AR" dirty="0"/>
              <a:t> </a:t>
            </a:r>
            <a:r>
              <a:rPr lang="es-AR" dirty="0" err="1"/>
              <a:t>of</a:t>
            </a:r>
            <a:r>
              <a:rPr lang="es-AR" dirty="0"/>
              <a:t> </a:t>
            </a:r>
            <a:r>
              <a:rPr lang="es-AR" dirty="0" err="1"/>
              <a:t>similarity</a:t>
            </a:r>
            <a:r>
              <a:rPr lang="es-AR" dirty="0"/>
              <a:t>.</a:t>
            </a:r>
          </a:p>
          <a:p>
            <a:r>
              <a:rPr lang="es-AR" sz="2800" dirty="0"/>
              <a:t>					- ESPACIO DE </a:t>
            </a:r>
            <a:r>
              <a:rPr lang="es-AR" sz="2800" dirty="0" err="1"/>
              <a:t>FEATURES</a:t>
            </a:r>
            <a:r>
              <a:rPr lang="es-AR" sz="2800" dirty="0"/>
              <a:t>	</a:t>
            </a:r>
          </a:p>
          <a:p>
            <a:r>
              <a:rPr lang="es-AR" sz="2800" dirty="0"/>
              <a:t>				</a:t>
            </a:r>
          </a:p>
          <a:p>
            <a:endParaRPr lang="es-AR" sz="2800" dirty="0"/>
          </a:p>
          <a:p>
            <a:endParaRPr lang="es-AR" sz="2800" dirty="0"/>
          </a:p>
          <a:p>
            <a:r>
              <a:rPr lang="es-AR" sz="2800" dirty="0"/>
              <a:t>					</a:t>
            </a:r>
            <a:r>
              <a:rPr lang="en-US" dirty="0"/>
              <a:t>The </a:t>
            </a:r>
            <a:r>
              <a:rPr lang="en-US" dirty="0">
                <a:hlinkClick r:id="rId2" tooltip="Feature space"/>
              </a:rPr>
              <a:t>feature space</a:t>
            </a:r>
            <a:r>
              <a:rPr lang="en-US" dirty="0"/>
              <a:t> of the kernel has an infinite number of </a:t>
            </a:r>
            <a:r>
              <a:rPr lang="en-US" dirty="0" err="1"/>
              <a:t>dimensionS</a:t>
            </a:r>
            <a:endParaRPr lang="en-US" dirty="0"/>
          </a:p>
          <a:p>
            <a:r>
              <a:rPr lang="en-US" sz="2800" dirty="0"/>
              <a:t>					</a:t>
            </a:r>
            <a:r>
              <a:rPr lang="en-US" sz="2800" dirty="0" err="1"/>
              <a:t>Todos</a:t>
            </a:r>
            <a:r>
              <a:rPr lang="en-US" sz="2800" dirty="0"/>
              <a:t> </a:t>
            </a:r>
            <a:r>
              <a:rPr lang="en-US" sz="2800" dirty="0" err="1"/>
              <a:t>los</a:t>
            </a:r>
            <a:r>
              <a:rPr lang="en-US" sz="2800" dirty="0"/>
              <a:t> </a:t>
            </a:r>
            <a:r>
              <a:rPr lang="en-US" sz="2800" dirty="0" err="1"/>
              <a:t>puntos</a:t>
            </a:r>
            <a:r>
              <a:rPr lang="en-US" sz="2800" dirty="0"/>
              <a:t> </a:t>
            </a:r>
            <a:r>
              <a:rPr lang="en-US" sz="2800" dirty="0" err="1"/>
              <a:t>están</a:t>
            </a:r>
            <a:r>
              <a:rPr lang="en-US" sz="2800" dirty="0"/>
              <a:t> </a:t>
            </a:r>
            <a:r>
              <a:rPr lang="en-US" sz="2800" dirty="0" err="1"/>
              <a:t>sobre</a:t>
            </a:r>
            <a:r>
              <a:rPr lang="en-US" sz="2800" dirty="0"/>
              <a:t> </a:t>
            </a:r>
            <a:r>
              <a:rPr lang="en-US" sz="2800" dirty="0" err="1"/>
              <a:t>una</a:t>
            </a:r>
            <a:r>
              <a:rPr lang="en-US" sz="2800" dirty="0"/>
              <a:t> </a:t>
            </a:r>
            <a:r>
              <a:rPr lang="en-US" sz="2800" dirty="0" err="1"/>
              <a:t>hiper-esfera</a:t>
            </a:r>
            <a:endParaRPr lang="en-US" sz="2800" dirty="0"/>
          </a:p>
          <a:p>
            <a:r>
              <a:rPr lang="en-US" sz="2800" dirty="0"/>
              <a:t>					</a:t>
            </a:r>
            <a:r>
              <a:rPr lang="en-US" sz="2800" dirty="0" err="1"/>
              <a:t>Es</a:t>
            </a:r>
            <a:r>
              <a:rPr lang="en-US" sz="2800" dirty="0"/>
              <a:t> </a:t>
            </a:r>
            <a:r>
              <a:rPr lang="en-US" sz="2800" dirty="0" err="1"/>
              <a:t>más</a:t>
            </a:r>
            <a:r>
              <a:rPr lang="en-US" sz="2800" dirty="0"/>
              <a:t> </a:t>
            </a:r>
            <a:r>
              <a:rPr lang="en-US" sz="2800" dirty="0" err="1"/>
              <a:t>adecuado</a:t>
            </a:r>
            <a:r>
              <a:rPr lang="en-US" sz="2800" dirty="0"/>
              <a:t> que el polynomial para </a:t>
            </a:r>
            <a:r>
              <a:rPr lang="en-US" sz="2800" dirty="0" err="1"/>
              <a:t>este</a:t>
            </a:r>
            <a:endParaRPr lang="en-US" sz="2800" dirty="0"/>
          </a:p>
          <a:p>
            <a:r>
              <a:rPr lang="en-US" sz="2800" dirty="0"/>
              <a:t>					</a:t>
            </a:r>
            <a:r>
              <a:rPr lang="en-US" sz="2800" dirty="0" err="1"/>
              <a:t>caso</a:t>
            </a:r>
            <a:endParaRPr lang="es-AR" sz="2800" dirty="0"/>
          </a:p>
          <a:p>
            <a:endParaRPr lang="es-AR" sz="2800" dirty="0"/>
          </a:p>
          <a:p>
            <a:endParaRPr lang="es-AR" sz="2800" dirty="0"/>
          </a:p>
          <a:p>
            <a:endParaRPr lang="es-AR" sz="1600" dirty="0"/>
          </a:p>
          <a:p>
            <a:endParaRPr lang="es-AR" sz="1600" dirty="0"/>
          </a:p>
          <a:p>
            <a:endParaRPr lang="es-AR" sz="2800" dirty="0">
              <a:solidFill>
                <a:srgbClr val="FF0000"/>
              </a:solidFill>
            </a:endParaRPr>
          </a:p>
          <a:p>
            <a:endParaRPr lang="es-AR" sz="2800" dirty="0"/>
          </a:p>
        </p:txBody>
      </p:sp>
      <p:pic>
        <p:nvPicPr>
          <p:cNvPr id="3" name="Imagen 2">
            <a:extLst>
              <a:ext uri="{FF2B5EF4-FFF2-40B4-BE49-F238E27FC236}">
                <a16:creationId xmlns:a16="http://schemas.microsoft.com/office/drawing/2014/main" id="{91325755-EE14-4066-B6BC-A58B5D9F3839}"/>
              </a:ext>
            </a:extLst>
          </p:cNvPr>
          <p:cNvPicPr>
            <a:picLocks noChangeAspect="1"/>
          </p:cNvPicPr>
          <p:nvPr/>
        </p:nvPicPr>
        <p:blipFill>
          <a:blip r:embed="rId3"/>
          <a:stretch>
            <a:fillRect/>
          </a:stretch>
        </p:blipFill>
        <p:spPr>
          <a:xfrm>
            <a:off x="648789" y="1030332"/>
            <a:ext cx="4081214" cy="1190354"/>
          </a:xfrm>
          <a:prstGeom prst="rect">
            <a:avLst/>
          </a:prstGeom>
        </p:spPr>
      </p:pic>
      <p:pic>
        <p:nvPicPr>
          <p:cNvPr id="1026" name="Picture 2" descr="https://mathbitsnotebook.com/Algebra2/Exponential/exgraph3.jpg">
            <a:extLst>
              <a:ext uri="{FF2B5EF4-FFF2-40B4-BE49-F238E27FC236}">
                <a16:creationId xmlns:a16="http://schemas.microsoft.com/office/drawing/2014/main" id="{3ABA3B51-21E7-4BCE-8EEA-E89BB0DABF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978" y="2370706"/>
            <a:ext cx="3587771" cy="3731282"/>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195F9EA0-9A23-4D39-9244-5031C099CC82}"/>
              </a:ext>
            </a:extLst>
          </p:cNvPr>
          <p:cNvPicPr>
            <a:picLocks noChangeAspect="1"/>
          </p:cNvPicPr>
          <p:nvPr/>
        </p:nvPicPr>
        <p:blipFill>
          <a:blip r:embed="rId5"/>
          <a:stretch>
            <a:fillRect/>
          </a:stretch>
        </p:blipFill>
        <p:spPr>
          <a:xfrm>
            <a:off x="6096000" y="3801291"/>
            <a:ext cx="4634087" cy="988151"/>
          </a:xfrm>
          <a:prstGeom prst="rect">
            <a:avLst/>
          </a:prstGeom>
        </p:spPr>
      </p:pic>
    </p:spTree>
    <p:extLst>
      <p:ext uri="{BB962C8B-B14F-4D97-AF65-F5344CB8AC3E}">
        <p14:creationId xmlns:p14="http://schemas.microsoft.com/office/powerpoint/2010/main" val="393896623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627</Words>
  <Application>Microsoft Office PowerPoint</Application>
  <PresentationFormat>Panorámica</PresentationFormat>
  <Paragraphs>154</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CONCLUSIÓN -This article studied kernel PCA for novelty detection. A principal subspace in an infinite-dimensional feature space described the distribution of training data. The reconstruction error of a new data point with respect to this. subspace was used as a measure for novelty. This new method demonstrated a higher ordinary/novel-classification performance on a handwritten-digit and a breast-cancer database compared with the one-class SVM and the Parzen window density estimator. Both of these methods were competitive in past experiments.  Using the reconstruction error in feature space, the decision boundaries followed smoothly the shape of twodimensional synthetic distributions, without getting distorted by the position of single data points. Thus, the new method appears to generalize better compared with the Parzen density. Furthermore, compared with the one-class SVM, the presented method demonstrated to be more robust against noise within the training 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Jeremías Rodríguez</dc:creator>
  <cp:lastModifiedBy>Jeremías Rodríguez</cp:lastModifiedBy>
  <cp:revision>20</cp:revision>
  <dcterms:created xsi:type="dcterms:W3CDTF">2017-11-14T06:38:17Z</dcterms:created>
  <dcterms:modified xsi:type="dcterms:W3CDTF">2017-11-15T06:17:44Z</dcterms:modified>
</cp:coreProperties>
</file>