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83" r:id="rId16"/>
    <p:sldId id="271" r:id="rId17"/>
    <p:sldId id="273" r:id="rId18"/>
    <p:sldId id="274" r:id="rId19"/>
    <p:sldId id="275" r:id="rId20"/>
    <p:sldId id="278"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118" autoAdjust="0"/>
    <p:restoredTop sz="94660"/>
  </p:normalViewPr>
  <p:slideViewPr>
    <p:cSldViewPr snapToGrid="0">
      <p:cViewPr varScale="1">
        <p:scale>
          <a:sx n="73" d="100"/>
          <a:sy n="73" d="100"/>
        </p:scale>
        <p:origin x="-14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19" name="18 Marcador de pie de página"/>
          <p:cNvSpPr>
            <a:spLocks noGrp="1"/>
          </p:cNvSpPr>
          <p:nvPr>
            <p:ph type="ftr" sz="quarter" idx="11"/>
          </p:nvPr>
        </p:nvSpPr>
        <p:spPr/>
        <p:txBody>
          <a:bodyPr/>
          <a:lstStyle/>
          <a:p>
            <a:endParaRPr lang="en-US" dirty="0"/>
          </a:p>
        </p:txBody>
      </p:sp>
      <p:sp>
        <p:nvSpPr>
          <p:cNvPr id="27" name="26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914402"/>
            <a:ext cx="80264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8A87A34-81AB-432B-8DAE-1953F412C126}" type="datetimeFigureOut">
              <a:rPr lang="en-US" smtClean="0"/>
              <a:pPr/>
              <a:t>6/26/2017</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a:xfrm>
            <a:off x="10769600" y="6356351"/>
            <a:ext cx="812800" cy="365125"/>
          </a:xfrm>
        </p:spPr>
        <p:txBody>
          <a:bodyPr/>
          <a:lstStyle/>
          <a:p>
            <a:fld id="{6D22F896-40B5-4ADD-8801-0D06FADFA095}" type="slidenum">
              <a:rPr lang="en-US" smtClean="0"/>
              <a:pPr/>
              <a:t>‹Nº›</a:t>
            </a:fld>
            <a:endParaRPr lang="en-US" dirty="0"/>
          </a:p>
        </p:txBody>
      </p:sp>
      <p:sp>
        <p:nvSpPr>
          <p:cNvPr id="3" name="2 Marcador de posición de imagen"/>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A87A34-81AB-432B-8DAE-1953F412C126}" type="datetimeFigureOut">
              <a:rPr lang="en-US" smtClean="0"/>
              <a:pPr/>
              <a:t>6/26/2017</a:t>
            </a:fld>
            <a:endParaRPr lang="en-US" dirty="0"/>
          </a:p>
        </p:txBody>
      </p:sp>
      <p:sp>
        <p:nvSpPr>
          <p:cNvPr id="22" name="21 Marcador de pie de página"/>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17 Marcador de número de diapositiva"/>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‹Nº›</a:t>
            </a:fld>
            <a:endParaRPr lang="en-US" dirty="0"/>
          </a:p>
        </p:txBody>
      </p:sp>
      <p:grpSp>
        <p:nvGrpSpPr>
          <p:cNvPr id="2" name="1 Grupo"/>
          <p:cNvGrpSpPr/>
          <p:nvPr/>
        </p:nvGrpSpPr>
        <p:grpSpPr>
          <a:xfrm>
            <a:off x="-25356" y="202408"/>
            <a:ext cx="12240731"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04661" y="1575331"/>
            <a:ext cx="8791575" cy="2387600"/>
          </a:xfrm>
        </p:spPr>
        <p:txBody>
          <a:bodyPr/>
          <a:lstStyle/>
          <a:p>
            <a:r>
              <a:rPr lang="es-AR" sz="6000" dirty="0" smtClean="0">
                <a:solidFill>
                  <a:schemeClr val="tx1"/>
                </a:solidFill>
              </a:rPr>
              <a:t>CMD</a:t>
            </a:r>
            <a:endParaRPr lang="es-AR" sz="6000" dirty="0">
              <a:solidFill>
                <a:schemeClr val="tx1"/>
              </a:solidFill>
            </a:endParaRPr>
          </a:p>
        </p:txBody>
      </p:sp>
    </p:spTree>
    <p:extLst>
      <p:ext uri="{BB962C8B-B14F-4D97-AF65-F5344CB8AC3E}">
        <p14:creationId xmlns:p14="http://schemas.microsoft.com/office/powerpoint/2010/main" xmlns="" val="1707243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4000" dirty="0" smtClean="0">
                <a:solidFill>
                  <a:schemeClr val="bg1"/>
                </a:solidFill>
              </a:rPr>
              <a:t>NO FUNCIONALES</a:t>
            </a:r>
            <a:endParaRPr lang="es-AR" sz="4000" dirty="0">
              <a:solidFill>
                <a:schemeClr val="bg1"/>
              </a:solidFill>
            </a:endParaRPr>
          </a:p>
        </p:txBody>
      </p:sp>
      <p:sp>
        <p:nvSpPr>
          <p:cNvPr id="3" name="Marcador de contenido 2"/>
          <p:cNvSpPr>
            <a:spLocks noGrp="1"/>
          </p:cNvSpPr>
          <p:nvPr>
            <p:ph idx="1"/>
          </p:nvPr>
        </p:nvSpPr>
        <p:spPr>
          <a:xfrm>
            <a:off x="832319" y="1991909"/>
            <a:ext cx="9905999" cy="3541714"/>
          </a:xfrm>
        </p:spPr>
        <p:txBody>
          <a:bodyPr/>
          <a:lstStyle/>
          <a:p>
            <a:pPr lvl="0"/>
            <a:r>
              <a:rPr lang="es-AR" dirty="0" smtClean="0"/>
              <a:t>La interfaz de usuario debe ser lo más intuitiva posible, para que el sistema sea útil para adolescentes como personas mayores. </a:t>
            </a:r>
            <a:endParaRPr lang="es-ES" dirty="0" smtClean="0"/>
          </a:p>
          <a:p>
            <a:pPr lvl="0"/>
            <a:r>
              <a:rPr lang="es-AR" dirty="0" smtClean="0"/>
              <a:t>Tiempo de capacitación estimado para usuarios docentes: 20 minutos.</a:t>
            </a:r>
            <a:endParaRPr lang="es-ES" dirty="0" smtClean="0"/>
          </a:p>
          <a:p>
            <a:pPr lvl="0"/>
            <a:r>
              <a:rPr lang="es-AR" dirty="0" smtClean="0"/>
              <a:t>Tiempo de capacitación estimado para usuarios no docentes: nulo.</a:t>
            </a:r>
            <a:endParaRPr lang="es-ES" dirty="0" smtClean="0"/>
          </a:p>
          <a:p>
            <a:pPr lvl="0"/>
            <a:r>
              <a:rPr lang="es-AR" dirty="0" smtClean="0"/>
              <a:t>Números de cuadros de ayuda: 1.</a:t>
            </a:r>
            <a:endParaRPr lang="es-ES" dirty="0" smtClean="0"/>
          </a:p>
          <a:p>
            <a:pPr lvl="0"/>
            <a:r>
              <a:rPr lang="es-AR" dirty="0" smtClean="0"/>
              <a:t>Tiempo de respuesta usuario/evento: &lt;1 segundo.</a:t>
            </a:r>
            <a:endParaRPr lang="es-ES" dirty="0" smtClean="0"/>
          </a:p>
          <a:p>
            <a:pPr lvl="0"/>
            <a:r>
              <a:rPr lang="es-AR" dirty="0" smtClean="0"/>
              <a:t>Tiempo de inicio del sistema: &lt;10 segundos.</a:t>
            </a:r>
            <a:endParaRPr lang="es-ES" dirty="0" smtClean="0"/>
          </a:p>
          <a:p>
            <a:endParaRPr lang="es-AR" dirty="0"/>
          </a:p>
        </p:txBody>
      </p:sp>
    </p:spTree>
    <p:extLst>
      <p:ext uri="{BB962C8B-B14F-4D97-AF65-F5344CB8AC3E}">
        <p14:creationId xmlns:p14="http://schemas.microsoft.com/office/powerpoint/2010/main" xmlns="" val="378294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smtClean="0">
                <a:solidFill>
                  <a:schemeClr val="bg1"/>
                </a:solidFill>
              </a:rPr>
              <a:t>CASOS DE USO</a:t>
            </a:r>
            <a:endParaRPr lang="es-AR" sz="4000" dirty="0">
              <a:solidFill>
                <a:schemeClr val="bg1"/>
              </a:solidFill>
            </a:endParaRPr>
          </a:p>
        </p:txBody>
      </p:sp>
      <p:pic>
        <p:nvPicPr>
          <p:cNvPr id="8" name="7 Marcador de contenido" descr="Aulas FCEFYN.png"/>
          <p:cNvPicPr>
            <a:picLocks noGrp="1" noChangeAspect="1"/>
          </p:cNvPicPr>
          <p:nvPr>
            <p:ph idx="1"/>
          </p:nvPr>
        </p:nvPicPr>
        <p:blipFill>
          <a:blip r:embed="rId2"/>
          <a:stretch>
            <a:fillRect/>
          </a:stretch>
        </p:blipFill>
        <p:spPr>
          <a:xfrm>
            <a:off x="1386838" y="2736385"/>
            <a:ext cx="4323810" cy="2342857"/>
          </a:xfrm>
        </p:spPr>
      </p:pic>
      <p:pic>
        <p:nvPicPr>
          <p:cNvPr id="9" name="8 Imagen" descr="Arquitectura preliminar.jpg"/>
          <p:cNvPicPr>
            <a:picLocks noChangeAspect="1"/>
          </p:cNvPicPr>
          <p:nvPr/>
        </p:nvPicPr>
        <p:blipFill>
          <a:blip r:embed="rId3"/>
          <a:stretch>
            <a:fillRect/>
          </a:stretch>
        </p:blipFill>
        <p:spPr>
          <a:xfrm>
            <a:off x="6193427" y="2247084"/>
            <a:ext cx="5448300" cy="2076450"/>
          </a:xfrm>
          <a:prstGeom prst="rect">
            <a:avLst/>
          </a:prstGeom>
        </p:spPr>
      </p:pic>
    </p:spTree>
    <p:extLst>
      <p:ext uri="{BB962C8B-B14F-4D97-AF65-F5344CB8AC3E}">
        <p14:creationId xmlns:p14="http://schemas.microsoft.com/office/powerpoint/2010/main" xmlns="" val="129535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ACTIVIDADES</a:t>
            </a:r>
            <a:endParaRPr lang="es-AR" dirty="0">
              <a:solidFill>
                <a:schemeClr val="bg1"/>
              </a:solidFill>
            </a:endParaRPr>
          </a:p>
        </p:txBody>
      </p:sp>
      <p:pic>
        <p:nvPicPr>
          <p:cNvPr id="9" name="8 Imagen" descr="Diagrama de Casos de Uso No Docente.jpg"/>
          <p:cNvPicPr>
            <a:picLocks noChangeAspect="1"/>
          </p:cNvPicPr>
          <p:nvPr/>
        </p:nvPicPr>
        <p:blipFill>
          <a:blip r:embed="rId2"/>
          <a:stretch>
            <a:fillRect/>
          </a:stretch>
        </p:blipFill>
        <p:spPr>
          <a:xfrm>
            <a:off x="6196693" y="886642"/>
            <a:ext cx="5676900" cy="2628900"/>
          </a:xfrm>
          <a:prstGeom prst="rect">
            <a:avLst/>
          </a:prstGeom>
        </p:spPr>
      </p:pic>
      <p:pic>
        <p:nvPicPr>
          <p:cNvPr id="10" name="9 Imagen" descr="Diagrama de Casos de Uso Docente.jpg"/>
          <p:cNvPicPr>
            <a:picLocks noChangeAspect="1"/>
          </p:cNvPicPr>
          <p:nvPr/>
        </p:nvPicPr>
        <p:blipFill>
          <a:blip r:embed="rId3"/>
          <a:stretch>
            <a:fillRect/>
          </a:stretch>
        </p:blipFill>
        <p:spPr>
          <a:xfrm>
            <a:off x="496389" y="3334838"/>
            <a:ext cx="7010400" cy="3009900"/>
          </a:xfrm>
          <a:prstGeom prst="rect">
            <a:avLst/>
          </a:prstGeom>
        </p:spPr>
      </p:pic>
      <p:sp>
        <p:nvSpPr>
          <p:cNvPr id="11" name="10 CuadroTexto"/>
          <p:cNvSpPr txBox="1"/>
          <p:nvPr/>
        </p:nvSpPr>
        <p:spPr>
          <a:xfrm>
            <a:off x="3291840" y="2991394"/>
            <a:ext cx="971933" cy="369332"/>
          </a:xfrm>
          <a:prstGeom prst="rect">
            <a:avLst/>
          </a:prstGeom>
          <a:noFill/>
        </p:spPr>
        <p:txBody>
          <a:bodyPr wrap="none" rtlCol="0">
            <a:spAutoFit/>
          </a:bodyPr>
          <a:lstStyle/>
          <a:p>
            <a:r>
              <a:rPr lang="es-ES" dirty="0" smtClean="0"/>
              <a:t>Docente</a:t>
            </a:r>
          </a:p>
        </p:txBody>
      </p:sp>
      <p:sp>
        <p:nvSpPr>
          <p:cNvPr id="12" name="11 CuadroTexto"/>
          <p:cNvSpPr txBox="1"/>
          <p:nvPr/>
        </p:nvSpPr>
        <p:spPr>
          <a:xfrm>
            <a:off x="9248503" y="3683726"/>
            <a:ext cx="1242841" cy="369332"/>
          </a:xfrm>
          <a:prstGeom prst="rect">
            <a:avLst/>
          </a:prstGeom>
          <a:noFill/>
        </p:spPr>
        <p:txBody>
          <a:bodyPr wrap="none" rtlCol="0">
            <a:spAutoFit/>
          </a:bodyPr>
          <a:lstStyle/>
          <a:p>
            <a:r>
              <a:rPr lang="es-ES" dirty="0" err="1" smtClean="0"/>
              <a:t>NoDocente</a:t>
            </a:r>
            <a:endParaRPr lang="es-ES" dirty="0" smtClean="0"/>
          </a:p>
        </p:txBody>
      </p:sp>
    </p:spTree>
    <p:extLst>
      <p:ext uri="{BB962C8B-B14F-4D97-AF65-F5344CB8AC3E}">
        <p14:creationId xmlns:p14="http://schemas.microsoft.com/office/powerpoint/2010/main" xmlns="" val="388678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3080" y="2640502"/>
            <a:ext cx="9905998" cy="1478570"/>
          </a:xfrm>
        </p:spPr>
        <p:txBody>
          <a:bodyPr>
            <a:normAutofit/>
          </a:bodyPr>
          <a:lstStyle/>
          <a:p>
            <a:r>
              <a:rPr lang="es-AR" dirty="0" smtClean="0">
                <a:solidFill>
                  <a:schemeClr val="tx1"/>
                </a:solidFill>
                <a:effectLst>
                  <a:outerShdw blurRad="38100" dist="38100" dir="2700000" algn="tl">
                    <a:srgbClr val="000000">
                      <a:alpha val="43137"/>
                    </a:srgbClr>
                  </a:outerShdw>
                </a:effectLst>
              </a:rPr>
              <a:t>Arquitectura</a:t>
            </a:r>
            <a:endParaRPr lang="es-A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436143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05307" y="4481848"/>
            <a:ext cx="10934163" cy="2031325"/>
          </a:xfrm>
          <a:prstGeom prst="rect">
            <a:avLst/>
          </a:prstGeom>
          <a:noFill/>
        </p:spPr>
        <p:txBody>
          <a:bodyPr wrap="square" rtlCol="0">
            <a:spAutoFit/>
          </a:bodyPr>
          <a:lstStyle/>
          <a:p>
            <a:r>
              <a:rPr lang="es-AR" dirty="0" smtClean="0"/>
              <a:t>Asegura </a:t>
            </a:r>
            <a:r>
              <a:rPr lang="es-AR" dirty="0" smtClean="0"/>
              <a:t>la separación entre las diferentes capas. Al separar el componente de vista, su desarrollo se puede asignar a un equipo de diseño gráfico, lo que requiere un conjunto de habilidades diferentes al desarrollo del modelo o controlador. El trabajo del equipo de diseño se puede integrar fácilmente de nuevo en la aplicación con el mínimo esfuerzo. El modelo también está totalmente separado, lo que le permite ser probado independientemente de la interfaz de usuario. Finalmente, la lógica del controlador se construye para reunir el modelo y la vista, ensamblando el producto completo en una aplicación Android utilizable.</a:t>
            </a:r>
            <a:endParaRPr lang="es-ES" dirty="0" smtClean="0"/>
          </a:p>
          <a:p>
            <a:endParaRPr lang="es-AR" dirty="0"/>
          </a:p>
        </p:txBody>
      </p:sp>
      <p:pic>
        <p:nvPicPr>
          <p:cNvPr id="7" name="Picture"/>
          <p:cNvPicPr>
            <a:picLocks noGrp="1"/>
          </p:cNvPicPr>
          <p:nvPr>
            <p:ph idx="1"/>
          </p:nvPr>
        </p:nvPicPr>
        <p:blipFill>
          <a:blip r:embed="rId2" cstate="print"/>
          <a:stretch>
            <a:fillRect/>
          </a:stretch>
        </p:blipFill>
        <p:spPr bwMode="auto">
          <a:xfrm>
            <a:off x="6714308" y="1293223"/>
            <a:ext cx="3456767" cy="2902622"/>
          </a:xfrm>
          <a:prstGeom prst="rect">
            <a:avLst/>
          </a:prstGeom>
          <a:noFill/>
          <a:ln w="9525">
            <a:noFill/>
            <a:miter lim="800000"/>
            <a:headEnd/>
            <a:tailEnd/>
          </a:ln>
        </p:spPr>
      </p:pic>
      <p:sp>
        <p:nvSpPr>
          <p:cNvPr id="8" name="7 CuadroTexto"/>
          <p:cNvSpPr txBox="1"/>
          <p:nvPr/>
        </p:nvSpPr>
        <p:spPr>
          <a:xfrm>
            <a:off x="1567543" y="2076994"/>
            <a:ext cx="4245428" cy="1077218"/>
          </a:xfrm>
          <a:prstGeom prst="rect">
            <a:avLst/>
          </a:prstGeom>
          <a:noFill/>
        </p:spPr>
        <p:txBody>
          <a:bodyPr wrap="square" rtlCol="0">
            <a:spAutoFit/>
          </a:bodyPr>
          <a:lstStyle/>
          <a:p>
            <a:r>
              <a:rPr lang="es-ES" sz="3200" dirty="0" smtClean="0"/>
              <a:t>Se eligió el patrón </a:t>
            </a:r>
            <a:r>
              <a:rPr lang="es-ES" sz="3200" dirty="0" err="1" smtClean="0"/>
              <a:t>Model</a:t>
            </a:r>
            <a:r>
              <a:rPr lang="es-ES" sz="3200" dirty="0" smtClean="0"/>
              <a:t>-View-</a:t>
            </a:r>
            <a:r>
              <a:rPr lang="es-ES" sz="3200" dirty="0" err="1" smtClean="0"/>
              <a:t>Controller</a:t>
            </a:r>
            <a:endParaRPr lang="es-ES" sz="3200" dirty="0"/>
          </a:p>
        </p:txBody>
      </p:sp>
    </p:spTree>
    <p:extLst>
      <p:ext uri="{BB962C8B-B14F-4D97-AF65-F5344CB8AC3E}">
        <p14:creationId xmlns:p14="http://schemas.microsoft.com/office/powerpoint/2010/main" xmlns="" val="2777270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t>Beneficios en relación a los Requerimientos No Funcionales</a:t>
            </a:r>
            <a:r>
              <a:rPr lang="es-AR" b="1" dirty="0" smtClean="0"/>
              <a:t>.</a:t>
            </a:r>
            <a:endParaRPr lang="es-ES" dirty="0"/>
          </a:p>
        </p:txBody>
      </p:sp>
      <p:sp>
        <p:nvSpPr>
          <p:cNvPr id="3" name="2 Marcador de contenido"/>
          <p:cNvSpPr>
            <a:spLocks noGrp="1"/>
          </p:cNvSpPr>
          <p:nvPr>
            <p:ph idx="1"/>
          </p:nvPr>
        </p:nvSpPr>
        <p:spPr/>
        <p:txBody>
          <a:bodyPr>
            <a:normAutofit fontScale="92500" lnSpcReduction="10000"/>
          </a:bodyPr>
          <a:lstStyle/>
          <a:p>
            <a:pPr lvl="0"/>
            <a:r>
              <a:rPr lang="es-AR" b="1" u="sng" dirty="0" smtClean="0"/>
              <a:t>Mantenimiento</a:t>
            </a:r>
            <a:r>
              <a:rPr lang="es-AR" b="1" u="sng" dirty="0" smtClean="0"/>
              <a:t>:</a:t>
            </a:r>
            <a:r>
              <a:rPr lang="es-AR" dirty="0" smtClean="0"/>
              <a:t> La división del sistema en 3 capas principales permite al desarrollador implementar cambios en cualquiera de estos tres componentes se ve drásticamente simplificado, siempre que se respeten las interfaces entre los tres.</a:t>
            </a:r>
            <a:r>
              <a:rPr lang="es-ES" dirty="0" smtClean="0"/>
              <a:t> </a:t>
            </a:r>
          </a:p>
          <a:p>
            <a:pPr lvl="0">
              <a:buNone/>
            </a:pPr>
            <a:endParaRPr lang="es-ES" dirty="0" smtClean="0"/>
          </a:p>
          <a:p>
            <a:pPr lvl="0"/>
            <a:r>
              <a:rPr lang="es-AR" b="1" u="sng" dirty="0" smtClean="0"/>
              <a:t>Flexibilidad:</a:t>
            </a:r>
            <a:r>
              <a:rPr lang="es-AR" dirty="0" smtClean="0"/>
              <a:t> Permite agregar nuevos componentes al sistema sin romper las características existentes. Es decir, d</a:t>
            </a:r>
            <a:r>
              <a:rPr lang="es-ES" dirty="0" err="1" smtClean="0"/>
              <a:t>ado</a:t>
            </a:r>
            <a:r>
              <a:rPr lang="es-ES" dirty="0" smtClean="0"/>
              <a:t> que la vista se halla separada del modelo y no hay dependencia directa del modelo con respecto a la </a:t>
            </a:r>
            <a:r>
              <a:rPr lang="es-ES" dirty="0" smtClean="0"/>
              <a:t>vista.</a:t>
            </a:r>
          </a:p>
          <a:p>
            <a:pPr lvl="0">
              <a:buNone/>
            </a:pPr>
            <a:endParaRPr lang="es-ES" dirty="0" smtClean="0"/>
          </a:p>
          <a:p>
            <a:pPr lvl="0"/>
            <a:r>
              <a:rPr lang="es-AR" b="1" u="sng" dirty="0" smtClean="0"/>
              <a:t>Facilidad de uso e Integración:</a:t>
            </a:r>
            <a:r>
              <a:rPr lang="es-AR" dirty="0" smtClean="0"/>
              <a:t> MVC ofrece una estructura de integración, que debido a la segmentación, permite que ciertas partes del sistema existan en áreas especializadas éste. Esto facilita la implementación, ya que las funciones principales se asignarán a una sección y permanecerán solamente en ésta.</a:t>
            </a:r>
            <a:endParaRPr lang="es-ES" dirty="0" smtClean="0"/>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540581"/>
          </a:xfrm>
        </p:spPr>
        <p:txBody>
          <a:bodyPr>
            <a:normAutofit fontScale="90000"/>
          </a:bodyPr>
          <a:lstStyle/>
          <a:p>
            <a:r>
              <a:rPr lang="es-AR" dirty="0" smtClean="0">
                <a:solidFill>
                  <a:schemeClr val="bg1"/>
                </a:solidFill>
              </a:rPr>
              <a:t>Diagrama de paquetes</a:t>
            </a:r>
            <a:endParaRPr lang="es-AR" dirty="0">
              <a:solidFill>
                <a:schemeClr val="bg1"/>
              </a:solidFill>
            </a:endParaRPr>
          </a:p>
        </p:txBody>
      </p:sp>
      <p:pic>
        <p:nvPicPr>
          <p:cNvPr id="7" name="6 Imagen" descr="Diagrama Módulos Arquitectura.jpg"/>
          <p:cNvPicPr>
            <a:picLocks noChangeAspect="1"/>
          </p:cNvPicPr>
          <p:nvPr/>
        </p:nvPicPr>
        <p:blipFill>
          <a:blip r:embed="rId2"/>
          <a:stretch>
            <a:fillRect/>
          </a:stretch>
        </p:blipFill>
        <p:spPr>
          <a:xfrm>
            <a:off x="1463039" y="1630680"/>
            <a:ext cx="8516983" cy="4312920"/>
          </a:xfrm>
          <a:prstGeom prst="rect">
            <a:avLst/>
          </a:prstGeom>
        </p:spPr>
      </p:pic>
    </p:spTree>
    <p:extLst>
      <p:ext uri="{BB962C8B-B14F-4D97-AF65-F5344CB8AC3E}">
        <p14:creationId xmlns:p14="http://schemas.microsoft.com/office/powerpoint/2010/main" xmlns="" val="163988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0804" y="2640501"/>
            <a:ext cx="9905998" cy="1478570"/>
          </a:xfrm>
        </p:spPr>
        <p:txBody>
          <a:bodyPr>
            <a:normAutofit/>
          </a:bodyPr>
          <a:lstStyle/>
          <a:p>
            <a:r>
              <a:rPr lang="es-AR" dirty="0" smtClean="0">
                <a:solidFill>
                  <a:schemeClr val="tx1"/>
                </a:solidFill>
                <a:effectLst>
                  <a:outerShdw blurRad="38100" dist="38100" dir="2700000" algn="tl">
                    <a:srgbClr val="000000">
                      <a:alpha val="43137"/>
                    </a:srgbClr>
                  </a:outerShdw>
                </a:effectLst>
              </a:rPr>
              <a:t>Diseño e implementación</a:t>
            </a:r>
            <a:endParaRPr lang="es-A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613694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20885"/>
          </a:xfrm>
        </p:spPr>
        <p:txBody>
          <a:bodyPr>
            <a:normAutofit fontScale="90000"/>
          </a:bodyPr>
          <a:lstStyle/>
          <a:p>
            <a:r>
              <a:rPr lang="es-AR" dirty="0" err="1" smtClean="0">
                <a:solidFill>
                  <a:schemeClr val="bg1"/>
                </a:solidFill>
              </a:rPr>
              <a:t>observer</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560030" y="1695383"/>
            <a:ext cx="5188230" cy="3881169"/>
          </a:xfrm>
          <a:prstGeom prst="rect">
            <a:avLst/>
          </a:prstGeom>
        </p:spPr>
      </p:pic>
      <p:sp>
        <p:nvSpPr>
          <p:cNvPr id="5" name="CuadroTexto 4"/>
          <p:cNvSpPr txBox="1"/>
          <p:nvPr/>
        </p:nvSpPr>
        <p:spPr>
          <a:xfrm>
            <a:off x="6094412" y="1339403"/>
            <a:ext cx="4801115" cy="4801314"/>
          </a:xfrm>
          <a:prstGeom prst="rect">
            <a:avLst/>
          </a:prstGeom>
          <a:noFill/>
        </p:spPr>
        <p:txBody>
          <a:bodyPr wrap="square" rtlCol="0">
            <a:spAutoFit/>
          </a:bodyPr>
          <a:lstStyle/>
          <a:p>
            <a:r>
              <a:rPr lang="es-AR" dirty="0"/>
              <a:t>Utilizamos el patrón Observer para poder relacionar diferentes objetos entre si en torno a uno principal, de modo que, cuando este último cambie, los demás también lo harán. Particularmente en este caso el principal ( o sujeto) seria BulletModelInterface, este conoce a sus observadores, es el encargado de proporcionar la interfaz para añadir y/o quitar observadores. El observador concreto sería DJView, este mantiene una referencia al sujeto concreto, y mantiene su estado consistente con el del sujeto. El sujeto concreto sería BulletModel el cual se encargará de almacenar ciertos estados de interés y notificar a sus observadores cuando se modificó su estado. El observador es BulletObserver, su tarea consiste en definir la interfaz de los objetos a los que se deben notificar cambios en un sujeto.</a:t>
            </a:r>
          </a:p>
        </p:txBody>
      </p:sp>
    </p:spTree>
    <p:extLst>
      <p:ext uri="{BB962C8B-B14F-4D97-AF65-F5344CB8AC3E}">
        <p14:creationId xmlns:p14="http://schemas.microsoft.com/office/powerpoint/2010/main" xmlns="" val="276236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6112" y="348062"/>
            <a:ext cx="9905998" cy="1478570"/>
          </a:xfrm>
        </p:spPr>
        <p:txBody>
          <a:bodyPr/>
          <a:lstStyle/>
          <a:p>
            <a:r>
              <a:rPr lang="es-AR" dirty="0" smtClean="0">
                <a:solidFill>
                  <a:schemeClr val="bg1"/>
                </a:solidFill>
              </a:rPr>
              <a:t>strategy</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337198" y="2181158"/>
            <a:ext cx="6133670" cy="2030234"/>
          </a:xfrm>
          <a:prstGeom prst="rect">
            <a:avLst/>
          </a:prstGeom>
        </p:spPr>
      </p:pic>
      <p:sp>
        <p:nvSpPr>
          <p:cNvPr id="5" name="CuadroTexto 4"/>
          <p:cNvSpPr txBox="1"/>
          <p:nvPr/>
        </p:nvSpPr>
        <p:spPr>
          <a:xfrm>
            <a:off x="6954592" y="1506828"/>
            <a:ext cx="4211391" cy="3170099"/>
          </a:xfrm>
          <a:prstGeom prst="rect">
            <a:avLst/>
          </a:prstGeom>
          <a:noFill/>
        </p:spPr>
        <p:txBody>
          <a:bodyPr wrap="square" rtlCol="0">
            <a:spAutoFit/>
          </a:bodyPr>
          <a:lstStyle/>
          <a:p>
            <a:r>
              <a:rPr lang="es-AR" sz="2000" dirty="0"/>
              <a:t>Utilizamos el patrón Strategy para el controller del sistema, ya que nos permite tener varios algoritmos encapsularlos e ir </a:t>
            </a:r>
            <a:r>
              <a:rPr lang="es-AR" sz="2000" dirty="0" smtClean="0"/>
              <a:t>intercambiándolos </a:t>
            </a:r>
            <a:r>
              <a:rPr lang="es-AR" sz="2000" dirty="0"/>
              <a:t>a medida que surja la necesidad de hacerlo, ya que tenemos clases que difieren en </a:t>
            </a:r>
            <a:r>
              <a:rPr lang="es-AR" sz="2000" dirty="0" smtClean="0"/>
              <a:t>algunos </a:t>
            </a:r>
            <a:r>
              <a:rPr lang="es-AR" sz="2000" dirty="0"/>
              <a:t>aspectos, entonces necesitamos tomar ciertas decisiones, respecto al algoritmo a utilizar, en tiempo de ejecución.</a:t>
            </a:r>
          </a:p>
        </p:txBody>
      </p:sp>
    </p:spTree>
    <p:extLst>
      <p:ext uri="{BB962C8B-B14F-4D97-AF65-F5344CB8AC3E}">
        <p14:creationId xmlns:p14="http://schemas.microsoft.com/office/powerpoint/2010/main" xmlns="" val="2059883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4000" dirty="0" smtClean="0">
                <a:solidFill>
                  <a:schemeClr val="bg1"/>
                </a:solidFill>
              </a:rPr>
              <a:t>iNTEGRANTES</a:t>
            </a:r>
            <a:endParaRPr lang="es-AR" sz="4000" dirty="0">
              <a:solidFill>
                <a:schemeClr val="bg1"/>
              </a:solidFill>
            </a:endParaRPr>
          </a:p>
        </p:txBody>
      </p:sp>
      <p:sp>
        <p:nvSpPr>
          <p:cNvPr id="3" name="Marcador de contenido 2"/>
          <p:cNvSpPr>
            <a:spLocks noGrp="1"/>
          </p:cNvSpPr>
          <p:nvPr>
            <p:ph idx="1"/>
          </p:nvPr>
        </p:nvSpPr>
        <p:spPr/>
        <p:txBody>
          <a:bodyPr>
            <a:normAutofit/>
          </a:bodyPr>
          <a:lstStyle/>
          <a:p>
            <a:r>
              <a:rPr lang="es-AR" sz="3600" dirty="0" smtClean="0"/>
              <a:t>Monsierra Lucas</a:t>
            </a:r>
            <a:endParaRPr lang="es-AR" sz="3600" dirty="0" smtClean="0"/>
          </a:p>
          <a:p>
            <a:r>
              <a:rPr lang="es-AR" sz="3600" dirty="0" smtClean="0"/>
              <a:t>Benítez Jeremías</a:t>
            </a:r>
            <a:endParaRPr lang="es-AR" sz="3600" dirty="0" smtClean="0"/>
          </a:p>
          <a:p>
            <a:r>
              <a:rPr lang="es-AR" sz="3600" dirty="0" smtClean="0"/>
              <a:t>Rao Maximiliano</a:t>
            </a:r>
            <a:endParaRPr lang="es-AR" sz="3600" dirty="0"/>
          </a:p>
        </p:txBody>
      </p:sp>
    </p:spTree>
    <p:extLst>
      <p:ext uri="{BB962C8B-B14F-4D97-AF65-F5344CB8AC3E}">
        <p14:creationId xmlns:p14="http://schemas.microsoft.com/office/powerpoint/2010/main" xmlns="" val="417076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381" y="1917141"/>
            <a:ext cx="11355525" cy="3517744"/>
          </a:xfrm>
          <a:prstGeom prst="rect">
            <a:avLst/>
          </a:prstGeom>
        </p:spPr>
      </p:pic>
      <p:sp>
        <p:nvSpPr>
          <p:cNvPr id="5" name="CuadroTexto 4"/>
          <p:cNvSpPr txBox="1"/>
          <p:nvPr/>
        </p:nvSpPr>
        <p:spPr>
          <a:xfrm>
            <a:off x="1365161" y="540913"/>
            <a:ext cx="7237926" cy="461665"/>
          </a:xfrm>
          <a:prstGeom prst="rect">
            <a:avLst/>
          </a:prstGeom>
          <a:noFill/>
        </p:spPr>
        <p:txBody>
          <a:bodyPr wrap="square" rtlCol="0">
            <a:spAutoFit/>
          </a:bodyPr>
          <a:lstStyle/>
          <a:p>
            <a:r>
              <a:rPr lang="es-AR" sz="2400" dirty="0" smtClean="0"/>
              <a:t>DIAGRAMA DE CLASES (RESUMIDO)</a:t>
            </a:r>
            <a:endParaRPr lang="es-AR" sz="2400" dirty="0"/>
          </a:p>
        </p:txBody>
      </p:sp>
    </p:spTree>
    <p:extLst>
      <p:ext uri="{BB962C8B-B14F-4D97-AF65-F5344CB8AC3E}">
        <p14:creationId xmlns:p14="http://schemas.microsoft.com/office/powerpoint/2010/main" xmlns="" val="381488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593" y="2756411"/>
            <a:ext cx="9905998" cy="1478570"/>
          </a:xfrm>
        </p:spPr>
        <p:txBody>
          <a:bodyPr/>
          <a:lstStyle/>
          <a:p>
            <a:r>
              <a:rPr lang="es-AR" sz="4000" dirty="0" smtClean="0">
                <a:solidFill>
                  <a:srgbClr val="FF0000"/>
                </a:solidFill>
              </a:rPr>
              <a:t>TESTING</a:t>
            </a:r>
            <a:endParaRPr lang="es-AR" sz="4000" dirty="0">
              <a:solidFill>
                <a:srgbClr val="FF0000"/>
              </a:solidFill>
            </a:endParaRPr>
          </a:p>
        </p:txBody>
      </p:sp>
    </p:spTree>
    <p:extLst>
      <p:ext uri="{BB962C8B-B14F-4D97-AF65-F5344CB8AC3E}">
        <p14:creationId xmlns:p14="http://schemas.microsoft.com/office/powerpoint/2010/main" xmlns="" val="18020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15966" y="618518"/>
            <a:ext cx="2768958" cy="5138338"/>
          </a:xfrm>
        </p:spPr>
        <p:txBody>
          <a:bodyPr>
            <a:normAutofit/>
          </a:bodyPr>
          <a:lstStyle/>
          <a:p>
            <a:r>
              <a:rPr lang="es-AR" sz="2400" dirty="0"/>
              <a:t>Se realizaron una </a:t>
            </a:r>
            <a:r>
              <a:rPr lang="es-AR" sz="2400" dirty="0" smtClean="0"/>
              <a:t>seriE </a:t>
            </a:r>
            <a:r>
              <a:rPr lang="es-AR" sz="2400" dirty="0"/>
              <a:t>de pruebas de unidad básica para garantizar el funcionamiento de las principales actividades de la aplicación</a:t>
            </a:r>
            <a:r>
              <a:rPr lang="es-AR" sz="2400" dirty="0" smtClean="0"/>
              <a:t>.</a:t>
            </a:r>
            <a:br>
              <a:rPr lang="es-AR" sz="2400" dirty="0" smtClean="0"/>
            </a:br>
            <a:r>
              <a:rPr lang="es-AR" sz="2400" dirty="0"/>
              <a:t>Si bien el nivel de cobertura es bajo, las principales actividades </a:t>
            </a:r>
            <a:r>
              <a:rPr lang="es-AR" sz="2400" dirty="0" smtClean="0"/>
              <a:t>FUERON </a:t>
            </a:r>
            <a:r>
              <a:rPr lang="es-AR" sz="2400" dirty="0"/>
              <a:t>testeadas.</a:t>
            </a:r>
          </a:p>
        </p:txBody>
      </p:sp>
      <p:pic>
        <p:nvPicPr>
          <p:cNvPr id="4" name="Imagen 3"/>
          <p:cNvPicPr>
            <a:picLocks noChangeAspect="1"/>
          </p:cNvPicPr>
          <p:nvPr/>
        </p:nvPicPr>
        <p:blipFill>
          <a:blip r:embed="rId2"/>
          <a:stretch>
            <a:fillRect/>
          </a:stretch>
        </p:blipFill>
        <p:spPr>
          <a:xfrm>
            <a:off x="197550" y="463639"/>
            <a:ext cx="8274268" cy="5679379"/>
          </a:xfrm>
          <a:prstGeom prst="rect">
            <a:avLst/>
          </a:prstGeom>
        </p:spPr>
      </p:pic>
    </p:spTree>
    <p:extLst>
      <p:ext uri="{BB962C8B-B14F-4D97-AF65-F5344CB8AC3E}">
        <p14:creationId xmlns:p14="http://schemas.microsoft.com/office/powerpoint/2010/main" xmlns="" val="394048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2777" y="2717775"/>
            <a:ext cx="9905998" cy="1478570"/>
          </a:xfrm>
        </p:spPr>
        <p:txBody>
          <a:bodyPr>
            <a:normAutofit/>
          </a:bodyPr>
          <a:lstStyle/>
          <a:p>
            <a:r>
              <a:rPr lang="es-AR" sz="4000" dirty="0" smtClean="0">
                <a:solidFill>
                  <a:srgbClr val="FF0000"/>
                </a:solidFill>
              </a:rPr>
              <a:t>CONCLUSIONES</a:t>
            </a:r>
            <a:endParaRPr lang="es-AR" sz="4000" dirty="0">
              <a:solidFill>
                <a:srgbClr val="FF0000"/>
              </a:solidFill>
            </a:endParaRPr>
          </a:p>
        </p:txBody>
      </p:sp>
    </p:spTree>
    <p:extLst>
      <p:ext uri="{BB962C8B-B14F-4D97-AF65-F5344CB8AC3E}">
        <p14:creationId xmlns:p14="http://schemas.microsoft.com/office/powerpoint/2010/main" xmlns="" val="3441588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21217"/>
            <a:ext cx="9905999" cy="5069984"/>
          </a:xfrm>
        </p:spPr>
        <p:txBody>
          <a:bodyPr/>
          <a:lstStyle/>
          <a:p>
            <a:r>
              <a:rPr lang="es-AR" dirty="0" smtClean="0"/>
              <a:t>TIEMPO: ESTIMACIÓN VS REALIDAD</a:t>
            </a:r>
          </a:p>
          <a:p>
            <a:r>
              <a:rPr lang="es-AR" dirty="0" smtClean="0"/>
              <a:t>IMPORTANCIA DE ESTRUCTURAR EL TRABAJO Y DISTRIBUIR TAREAS</a:t>
            </a:r>
          </a:p>
          <a:p>
            <a:r>
              <a:rPr lang="es-AR" dirty="0" smtClean="0"/>
              <a:t>CORRECTA INTERPRETACIÓN DE LA CONSIGNA</a:t>
            </a:r>
          </a:p>
          <a:p>
            <a:r>
              <a:rPr lang="es-AR" dirty="0" smtClean="0"/>
              <a:t>USO DE HERRAMIENTAS</a:t>
            </a:r>
          </a:p>
          <a:p>
            <a:endParaRPr lang="es-AR" dirty="0"/>
          </a:p>
        </p:txBody>
      </p:sp>
    </p:spTree>
    <p:extLst>
      <p:ext uri="{BB962C8B-B14F-4D97-AF65-F5344CB8AC3E}">
        <p14:creationId xmlns:p14="http://schemas.microsoft.com/office/powerpoint/2010/main" xmlns="" val="2237674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2326" y="2653379"/>
            <a:ext cx="9905998" cy="1478570"/>
          </a:xfrm>
        </p:spPr>
        <p:txBody>
          <a:bodyPr/>
          <a:lstStyle/>
          <a:p>
            <a:r>
              <a:rPr lang="es-AR" dirty="0" smtClean="0">
                <a:solidFill>
                  <a:schemeClr val="tx1"/>
                </a:solidFill>
                <a:effectLst>
                  <a:outerShdw blurRad="38100" dist="38100" dir="2700000" algn="tl">
                    <a:srgbClr val="000000">
                      <a:alpha val="43137"/>
                    </a:srgbClr>
                  </a:outerShdw>
                </a:effectLst>
              </a:rPr>
              <a:t>Configuration management</a:t>
            </a:r>
            <a:endParaRPr lang="es-A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036309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herramientas empleadas</a:t>
            </a:r>
            <a:endParaRPr lang="es-AR" dirty="0">
              <a:solidFill>
                <a:schemeClr val="bg1"/>
              </a:solidFill>
            </a:endParaRPr>
          </a:p>
        </p:txBody>
      </p:sp>
      <p:sp>
        <p:nvSpPr>
          <p:cNvPr id="3" name="Marcador de contenido 2"/>
          <p:cNvSpPr>
            <a:spLocks noGrp="1"/>
          </p:cNvSpPr>
          <p:nvPr>
            <p:ph idx="1"/>
          </p:nvPr>
        </p:nvSpPr>
        <p:spPr/>
        <p:txBody>
          <a:bodyPr/>
          <a:lstStyle/>
          <a:p>
            <a:r>
              <a:rPr lang="es-AR" dirty="0" smtClean="0"/>
              <a:t>Lenguaje de programación: </a:t>
            </a:r>
            <a:r>
              <a:rPr lang="es-AR" dirty="0" smtClean="0"/>
              <a:t>JAVA.</a:t>
            </a:r>
            <a:endParaRPr lang="es-AR" dirty="0" smtClean="0"/>
          </a:p>
          <a:p>
            <a:r>
              <a:rPr lang="es-AR" dirty="0" smtClean="0"/>
              <a:t>Sistema </a:t>
            </a:r>
            <a:r>
              <a:rPr lang="es-AR" dirty="0" smtClean="0"/>
              <a:t>de control de versiones:  </a:t>
            </a:r>
            <a:r>
              <a:rPr lang="es-AR" dirty="0" smtClean="0"/>
              <a:t>GITHUB.</a:t>
            </a:r>
            <a:endParaRPr lang="es-AR" dirty="0" smtClean="0"/>
          </a:p>
          <a:p>
            <a:r>
              <a:rPr lang="es-AR" dirty="0" smtClean="0"/>
              <a:t>Herramienta </a:t>
            </a:r>
            <a:r>
              <a:rPr lang="es-AR" dirty="0" smtClean="0"/>
              <a:t>de automatización: </a:t>
            </a:r>
            <a:r>
              <a:rPr lang="es-AR" dirty="0" smtClean="0"/>
              <a:t>GRADLE.</a:t>
            </a:r>
          </a:p>
          <a:p>
            <a:r>
              <a:rPr lang="es-AR" dirty="0" smtClean="0"/>
              <a:t>Desarrollo de la base de datos: </a:t>
            </a:r>
            <a:r>
              <a:rPr lang="es-AR" dirty="0" err="1" smtClean="0"/>
              <a:t>MySQL</a:t>
            </a:r>
            <a:r>
              <a:rPr lang="es-AR" dirty="0" smtClean="0"/>
              <a:t>.</a:t>
            </a:r>
            <a:endParaRPr lang="es-AR" dirty="0" smtClean="0"/>
          </a:p>
          <a:p>
            <a:r>
              <a:rPr lang="es-AR" dirty="0" smtClean="0"/>
              <a:t>Carga de datos por defecto a la base de datos: </a:t>
            </a:r>
            <a:r>
              <a:rPr lang="es-AR" dirty="0" err="1" smtClean="0"/>
              <a:t>SQLite</a:t>
            </a:r>
            <a:r>
              <a:rPr lang="es-AR" dirty="0" smtClean="0"/>
              <a:t> Browser.</a:t>
            </a:r>
            <a:r>
              <a:rPr lang="es-AR" dirty="0" smtClean="0"/>
              <a:t>	</a:t>
            </a:r>
            <a:endParaRPr lang="es-AR" dirty="0"/>
          </a:p>
        </p:txBody>
      </p:sp>
    </p:spTree>
    <p:extLst>
      <p:ext uri="{BB962C8B-B14F-4D97-AF65-F5344CB8AC3E}">
        <p14:creationId xmlns:p14="http://schemas.microsoft.com/office/powerpoint/2010/main" xmlns="" val="4042392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Esquema de directorios</a:t>
            </a:r>
            <a:endParaRPr lang="es-AR" dirty="0">
              <a:solidFill>
                <a:schemeClr val="bg1"/>
              </a:solidFill>
            </a:endParaRPr>
          </a:p>
        </p:txBody>
      </p:sp>
      <p:sp>
        <p:nvSpPr>
          <p:cNvPr id="8" name="7 Marcador de contenido"/>
          <p:cNvSpPr>
            <a:spLocks noGrp="1"/>
          </p:cNvSpPr>
          <p:nvPr>
            <p:ph idx="1"/>
          </p:nvPr>
        </p:nvSpPr>
        <p:spPr>
          <a:xfrm>
            <a:off x="4519748" y="1935480"/>
            <a:ext cx="7062651" cy="4389120"/>
          </a:xfrm>
        </p:spPr>
        <p:txBody>
          <a:bodyPr>
            <a:normAutofit lnSpcReduction="10000"/>
          </a:bodyPr>
          <a:lstStyle/>
          <a:p>
            <a:r>
              <a:rPr lang="es-ES" dirty="0" smtClean="0"/>
              <a:t>/</a:t>
            </a:r>
            <a:r>
              <a:rPr lang="es-ES" dirty="0" err="1" smtClean="0"/>
              <a:t>apk</a:t>
            </a:r>
            <a:r>
              <a:rPr lang="es-ES" dirty="0" smtClean="0"/>
              <a:t> : Contiene el instalador de la </a:t>
            </a:r>
            <a:r>
              <a:rPr lang="es-ES" dirty="0" err="1" smtClean="0"/>
              <a:t>app</a:t>
            </a:r>
            <a:r>
              <a:rPr lang="es-ES" dirty="0" smtClean="0"/>
              <a:t>.</a:t>
            </a:r>
          </a:p>
          <a:p>
            <a:r>
              <a:rPr lang="es-ES" dirty="0" smtClean="0"/>
              <a:t>/</a:t>
            </a:r>
            <a:r>
              <a:rPr lang="es-ES" dirty="0" err="1" smtClean="0"/>
              <a:t>docs</a:t>
            </a:r>
            <a:r>
              <a:rPr lang="es-ES" dirty="0" smtClean="0"/>
              <a:t> </a:t>
            </a:r>
            <a:r>
              <a:rPr lang="es-ES" dirty="0" smtClean="0"/>
              <a:t>: Contiene toda la documentación y diagramas del proyecto.</a:t>
            </a:r>
          </a:p>
          <a:p>
            <a:r>
              <a:rPr lang="es-ES" dirty="0" smtClean="0"/>
              <a:t>/</a:t>
            </a:r>
            <a:r>
              <a:rPr lang="es-ES" dirty="0" err="1" smtClean="0"/>
              <a:t>main</a:t>
            </a:r>
            <a:r>
              <a:rPr lang="es-ES" dirty="0" smtClean="0"/>
              <a:t>/</a:t>
            </a:r>
            <a:r>
              <a:rPr lang="es-ES" dirty="0" err="1" smtClean="0"/>
              <a:t>assets</a:t>
            </a:r>
            <a:r>
              <a:rPr lang="es-ES" dirty="0" smtClean="0"/>
              <a:t>/</a:t>
            </a:r>
            <a:r>
              <a:rPr lang="es-ES" dirty="0" err="1" smtClean="0"/>
              <a:t>database</a:t>
            </a:r>
            <a:r>
              <a:rPr lang="es-ES" dirty="0" smtClean="0"/>
              <a:t> </a:t>
            </a:r>
            <a:r>
              <a:rPr lang="es-ES" dirty="0" smtClean="0"/>
              <a:t>: Contiene la base de datos </a:t>
            </a:r>
            <a:r>
              <a:rPr lang="es-ES" dirty="0" err="1" smtClean="0"/>
              <a:t>SQLite</a:t>
            </a:r>
            <a:r>
              <a:rPr lang="es-ES" dirty="0" smtClean="0"/>
              <a:t> leída por el programa.</a:t>
            </a:r>
          </a:p>
          <a:p>
            <a:r>
              <a:rPr lang="es-ES" dirty="0" smtClean="0"/>
              <a:t>/</a:t>
            </a:r>
            <a:r>
              <a:rPr lang="es-ES" dirty="0" err="1" smtClean="0"/>
              <a:t>main</a:t>
            </a:r>
            <a:r>
              <a:rPr lang="es-ES" dirty="0" smtClean="0"/>
              <a:t>/java : Contiene las clases más importantes del programa.</a:t>
            </a:r>
          </a:p>
          <a:p>
            <a:r>
              <a:rPr lang="es-ES" dirty="0" smtClean="0"/>
              <a:t>/</a:t>
            </a:r>
            <a:r>
              <a:rPr lang="es-ES" dirty="0" err="1" smtClean="0"/>
              <a:t>main</a:t>
            </a:r>
            <a:r>
              <a:rPr lang="es-ES" dirty="0" smtClean="0"/>
              <a:t>/res : Contiene todo lo relacionado con la interfaz de usuario.</a:t>
            </a:r>
          </a:p>
          <a:p>
            <a:r>
              <a:rPr lang="es-ES" dirty="0" smtClean="0"/>
              <a:t>/test : Contiene los test realizados al sistema.</a:t>
            </a:r>
            <a:endParaRPr lang="es-ES" dirty="0" smtClean="0"/>
          </a:p>
        </p:txBody>
      </p:sp>
      <p:pic>
        <p:nvPicPr>
          <p:cNvPr id="9" name="6 Marcador de contenido" descr="Esquema de directorios.jpg"/>
          <p:cNvPicPr>
            <a:picLocks noChangeAspect="1"/>
          </p:cNvPicPr>
          <p:nvPr/>
        </p:nvPicPr>
        <p:blipFill>
          <a:blip r:embed="rId2"/>
          <a:stretch>
            <a:fillRect/>
          </a:stretch>
        </p:blipFill>
        <p:spPr>
          <a:xfrm>
            <a:off x="1165394" y="1580606"/>
            <a:ext cx="2688149" cy="4670471"/>
          </a:xfrm>
          <a:prstGeom prst="rect">
            <a:avLst/>
          </a:prstGeom>
        </p:spPr>
      </p:pic>
    </p:spTree>
    <p:extLst>
      <p:ext uri="{BB962C8B-B14F-4D97-AF65-F5344CB8AC3E}">
        <p14:creationId xmlns:p14="http://schemas.microsoft.com/office/powerpoint/2010/main" xmlns="" val="62140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solidFill>
                  <a:schemeClr val="tx1"/>
                </a:solidFill>
              </a:rPr>
              <a:t/>
            </a:r>
            <a:br>
              <a:rPr lang="es-AR" dirty="0">
                <a:solidFill>
                  <a:schemeClr val="tx1"/>
                </a:solidFill>
              </a:rPr>
            </a:br>
            <a:r>
              <a:rPr lang="es-AR" dirty="0" smtClean="0">
                <a:solidFill>
                  <a:schemeClr val="tx1"/>
                </a:solidFill>
              </a:rPr>
              <a:t>Normas de etiquetado y de nombramiento de los archivos</a:t>
            </a:r>
            <a:endParaRPr lang="es-AR" dirty="0">
              <a:solidFill>
                <a:schemeClr val="tx1"/>
              </a:solidFill>
            </a:endParaRPr>
          </a:p>
        </p:txBody>
      </p:sp>
      <p:sp>
        <p:nvSpPr>
          <p:cNvPr id="3" name="Marcador de contenido 2"/>
          <p:cNvSpPr>
            <a:spLocks noGrp="1"/>
          </p:cNvSpPr>
          <p:nvPr>
            <p:ph idx="1"/>
          </p:nvPr>
        </p:nvSpPr>
        <p:spPr>
          <a:xfrm>
            <a:off x="476518" y="1674253"/>
            <a:ext cx="11333409" cy="5009881"/>
          </a:xfrm>
        </p:spPr>
        <p:txBody>
          <a:bodyPr>
            <a:normAutofit lnSpcReduction="10000"/>
          </a:bodyPr>
          <a:lstStyle/>
          <a:p>
            <a:r>
              <a:rPr lang="es-AR" dirty="0"/>
              <a:t>Para nombramiento de etiquetas se </a:t>
            </a:r>
            <a:r>
              <a:rPr lang="es-AR" dirty="0" smtClean="0"/>
              <a:t>siguió </a:t>
            </a:r>
            <a:r>
              <a:rPr lang="es-AR" dirty="0"/>
              <a:t>una notación numérica compuesta por tres números (y un cuarto opcional) separados por puntos con la siguiente notación:</a:t>
            </a:r>
          </a:p>
          <a:p>
            <a:r>
              <a:rPr lang="es-ES" b="1" dirty="0" smtClean="0">
                <a:solidFill>
                  <a:schemeClr val="accent3">
                    <a:lumMod val="60000"/>
                    <a:lumOff val="40000"/>
                  </a:schemeClr>
                </a:solidFill>
              </a:rPr>
              <a:t>“</a:t>
            </a:r>
            <a:r>
              <a:rPr lang="es-ES" b="1" dirty="0" err="1" smtClean="0">
                <a:solidFill>
                  <a:schemeClr val="accent3">
                    <a:lumMod val="60000"/>
                    <a:lumOff val="40000"/>
                  </a:schemeClr>
                </a:solidFill>
              </a:rPr>
              <a:t>nombre”.V</a:t>
            </a:r>
            <a:r>
              <a:rPr lang="es-ES" b="1" dirty="0" smtClean="0">
                <a:solidFill>
                  <a:schemeClr val="accent3">
                    <a:lumMod val="60000"/>
                    <a:lumOff val="40000"/>
                  </a:schemeClr>
                </a:solidFill>
              </a:rPr>
              <a:t> </a:t>
            </a:r>
            <a:r>
              <a:rPr lang="es-ES" b="1" dirty="0" err="1" smtClean="0">
                <a:solidFill>
                  <a:schemeClr val="accent3">
                    <a:lumMod val="60000"/>
                    <a:lumOff val="40000"/>
                  </a:schemeClr>
                </a:solidFill>
              </a:rPr>
              <a:t>mayor.menor.revision</a:t>
            </a:r>
            <a:r>
              <a:rPr lang="es-ES" b="1" dirty="0" smtClean="0">
                <a:solidFill>
                  <a:schemeClr val="accent3">
                    <a:lumMod val="60000"/>
                    <a:lumOff val="40000"/>
                  </a:schemeClr>
                </a:solidFill>
              </a:rPr>
              <a:t>[</a:t>
            </a:r>
            <a:r>
              <a:rPr lang="es-ES" b="1" dirty="0" err="1" smtClean="0">
                <a:solidFill>
                  <a:schemeClr val="accent3">
                    <a:lumMod val="60000"/>
                    <a:lumOff val="40000"/>
                  </a:schemeClr>
                </a:solidFill>
              </a:rPr>
              <a:t>release</a:t>
            </a:r>
            <a:r>
              <a:rPr lang="es-ES" b="1" dirty="0" smtClean="0">
                <a:solidFill>
                  <a:schemeClr val="accent3">
                    <a:lumMod val="60000"/>
                    <a:lumOff val="40000"/>
                  </a:schemeClr>
                </a:solidFill>
              </a:rPr>
              <a:t>]</a:t>
            </a:r>
            <a:r>
              <a:rPr lang="es-ES" dirty="0" smtClean="0">
                <a:solidFill>
                  <a:schemeClr val="accent3">
                    <a:lumMod val="60000"/>
                    <a:lumOff val="40000"/>
                  </a:schemeClr>
                </a:solidFill>
              </a:rPr>
              <a:t>.</a:t>
            </a:r>
            <a:endParaRPr lang="es-AR" dirty="0" smtClean="0">
              <a:solidFill>
                <a:schemeClr val="accent3">
                  <a:lumMod val="60000"/>
                  <a:lumOff val="40000"/>
                </a:schemeClr>
              </a:solidFill>
            </a:endParaRPr>
          </a:p>
          <a:p>
            <a:r>
              <a:rPr lang="es-AR" dirty="0" smtClean="0"/>
              <a:t>Cada uno de estos números tienen el siguiente significado:</a:t>
            </a:r>
          </a:p>
          <a:p>
            <a:r>
              <a:rPr lang="es-AR" b="1" dirty="0" smtClean="0">
                <a:solidFill>
                  <a:schemeClr val="accent3">
                    <a:lumMod val="60000"/>
                    <a:lumOff val="40000"/>
                  </a:schemeClr>
                </a:solidFill>
              </a:rPr>
              <a:t>mayor</a:t>
            </a:r>
            <a:r>
              <a:rPr lang="es-AR" dirty="0"/>
              <a:t>: </a:t>
            </a:r>
            <a:r>
              <a:rPr lang="es-ES" dirty="0" smtClean="0"/>
              <a:t>indica la versión principal del software, la cual cumple con los requerimientos principales que se solicitan para dicha versión</a:t>
            </a:r>
            <a:r>
              <a:rPr lang="es-AR" dirty="0" smtClean="0"/>
              <a:t>.</a:t>
            </a:r>
            <a:endParaRPr lang="es-AR" dirty="0"/>
          </a:p>
          <a:p>
            <a:r>
              <a:rPr lang="es-AR" b="1" dirty="0" smtClean="0">
                <a:solidFill>
                  <a:schemeClr val="accent3">
                    <a:lumMod val="60000"/>
                    <a:lumOff val="40000"/>
                  </a:schemeClr>
                </a:solidFill>
              </a:rPr>
              <a:t>menor</a:t>
            </a:r>
            <a:r>
              <a:rPr lang="es-AR" dirty="0"/>
              <a:t>: indican funcionalidad menor cubierta en la versión de software entregada.</a:t>
            </a:r>
          </a:p>
          <a:p>
            <a:r>
              <a:rPr lang="es-AR" b="1" dirty="0" smtClean="0">
                <a:solidFill>
                  <a:schemeClr val="accent3">
                    <a:lumMod val="60000"/>
                    <a:lumOff val="40000"/>
                  </a:schemeClr>
                </a:solidFill>
              </a:rPr>
              <a:t>revisión</a:t>
            </a:r>
            <a:r>
              <a:rPr lang="es-AR" dirty="0" smtClean="0"/>
              <a:t>: </a:t>
            </a:r>
            <a:r>
              <a:rPr lang="es-AR" dirty="0"/>
              <a:t>se modifican cuando hay revisiones de código </a:t>
            </a:r>
            <a:r>
              <a:rPr lang="es-AR" dirty="0" smtClean="0"/>
              <a:t>ante errores.</a:t>
            </a:r>
            <a:endParaRPr lang="es-AR" dirty="0"/>
          </a:p>
          <a:p>
            <a:r>
              <a:rPr lang="es-AR" b="1" dirty="0">
                <a:solidFill>
                  <a:schemeClr val="accent3">
                    <a:lumMod val="60000"/>
                    <a:lumOff val="40000"/>
                  </a:schemeClr>
                </a:solidFill>
              </a:rPr>
              <a:t>entrega</a:t>
            </a:r>
            <a:r>
              <a:rPr lang="es-AR" dirty="0"/>
              <a:t>: </a:t>
            </a:r>
            <a:r>
              <a:rPr lang="es-ES" dirty="0" smtClean="0"/>
              <a:t>lleva la cuenta de la cantidad de veces que se rechaza la entrega por incumplimiento de alguno de los requerimientos</a:t>
            </a:r>
            <a:r>
              <a:rPr lang="es-AR" dirty="0" smtClean="0"/>
              <a:t>.</a:t>
            </a:r>
            <a:endParaRPr lang="es-AR" dirty="0"/>
          </a:p>
          <a:p>
            <a:endParaRPr lang="es-AR" dirty="0"/>
          </a:p>
        </p:txBody>
      </p:sp>
    </p:spTree>
    <p:extLst>
      <p:ext uri="{BB962C8B-B14F-4D97-AF65-F5344CB8AC3E}">
        <p14:creationId xmlns:p14="http://schemas.microsoft.com/office/powerpoint/2010/main" xmlns="" val="110943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Esquema de ramas utilizado</a:t>
            </a:r>
            <a:endParaRPr lang="es-AR" dirty="0">
              <a:solidFill>
                <a:schemeClr val="bg1"/>
              </a:solidFill>
            </a:endParaRPr>
          </a:p>
        </p:txBody>
      </p:sp>
      <p:sp>
        <p:nvSpPr>
          <p:cNvPr id="5" name="4 Marcador de contenido"/>
          <p:cNvSpPr>
            <a:spLocks noGrp="1"/>
          </p:cNvSpPr>
          <p:nvPr>
            <p:ph idx="1"/>
          </p:nvPr>
        </p:nvSpPr>
        <p:spPr>
          <a:xfrm>
            <a:off x="505098" y="1922417"/>
            <a:ext cx="4981302" cy="4389120"/>
          </a:xfrm>
        </p:spPr>
        <p:txBody>
          <a:bodyPr/>
          <a:lstStyle/>
          <a:p>
            <a:r>
              <a:rPr lang="es-AR" dirty="0" smtClean="0"/>
              <a:t>En el caso de la creación de un </a:t>
            </a:r>
            <a:r>
              <a:rPr lang="es-AR" dirty="0" err="1" smtClean="0"/>
              <a:t>branch</a:t>
            </a:r>
            <a:r>
              <a:rPr lang="es-AR" dirty="0" smtClean="0"/>
              <a:t> o línea de desarrollo distinta de la principal añadiremos la letra b al final de la numeración.</a:t>
            </a:r>
          </a:p>
          <a:p>
            <a:pPr>
              <a:buNone/>
            </a:pPr>
            <a:endParaRPr lang="es-ES" dirty="0"/>
          </a:p>
        </p:txBody>
      </p:sp>
      <p:pic>
        <p:nvPicPr>
          <p:cNvPr id="6" name="5 Imagen" descr="Branch.jpg"/>
          <p:cNvPicPr>
            <a:picLocks noChangeAspect="1"/>
          </p:cNvPicPr>
          <p:nvPr/>
        </p:nvPicPr>
        <p:blipFill>
          <a:blip r:embed="rId2"/>
          <a:stretch>
            <a:fillRect/>
          </a:stretch>
        </p:blipFill>
        <p:spPr>
          <a:xfrm>
            <a:off x="6406605" y="1562100"/>
            <a:ext cx="3454400" cy="3733800"/>
          </a:xfrm>
          <a:prstGeom prst="rect">
            <a:avLst/>
          </a:prstGeom>
        </p:spPr>
      </p:pic>
    </p:spTree>
    <p:extLst>
      <p:ext uri="{BB962C8B-B14F-4D97-AF65-F5344CB8AC3E}">
        <p14:creationId xmlns:p14="http://schemas.microsoft.com/office/powerpoint/2010/main" xmlns="" val="81146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2173" y="2550349"/>
            <a:ext cx="9905998" cy="1478570"/>
          </a:xfrm>
        </p:spPr>
        <p:txBody>
          <a:bodyPr>
            <a:normAutofit/>
          </a:bodyPr>
          <a:lstStyle/>
          <a:p>
            <a:r>
              <a:rPr lang="es-AR" dirty="0" smtClean="0">
                <a:solidFill>
                  <a:schemeClr val="tx1"/>
                </a:solidFill>
                <a:effectLst>
                  <a:outerShdw blurRad="38100" dist="38100" dir="2700000" algn="tl">
                    <a:srgbClr val="000000">
                      <a:alpha val="43137"/>
                    </a:srgbClr>
                  </a:outerShdw>
                </a:effectLst>
              </a:rPr>
              <a:t>R</a:t>
            </a:r>
            <a:r>
              <a:rPr lang="es-AR" dirty="0" smtClean="0">
                <a:solidFill>
                  <a:schemeClr val="tx1"/>
                </a:solidFill>
                <a:effectLst>
                  <a:outerShdw blurRad="38100" dist="38100" dir="2700000" algn="tl">
                    <a:srgbClr val="000000">
                      <a:alpha val="43137"/>
                    </a:srgbClr>
                  </a:outerShdw>
                </a:effectLst>
              </a:rPr>
              <a:t>equerimientos</a:t>
            </a:r>
            <a:endParaRPr lang="es-AR"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2351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2777" y="167758"/>
            <a:ext cx="9905998" cy="1478570"/>
          </a:xfrm>
        </p:spPr>
        <p:txBody>
          <a:bodyPr/>
          <a:lstStyle/>
          <a:p>
            <a:r>
              <a:rPr lang="es-AR" dirty="0" smtClean="0">
                <a:solidFill>
                  <a:schemeClr val="bg1"/>
                </a:solidFill>
              </a:rPr>
              <a:t>funcionales</a:t>
            </a:r>
            <a:endParaRPr lang="es-AR" dirty="0">
              <a:solidFill>
                <a:schemeClr val="bg1"/>
              </a:solidFill>
            </a:endParaRPr>
          </a:p>
        </p:txBody>
      </p:sp>
      <p:sp>
        <p:nvSpPr>
          <p:cNvPr id="9" name="8 CuadroTexto"/>
          <p:cNvSpPr txBox="1"/>
          <p:nvPr/>
        </p:nvSpPr>
        <p:spPr>
          <a:xfrm>
            <a:off x="535578" y="1209947"/>
            <a:ext cx="4820194" cy="3139321"/>
          </a:xfrm>
          <a:prstGeom prst="rect">
            <a:avLst/>
          </a:prstGeom>
          <a:noFill/>
        </p:spPr>
        <p:txBody>
          <a:bodyPr wrap="square" rtlCol="0">
            <a:spAutoFit/>
          </a:bodyPr>
          <a:lstStyle/>
          <a:p>
            <a:pPr lvl="0"/>
            <a:r>
              <a:rPr lang="es-AR" b="1" u="sng" dirty="0" smtClean="0"/>
              <a:t>Requerimiento 1:</a:t>
            </a:r>
            <a:r>
              <a:rPr lang="es-AR" dirty="0" smtClean="0"/>
              <a:t> Visualizar reservas.</a:t>
            </a:r>
            <a:endParaRPr lang="es-ES" dirty="0" smtClean="0"/>
          </a:p>
          <a:p>
            <a:pPr lvl="0"/>
            <a:r>
              <a:rPr lang="es-AR" b="1" u="sng" dirty="0" smtClean="0"/>
              <a:t>Requerimiento 2:</a:t>
            </a:r>
            <a:r>
              <a:rPr lang="es-AR" dirty="0" smtClean="0"/>
              <a:t> Desplazamiento por la tabla. </a:t>
            </a:r>
            <a:endParaRPr lang="es-ES" dirty="0" smtClean="0"/>
          </a:p>
          <a:p>
            <a:pPr lvl="0"/>
            <a:r>
              <a:rPr lang="es-AR" b="1" u="sng" dirty="0" smtClean="0"/>
              <a:t>Requerimiento 3:</a:t>
            </a:r>
            <a:r>
              <a:rPr lang="es-AR" dirty="0" smtClean="0"/>
              <a:t> Buscar fecha.</a:t>
            </a:r>
            <a:endParaRPr lang="es-ES" dirty="0" smtClean="0"/>
          </a:p>
          <a:p>
            <a:pPr lvl="0"/>
            <a:r>
              <a:rPr lang="es-AR" b="1" u="sng" dirty="0" smtClean="0"/>
              <a:t>Requerimiento 4:</a:t>
            </a:r>
            <a:r>
              <a:rPr lang="es-AR" dirty="0" smtClean="0"/>
              <a:t> Filtrar aulas.</a:t>
            </a:r>
            <a:endParaRPr lang="es-ES" dirty="0" smtClean="0"/>
          </a:p>
          <a:p>
            <a:pPr lvl="0"/>
            <a:r>
              <a:rPr lang="es-AR" b="1" u="sng" dirty="0" smtClean="0"/>
              <a:t>Requerimiento 5:</a:t>
            </a:r>
            <a:r>
              <a:rPr lang="es-AR" dirty="0" smtClean="0"/>
              <a:t> Filtrar por horario.</a:t>
            </a:r>
            <a:endParaRPr lang="es-ES" dirty="0" smtClean="0"/>
          </a:p>
          <a:p>
            <a:pPr lvl="0"/>
            <a:r>
              <a:rPr lang="es-AR" b="1" u="sng" dirty="0" smtClean="0"/>
              <a:t>Requerimiento 6:</a:t>
            </a:r>
            <a:r>
              <a:rPr lang="es-AR" dirty="0" smtClean="0"/>
              <a:t> Filtrar docente.</a:t>
            </a:r>
            <a:endParaRPr lang="es-ES" dirty="0" smtClean="0"/>
          </a:p>
          <a:p>
            <a:pPr lvl="0"/>
            <a:r>
              <a:rPr lang="es-AR" b="1" u="sng" dirty="0" smtClean="0"/>
              <a:t>Requerimiento 7:</a:t>
            </a:r>
            <a:r>
              <a:rPr lang="es-AR" dirty="0" smtClean="0"/>
              <a:t> Filtrar materia.</a:t>
            </a:r>
            <a:endParaRPr lang="es-ES" dirty="0" smtClean="0"/>
          </a:p>
          <a:p>
            <a:pPr lvl="0"/>
            <a:r>
              <a:rPr lang="es-AR" b="1" u="sng" dirty="0" smtClean="0"/>
              <a:t>Requerimiento 8:</a:t>
            </a:r>
            <a:r>
              <a:rPr lang="es-AR" dirty="0" smtClean="0"/>
              <a:t> Múltiples filtros.</a:t>
            </a:r>
            <a:endParaRPr lang="es-ES" dirty="0" smtClean="0"/>
          </a:p>
          <a:p>
            <a:pPr lvl="0"/>
            <a:r>
              <a:rPr lang="es-AR" b="1" u="sng" dirty="0" smtClean="0"/>
              <a:t>Requerimiento 9:</a:t>
            </a:r>
            <a:r>
              <a:rPr lang="es-AR" dirty="0" smtClean="0"/>
              <a:t> Borrar filtros.</a:t>
            </a:r>
            <a:endParaRPr lang="es-ES" dirty="0" smtClean="0"/>
          </a:p>
          <a:p>
            <a:pPr lvl="0"/>
            <a:r>
              <a:rPr lang="es-AR" b="1" u="sng" dirty="0" smtClean="0"/>
              <a:t>Requerimiento 10:</a:t>
            </a:r>
            <a:r>
              <a:rPr lang="es-AR" dirty="0" smtClean="0"/>
              <a:t> Mostrar mapa. </a:t>
            </a:r>
            <a:endParaRPr lang="es-ES" dirty="0" smtClean="0"/>
          </a:p>
          <a:p>
            <a:endParaRPr lang="es-ES" dirty="0"/>
          </a:p>
        </p:txBody>
      </p:sp>
      <p:sp>
        <p:nvSpPr>
          <p:cNvPr id="10" name="9 CuadroTexto"/>
          <p:cNvSpPr txBox="1"/>
          <p:nvPr/>
        </p:nvSpPr>
        <p:spPr>
          <a:xfrm>
            <a:off x="4820963" y="2920701"/>
            <a:ext cx="6524415" cy="3139321"/>
          </a:xfrm>
          <a:prstGeom prst="rect">
            <a:avLst/>
          </a:prstGeom>
          <a:noFill/>
        </p:spPr>
        <p:txBody>
          <a:bodyPr wrap="none" rtlCol="0">
            <a:spAutoFit/>
          </a:bodyPr>
          <a:lstStyle/>
          <a:p>
            <a:pPr lvl="0"/>
            <a:r>
              <a:rPr lang="es-AR" b="1" u="sng" dirty="0" smtClean="0"/>
              <a:t>Requerimiento 11:</a:t>
            </a:r>
            <a:r>
              <a:rPr lang="es-AR" dirty="0" smtClean="0"/>
              <a:t> Cambiar de piso.</a:t>
            </a:r>
            <a:endParaRPr lang="es-ES" dirty="0" smtClean="0"/>
          </a:p>
          <a:p>
            <a:pPr lvl="0"/>
            <a:r>
              <a:rPr lang="es-AR" b="1" u="sng" dirty="0" smtClean="0"/>
              <a:t>Requerimiento 12:</a:t>
            </a:r>
            <a:r>
              <a:rPr lang="es-AR" dirty="0" smtClean="0"/>
              <a:t> Ayuda.</a:t>
            </a:r>
            <a:endParaRPr lang="es-ES" dirty="0" smtClean="0"/>
          </a:p>
          <a:p>
            <a:pPr lvl="0"/>
            <a:r>
              <a:rPr lang="es-AR" b="1" u="sng" dirty="0" smtClean="0"/>
              <a:t>Requerimiento 13:</a:t>
            </a:r>
            <a:r>
              <a:rPr lang="es-AR" dirty="0" smtClean="0"/>
              <a:t> Identificación.</a:t>
            </a:r>
            <a:endParaRPr lang="es-ES" dirty="0" smtClean="0"/>
          </a:p>
          <a:p>
            <a:pPr lvl="0"/>
            <a:r>
              <a:rPr lang="es-AR" b="1" u="sng" dirty="0" smtClean="0"/>
              <a:t>Requerimiento 14:</a:t>
            </a:r>
            <a:r>
              <a:rPr lang="es-AR" dirty="0" smtClean="0"/>
              <a:t> Sección Reservas.</a:t>
            </a:r>
            <a:endParaRPr lang="es-ES" dirty="0" smtClean="0"/>
          </a:p>
          <a:p>
            <a:pPr lvl="0"/>
            <a:r>
              <a:rPr lang="es-AR" b="1" u="sng" dirty="0" smtClean="0"/>
              <a:t>Requerimiento 15:</a:t>
            </a:r>
            <a:r>
              <a:rPr lang="es-AR" dirty="0" smtClean="0"/>
              <a:t> Filtrar capacidad (sección Reservas).</a:t>
            </a:r>
            <a:endParaRPr lang="es-ES" dirty="0" smtClean="0"/>
          </a:p>
          <a:p>
            <a:pPr lvl="0"/>
            <a:r>
              <a:rPr lang="es-AR" b="1" u="sng" dirty="0" smtClean="0"/>
              <a:t>Requerimiento 16:</a:t>
            </a:r>
            <a:r>
              <a:rPr lang="es-AR" dirty="0" smtClean="0"/>
              <a:t> Filtrar por recurso (proyector, sección Reservas).</a:t>
            </a:r>
            <a:endParaRPr lang="es-ES" dirty="0" smtClean="0"/>
          </a:p>
          <a:p>
            <a:pPr lvl="0"/>
            <a:r>
              <a:rPr lang="es-AR" b="1" u="sng" dirty="0" smtClean="0"/>
              <a:t>Requerimiento 17:</a:t>
            </a:r>
            <a:r>
              <a:rPr lang="es-AR" dirty="0" smtClean="0"/>
              <a:t> Reservar aula.</a:t>
            </a:r>
            <a:endParaRPr lang="es-ES" dirty="0" smtClean="0"/>
          </a:p>
          <a:p>
            <a:pPr lvl="0"/>
            <a:r>
              <a:rPr lang="es-AR" b="1" u="sng" dirty="0" smtClean="0"/>
              <a:t>Requerimiento 18:</a:t>
            </a:r>
            <a:r>
              <a:rPr lang="es-AR" dirty="0" smtClean="0"/>
              <a:t> Consultar reserva.</a:t>
            </a:r>
            <a:endParaRPr lang="es-ES" dirty="0" smtClean="0"/>
          </a:p>
          <a:p>
            <a:pPr lvl="0"/>
            <a:r>
              <a:rPr lang="es-AR" b="1" u="sng" dirty="0" smtClean="0"/>
              <a:t>Requerimiento 19:</a:t>
            </a:r>
            <a:r>
              <a:rPr lang="es-AR" dirty="0" smtClean="0"/>
              <a:t> Cancelar reserva.</a:t>
            </a:r>
            <a:endParaRPr lang="es-ES" dirty="0" smtClean="0"/>
          </a:p>
          <a:p>
            <a:pPr lvl="0"/>
            <a:r>
              <a:rPr lang="es-AR" b="1" u="sng" dirty="0" smtClean="0"/>
              <a:t>Requerimiento 20:</a:t>
            </a:r>
            <a:r>
              <a:rPr lang="es-AR" dirty="0" smtClean="0"/>
              <a:t> Almacenamiento de datos.</a:t>
            </a:r>
            <a:endParaRPr lang="es-ES" dirty="0" smtClean="0"/>
          </a:p>
          <a:p>
            <a:endParaRPr lang="es-ES" dirty="0"/>
          </a:p>
        </p:txBody>
      </p:sp>
    </p:spTree>
    <p:extLst>
      <p:ext uri="{BB962C8B-B14F-4D97-AF65-F5344CB8AC3E}">
        <p14:creationId xmlns:p14="http://schemas.microsoft.com/office/powerpoint/2010/main" xmlns="" val="2769064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TotalTime>
  <Words>993</Words>
  <Application>Microsoft Office PowerPoint</Application>
  <PresentationFormat>Personalizado</PresentationFormat>
  <Paragraphs>85</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Flujo</vt:lpstr>
      <vt:lpstr>CMD</vt:lpstr>
      <vt:lpstr>iNTEGRANTES</vt:lpstr>
      <vt:lpstr>Configuration management</vt:lpstr>
      <vt:lpstr>herramientas empleadas</vt:lpstr>
      <vt:lpstr>Esquema de directorios</vt:lpstr>
      <vt:lpstr> Normas de etiquetado y de nombramiento de los archivos</vt:lpstr>
      <vt:lpstr>Esquema de ramas utilizado</vt:lpstr>
      <vt:lpstr>Requerimientos</vt:lpstr>
      <vt:lpstr>funcionales</vt:lpstr>
      <vt:lpstr>NO FUNCIONALES</vt:lpstr>
      <vt:lpstr>CASOS DE USO</vt:lpstr>
      <vt:lpstr>ACTIVIDADES</vt:lpstr>
      <vt:lpstr>Arquitectura</vt:lpstr>
      <vt:lpstr>Diapositiva 14</vt:lpstr>
      <vt:lpstr>Beneficios en relación a los Requerimientos No Funcionales.</vt:lpstr>
      <vt:lpstr>Diagrama de paquetes</vt:lpstr>
      <vt:lpstr>Diseño e implementación</vt:lpstr>
      <vt:lpstr>observer</vt:lpstr>
      <vt:lpstr>strategy</vt:lpstr>
      <vt:lpstr>Diapositiva 20</vt:lpstr>
      <vt:lpstr>TESTING</vt:lpstr>
      <vt:lpstr>Se realizaron una seriE de pruebas de unidad básica para garantizar el funcionamiento de las principales actividades de la aplicación. Si bien el nivel de cobertura es bajo, las principales actividades FUERON testeadas.</vt:lpstr>
      <vt:lpstr>CONCLUSIONES</vt:lpstr>
      <vt:lpstr>Diapositiva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NULLSOFT</dc:title>
  <dc:creator>Mauricio Flores</dc:creator>
  <cp:lastModifiedBy>Lucas</cp:lastModifiedBy>
  <cp:revision>20</cp:revision>
  <dcterms:created xsi:type="dcterms:W3CDTF">2016-06-20T19:31:43Z</dcterms:created>
  <dcterms:modified xsi:type="dcterms:W3CDTF">2017-06-26T08:47:54Z</dcterms:modified>
</cp:coreProperties>
</file>