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70" r:id="rId5"/>
    <p:sldId id="272" r:id="rId6"/>
    <p:sldId id="264" r:id="rId7"/>
    <p:sldId id="263" r:id="rId8"/>
    <p:sldId id="265" r:id="rId9"/>
    <p:sldId id="266" r:id="rId10"/>
    <p:sldId id="267" r:id="rId11"/>
    <p:sldId id="268" r:id="rId12"/>
    <p:sldId id="269" r:id="rId13"/>
    <p:sldId id="271" r:id="rId14"/>
    <p:sldId id="259"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114" d="100"/>
          <a:sy n="114"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1236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408253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1950625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061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162101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22F8B5-8045-47FD-B5B8-AA11BF3997E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21583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22F8B5-8045-47FD-B5B8-AA11BF3997E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87690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172490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186802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5053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260133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2F8B5-8045-47FD-B5B8-AA11BF3997E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214116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71398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2F8B5-8045-47FD-B5B8-AA11BF3997E6}"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234148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2F8B5-8045-47FD-B5B8-AA11BF3997E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5753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222F8B5-8045-47FD-B5B8-AA11BF3997E6}"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18365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95706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2F8B5-8045-47FD-B5B8-AA11BF3997E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FD89-F778-4B29-9601-F3F6EFA731DE}" type="slidenum">
              <a:rPr lang="en-US" smtClean="0"/>
              <a:t>‹#›</a:t>
            </a:fld>
            <a:endParaRPr lang="en-US"/>
          </a:p>
        </p:txBody>
      </p:sp>
    </p:spTree>
    <p:extLst>
      <p:ext uri="{BB962C8B-B14F-4D97-AF65-F5344CB8AC3E}">
        <p14:creationId xmlns:p14="http://schemas.microsoft.com/office/powerpoint/2010/main" val="335145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222F8B5-8045-47FD-B5B8-AA11BF3997E6}" type="datetimeFigureOut">
              <a:rPr lang="en-US" smtClean="0"/>
              <a:t>11/6/2023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EDFD89-F778-4B29-9601-F3F6EFA731DE}" type="slidenum">
              <a:rPr lang="en-US" smtClean="0"/>
              <a:t>‹#›</a:t>
            </a:fld>
            <a:endParaRPr lang="en-US"/>
          </a:p>
        </p:txBody>
      </p:sp>
    </p:spTree>
    <p:extLst>
      <p:ext uri="{BB962C8B-B14F-4D97-AF65-F5344CB8AC3E}">
        <p14:creationId xmlns:p14="http://schemas.microsoft.com/office/powerpoint/2010/main" val="31375832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gi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62" name="Rectangle 2056">
            <a:extLst>
              <a:ext uri="{FF2B5EF4-FFF2-40B4-BE49-F238E27FC236}">
                <a16:creationId xmlns:a16="http://schemas.microsoft.com/office/drawing/2014/main" id="{45873676-3D69-48B0-BA02-D759766A9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4" name="Picture 2">
            <a:extLst>
              <a:ext uri="{FF2B5EF4-FFF2-40B4-BE49-F238E27FC236}">
                <a16:creationId xmlns:a16="http://schemas.microsoft.com/office/drawing/2014/main" id="{248E96D7-6599-4607-9958-FD9E100013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2060">
            <a:extLst>
              <a:ext uri="{FF2B5EF4-FFF2-40B4-BE49-F238E27FC236}">
                <a16:creationId xmlns:a16="http://schemas.microsoft.com/office/drawing/2014/main" id="{99478AA5-D1D0-4B5E-9FDE-6F55026DA3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29100"/>
            <a:ext cx="12192000"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063" name="Picture 2062">
            <a:extLst>
              <a:ext uri="{FF2B5EF4-FFF2-40B4-BE49-F238E27FC236}">
                <a16:creationId xmlns:a16="http://schemas.microsoft.com/office/drawing/2014/main" id="{3CA8EEE2-DA9A-4635-9B41-33EB565145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A3D748-85CB-43B5-840E-39283BD8D990}"/>
              </a:ext>
            </a:extLst>
          </p:cNvPr>
          <p:cNvSpPr>
            <a:spLocks noGrp="1"/>
          </p:cNvSpPr>
          <p:nvPr>
            <p:ph type="ctrTitle"/>
          </p:nvPr>
        </p:nvSpPr>
        <p:spPr>
          <a:xfrm>
            <a:off x="1146048" y="4437888"/>
            <a:ext cx="9899904" cy="1116711"/>
          </a:xfrm>
        </p:spPr>
        <p:txBody>
          <a:bodyPr>
            <a:normAutofit/>
          </a:bodyPr>
          <a:lstStyle/>
          <a:p>
            <a:r>
              <a:rPr lang="en-US" dirty="0"/>
              <a:t>Container Orchestration</a:t>
            </a:r>
          </a:p>
        </p:txBody>
      </p:sp>
      <p:sp>
        <p:nvSpPr>
          <p:cNvPr id="3" name="Subtitle 2">
            <a:extLst>
              <a:ext uri="{FF2B5EF4-FFF2-40B4-BE49-F238E27FC236}">
                <a16:creationId xmlns:a16="http://schemas.microsoft.com/office/drawing/2014/main" id="{25660409-4BDF-23BD-83FC-C5B749DDE98B}"/>
              </a:ext>
            </a:extLst>
          </p:cNvPr>
          <p:cNvSpPr>
            <a:spLocks noGrp="1"/>
          </p:cNvSpPr>
          <p:nvPr>
            <p:ph type="subTitle" idx="1"/>
          </p:nvPr>
        </p:nvSpPr>
        <p:spPr>
          <a:xfrm>
            <a:off x="1751012" y="5481448"/>
            <a:ext cx="8689976" cy="535939"/>
          </a:xfrm>
        </p:spPr>
        <p:txBody>
          <a:bodyPr>
            <a:normAutofit/>
          </a:bodyPr>
          <a:lstStyle/>
          <a:p>
            <a:pPr algn="r"/>
            <a:r>
              <a:rPr lang="en-US" sz="1200" dirty="0">
                <a:solidFill>
                  <a:schemeClr val="tx1">
                    <a:lumMod val="50000"/>
                    <a:lumOff val="50000"/>
                  </a:schemeClr>
                </a:solidFill>
              </a:rPr>
              <a:t>By: Jeremiah Gatong</a:t>
            </a:r>
            <a:endParaRPr lang="en-US" dirty="0">
              <a:solidFill>
                <a:schemeClr val="tx1">
                  <a:lumMod val="50000"/>
                  <a:lumOff val="50000"/>
                </a:schemeClr>
              </a:solidFill>
            </a:endParaRPr>
          </a:p>
        </p:txBody>
      </p:sp>
      <p:pic>
        <p:nvPicPr>
          <p:cNvPr id="5" name="Picture 4" descr="A container ship with cranes&#10;&#10;Description automatically generated">
            <a:extLst>
              <a:ext uri="{FF2B5EF4-FFF2-40B4-BE49-F238E27FC236}">
                <a16:creationId xmlns:a16="http://schemas.microsoft.com/office/drawing/2014/main" id="{06A4B81E-5A84-F466-6142-6153AC2C0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66" y="-39756"/>
            <a:ext cx="6983257" cy="5030370"/>
          </a:xfrm>
          <a:prstGeom prst="rect">
            <a:avLst/>
          </a:prstGeom>
        </p:spPr>
      </p:pic>
    </p:spTree>
    <p:extLst>
      <p:ext uri="{BB962C8B-B14F-4D97-AF65-F5344CB8AC3E}">
        <p14:creationId xmlns:p14="http://schemas.microsoft.com/office/powerpoint/2010/main" val="203871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ecret&#10;&#10;Description automatically generated">
            <a:extLst>
              <a:ext uri="{FF2B5EF4-FFF2-40B4-BE49-F238E27FC236}">
                <a16:creationId xmlns:a16="http://schemas.microsoft.com/office/drawing/2014/main" id="{18068B66-8164-7C6B-B2DF-9D46DFE5CA04}"/>
              </a:ext>
            </a:extLst>
          </p:cNvPr>
          <p:cNvPicPr>
            <a:picLocks noChangeAspect="1"/>
          </p:cNvPicPr>
          <p:nvPr/>
        </p:nvPicPr>
        <p:blipFill>
          <a:blip r:embed="rId2"/>
          <a:stretch>
            <a:fillRect/>
          </a:stretch>
        </p:blipFill>
        <p:spPr>
          <a:xfrm>
            <a:off x="5248643" y="759936"/>
            <a:ext cx="6299887" cy="5223179"/>
          </a:xfrm>
          <a:prstGeom prst="rect">
            <a:avLst/>
          </a:prstGeom>
        </p:spPr>
      </p:pic>
      <p:pic>
        <p:nvPicPr>
          <p:cNvPr id="12" name="Picture 1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A5C8257-29AB-05A7-6185-E492B12D9C02}"/>
              </a:ext>
            </a:extLst>
          </p:cNvPr>
          <p:cNvSpPr>
            <a:spLocks noGrp="1"/>
          </p:cNvSpPr>
          <p:nvPr>
            <p:ph idx="1"/>
          </p:nvPr>
        </p:nvSpPr>
        <p:spPr>
          <a:xfrm>
            <a:off x="913774" y="2367092"/>
            <a:ext cx="3740509" cy="3881309"/>
          </a:xfrm>
        </p:spPr>
        <p:txBody>
          <a:bodyPr>
            <a:normAutofit/>
          </a:bodyPr>
          <a:lstStyle/>
          <a:p>
            <a:r>
              <a:rPr lang="en-US" sz="1800" b="1" dirty="0" err="1"/>
              <a:t>ConfigMap</a:t>
            </a:r>
            <a:r>
              <a:rPr lang="en-US" sz="1800" dirty="0"/>
              <a:t>: External configuration of your app like </a:t>
            </a:r>
            <a:r>
              <a:rPr lang="en-US" sz="1800" dirty="0" err="1"/>
              <a:t>urls</a:t>
            </a:r>
            <a:r>
              <a:rPr lang="en-US" sz="1800" dirty="0"/>
              <a:t> of database or other services.</a:t>
            </a:r>
          </a:p>
          <a:p>
            <a:r>
              <a:rPr lang="en-US" sz="1800" b="1" dirty="0"/>
              <a:t>Secret</a:t>
            </a:r>
            <a:r>
              <a:rPr lang="en-US" sz="1800" dirty="0"/>
              <a:t>: To store secret/sensitive data like </a:t>
            </a:r>
            <a:r>
              <a:rPr lang="en-US" sz="1800" dirty="0" err="1"/>
              <a:t>db</a:t>
            </a:r>
            <a:r>
              <a:rPr lang="en-US" sz="1800" dirty="0"/>
              <a:t>-credentials, etc., encoded in base_64 format.</a:t>
            </a:r>
          </a:p>
        </p:txBody>
      </p:sp>
      <p:sp>
        <p:nvSpPr>
          <p:cNvPr id="2" name="Title 1">
            <a:extLst>
              <a:ext uri="{FF2B5EF4-FFF2-40B4-BE49-F238E27FC236}">
                <a16:creationId xmlns:a16="http://schemas.microsoft.com/office/drawing/2014/main" id="{98E0B508-BCFB-8A13-88C2-3854E1F69A8F}"/>
              </a:ext>
            </a:extLst>
          </p:cNvPr>
          <p:cNvSpPr>
            <a:spLocks noGrp="1"/>
          </p:cNvSpPr>
          <p:nvPr>
            <p:ph type="title"/>
          </p:nvPr>
        </p:nvSpPr>
        <p:spPr>
          <a:xfrm>
            <a:off x="913774" y="640831"/>
            <a:ext cx="3740515" cy="1573863"/>
          </a:xfrm>
        </p:spPr>
        <p:txBody>
          <a:bodyPr>
            <a:normAutofit/>
          </a:bodyPr>
          <a:lstStyle/>
          <a:p>
            <a:pPr algn="l"/>
            <a:r>
              <a:rPr lang="en-US" dirty="0">
                <a:solidFill>
                  <a:schemeClr val="tx1"/>
                </a:solidFill>
              </a:rPr>
              <a:t>CONFIGMAP &amp; Secrets</a:t>
            </a:r>
          </a:p>
        </p:txBody>
      </p:sp>
    </p:spTree>
    <p:extLst>
      <p:ext uri="{BB962C8B-B14F-4D97-AF65-F5344CB8AC3E}">
        <p14:creationId xmlns:p14="http://schemas.microsoft.com/office/powerpoint/2010/main" val="12904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diagram&#10;&#10;Description automatically generated">
            <a:extLst>
              <a:ext uri="{FF2B5EF4-FFF2-40B4-BE49-F238E27FC236}">
                <a16:creationId xmlns:a16="http://schemas.microsoft.com/office/drawing/2014/main" id="{0FFED7CF-0DEC-CD0D-B3B7-2244683AEBEB}"/>
              </a:ext>
            </a:extLst>
          </p:cNvPr>
          <p:cNvPicPr>
            <a:picLocks noChangeAspect="1"/>
          </p:cNvPicPr>
          <p:nvPr/>
        </p:nvPicPr>
        <p:blipFill>
          <a:blip r:embed="rId2"/>
          <a:stretch>
            <a:fillRect/>
          </a:stretch>
        </p:blipFill>
        <p:spPr>
          <a:xfrm>
            <a:off x="5248643" y="1544559"/>
            <a:ext cx="6299887" cy="3653933"/>
          </a:xfrm>
          <a:prstGeom prst="rect">
            <a:avLst/>
          </a:prstGeom>
        </p:spPr>
      </p:pic>
      <p:pic>
        <p:nvPicPr>
          <p:cNvPr id="11" name="Picture 1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B4A7022-F404-66F6-FBA5-AF3E1AC1543C}"/>
              </a:ext>
            </a:extLst>
          </p:cNvPr>
          <p:cNvSpPr>
            <a:spLocks noGrp="1"/>
          </p:cNvSpPr>
          <p:nvPr>
            <p:ph idx="1"/>
          </p:nvPr>
        </p:nvSpPr>
        <p:spPr>
          <a:xfrm>
            <a:off x="913774" y="2367092"/>
            <a:ext cx="3740509" cy="3881309"/>
          </a:xfrm>
        </p:spPr>
        <p:txBody>
          <a:bodyPr>
            <a:normAutofit fontScale="92500" lnSpcReduction="20000"/>
          </a:bodyPr>
          <a:lstStyle/>
          <a:p>
            <a:r>
              <a:rPr lang="en-US" sz="1800" dirty="0"/>
              <a:t>are used to persist data generated by pods. It attaches a physical storage to the pod that can be both local or remote like cloud or on-premise servers.</a:t>
            </a:r>
          </a:p>
          <a:p>
            <a:endParaRPr lang="en-US" sz="1800" dirty="0"/>
          </a:p>
          <a:p>
            <a:r>
              <a:rPr lang="en-US" sz="1800" b="1" dirty="0"/>
              <a:t>Persistent volume</a:t>
            </a:r>
            <a:r>
              <a:rPr lang="en-US" sz="1800" dirty="0"/>
              <a:t> is a piece of storage provisioned for use in the cluster.</a:t>
            </a:r>
          </a:p>
          <a:p>
            <a:r>
              <a:rPr lang="en-US" sz="1800" b="1" dirty="0"/>
              <a:t>Persistent Volume Claim</a:t>
            </a:r>
            <a:r>
              <a:rPr lang="en-US" sz="1800" dirty="0"/>
              <a:t> is a request for and claim to a piece of that storage.</a:t>
            </a:r>
          </a:p>
          <a:p>
            <a:endParaRPr lang="en-US" sz="1800" dirty="0"/>
          </a:p>
        </p:txBody>
      </p:sp>
      <p:sp>
        <p:nvSpPr>
          <p:cNvPr id="2" name="Title 1">
            <a:extLst>
              <a:ext uri="{FF2B5EF4-FFF2-40B4-BE49-F238E27FC236}">
                <a16:creationId xmlns:a16="http://schemas.microsoft.com/office/drawing/2014/main" id="{9D2B2E28-19FB-AAB6-5F29-4F7E773359CB}"/>
              </a:ext>
            </a:extLst>
          </p:cNvPr>
          <p:cNvSpPr>
            <a:spLocks noGrp="1"/>
          </p:cNvSpPr>
          <p:nvPr>
            <p:ph type="title"/>
          </p:nvPr>
        </p:nvSpPr>
        <p:spPr>
          <a:xfrm>
            <a:off x="913774" y="640831"/>
            <a:ext cx="3740515" cy="1573863"/>
          </a:xfrm>
        </p:spPr>
        <p:txBody>
          <a:bodyPr>
            <a:normAutofit/>
          </a:bodyPr>
          <a:lstStyle/>
          <a:p>
            <a:pPr algn="l"/>
            <a:r>
              <a:rPr lang="en-US" dirty="0">
                <a:solidFill>
                  <a:schemeClr val="tx1"/>
                </a:solidFill>
              </a:rPr>
              <a:t>VOLUMES</a:t>
            </a:r>
          </a:p>
        </p:txBody>
      </p:sp>
    </p:spTree>
    <p:extLst>
      <p:ext uri="{BB962C8B-B14F-4D97-AF65-F5344CB8AC3E}">
        <p14:creationId xmlns:p14="http://schemas.microsoft.com/office/powerpoint/2010/main" val="391593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F57CC42B-F844-5231-DDA5-C92AF0CF32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8643" y="1302264"/>
            <a:ext cx="6299887" cy="4138522"/>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14344">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236A718-A1BD-6DE7-C282-ED448BB2383F}"/>
              </a:ext>
            </a:extLst>
          </p:cNvPr>
          <p:cNvSpPr>
            <a:spLocks noGrp="1"/>
          </p:cNvSpPr>
          <p:nvPr>
            <p:ph idx="1"/>
          </p:nvPr>
        </p:nvSpPr>
        <p:spPr>
          <a:xfrm>
            <a:off x="913774" y="1895912"/>
            <a:ext cx="3740509" cy="4352489"/>
          </a:xfrm>
        </p:spPr>
        <p:txBody>
          <a:bodyPr>
            <a:normAutofit fontScale="92500" lnSpcReduction="20000"/>
          </a:bodyPr>
          <a:lstStyle/>
          <a:p>
            <a:r>
              <a:rPr lang="en-US" sz="1800" dirty="0"/>
              <a:t>manages a set of Pods to run an application workload, usually one that doesn't maintain state</a:t>
            </a:r>
          </a:p>
          <a:p>
            <a:pPr lvl="1"/>
            <a:r>
              <a:rPr lang="en-US" sz="1600" b="1" dirty="0"/>
              <a:t>Rolling Update</a:t>
            </a:r>
            <a:r>
              <a:rPr lang="en-US" sz="1600" dirty="0"/>
              <a:t>: This is the default strategy for Deployment updates. It incrementally replaces old Pods with new ones. You can control the speed of the rollout using the </a:t>
            </a:r>
            <a:r>
              <a:rPr lang="en-US" sz="1600" dirty="0" err="1"/>
              <a:t>maxSurge</a:t>
            </a:r>
            <a:r>
              <a:rPr lang="en-US" sz="1600" dirty="0"/>
              <a:t> and </a:t>
            </a:r>
            <a:r>
              <a:rPr lang="en-US" sz="1600" dirty="0" err="1"/>
              <a:t>maxUnavailable</a:t>
            </a:r>
            <a:r>
              <a:rPr lang="en-US" sz="1600" dirty="0"/>
              <a:t> fields.</a:t>
            </a:r>
          </a:p>
          <a:p>
            <a:pPr lvl="1"/>
            <a:r>
              <a:rPr lang="en-US" sz="1600" b="1" dirty="0"/>
              <a:t>Rollback</a:t>
            </a:r>
            <a:r>
              <a:rPr lang="en-US" sz="1600" dirty="0"/>
              <a:t>: If something goes wrong during a rollout, you can roll back to a previous version of the Deployment.</a:t>
            </a:r>
          </a:p>
        </p:txBody>
      </p:sp>
      <p:sp>
        <p:nvSpPr>
          <p:cNvPr id="2" name="Title 1">
            <a:extLst>
              <a:ext uri="{FF2B5EF4-FFF2-40B4-BE49-F238E27FC236}">
                <a16:creationId xmlns:a16="http://schemas.microsoft.com/office/drawing/2014/main" id="{B4444B6B-3397-CBE8-BB7F-5AF56D6A1288}"/>
              </a:ext>
            </a:extLst>
          </p:cNvPr>
          <p:cNvSpPr>
            <a:spLocks noGrp="1"/>
          </p:cNvSpPr>
          <p:nvPr>
            <p:ph type="title"/>
          </p:nvPr>
        </p:nvSpPr>
        <p:spPr>
          <a:xfrm>
            <a:off x="913774" y="640831"/>
            <a:ext cx="3740515" cy="1573863"/>
          </a:xfrm>
        </p:spPr>
        <p:txBody>
          <a:bodyPr>
            <a:normAutofit/>
          </a:bodyPr>
          <a:lstStyle/>
          <a:p>
            <a:pPr algn="l"/>
            <a:r>
              <a:rPr lang="en-US" dirty="0">
                <a:solidFill>
                  <a:schemeClr val="tx1"/>
                </a:solidFill>
              </a:rPr>
              <a:t>DEPLOYMENTS</a:t>
            </a:r>
          </a:p>
        </p:txBody>
      </p:sp>
    </p:spTree>
    <p:extLst>
      <p:ext uri="{BB962C8B-B14F-4D97-AF65-F5344CB8AC3E}">
        <p14:creationId xmlns:p14="http://schemas.microsoft.com/office/powerpoint/2010/main" val="357760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A7DD-7915-D226-5246-ADE8B190DE82}"/>
              </a:ext>
            </a:extLst>
          </p:cNvPr>
          <p:cNvSpPr>
            <a:spLocks noGrp="1"/>
          </p:cNvSpPr>
          <p:nvPr>
            <p:ph type="title"/>
          </p:nvPr>
        </p:nvSpPr>
        <p:spPr/>
        <p:txBody>
          <a:bodyPr/>
          <a:lstStyle/>
          <a:p>
            <a:r>
              <a:rPr lang="en-US" dirty="0">
                <a:solidFill>
                  <a:schemeClr val="tx1"/>
                </a:solidFill>
              </a:rPr>
              <a:t>OpenShift</a:t>
            </a:r>
          </a:p>
        </p:txBody>
      </p:sp>
      <p:pic>
        <p:nvPicPr>
          <p:cNvPr id="5" name="Content Placeholder 4" descr="A red circle with black background&#10;&#10;Description automatically generated">
            <a:extLst>
              <a:ext uri="{FF2B5EF4-FFF2-40B4-BE49-F238E27FC236}">
                <a16:creationId xmlns:a16="http://schemas.microsoft.com/office/drawing/2014/main" id="{D3801C5C-508D-BCEF-2329-D59D601B1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306" y="989012"/>
            <a:ext cx="5267325" cy="4876800"/>
          </a:xfrm>
        </p:spPr>
      </p:pic>
    </p:spTree>
    <p:extLst>
      <p:ext uri="{BB962C8B-B14F-4D97-AF65-F5344CB8AC3E}">
        <p14:creationId xmlns:p14="http://schemas.microsoft.com/office/powerpoint/2010/main" val="301548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4104">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9C28E38C-9C65-DB4C-AE1B-20D47A784F64}"/>
              </a:ext>
            </a:extLst>
          </p:cNvPr>
          <p:cNvPicPr>
            <a:picLocks noChangeAspect="1"/>
          </p:cNvPicPr>
          <p:nvPr/>
        </p:nvPicPr>
        <p:blipFill>
          <a:blip r:embed="rId3"/>
          <a:stretch>
            <a:fillRect/>
          </a:stretch>
        </p:blipFill>
        <p:spPr>
          <a:xfrm>
            <a:off x="640622" y="352643"/>
            <a:ext cx="11032757" cy="6341772"/>
          </a:xfrm>
          <a:prstGeom prst="rect">
            <a:avLst/>
          </a:prstGeom>
        </p:spPr>
      </p:pic>
    </p:spTree>
    <p:extLst>
      <p:ext uri="{BB962C8B-B14F-4D97-AF65-F5344CB8AC3E}">
        <p14:creationId xmlns:p14="http://schemas.microsoft.com/office/powerpoint/2010/main" val="26981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ECA316D-ACA5-0AF8-DB6C-1D61AB33E151}"/>
              </a:ext>
            </a:extLst>
          </p:cNvPr>
          <p:cNvPicPr>
            <a:picLocks noChangeAspect="1"/>
          </p:cNvPicPr>
          <p:nvPr/>
        </p:nvPicPr>
        <p:blipFill>
          <a:blip r:embed="rId2"/>
          <a:stretch>
            <a:fillRect/>
          </a:stretch>
        </p:blipFill>
        <p:spPr>
          <a:xfrm>
            <a:off x="1628267" y="0"/>
            <a:ext cx="8935466" cy="6858000"/>
          </a:xfrm>
          <a:prstGeom prst="rect">
            <a:avLst/>
          </a:prstGeom>
        </p:spPr>
      </p:pic>
      <p:sp>
        <p:nvSpPr>
          <p:cNvPr id="2" name="Title 1">
            <a:extLst>
              <a:ext uri="{FF2B5EF4-FFF2-40B4-BE49-F238E27FC236}">
                <a16:creationId xmlns:a16="http://schemas.microsoft.com/office/drawing/2014/main" id="{1E87DAE9-602A-F18B-F0C4-0FDA876DA820}"/>
              </a:ext>
            </a:extLst>
          </p:cNvPr>
          <p:cNvSpPr>
            <a:spLocks noGrp="1"/>
          </p:cNvSpPr>
          <p:nvPr>
            <p:ph type="title"/>
          </p:nvPr>
        </p:nvSpPr>
        <p:spPr>
          <a:xfrm>
            <a:off x="142011" y="126843"/>
            <a:ext cx="1602899" cy="1079075"/>
          </a:xfrm>
        </p:spPr>
        <p:txBody>
          <a:bodyPr/>
          <a:lstStyle/>
          <a:p>
            <a:r>
              <a:rPr lang="en-US" dirty="0">
                <a:solidFill>
                  <a:schemeClr val="tx1"/>
                </a:solidFill>
              </a:rPr>
              <a:t>Demo</a:t>
            </a:r>
          </a:p>
        </p:txBody>
      </p:sp>
    </p:spTree>
    <p:extLst>
      <p:ext uri="{BB962C8B-B14F-4D97-AF65-F5344CB8AC3E}">
        <p14:creationId xmlns:p14="http://schemas.microsoft.com/office/powerpoint/2010/main" val="132654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ships and containers&#10;&#10;Description automatically generated">
            <a:extLst>
              <a:ext uri="{FF2B5EF4-FFF2-40B4-BE49-F238E27FC236}">
                <a16:creationId xmlns:a16="http://schemas.microsoft.com/office/drawing/2014/main" id="{F5BD7E72-6812-EAE3-202C-F639E2F44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74" y="2872408"/>
            <a:ext cx="6474908" cy="3985591"/>
          </a:xfrm>
          <a:prstGeom prst="rect">
            <a:avLst/>
          </a:prstGeom>
        </p:spPr>
      </p:pic>
      <p:sp>
        <p:nvSpPr>
          <p:cNvPr id="2" name="Title 1">
            <a:extLst>
              <a:ext uri="{FF2B5EF4-FFF2-40B4-BE49-F238E27FC236}">
                <a16:creationId xmlns:a16="http://schemas.microsoft.com/office/drawing/2014/main" id="{DE115CDC-647F-39A7-C444-2F1D1E96067F}"/>
              </a:ext>
            </a:extLst>
          </p:cNvPr>
          <p:cNvSpPr>
            <a:spLocks noGrp="1"/>
          </p:cNvSpPr>
          <p:nvPr>
            <p:ph type="title"/>
          </p:nvPr>
        </p:nvSpPr>
        <p:spPr>
          <a:xfrm>
            <a:off x="913775" y="618517"/>
            <a:ext cx="10364451" cy="992169"/>
          </a:xfrm>
        </p:spPr>
        <p:txBody>
          <a:bodyPr>
            <a:normAutofit fontScale="90000"/>
          </a:bodyPr>
          <a:lstStyle/>
          <a:p>
            <a:r>
              <a:rPr lang="en-US" dirty="0"/>
              <a:t>What is Container Orchestration?</a:t>
            </a:r>
            <a:br>
              <a:rPr lang="en-US" dirty="0"/>
            </a:br>
            <a:endParaRPr lang="en-US" dirty="0"/>
          </a:p>
        </p:txBody>
      </p:sp>
      <p:sp>
        <p:nvSpPr>
          <p:cNvPr id="3" name="Content Placeholder 2">
            <a:extLst>
              <a:ext uri="{FF2B5EF4-FFF2-40B4-BE49-F238E27FC236}">
                <a16:creationId xmlns:a16="http://schemas.microsoft.com/office/drawing/2014/main" id="{E2F272E5-0B39-04D1-5ACF-99397C5C46BD}"/>
              </a:ext>
            </a:extLst>
          </p:cNvPr>
          <p:cNvSpPr>
            <a:spLocks noGrp="1"/>
          </p:cNvSpPr>
          <p:nvPr>
            <p:ph sz="quarter" idx="13"/>
          </p:nvPr>
        </p:nvSpPr>
        <p:spPr>
          <a:xfrm>
            <a:off x="913774" y="1484151"/>
            <a:ext cx="10363826" cy="5126374"/>
          </a:xfrm>
        </p:spPr>
        <p:txBody>
          <a:bodyPr>
            <a:normAutofit/>
          </a:bodyPr>
          <a:lstStyle/>
          <a:p>
            <a:r>
              <a:rPr lang="en-US" b="1" dirty="0"/>
              <a:t>Container orchestration  - </a:t>
            </a:r>
            <a:r>
              <a:rPr lang="en-US" dirty="0"/>
              <a:t>is the automation of all aspects of coordinating and managing containers. Container orchestration is focused on managing the life cycle of containers and their dynamic environments.</a:t>
            </a:r>
          </a:p>
          <a:p>
            <a:r>
              <a:rPr lang="en-US" dirty="0"/>
              <a:t>Used to automate the following tasks at scale:</a:t>
            </a:r>
          </a:p>
          <a:p>
            <a:pPr marL="457200" lvl="1" indent="0">
              <a:buNone/>
            </a:pPr>
            <a:r>
              <a:rPr lang="en-US" sz="1400" i="1" dirty="0"/>
              <a:t>• Configuring and scheduling of containers</a:t>
            </a:r>
          </a:p>
          <a:p>
            <a:pPr marL="457200" lvl="1" indent="0">
              <a:buNone/>
            </a:pPr>
            <a:r>
              <a:rPr lang="en-US" sz="1400" i="1" dirty="0"/>
              <a:t>• Provisioning and deployments of containers</a:t>
            </a:r>
          </a:p>
          <a:p>
            <a:pPr marL="457200" lvl="1" indent="0">
              <a:buNone/>
            </a:pPr>
            <a:r>
              <a:rPr lang="en-US" sz="1400" i="1" dirty="0"/>
              <a:t>• Availability of containers</a:t>
            </a:r>
          </a:p>
          <a:p>
            <a:pPr marL="457200" lvl="1" indent="0">
              <a:buNone/>
            </a:pPr>
            <a:r>
              <a:rPr lang="en-US" sz="1400" i="1" dirty="0"/>
              <a:t>• The configuration of applications in terms of the containers that they run in</a:t>
            </a:r>
          </a:p>
          <a:p>
            <a:pPr marL="457200" lvl="1" indent="0">
              <a:buNone/>
            </a:pPr>
            <a:r>
              <a:rPr lang="en-US" sz="1400" i="1" dirty="0"/>
              <a:t>• Scaling of containers to equally balance application workloads across infrastructure</a:t>
            </a:r>
          </a:p>
          <a:p>
            <a:pPr marL="457200" lvl="1" indent="0">
              <a:buNone/>
            </a:pPr>
            <a:r>
              <a:rPr lang="en-US" sz="1400" i="1" dirty="0"/>
              <a:t>• Allocation of resources between containers</a:t>
            </a:r>
          </a:p>
          <a:p>
            <a:pPr marL="457200" lvl="1" indent="0">
              <a:buNone/>
            </a:pPr>
            <a:r>
              <a:rPr lang="en-US" sz="1400" i="1" dirty="0"/>
              <a:t>• Load balancing, traffic routing and service discovery of containers</a:t>
            </a:r>
          </a:p>
          <a:p>
            <a:pPr marL="457200" lvl="1" indent="0">
              <a:buNone/>
            </a:pPr>
            <a:r>
              <a:rPr lang="en-US" sz="1400" i="1" dirty="0"/>
              <a:t>• Health monitoring of containers</a:t>
            </a:r>
          </a:p>
          <a:p>
            <a:pPr marL="457200" lvl="1" indent="0">
              <a:buNone/>
            </a:pPr>
            <a:r>
              <a:rPr lang="en-US" sz="1400" i="1" dirty="0"/>
              <a:t>• Securing the interactions between containers</a:t>
            </a:r>
            <a:r>
              <a:rPr lang="en-US" sz="1400" dirty="0"/>
              <a:t>.</a:t>
            </a:r>
          </a:p>
        </p:txBody>
      </p:sp>
    </p:spTree>
    <p:extLst>
      <p:ext uri="{BB962C8B-B14F-4D97-AF65-F5344CB8AC3E}">
        <p14:creationId xmlns:p14="http://schemas.microsoft.com/office/powerpoint/2010/main" val="411936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ABDCBA-3483-4395-986B-AF2A223F6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E5DDAE72-2BA0-4D3D-A316-7BF1A514B7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8E1AC3-75C4-DCB8-465C-15874B039F46}"/>
              </a:ext>
            </a:extLst>
          </p:cNvPr>
          <p:cNvSpPr>
            <a:spLocks noGrp="1"/>
          </p:cNvSpPr>
          <p:nvPr>
            <p:ph type="title"/>
          </p:nvPr>
        </p:nvSpPr>
        <p:spPr>
          <a:xfrm>
            <a:off x="4659812" y="22846"/>
            <a:ext cx="5943871" cy="1573863"/>
          </a:xfrm>
        </p:spPr>
        <p:txBody>
          <a:bodyPr>
            <a:normAutofit/>
          </a:bodyPr>
          <a:lstStyle/>
          <a:p>
            <a:pPr algn="l"/>
            <a:r>
              <a:rPr lang="en-US" sz="3200" dirty="0"/>
              <a:t>Orchestration Tools</a:t>
            </a:r>
          </a:p>
        </p:txBody>
      </p:sp>
      <p:sp>
        <p:nvSpPr>
          <p:cNvPr id="3" name="Content Placeholder 2">
            <a:extLst>
              <a:ext uri="{FF2B5EF4-FFF2-40B4-BE49-F238E27FC236}">
                <a16:creationId xmlns:a16="http://schemas.microsoft.com/office/drawing/2014/main" id="{0C7F6B26-E193-F0AB-BF30-8717A6BBBB69}"/>
              </a:ext>
            </a:extLst>
          </p:cNvPr>
          <p:cNvSpPr>
            <a:spLocks noGrp="1"/>
          </p:cNvSpPr>
          <p:nvPr>
            <p:ph sz="quarter" idx="13"/>
          </p:nvPr>
        </p:nvSpPr>
        <p:spPr>
          <a:xfrm>
            <a:off x="643463" y="159392"/>
            <a:ext cx="3352128" cy="6089010"/>
          </a:xfrm>
        </p:spPr>
        <p:txBody>
          <a:bodyPr>
            <a:normAutofit fontScale="92500" lnSpcReduction="10000"/>
          </a:bodyPr>
          <a:lstStyle/>
          <a:p>
            <a:r>
              <a:rPr lang="en-US" sz="1600" b="1" dirty="0"/>
              <a:t>Docker Swarm</a:t>
            </a:r>
            <a:r>
              <a:rPr lang="en-US" sz="1600" dirty="0"/>
              <a:t> - Docker swarm is also a container orchestration tool, meaning that it allows the user to manage multiple containers deployed across multiple host machines.</a:t>
            </a:r>
          </a:p>
          <a:p>
            <a:r>
              <a:rPr lang="en-US" sz="1600" b="1" dirty="0"/>
              <a:t>K8s</a:t>
            </a:r>
            <a:r>
              <a:rPr lang="en-US" sz="1600" dirty="0"/>
              <a:t> - Kubernetes is an open-source container orchestration tool. Kubernetes allows us to build application services that deploy multiple containers, schedule them across the cluster, scale those containers and manage the lifecycle of those Containers.</a:t>
            </a:r>
          </a:p>
          <a:p>
            <a:r>
              <a:rPr lang="en-US" sz="1600" b="1" dirty="0"/>
              <a:t>OCP</a:t>
            </a:r>
            <a:r>
              <a:rPr lang="en-US" sz="1600" dirty="0"/>
              <a:t> - is Red Hat's enterprise Kubernetes platform. It's a comprehensive solution that offers developer and operational tools on top of Kubernetes.</a:t>
            </a:r>
          </a:p>
        </p:txBody>
      </p:sp>
      <p:pic>
        <p:nvPicPr>
          <p:cNvPr id="4" name="Picture 3" descr="A cartoon of a whale carrying a container&#10;&#10;Description automatically generated">
            <a:extLst>
              <a:ext uri="{FF2B5EF4-FFF2-40B4-BE49-F238E27FC236}">
                <a16:creationId xmlns:a16="http://schemas.microsoft.com/office/drawing/2014/main" id="{4FD026FE-EF13-E848-2B89-4C66183EE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070" y="2772068"/>
            <a:ext cx="2400777" cy="3284263"/>
          </a:xfrm>
          <a:prstGeom prst="roundRect">
            <a:avLst>
              <a:gd name="adj" fmla="val 0"/>
            </a:avLst>
          </a:prstGeom>
          <a:ln w="82550" cap="sq">
            <a:noFill/>
            <a:miter lim="800000"/>
          </a:ln>
          <a:effectLst/>
        </p:spPr>
      </p:pic>
      <p:pic>
        <p:nvPicPr>
          <p:cNvPr id="5" name="Picture 4" descr="A black background with a black square&#10;&#10;Description automatically generated with medium confidence">
            <a:extLst>
              <a:ext uri="{FF2B5EF4-FFF2-40B4-BE49-F238E27FC236}">
                <a16:creationId xmlns:a16="http://schemas.microsoft.com/office/drawing/2014/main" id="{A3D8FE23-CF46-F81F-0EB8-09794E876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665" y="1216640"/>
            <a:ext cx="5023371" cy="1084954"/>
          </a:xfrm>
          <a:prstGeom prst="roundRect">
            <a:avLst>
              <a:gd name="adj" fmla="val 0"/>
            </a:avLst>
          </a:prstGeom>
          <a:ln w="82550" cap="sq">
            <a:noFill/>
            <a:miter lim="800000"/>
          </a:ln>
          <a:effectLst/>
        </p:spPr>
      </p:pic>
      <p:pic>
        <p:nvPicPr>
          <p:cNvPr id="6" name="Picture 5" descr="A red circle with black background&#10;&#10;Description automatically generated">
            <a:extLst>
              <a:ext uri="{FF2B5EF4-FFF2-40B4-BE49-F238E27FC236}">
                <a16:creationId xmlns:a16="http://schemas.microsoft.com/office/drawing/2014/main" id="{20F81672-D5FD-6FFE-5DDF-B7188437C3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1941" y="3066800"/>
            <a:ext cx="2400777" cy="2574560"/>
          </a:xfrm>
          <a:prstGeom prst="roundRect">
            <a:avLst>
              <a:gd name="adj" fmla="val 0"/>
            </a:avLst>
          </a:prstGeom>
          <a:ln w="82550" cap="sq">
            <a:noFill/>
            <a:miter lim="800000"/>
          </a:ln>
          <a:effectLst/>
        </p:spPr>
      </p:pic>
      <p:pic>
        <p:nvPicPr>
          <p:cNvPr id="15" name="Picture 14">
            <a:extLst>
              <a:ext uri="{FF2B5EF4-FFF2-40B4-BE49-F238E27FC236}">
                <a16:creationId xmlns:a16="http://schemas.microsoft.com/office/drawing/2014/main" id="{B92E0FD1-8437-4082-8DD6-4623B4D0C5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33526"/>
          <a:stretch/>
        </p:blipFill>
        <p:spPr>
          <a:xfrm>
            <a:off x="4087504" y="0"/>
            <a:ext cx="8104496" cy="6858000"/>
          </a:xfrm>
          <a:prstGeom prst="rect">
            <a:avLst/>
          </a:prstGeom>
        </p:spPr>
      </p:pic>
    </p:spTree>
    <p:extLst>
      <p:ext uri="{BB962C8B-B14F-4D97-AF65-F5344CB8AC3E}">
        <p14:creationId xmlns:p14="http://schemas.microsoft.com/office/powerpoint/2010/main" val="43329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A0D0-A792-37A1-E96F-B85F20788738}"/>
              </a:ext>
            </a:extLst>
          </p:cNvPr>
          <p:cNvSpPr>
            <a:spLocks noGrp="1"/>
          </p:cNvSpPr>
          <p:nvPr>
            <p:ph type="title"/>
          </p:nvPr>
        </p:nvSpPr>
        <p:spPr>
          <a:xfrm>
            <a:off x="913774" y="260709"/>
            <a:ext cx="10364451" cy="941926"/>
          </a:xfrm>
        </p:spPr>
        <p:txBody>
          <a:bodyPr/>
          <a:lstStyle/>
          <a:p>
            <a:r>
              <a:rPr lang="en-US" dirty="0"/>
              <a:t>Kubernetes Components</a:t>
            </a:r>
          </a:p>
        </p:txBody>
      </p:sp>
      <p:pic>
        <p:nvPicPr>
          <p:cNvPr id="1026" name="Picture 2">
            <a:extLst>
              <a:ext uri="{FF2B5EF4-FFF2-40B4-BE49-F238E27FC236}">
                <a16:creationId xmlns:a16="http://schemas.microsoft.com/office/drawing/2014/main" id="{FA726C3F-CEDA-DA86-8481-55073ACC9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641" y="1281125"/>
            <a:ext cx="6667500" cy="543877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A blue hexagon with a white wheel&#10;&#10;Description automatically generated">
            <a:extLst>
              <a:ext uri="{FF2B5EF4-FFF2-40B4-BE49-F238E27FC236}">
                <a16:creationId xmlns:a16="http://schemas.microsoft.com/office/drawing/2014/main" id="{B1D7C285-6985-E2B7-DBAC-DC922D358F03}"/>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621286" y="4719709"/>
            <a:ext cx="1530168" cy="1484688"/>
          </a:xfrm>
        </p:spPr>
      </p:pic>
    </p:spTree>
    <p:extLst>
      <p:ext uri="{BB962C8B-B14F-4D97-AF65-F5344CB8AC3E}">
        <p14:creationId xmlns:p14="http://schemas.microsoft.com/office/powerpoint/2010/main" val="195432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D357-4D1E-8ADA-D869-956A6DC81EF0}"/>
              </a:ext>
            </a:extLst>
          </p:cNvPr>
          <p:cNvSpPr>
            <a:spLocks noGrp="1"/>
          </p:cNvSpPr>
          <p:nvPr>
            <p:ph type="title"/>
          </p:nvPr>
        </p:nvSpPr>
        <p:spPr/>
        <p:txBody>
          <a:bodyPr/>
          <a:lstStyle/>
          <a:p>
            <a:r>
              <a:rPr lang="en-US" dirty="0"/>
              <a:t>Kubernetes Architecture</a:t>
            </a:r>
          </a:p>
        </p:txBody>
      </p:sp>
      <p:pic>
        <p:nvPicPr>
          <p:cNvPr id="2050" name="Picture 2">
            <a:extLst>
              <a:ext uri="{FF2B5EF4-FFF2-40B4-BE49-F238E27FC236}">
                <a16:creationId xmlns:a16="http://schemas.microsoft.com/office/drawing/2014/main" id="{C843D1CC-7D4D-42CD-4E0F-2B9525C11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447" y="2039921"/>
            <a:ext cx="95250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69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E930-0F5D-002A-6A47-3408B1547029}"/>
              </a:ext>
            </a:extLst>
          </p:cNvPr>
          <p:cNvSpPr>
            <a:spLocks noGrp="1"/>
          </p:cNvSpPr>
          <p:nvPr>
            <p:ph type="title"/>
          </p:nvPr>
        </p:nvSpPr>
        <p:spPr>
          <a:xfrm>
            <a:off x="791680" y="377505"/>
            <a:ext cx="3498979" cy="939042"/>
          </a:xfrm>
        </p:spPr>
        <p:txBody>
          <a:bodyPr/>
          <a:lstStyle/>
          <a:p>
            <a:r>
              <a:rPr lang="en-US" dirty="0">
                <a:solidFill>
                  <a:schemeClr val="tx1"/>
                </a:solidFill>
              </a:rPr>
              <a:t>NODE</a:t>
            </a:r>
          </a:p>
        </p:txBody>
      </p:sp>
      <p:sp>
        <p:nvSpPr>
          <p:cNvPr id="3" name="Content Placeholder 2">
            <a:extLst>
              <a:ext uri="{FF2B5EF4-FFF2-40B4-BE49-F238E27FC236}">
                <a16:creationId xmlns:a16="http://schemas.microsoft.com/office/drawing/2014/main" id="{6AF6DB4E-0C0F-2B3E-6C7E-1E105F1F0B2F}"/>
              </a:ext>
            </a:extLst>
          </p:cNvPr>
          <p:cNvSpPr>
            <a:spLocks noGrp="1"/>
          </p:cNvSpPr>
          <p:nvPr>
            <p:ph idx="1"/>
          </p:nvPr>
        </p:nvSpPr>
        <p:spPr>
          <a:xfrm>
            <a:off x="5118447" y="-1"/>
            <a:ext cx="6281873" cy="6795083"/>
          </a:xfrm>
        </p:spPr>
        <p:txBody>
          <a:bodyPr>
            <a:normAutofit fontScale="62500" lnSpcReduction="20000"/>
          </a:bodyPr>
          <a:lstStyle/>
          <a:p>
            <a:pPr marL="0" indent="0">
              <a:buNone/>
            </a:pPr>
            <a:r>
              <a:rPr lang="en-US" b="1" dirty="0"/>
              <a:t>Master node</a:t>
            </a:r>
          </a:p>
          <a:p>
            <a:r>
              <a:rPr lang="en-US" dirty="0"/>
              <a:t>The scheduler is the component that is responsible for selecting the node that will be in charge of hosting our workload. The scheduler will select the node based on resource utilization, taints, quotas, …etc.</a:t>
            </a:r>
          </a:p>
          <a:p>
            <a:r>
              <a:rPr lang="en-US" dirty="0"/>
              <a:t>The Control Manager is responsible for detecting the state changes of our workload. If a pod crashes, it will try to reschedule the pod to make sure we always have the desired number of pods running in our cluster. The control manager doesn’t schedule pods by itself, it will reach out to the scheduler to delegate that task.</a:t>
            </a:r>
          </a:p>
          <a:p>
            <a:r>
              <a:rPr lang="en-US" dirty="0" err="1"/>
              <a:t>Etcd</a:t>
            </a:r>
            <a:r>
              <a:rPr lang="en-US" dirty="0"/>
              <a:t> is a key-value pair storage that stores the status of our various Kubernetes components</a:t>
            </a:r>
          </a:p>
          <a:p>
            <a:r>
              <a:rPr lang="en-US" dirty="0"/>
              <a:t>The </a:t>
            </a:r>
            <a:r>
              <a:rPr lang="en-US" dirty="0" err="1"/>
              <a:t>APi</a:t>
            </a:r>
            <a:r>
              <a:rPr lang="en-US" dirty="0"/>
              <a:t> server is a very important layer because it allows us to deploy our workload utilizing the HTTP request or </a:t>
            </a:r>
            <a:r>
              <a:rPr lang="en-US" dirty="0" err="1"/>
              <a:t>kubectl</a:t>
            </a:r>
            <a:r>
              <a:rPr lang="en-US" dirty="0"/>
              <a:t> ( that is interacting with the API)</a:t>
            </a:r>
          </a:p>
          <a:p>
            <a:pPr marL="0" indent="0">
              <a:buNone/>
            </a:pPr>
            <a:endParaRPr lang="en-US" dirty="0"/>
          </a:p>
          <a:p>
            <a:pPr marL="0" indent="0">
              <a:buNone/>
            </a:pPr>
            <a:r>
              <a:rPr lang="en-US" b="1" dirty="0"/>
              <a:t>Worker node</a:t>
            </a:r>
          </a:p>
          <a:p>
            <a:r>
              <a:rPr lang="en-US" dirty="0" err="1"/>
              <a:t>Kubelet</a:t>
            </a:r>
            <a:r>
              <a:rPr lang="en-US" dirty="0"/>
              <a:t>: Once the scheduler has identified the node to run our workload, </a:t>
            </a:r>
            <a:r>
              <a:rPr lang="en-US" dirty="0" err="1"/>
              <a:t>kubelet</a:t>
            </a:r>
            <a:r>
              <a:rPr lang="en-US" dirty="0"/>
              <a:t> is in charge of allocating resources and running our pods. It is also responsible for validating that our pods are ready and healthy. </a:t>
            </a:r>
            <a:r>
              <a:rPr lang="en-US" dirty="0" err="1"/>
              <a:t>Kubelet</a:t>
            </a:r>
            <a:r>
              <a:rPr lang="en-US" dirty="0"/>
              <a:t> will report any state changes of our pod to the control manager.</a:t>
            </a:r>
          </a:p>
          <a:p>
            <a:r>
              <a:rPr lang="en-US" dirty="0" err="1"/>
              <a:t>Kube</a:t>
            </a:r>
            <a:r>
              <a:rPr lang="en-US" dirty="0"/>
              <a:t>-proxy is the component in charge of the communication between services.</a:t>
            </a:r>
          </a:p>
          <a:p>
            <a:r>
              <a:rPr lang="en-US" dirty="0"/>
              <a:t>Container runtime: since Kubernetes orchestrates containers within your cluster, the node needs to have a container runtime. Most of us use the docker runtime.</a:t>
            </a:r>
          </a:p>
        </p:txBody>
      </p:sp>
      <p:pic>
        <p:nvPicPr>
          <p:cNvPr id="9218" name="Picture 2">
            <a:extLst>
              <a:ext uri="{FF2B5EF4-FFF2-40B4-BE49-F238E27FC236}">
                <a16:creationId xmlns:a16="http://schemas.microsoft.com/office/drawing/2014/main" id="{22E0A781-BA3C-963E-43AB-62959F6C0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0" y="2097157"/>
            <a:ext cx="4953637" cy="309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9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54634EEF-0DF3-068B-2679-2B8C09FA0C2A}"/>
              </a:ext>
            </a:extLst>
          </p:cNvPr>
          <p:cNvSpPr>
            <a:spLocks noGrp="1"/>
          </p:cNvSpPr>
          <p:nvPr>
            <p:ph type="title"/>
          </p:nvPr>
        </p:nvSpPr>
        <p:spPr>
          <a:xfrm>
            <a:off x="913775" y="618517"/>
            <a:ext cx="7859564" cy="1596177"/>
          </a:xfrm>
        </p:spPr>
        <p:txBody>
          <a:bodyPr>
            <a:normAutofit/>
          </a:bodyPr>
          <a:lstStyle/>
          <a:p>
            <a:r>
              <a:rPr lang="en-US" sz="4000" dirty="0" err="1">
                <a:solidFill>
                  <a:schemeClr val="tx1"/>
                </a:solidFill>
              </a:rPr>
              <a:t>PoD</a:t>
            </a:r>
            <a:endParaRPr lang="en-US" sz="4000" dirty="0">
              <a:solidFill>
                <a:schemeClr val="tx1"/>
              </a:solidFill>
            </a:endParaRPr>
          </a:p>
        </p:txBody>
      </p:sp>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5" name="Content Placeholder 4">
            <a:extLst>
              <a:ext uri="{FF2B5EF4-FFF2-40B4-BE49-F238E27FC236}">
                <a16:creationId xmlns:a16="http://schemas.microsoft.com/office/drawing/2014/main" id="{F2638B96-DFD2-EBF5-F50E-C8A8AEF6C647}"/>
              </a:ext>
            </a:extLst>
          </p:cNvPr>
          <p:cNvPicPr>
            <a:picLocks noGrp="1" noChangeAspect="1"/>
          </p:cNvPicPr>
          <p:nvPr>
            <p:ph idx="1"/>
          </p:nvPr>
        </p:nvPicPr>
        <p:blipFill>
          <a:blip r:embed="rId4"/>
          <a:stretch>
            <a:fillRect/>
          </a:stretch>
        </p:blipFill>
        <p:spPr>
          <a:xfrm>
            <a:off x="4843557" y="2873059"/>
            <a:ext cx="5887409" cy="3424237"/>
          </a:xfr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6" name="Content Placeholder 2">
            <a:extLst>
              <a:ext uri="{FF2B5EF4-FFF2-40B4-BE49-F238E27FC236}">
                <a16:creationId xmlns:a16="http://schemas.microsoft.com/office/drawing/2014/main" id="{600B3408-00DA-D4B7-ED94-36319D6625F9}"/>
              </a:ext>
            </a:extLst>
          </p:cNvPr>
          <p:cNvSpPr txBox="1">
            <a:spLocks/>
          </p:cNvSpPr>
          <p:nvPr/>
        </p:nvSpPr>
        <p:spPr>
          <a:xfrm>
            <a:off x="463870" y="2436737"/>
            <a:ext cx="3352128" cy="3168071"/>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600" dirty="0"/>
              <a:t>Smallest unit of Kubernetes, provides abstraction over a container. Creates a running env/layer on top of the container. Usually runs only one application container but can run multiple as well.</a:t>
            </a:r>
          </a:p>
        </p:txBody>
      </p:sp>
    </p:spTree>
    <p:extLst>
      <p:ext uri="{BB962C8B-B14F-4D97-AF65-F5344CB8AC3E}">
        <p14:creationId xmlns:p14="http://schemas.microsoft.com/office/powerpoint/2010/main" val="210873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284" name="Rectangle 112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85" name="Picture 1127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158D592-A170-AB83-9205-D47B998F7C5C}"/>
              </a:ext>
            </a:extLst>
          </p:cNvPr>
          <p:cNvSpPr>
            <a:spLocks noGrp="1"/>
          </p:cNvSpPr>
          <p:nvPr>
            <p:ph idx="1"/>
          </p:nvPr>
        </p:nvSpPr>
        <p:spPr>
          <a:xfrm>
            <a:off x="495300" y="2367092"/>
            <a:ext cx="5524500" cy="3881309"/>
          </a:xfrm>
        </p:spPr>
        <p:txBody>
          <a:bodyPr>
            <a:normAutofit fontScale="85000" lnSpcReduction="10000"/>
          </a:bodyPr>
          <a:lstStyle/>
          <a:p>
            <a:pPr marL="0" indent="0">
              <a:buNone/>
            </a:pPr>
            <a:r>
              <a:rPr lang="en-US" sz="1800" dirty="0"/>
              <a:t>manage the network access to the Pods.</a:t>
            </a:r>
          </a:p>
          <a:p>
            <a:endParaRPr lang="en-US" sz="1800" b="1" dirty="0"/>
          </a:p>
          <a:p>
            <a:r>
              <a:rPr lang="en-US" sz="1800" b="1" dirty="0" err="1"/>
              <a:t>ClusterIP</a:t>
            </a:r>
            <a:r>
              <a:rPr lang="en-US" sz="1800" dirty="0"/>
              <a:t> is the default and is for internal communication within the cluster.</a:t>
            </a:r>
          </a:p>
          <a:p>
            <a:r>
              <a:rPr lang="en-US" sz="1800" b="1" dirty="0" err="1"/>
              <a:t>NodePort</a:t>
            </a:r>
            <a:r>
              <a:rPr lang="en-US" sz="1800" dirty="0"/>
              <a:t> is for exposing services using NAT, accessible via any node's IP and the designated port.</a:t>
            </a:r>
          </a:p>
          <a:p>
            <a:r>
              <a:rPr lang="en-US" sz="1800" b="1" dirty="0" err="1"/>
              <a:t>LoadBalancer</a:t>
            </a:r>
            <a:r>
              <a:rPr lang="en-US" sz="1800" dirty="0"/>
              <a:t> is for cloud environments and provisions an external IP using the cloud provider's load balancer.</a:t>
            </a:r>
          </a:p>
          <a:p>
            <a:r>
              <a:rPr lang="en-US" sz="1800" b="1" dirty="0" err="1"/>
              <a:t>ExternalIP</a:t>
            </a:r>
            <a:r>
              <a:rPr lang="en-US" sz="1800" dirty="0"/>
              <a:t> is for routing specific external IPs to services, assuming you've set up the routing yourself.</a:t>
            </a:r>
          </a:p>
        </p:txBody>
      </p:sp>
      <p:sp>
        <p:nvSpPr>
          <p:cNvPr id="2" name="Title 1">
            <a:extLst>
              <a:ext uri="{FF2B5EF4-FFF2-40B4-BE49-F238E27FC236}">
                <a16:creationId xmlns:a16="http://schemas.microsoft.com/office/drawing/2014/main" id="{D8DFA760-01BC-EAF5-8525-24036C06E438}"/>
              </a:ext>
            </a:extLst>
          </p:cNvPr>
          <p:cNvSpPr>
            <a:spLocks noGrp="1"/>
          </p:cNvSpPr>
          <p:nvPr>
            <p:ph type="title"/>
          </p:nvPr>
        </p:nvSpPr>
        <p:spPr>
          <a:xfrm>
            <a:off x="913774" y="640831"/>
            <a:ext cx="3740515" cy="1573863"/>
          </a:xfrm>
        </p:spPr>
        <p:txBody>
          <a:bodyPr>
            <a:normAutofit/>
          </a:bodyPr>
          <a:lstStyle/>
          <a:p>
            <a:pPr algn="l"/>
            <a:r>
              <a:rPr lang="en-US" dirty="0">
                <a:solidFill>
                  <a:schemeClr val="tx1"/>
                </a:solidFill>
              </a:rPr>
              <a:t>SERVICE</a:t>
            </a:r>
          </a:p>
        </p:txBody>
      </p:sp>
      <p:pic>
        <p:nvPicPr>
          <p:cNvPr id="5" name="Picture 4">
            <a:extLst>
              <a:ext uri="{FF2B5EF4-FFF2-40B4-BE49-F238E27FC236}">
                <a16:creationId xmlns:a16="http://schemas.microsoft.com/office/drawing/2014/main" id="{AB1C7371-200A-08B8-4F33-8E69DE31A671}"/>
              </a:ext>
            </a:extLst>
          </p:cNvPr>
          <p:cNvPicPr>
            <a:picLocks noChangeAspect="1"/>
          </p:cNvPicPr>
          <p:nvPr/>
        </p:nvPicPr>
        <p:blipFill>
          <a:blip r:embed="rId3"/>
          <a:stretch>
            <a:fillRect/>
          </a:stretch>
        </p:blipFill>
        <p:spPr>
          <a:xfrm>
            <a:off x="6400799" y="98679"/>
            <a:ext cx="5762625" cy="6681215"/>
          </a:xfrm>
          <a:prstGeom prst="rect">
            <a:avLst/>
          </a:prstGeom>
        </p:spPr>
      </p:pic>
    </p:spTree>
    <p:extLst>
      <p:ext uri="{BB962C8B-B14F-4D97-AF65-F5344CB8AC3E}">
        <p14:creationId xmlns:p14="http://schemas.microsoft.com/office/powerpoint/2010/main" val="401538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What is Kubernetes Ingress? | ARMO">
            <a:extLst>
              <a:ext uri="{FF2B5EF4-FFF2-40B4-BE49-F238E27FC236}">
                <a16:creationId xmlns:a16="http://schemas.microsoft.com/office/drawing/2014/main" id="{8CC462C6-0C57-7870-A5DD-07FA5A42F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8643" y="843696"/>
            <a:ext cx="6299887" cy="5055659"/>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1229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C1F22392-428D-CC1C-5F38-9CF3148A5BD7}"/>
              </a:ext>
            </a:extLst>
          </p:cNvPr>
          <p:cNvSpPr>
            <a:spLocks noGrp="1"/>
          </p:cNvSpPr>
          <p:nvPr>
            <p:ph idx="1"/>
          </p:nvPr>
        </p:nvSpPr>
        <p:spPr>
          <a:xfrm>
            <a:off x="913774" y="2367092"/>
            <a:ext cx="3740509" cy="3881309"/>
          </a:xfrm>
        </p:spPr>
        <p:txBody>
          <a:bodyPr>
            <a:normAutofit/>
          </a:bodyPr>
          <a:lstStyle/>
          <a:p>
            <a:r>
              <a:rPr lang="en-US" sz="1800" dirty="0"/>
              <a:t>Additional layer of security and address translation for services. All the requests first go to ingress then forwarded to the service.</a:t>
            </a:r>
          </a:p>
        </p:txBody>
      </p:sp>
      <p:sp>
        <p:nvSpPr>
          <p:cNvPr id="2" name="Title 1">
            <a:extLst>
              <a:ext uri="{FF2B5EF4-FFF2-40B4-BE49-F238E27FC236}">
                <a16:creationId xmlns:a16="http://schemas.microsoft.com/office/drawing/2014/main" id="{EEA8BEE3-3F5F-76CE-BC66-1A7BA4940658}"/>
              </a:ext>
            </a:extLst>
          </p:cNvPr>
          <p:cNvSpPr>
            <a:spLocks noGrp="1"/>
          </p:cNvSpPr>
          <p:nvPr>
            <p:ph type="title"/>
          </p:nvPr>
        </p:nvSpPr>
        <p:spPr>
          <a:xfrm>
            <a:off x="913774" y="640831"/>
            <a:ext cx="3740515" cy="1573863"/>
          </a:xfrm>
        </p:spPr>
        <p:txBody>
          <a:bodyPr>
            <a:normAutofit/>
          </a:bodyPr>
          <a:lstStyle/>
          <a:p>
            <a:pPr algn="l"/>
            <a:r>
              <a:rPr lang="en-US" dirty="0">
                <a:solidFill>
                  <a:schemeClr val="tx1"/>
                </a:solidFill>
              </a:rPr>
              <a:t>Ingress / ROUTES</a:t>
            </a:r>
          </a:p>
        </p:txBody>
      </p:sp>
    </p:spTree>
    <p:extLst>
      <p:ext uri="{BB962C8B-B14F-4D97-AF65-F5344CB8AC3E}">
        <p14:creationId xmlns:p14="http://schemas.microsoft.com/office/powerpoint/2010/main" val="4727034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1607</TotalTime>
  <Words>781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Container Orchestration</vt:lpstr>
      <vt:lpstr>What is Container Orchestration? </vt:lpstr>
      <vt:lpstr>Orchestration Tools</vt:lpstr>
      <vt:lpstr>Kubernetes Components</vt:lpstr>
      <vt:lpstr>Kubernetes Architecture</vt:lpstr>
      <vt:lpstr>NODE</vt:lpstr>
      <vt:lpstr>PoD</vt:lpstr>
      <vt:lpstr>SERVICE</vt:lpstr>
      <vt:lpstr>Ingress / ROUTES</vt:lpstr>
      <vt:lpstr>CONFIGMAP &amp; Secrets</vt:lpstr>
      <vt:lpstr>VOLUMES</vt:lpstr>
      <vt:lpstr>DEPLOYMENTS</vt:lpstr>
      <vt:lpstr>OpenShift</vt:lpstr>
      <vt:lpstr>PowerPoint Presentation</vt:lpstr>
      <vt:lpstr>Demo</vt:lpstr>
    </vt:vector>
  </TitlesOfParts>
  <Company>Fiserv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Orchestration</dc:title>
  <dc:creator>Gatong, Jeremiah (Remote - Philippines)</dc:creator>
  <cp:lastModifiedBy>Gatong, Jeremiah (Remote - Philippines)</cp:lastModifiedBy>
  <cp:revision>15</cp:revision>
  <dcterms:created xsi:type="dcterms:W3CDTF">2023-10-26T10:31:53Z</dcterms:created>
  <dcterms:modified xsi:type="dcterms:W3CDTF">2023-11-06T03:23:38Z</dcterms:modified>
</cp:coreProperties>
</file>