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4" r:id="rId4"/>
    <p:sldId id="265" r:id="rId5"/>
    <p:sldId id="257" r:id="rId6"/>
    <p:sldId id="266" r:id="rId7"/>
    <p:sldId id="270" r:id="rId8"/>
    <p:sldId id="271" r:id="rId9"/>
    <p:sldId id="274" r:id="rId10"/>
    <p:sldId id="267" r:id="rId11"/>
    <p:sldId id="272" r:id="rId12"/>
    <p:sldId id="273" r:id="rId13"/>
    <p:sldId id="27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9BB7D-F8C2-4685-85F4-1288F4234BCD}" v="454" dt="2023-10-09T13:21:42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48B-E0B1-44AC-A826-310A623F8D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752-E962-4F0B-AAD8-C0A7803A5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7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48B-E0B1-44AC-A826-310A623F8D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752-E962-4F0B-AAD8-C0A7803A5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9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48B-E0B1-44AC-A826-310A623F8D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752-E962-4F0B-AAD8-C0A7803A5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48B-E0B1-44AC-A826-310A623F8D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752-E962-4F0B-AAD8-C0A7803A5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48B-E0B1-44AC-A826-310A623F8D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752-E962-4F0B-AAD8-C0A7803A5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03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48B-E0B1-44AC-A826-310A623F8D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752-E962-4F0B-AAD8-C0A7803A5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7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48B-E0B1-44AC-A826-310A623F8D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752-E962-4F0B-AAD8-C0A7803A51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2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48B-E0B1-44AC-A826-310A623F8D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752-E962-4F0B-AAD8-C0A7803A5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48B-E0B1-44AC-A826-310A623F8D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752-E962-4F0B-AAD8-C0A7803A5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48B-E0B1-44AC-A826-310A623F8D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752-E962-4F0B-AAD8-C0A7803A5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8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BA3048B-E0B1-44AC-A826-310A623F8D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C752-E962-4F0B-AAD8-C0A7803A5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6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BA3048B-E0B1-44AC-A826-310A623F8D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60CC752-E962-4F0B-AAD8-C0A7803A5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358CA-BB24-5D21-E0F6-40FC43BDA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447" y="5837396"/>
            <a:ext cx="3415288" cy="7731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Prepared by: Jeremiah Gatong</a:t>
            </a:r>
          </a:p>
        </p:txBody>
      </p:sp>
      <p:pic>
        <p:nvPicPr>
          <p:cNvPr id="3074" name="Picture 2" descr="How Shipping Containers Are Made: Step by Step Process – Container One">
            <a:extLst>
              <a:ext uri="{FF2B5EF4-FFF2-40B4-BE49-F238E27FC236}">
                <a16:creationId xmlns:a16="http://schemas.microsoft.com/office/drawing/2014/main" id="{060EAAF0-2AAE-97CC-5D27-251DF556B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67" y="1359017"/>
            <a:ext cx="6447359" cy="430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91EDFE02-4F1F-728D-E6DE-321E201962F5}"/>
              </a:ext>
            </a:extLst>
          </p:cNvPr>
          <p:cNvSpPr txBox="1">
            <a:spLocks/>
          </p:cNvSpPr>
          <p:nvPr/>
        </p:nvSpPr>
        <p:spPr>
          <a:xfrm>
            <a:off x="102564" y="407540"/>
            <a:ext cx="4494966" cy="36191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CONTAINERIZATION</a:t>
            </a:r>
            <a:r>
              <a:rPr lang="en-US" dirty="0">
                <a:solidFill>
                  <a:schemeClr val="bg1"/>
                </a:solidFill>
              </a:rPr>
              <a:t> is a software deployment option that involves packaging up software code and its dependencies so it is easier to deploy across computing environments. A container is basically an Operating System (OS)-level virtualization method for deploying and running applications without launching an entire VM (virtual machine) for each application.</a:t>
            </a:r>
          </a:p>
        </p:txBody>
      </p:sp>
    </p:spTree>
    <p:extLst>
      <p:ext uri="{BB962C8B-B14F-4D97-AF65-F5344CB8AC3E}">
        <p14:creationId xmlns:p14="http://schemas.microsoft.com/office/powerpoint/2010/main" val="3086566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0AE3-91A9-8CFB-1FD2-39600C98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61D6-6085-25D5-59C2-7CBD726F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069CB-784A-2073-98AB-EF9F3AD9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91068"/>
            <a:ext cx="110109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089CF85-AA53-09CE-2148-4B0501E0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8" y="216310"/>
            <a:ext cx="5137805" cy="1615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81909A-092C-53CE-20AA-F85DBD626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37" y="1155824"/>
            <a:ext cx="7664245" cy="54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2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38940B-7211-6CEF-6600-2B38819E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33" y="211867"/>
            <a:ext cx="9705975" cy="481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21327-6B54-603F-8735-BDFD7C6D2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56" y="5472756"/>
            <a:ext cx="1099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5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3D4308-2332-F5AA-02BF-09A9232B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Delivery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97DEE-FC14-3370-7303-BECF8E97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530460"/>
            <a:ext cx="74104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7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9F39F-57DD-34D9-4C91-794448A3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80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8B8E-075C-DDC8-1A4E-8E1CF90E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1800" dirty="0"/>
              <a:t>Containerization vs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F91B-D026-7B31-8FAF-B0B14E36C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1" dirty="0"/>
              <a:t>Containerization</a:t>
            </a:r>
            <a:r>
              <a:rPr lang="en-US" sz="11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Uses the host operating system's kernel directly, lightweight, high portability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Examples include Docker, </a:t>
            </a:r>
            <a:r>
              <a:rPr lang="en-US" sz="1100" dirty="0" err="1"/>
              <a:t>containerd</a:t>
            </a:r>
            <a:r>
              <a:rPr lang="en-US" sz="1100" dirty="0"/>
              <a:t>, and </a:t>
            </a:r>
            <a:r>
              <a:rPr lang="en-US" sz="1100" dirty="0" err="1"/>
              <a:t>rkt</a:t>
            </a:r>
            <a:r>
              <a:rPr lang="en-US" sz="1100" dirty="0"/>
              <a:t>.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b="1" dirty="0"/>
              <a:t>Virtualization</a:t>
            </a:r>
            <a:r>
              <a:rPr lang="en-US" sz="1100" dirty="0"/>
              <a:t>: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/>
              <a:t>Uses hypervisors, higher overhead due, less portable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Examples include VMware, Microsoft Hyper-V, and Oracle VirtualBox.</a:t>
            </a:r>
          </a:p>
        </p:txBody>
      </p:sp>
      <p:sp>
        <p:nvSpPr>
          <p:cNvPr id="1035" name="Rectangle 103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Rectangle 103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A4BE62-20DA-9BE8-4189-7B182BA6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681609"/>
            <a:ext cx="6227064" cy="350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13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E84E-7E3E-F371-F507-835FBA00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D435056-27ED-382B-EF56-1391CDD8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455" y="2305854"/>
            <a:ext cx="4516409" cy="40949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primary goal of the OCI is to create open standards for container formats and runtime specifications to ensure interoperability and prevent vendor lock-in, OCI focus on:</a:t>
            </a:r>
          </a:p>
          <a:p>
            <a:endParaRPr lang="en-US" dirty="0"/>
          </a:p>
          <a:p>
            <a:r>
              <a:rPr lang="en-US" b="1" dirty="0"/>
              <a:t>Runtime Specification </a:t>
            </a:r>
            <a:r>
              <a:rPr lang="en-US" dirty="0"/>
              <a:t>(runtime-spec): This defines the configuration, execution environment, and lifecycle of a container. A reference implementation of this specification is provided by </a:t>
            </a:r>
            <a:r>
              <a:rPr lang="en-US" dirty="0" err="1"/>
              <a:t>runc</a:t>
            </a:r>
            <a:r>
              <a:rPr lang="en-US" dirty="0"/>
              <a:t>, which is a lightweight, portable container runtime.</a:t>
            </a:r>
          </a:p>
          <a:p>
            <a:endParaRPr lang="en-US" dirty="0"/>
          </a:p>
          <a:p>
            <a:r>
              <a:rPr lang="en-US" b="1" dirty="0"/>
              <a:t>Image Specification </a:t>
            </a:r>
            <a:r>
              <a:rPr lang="en-US" dirty="0"/>
              <a:t>(image-spec): This defines the format of a container image, which includes the content and metadata of the container. It ensures that container images can be consistently built, packaged, and distributed across different toolchains and platforms.</a:t>
            </a:r>
          </a:p>
        </p:txBody>
      </p:sp>
      <p:pic>
        <p:nvPicPr>
          <p:cNvPr id="2110" name="Picture 62" descr="Open Container Initiative Logo PNG Vector (SVG) Free Download">
            <a:extLst>
              <a:ext uri="{FF2B5EF4-FFF2-40B4-BE49-F238E27FC236}">
                <a16:creationId xmlns:a16="http://schemas.microsoft.com/office/drawing/2014/main" id="{8AE58B27-9FC1-D7AB-362A-25BFF84E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75" y="3123025"/>
            <a:ext cx="4010305" cy="21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58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BEB-B288-B840-21D9-E3EA62A4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E86A-347F-F86A-3F4C-B72E1FB4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5361"/>
            <a:ext cx="7729728" cy="4479721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software responsible for running containers. Containers are a technology that packages an application and its runtime dependencies together in a consistent environment, which ensures that the application behaves the same regardless of where the container is run, below are its responsibility:</a:t>
            </a:r>
          </a:p>
          <a:p>
            <a:r>
              <a:rPr lang="en-US" b="1" dirty="0"/>
              <a:t>Image Management</a:t>
            </a:r>
            <a:r>
              <a:rPr lang="en-US" dirty="0"/>
              <a:t>: Pulling, pushing, and managing container images from and to container registries.</a:t>
            </a:r>
          </a:p>
          <a:p>
            <a:r>
              <a:rPr lang="en-US" b="1" dirty="0"/>
              <a:t>Instantiation</a:t>
            </a:r>
            <a:r>
              <a:rPr lang="en-US" dirty="0"/>
              <a:t>: Creating a running instance of a container from a container image.</a:t>
            </a:r>
          </a:p>
          <a:p>
            <a:r>
              <a:rPr lang="en-US" b="1" dirty="0"/>
              <a:t>Isolation</a:t>
            </a:r>
            <a:r>
              <a:rPr lang="en-US" dirty="0"/>
              <a:t>: Ensuring that each container runs in its own namespace, limiting its impact on other containers and the host system.</a:t>
            </a:r>
          </a:p>
          <a:p>
            <a:r>
              <a:rPr lang="en-US" b="1" dirty="0"/>
              <a:t>Resource Management</a:t>
            </a:r>
            <a:r>
              <a:rPr lang="en-US" dirty="0"/>
              <a:t>: Allocating system resources (CPU, memory, I/O) to containers and ensuring that they don't exceed their limits.</a:t>
            </a:r>
          </a:p>
          <a:p>
            <a:r>
              <a:rPr lang="en-US" b="1" dirty="0"/>
              <a:t>Networking</a:t>
            </a:r>
            <a:r>
              <a:rPr lang="en-US" dirty="0"/>
              <a:t>: Providing network interfaces and connectivity to containers, often with isolated network namespaces.</a:t>
            </a:r>
          </a:p>
          <a:p>
            <a:r>
              <a:rPr lang="en-US" b="1" dirty="0"/>
              <a:t>Storage</a:t>
            </a:r>
            <a:r>
              <a:rPr lang="en-US" dirty="0"/>
              <a:t>: Managing volumes and persistent storage for container data.</a:t>
            </a:r>
          </a:p>
          <a:p>
            <a:r>
              <a:rPr lang="en-US" b="1" dirty="0"/>
              <a:t>Security</a:t>
            </a:r>
            <a:r>
              <a:rPr lang="en-US" dirty="0"/>
              <a:t>: Providing mechanisms for securing containers, such as user namespaces, seccomp profiles, </a:t>
            </a:r>
            <a:r>
              <a:rPr lang="en-US" dirty="0" err="1"/>
              <a:t>cgroups</a:t>
            </a:r>
            <a:r>
              <a:rPr lang="en-US" dirty="0"/>
              <a:t>, and more.</a:t>
            </a:r>
          </a:p>
          <a:p>
            <a:r>
              <a:rPr lang="en-US" b="1" dirty="0"/>
              <a:t>Lifecycle Management</a:t>
            </a:r>
            <a:r>
              <a:rPr lang="en-US" dirty="0"/>
              <a:t>: Handling start, stop, restart, and deletion of containers.</a:t>
            </a:r>
          </a:p>
        </p:txBody>
      </p:sp>
    </p:spTree>
    <p:extLst>
      <p:ext uri="{BB962C8B-B14F-4D97-AF65-F5344CB8AC3E}">
        <p14:creationId xmlns:p14="http://schemas.microsoft.com/office/powerpoint/2010/main" val="290463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1101-F281-DAB6-F588-9DD64DD6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container 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9599-B79A-AC92-1033-4A9B2694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195" y="2572729"/>
            <a:ext cx="7670668" cy="4071351"/>
          </a:xfrm>
        </p:spPr>
        <p:txBody>
          <a:bodyPr>
            <a:normAutofit/>
          </a:bodyPr>
          <a:lstStyle/>
          <a:p>
            <a:r>
              <a:rPr lang="en-US" b="1" dirty="0" err="1"/>
              <a:t>runc</a:t>
            </a:r>
            <a:r>
              <a:rPr lang="en-US" dirty="0"/>
              <a:t>: A lightweight, CLI-based container runtime that serves as the reference implementation for the Open Container Initiative (OCI) specification.</a:t>
            </a:r>
          </a:p>
          <a:p>
            <a:r>
              <a:rPr lang="en-US" b="1" dirty="0" err="1"/>
              <a:t>containerd</a:t>
            </a:r>
            <a:r>
              <a:rPr lang="en-US" dirty="0"/>
              <a:t>: An industry-standard core container runtime. It provides the basic functionalities required for running containers and is used by Docker and Kubernetes.</a:t>
            </a:r>
          </a:p>
          <a:p>
            <a:r>
              <a:rPr lang="en-US" b="1" dirty="0"/>
              <a:t>Docker</a:t>
            </a:r>
            <a:r>
              <a:rPr lang="en-US" dirty="0"/>
              <a:t>: While Docker is often thought of as just a container platform, its engine actually wraps around container runtimes (initially its own, then later </a:t>
            </a:r>
            <a:r>
              <a:rPr lang="en-US" dirty="0" err="1"/>
              <a:t>runc</a:t>
            </a:r>
            <a:r>
              <a:rPr lang="en-US" dirty="0"/>
              <a:t>) to manage the entire container lifecycle.</a:t>
            </a:r>
          </a:p>
          <a:p>
            <a:r>
              <a:rPr lang="en-US" b="1" dirty="0"/>
              <a:t>cri-o: </a:t>
            </a:r>
            <a:r>
              <a:rPr lang="en-US" dirty="0"/>
              <a:t>A lightweight container runtime specifically for Kubernetes, implementing the Kubernetes Container Runtime Interface (CRI).</a:t>
            </a:r>
          </a:p>
          <a:p>
            <a:r>
              <a:rPr lang="en-US" sz="1800" b="1" dirty="0" err="1"/>
              <a:t>podman</a:t>
            </a:r>
            <a:r>
              <a:rPr lang="en-US" sz="1800" dirty="0"/>
              <a:t>: is a tool for managing containers and images, volumes mounted into those containers, and pods made from groups of containers</a:t>
            </a:r>
          </a:p>
        </p:txBody>
      </p:sp>
      <p:pic>
        <p:nvPicPr>
          <p:cNvPr id="5" name="Picture 6" descr="containerd – An industry-standard container runtime with an emphasis on  simplicity, robustness and portability">
            <a:extLst>
              <a:ext uri="{FF2B5EF4-FFF2-40B4-BE49-F238E27FC236}">
                <a16:creationId xmlns:a16="http://schemas.microsoft.com/office/drawing/2014/main" id="{44D2857F-E1A8-1768-6589-ABFC98DC1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0" y="3354402"/>
            <a:ext cx="1291537" cy="3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Demystifying Containers – Part II: Container Runtimes | SUSE Communities">
            <a:extLst>
              <a:ext uri="{FF2B5EF4-FFF2-40B4-BE49-F238E27FC236}">
                <a16:creationId xmlns:a16="http://schemas.microsoft.com/office/drawing/2014/main" id="{A52CF498-CD2E-4E35-67AD-BD8C63D81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2864"/>
            <a:ext cx="2358887" cy="5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logo with a snowflake&#10;&#10;Description automatically generated">
            <a:extLst>
              <a:ext uri="{FF2B5EF4-FFF2-40B4-BE49-F238E27FC236}">
                <a16:creationId xmlns:a16="http://schemas.microsoft.com/office/drawing/2014/main" id="{BFE4BE22-711A-7242-AE4E-F39D81893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0" y="5090786"/>
            <a:ext cx="507120" cy="508161"/>
          </a:xfrm>
          <a:prstGeom prst="rect">
            <a:avLst/>
          </a:prstGeom>
        </p:spPr>
      </p:pic>
      <p:pic>
        <p:nvPicPr>
          <p:cNvPr id="8" name="Picture 20" descr="What is Podman? — Podman documentation">
            <a:extLst>
              <a:ext uri="{FF2B5EF4-FFF2-40B4-BE49-F238E27FC236}">
                <a16:creationId xmlns:a16="http://schemas.microsoft.com/office/drawing/2014/main" id="{4F340974-8FE3-083F-5ADB-BF3BA9D14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24" y="5927722"/>
            <a:ext cx="1644850" cy="36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cker full logo transparent PNG - StickPNG">
            <a:extLst>
              <a:ext uri="{FF2B5EF4-FFF2-40B4-BE49-F238E27FC236}">
                <a16:creationId xmlns:a16="http://schemas.microsoft.com/office/drawing/2014/main" id="{20559014-5C24-9D5F-08A8-9C11423B0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05" y="3901545"/>
            <a:ext cx="1024853" cy="10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88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2745-305F-EE6B-E269-1C9253E8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02F4-2DE2-F9A8-4BF9-7BDF30EE4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332314" cy="3855035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is a platform designed to develop, ship, and run applications inside containers. Containers are lightweight, stand-alone, and executable software packages that include everything needed to run a piece of software, including the code, runtime, system tools, libraries, and settings.</a:t>
            </a:r>
          </a:p>
          <a:p>
            <a:r>
              <a:rPr lang="en-US" b="1" dirty="0"/>
              <a:t>Docker Engine: </a:t>
            </a:r>
            <a:r>
              <a:rPr lang="en-US" dirty="0"/>
              <a:t>The core component of Docker, responsible for building and running containers. It's a client-server application with a server (a long-running daemon process), a REST API specifying interfaces for interacting with the daemon, and a command-line interface (CLI) client.</a:t>
            </a:r>
          </a:p>
          <a:p>
            <a:r>
              <a:rPr lang="en-US" b="1" dirty="0"/>
              <a:t>Docker Image</a:t>
            </a:r>
            <a:r>
              <a:rPr lang="en-US" dirty="0"/>
              <a:t>: A lightweight, stand-alone, and executable software package that includes everything needed to run a piece of software. Images serve as a blueprint for containers.</a:t>
            </a:r>
          </a:p>
          <a:p>
            <a:r>
              <a:rPr lang="en-US" b="1" dirty="0"/>
              <a:t>Docker Container</a:t>
            </a:r>
            <a:r>
              <a:rPr lang="en-US" dirty="0"/>
              <a:t>: A runtime instance of a Docker image. It encapsulates the application and its dependencies.</a:t>
            </a:r>
          </a:p>
          <a:p>
            <a:r>
              <a:rPr lang="en-US" b="1" dirty="0"/>
              <a:t>Docker Hub</a:t>
            </a:r>
            <a:r>
              <a:rPr lang="en-US" dirty="0"/>
              <a:t>: A cloud-based registry service where users and partners can publish and exchange container images.</a:t>
            </a:r>
          </a:p>
          <a:p>
            <a:r>
              <a:rPr lang="en-US" b="1" dirty="0" err="1"/>
              <a:t>Dockerfile</a:t>
            </a:r>
            <a:r>
              <a:rPr lang="en-US" dirty="0"/>
              <a:t>: A script containing a series of instructions to create a Docker image.</a:t>
            </a:r>
          </a:p>
          <a:p>
            <a:r>
              <a:rPr lang="en-US" b="1" dirty="0"/>
              <a:t>Docker Compose</a:t>
            </a:r>
            <a:r>
              <a:rPr lang="en-US" dirty="0"/>
              <a:t>: A tool for defining and running multi-container Docker applications. With Compose, you use a docker-</a:t>
            </a:r>
            <a:r>
              <a:rPr lang="en-US" dirty="0" err="1"/>
              <a:t>compose.yml</a:t>
            </a:r>
            <a:r>
              <a:rPr lang="en-US" dirty="0"/>
              <a:t> file to configure your application's services.</a:t>
            </a:r>
          </a:p>
        </p:txBody>
      </p:sp>
      <p:pic>
        <p:nvPicPr>
          <p:cNvPr id="4" name="Picture 2" descr="Docker Logo png transparent">
            <a:extLst>
              <a:ext uri="{FF2B5EF4-FFF2-40B4-BE49-F238E27FC236}">
                <a16:creationId xmlns:a16="http://schemas.microsoft.com/office/drawing/2014/main" id="{F129C147-F345-E9D6-3D81-15EFFCD54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639" y="3521279"/>
            <a:ext cx="2020497" cy="16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96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EA0A-72C9-655E-55A5-05AFA78D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7805-1365-7726-E452-AF7E7ECD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7306"/>
            <a:ext cx="7729728" cy="4295164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FROM</a:t>
            </a:r>
            <a:r>
              <a:rPr lang="en-US" dirty="0"/>
              <a:t>: This instruction initializes a new build stage and sets the base image for subsequent instructions. Every valid </a:t>
            </a:r>
            <a:r>
              <a:rPr lang="en-US" dirty="0" err="1"/>
              <a:t>Dockerfile</a:t>
            </a:r>
            <a:r>
              <a:rPr lang="en-US" dirty="0"/>
              <a:t> must start with a FROM instruction.</a:t>
            </a:r>
          </a:p>
          <a:p>
            <a:r>
              <a:rPr lang="en-US" b="1" dirty="0"/>
              <a:t>MAINTAINER</a:t>
            </a:r>
            <a:r>
              <a:rPr lang="en-US" dirty="0"/>
              <a:t>: Specifies the author of the Docker image. This instruction is now deprecated in favor of using labels.</a:t>
            </a:r>
          </a:p>
          <a:p>
            <a:r>
              <a:rPr lang="en-US" b="1" dirty="0"/>
              <a:t>RUN</a:t>
            </a:r>
            <a:r>
              <a:rPr lang="en-US" dirty="0"/>
              <a:t>: Executes any command in a new layer on top of the current image and commits the result.</a:t>
            </a:r>
          </a:p>
          <a:p>
            <a:r>
              <a:rPr lang="en-US" b="1" dirty="0"/>
              <a:t>CMD</a:t>
            </a:r>
            <a:r>
              <a:rPr lang="en-US" dirty="0"/>
              <a:t>: Provides defaults for an executing container. There can be only one CMD in a </a:t>
            </a:r>
            <a:r>
              <a:rPr lang="en-US" dirty="0" err="1"/>
              <a:t>Dockerfile</a:t>
            </a:r>
            <a:r>
              <a:rPr lang="en-US" dirty="0"/>
              <a:t>. If you specify more than one CMD, only the last CMD will take effect.</a:t>
            </a:r>
          </a:p>
          <a:p>
            <a:r>
              <a:rPr lang="en-US" b="1" dirty="0"/>
              <a:t>ENTRYPOINT</a:t>
            </a:r>
            <a:r>
              <a:rPr lang="en-US" dirty="0"/>
              <a:t>: Allows you to configure a container that will run as an executable. Both CMD and ENTRYPOINT can coexist in a </a:t>
            </a:r>
            <a:r>
              <a:rPr lang="en-US" dirty="0" err="1"/>
              <a:t>Dockerfile</a:t>
            </a:r>
            <a:r>
              <a:rPr lang="en-US" dirty="0"/>
              <a:t>, but if the ENTRYPOINT is defined, the CMD value will be used as an argument for ENTRYPOINT.</a:t>
            </a:r>
          </a:p>
          <a:p>
            <a:r>
              <a:rPr lang="en-US" b="1" dirty="0"/>
              <a:t>COPY</a:t>
            </a:r>
            <a:r>
              <a:rPr lang="en-US" dirty="0"/>
              <a:t>: Copies new files or directories from &lt;</a:t>
            </a:r>
            <a:r>
              <a:rPr lang="en-US" dirty="0" err="1"/>
              <a:t>src</a:t>
            </a:r>
            <a:r>
              <a:rPr lang="en-US" dirty="0"/>
              <a:t>&gt; and adds them to the filesystem of the container at the path &lt;</a:t>
            </a:r>
            <a:r>
              <a:rPr lang="en-US" dirty="0" err="1"/>
              <a:t>dest</a:t>
            </a:r>
            <a:r>
              <a:rPr lang="en-US" dirty="0"/>
              <a:t>&gt;.</a:t>
            </a:r>
          </a:p>
          <a:p>
            <a:r>
              <a:rPr lang="en-US" b="1" dirty="0"/>
              <a:t>WORKDIR</a:t>
            </a:r>
            <a:r>
              <a:rPr lang="en-US" dirty="0"/>
              <a:t>: Sets the working directory for the RUN, CMD, ENTRYPOINT, COPY, and ADD instructions that follow it.</a:t>
            </a:r>
          </a:p>
          <a:p>
            <a:r>
              <a:rPr lang="en-US" b="1" dirty="0"/>
              <a:t>ENV</a:t>
            </a:r>
            <a:r>
              <a:rPr lang="en-US" dirty="0"/>
              <a:t>: Sets environment variables.</a:t>
            </a:r>
          </a:p>
          <a:p>
            <a:r>
              <a:rPr lang="en-US" b="1" dirty="0"/>
              <a:t>EXPOSE</a:t>
            </a:r>
            <a:r>
              <a:rPr lang="en-US" dirty="0"/>
              <a:t>: Informs Docker that the container listens on the specified network ports at runtime.</a:t>
            </a:r>
          </a:p>
          <a:p>
            <a:r>
              <a:rPr lang="en-US" b="1" dirty="0"/>
              <a:t>VOLUME</a:t>
            </a:r>
            <a:r>
              <a:rPr lang="en-US" dirty="0"/>
              <a:t>: Creates a mount point with the specified name and marks it as holding externally mounted volumes from the native host or other containers.</a:t>
            </a:r>
          </a:p>
          <a:p>
            <a:r>
              <a:rPr lang="en-US" b="1" dirty="0"/>
              <a:t>LABEL</a:t>
            </a:r>
            <a:r>
              <a:rPr lang="en-US" dirty="0"/>
              <a:t>: Adds metadata to an image.</a:t>
            </a:r>
          </a:p>
          <a:p>
            <a:r>
              <a:rPr lang="en-US" b="1" dirty="0"/>
              <a:t>USER</a:t>
            </a:r>
            <a:r>
              <a:rPr lang="en-US" dirty="0"/>
              <a:t>: Sets the user name or UID to use when running the image and for any RUN, CMD, and ENTRYPOINT instructions that follow it.</a:t>
            </a:r>
          </a:p>
          <a:p>
            <a:r>
              <a:rPr lang="en-US" b="1" dirty="0"/>
              <a:t>ARG</a:t>
            </a:r>
            <a:r>
              <a:rPr lang="en-US" dirty="0"/>
              <a:t>: Defines a variable that users can pass at build time to the builder with the docker build command.</a:t>
            </a:r>
          </a:p>
        </p:txBody>
      </p:sp>
    </p:spTree>
    <p:extLst>
      <p:ext uri="{BB962C8B-B14F-4D97-AF65-F5344CB8AC3E}">
        <p14:creationId xmlns:p14="http://schemas.microsoft.com/office/powerpoint/2010/main" val="245565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8717-6B96-9ADC-3C6C-71DED307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00E8-98F1-6053-8BBF-876848E3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8020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docker run </a:t>
            </a:r>
            <a:r>
              <a:rPr lang="en-US" i="1" dirty="0"/>
              <a:t>[image]: </a:t>
            </a:r>
            <a:r>
              <a:rPr lang="en-US" dirty="0"/>
              <a:t>Create and start a container from an image.</a:t>
            </a:r>
          </a:p>
          <a:p>
            <a:r>
              <a:rPr lang="en-US" b="1" dirty="0"/>
              <a:t>docker start </a:t>
            </a:r>
            <a:r>
              <a:rPr lang="en-US" i="1" dirty="0"/>
              <a:t>[</a:t>
            </a:r>
            <a:r>
              <a:rPr lang="en-US" i="1" dirty="0" err="1"/>
              <a:t>container_id</a:t>
            </a:r>
            <a:r>
              <a:rPr lang="en-US" i="1" dirty="0"/>
              <a:t>]: </a:t>
            </a:r>
            <a:r>
              <a:rPr lang="en-US" dirty="0"/>
              <a:t>Start an existing container.</a:t>
            </a:r>
          </a:p>
          <a:p>
            <a:r>
              <a:rPr lang="en-US" b="1" dirty="0"/>
              <a:t>docker stop </a:t>
            </a:r>
            <a:r>
              <a:rPr lang="en-US" i="1" dirty="0"/>
              <a:t>[</a:t>
            </a:r>
            <a:r>
              <a:rPr lang="en-US" i="1" dirty="0" err="1"/>
              <a:t>container_id</a:t>
            </a:r>
            <a:r>
              <a:rPr lang="en-US" i="1" dirty="0"/>
              <a:t>]:</a:t>
            </a:r>
            <a:r>
              <a:rPr lang="en-US" dirty="0"/>
              <a:t> Stop a running container.</a:t>
            </a:r>
          </a:p>
          <a:p>
            <a:r>
              <a:rPr lang="en-US" b="1" dirty="0"/>
              <a:t>docker </a:t>
            </a:r>
            <a:r>
              <a:rPr lang="en-US" b="1" dirty="0" err="1"/>
              <a:t>ps</a:t>
            </a:r>
            <a:r>
              <a:rPr lang="en-US" dirty="0"/>
              <a:t>: List running containers.</a:t>
            </a:r>
          </a:p>
          <a:p>
            <a:r>
              <a:rPr lang="en-US" b="1" dirty="0"/>
              <a:t>docker logs </a:t>
            </a:r>
            <a:r>
              <a:rPr lang="en-US" i="1" dirty="0"/>
              <a:t>[</a:t>
            </a:r>
            <a:r>
              <a:rPr lang="en-US" i="1" dirty="0" err="1"/>
              <a:t>container_id</a:t>
            </a:r>
            <a:r>
              <a:rPr lang="en-US" i="1" dirty="0"/>
              <a:t>]</a:t>
            </a:r>
            <a:r>
              <a:rPr lang="en-US" dirty="0"/>
              <a:t>: Fetch the logs of a container.</a:t>
            </a:r>
          </a:p>
          <a:p>
            <a:r>
              <a:rPr lang="en-US" b="1" dirty="0"/>
              <a:t>docker exec </a:t>
            </a:r>
            <a:r>
              <a:rPr lang="en-US" dirty="0"/>
              <a:t>-it </a:t>
            </a:r>
            <a:r>
              <a:rPr lang="en-US" i="1" dirty="0"/>
              <a:t>[</a:t>
            </a:r>
            <a:r>
              <a:rPr lang="en-US" i="1" dirty="0" err="1"/>
              <a:t>container_id</a:t>
            </a:r>
            <a:r>
              <a:rPr lang="en-US" i="1" dirty="0"/>
              <a:t>] [command]</a:t>
            </a:r>
            <a:r>
              <a:rPr lang="en-US" dirty="0"/>
              <a:t>: Execute a command in a running container.</a:t>
            </a:r>
          </a:p>
          <a:p>
            <a:r>
              <a:rPr lang="en-US" b="1" dirty="0"/>
              <a:t>docker stats </a:t>
            </a:r>
            <a:r>
              <a:rPr lang="en-US" i="1" dirty="0"/>
              <a:t>[</a:t>
            </a:r>
            <a:r>
              <a:rPr lang="en-US" i="1" dirty="0" err="1"/>
              <a:t>container_id</a:t>
            </a:r>
            <a:r>
              <a:rPr lang="en-US" i="1" dirty="0"/>
              <a:t>]</a:t>
            </a:r>
            <a:r>
              <a:rPr lang="en-US" dirty="0"/>
              <a:t>: Display live performance data for a container.</a:t>
            </a:r>
          </a:p>
          <a:p>
            <a:r>
              <a:rPr lang="en-US" b="1" dirty="0"/>
              <a:t>docker images</a:t>
            </a:r>
            <a:r>
              <a:rPr lang="en-US" dirty="0"/>
              <a:t>: List all images.</a:t>
            </a:r>
          </a:p>
          <a:p>
            <a:r>
              <a:rPr lang="en-US" b="1" dirty="0"/>
              <a:t>docker </a:t>
            </a:r>
            <a:r>
              <a:rPr lang="en-US" b="1" dirty="0" err="1"/>
              <a:t>rmi</a:t>
            </a:r>
            <a:r>
              <a:rPr lang="en-US" b="1" dirty="0"/>
              <a:t> </a:t>
            </a:r>
            <a:r>
              <a:rPr lang="en-US" i="1" dirty="0"/>
              <a:t>[</a:t>
            </a:r>
            <a:r>
              <a:rPr lang="en-US" i="1" dirty="0" err="1"/>
              <a:t>image_id</a:t>
            </a:r>
            <a:r>
              <a:rPr lang="en-US" i="1" dirty="0"/>
              <a:t>]</a:t>
            </a:r>
            <a:r>
              <a:rPr lang="en-US" dirty="0"/>
              <a:t>: Remove an image.</a:t>
            </a:r>
          </a:p>
          <a:p>
            <a:r>
              <a:rPr lang="en-US" dirty="0"/>
              <a:t>d</a:t>
            </a:r>
            <a:r>
              <a:rPr lang="en-US" b="1" dirty="0"/>
              <a:t>ocker build </a:t>
            </a:r>
            <a:r>
              <a:rPr lang="en-US" dirty="0"/>
              <a:t>-t </a:t>
            </a:r>
            <a:r>
              <a:rPr lang="en-US" i="1" dirty="0"/>
              <a:t>[</a:t>
            </a:r>
            <a:r>
              <a:rPr lang="en-US" i="1" dirty="0" err="1"/>
              <a:t>tag_name</a:t>
            </a:r>
            <a:r>
              <a:rPr lang="en-US" i="1" dirty="0"/>
              <a:t>] [path]:</a:t>
            </a:r>
            <a:r>
              <a:rPr lang="en-US" dirty="0"/>
              <a:t> Build an image from a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r>
              <a:rPr lang="en-US" b="1" dirty="0"/>
              <a:t>docker pull</a:t>
            </a:r>
            <a:r>
              <a:rPr lang="en-US" b="1" i="1" dirty="0"/>
              <a:t> </a:t>
            </a:r>
            <a:r>
              <a:rPr lang="en-US" i="1" dirty="0"/>
              <a:t>[</a:t>
            </a:r>
            <a:r>
              <a:rPr lang="en-US" i="1" dirty="0" err="1"/>
              <a:t>image_name</a:t>
            </a:r>
            <a:r>
              <a:rPr lang="en-US" i="1" dirty="0"/>
              <a:t>]</a:t>
            </a:r>
            <a:r>
              <a:rPr lang="en-US" dirty="0"/>
              <a:t>: Download an image or a repository from a registry.</a:t>
            </a:r>
          </a:p>
          <a:p>
            <a:r>
              <a:rPr lang="en-US" b="1" dirty="0"/>
              <a:t>docker push </a:t>
            </a:r>
            <a:r>
              <a:rPr lang="en-US" i="1" dirty="0"/>
              <a:t>[</a:t>
            </a:r>
            <a:r>
              <a:rPr lang="en-US" i="1" dirty="0" err="1"/>
              <a:t>image_name</a:t>
            </a:r>
            <a:r>
              <a:rPr lang="en-US" i="1" dirty="0"/>
              <a:t>]</a:t>
            </a:r>
            <a:r>
              <a:rPr lang="en-US" dirty="0"/>
              <a:t>: Push an image or a repository to a registry.</a:t>
            </a:r>
          </a:p>
        </p:txBody>
      </p:sp>
    </p:spTree>
    <p:extLst>
      <p:ext uri="{BB962C8B-B14F-4D97-AF65-F5344CB8AC3E}">
        <p14:creationId xmlns:p14="http://schemas.microsoft.com/office/powerpoint/2010/main" val="90681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0AAE0C-FFE7-3883-D7CD-C48B5D8A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568" y="804334"/>
            <a:ext cx="4986864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870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1470</TotalTime>
  <Words>1229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PowerPoint Presentation</vt:lpstr>
      <vt:lpstr>Containerization vs Virtualization</vt:lpstr>
      <vt:lpstr>OCI</vt:lpstr>
      <vt:lpstr>container Runtime</vt:lpstr>
      <vt:lpstr>Popular container runtimes</vt:lpstr>
      <vt:lpstr>Docker</vt:lpstr>
      <vt:lpstr>Dockerfile instructions</vt:lpstr>
      <vt:lpstr>Docker commands</vt:lpstr>
      <vt:lpstr>PowerPoint Presentation</vt:lpstr>
      <vt:lpstr>PowerPoint Presentation</vt:lpstr>
      <vt:lpstr>PowerPoint Presentation</vt:lpstr>
      <vt:lpstr>PowerPoint Presentation</vt:lpstr>
      <vt:lpstr>Delivery</vt:lpstr>
      <vt:lpstr>PowerPoint Presentation</vt:lpstr>
    </vt:vector>
  </TitlesOfParts>
  <Company>Fiserv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Gatong, Jeremiah (Remote - Philippines)</dc:creator>
  <cp:lastModifiedBy>Gatong, Jeremiah (Remote - Philippines)</cp:lastModifiedBy>
  <cp:revision>5</cp:revision>
  <dcterms:created xsi:type="dcterms:W3CDTF">2023-10-05T03:07:41Z</dcterms:created>
  <dcterms:modified xsi:type="dcterms:W3CDTF">2023-10-27T11:44:13Z</dcterms:modified>
</cp:coreProperties>
</file>