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8" r:id="rId12"/>
    <p:sldId id="264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-12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17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811" y="1081914"/>
            <a:ext cx="8732460" cy="527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90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3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Vertex Nomination </a:t>
            </a:r>
            <a:br>
              <a:rPr lang="en-US" dirty="0" smtClean="0"/>
            </a:br>
            <a:r>
              <a:rPr lang="en-US" dirty="0" smtClean="0"/>
              <a:t>on Attributed Social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8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ndon_places_lived_n5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  <p:sp>
        <p:nvSpPr>
          <p:cNvPr id="3" name="Oval 2"/>
          <p:cNvSpPr/>
          <p:nvPr/>
        </p:nvSpPr>
        <p:spPr>
          <a:xfrm>
            <a:off x="504721" y="911687"/>
            <a:ext cx="439596" cy="227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uter science_major_n160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1600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04721" y="911687"/>
            <a:ext cx="439596" cy="227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ogle_employer_n160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439564"/>
            <a:ext cx="9157566" cy="6105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1600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94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versity of florida_employer_n80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</a:t>
            </a:r>
            <a:r>
              <a:rPr lang="en-US" sz="1400" dirty="0" smtClean="0"/>
              <a:t>00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5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thematics_major_n160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1600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04721" y="911687"/>
            <a:ext cx="439596" cy="227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owa city, iowa_places_lived_n5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04721" y="911687"/>
            <a:ext cx="439596" cy="227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ohns hopkins university_school_n40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400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04721" y="911687"/>
            <a:ext cx="439596" cy="227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11" y="1505194"/>
            <a:ext cx="8732460" cy="5274436"/>
          </a:xfrm>
        </p:spPr>
        <p:txBody>
          <a:bodyPr/>
          <a:lstStyle/>
          <a:p>
            <a:r>
              <a:rPr lang="en-US" dirty="0"/>
              <a:t>Bergsma, Shane; </a:t>
            </a:r>
            <a:r>
              <a:rPr lang="en-US" dirty="0" err="1"/>
              <a:t>Dredze</a:t>
            </a:r>
            <a:r>
              <a:rPr lang="en-US" dirty="0"/>
              <a:t>, Mark; Van </a:t>
            </a:r>
            <a:r>
              <a:rPr lang="en-US" dirty="0" err="1"/>
              <a:t>Durme</a:t>
            </a:r>
            <a:r>
              <a:rPr lang="en-US" dirty="0"/>
              <a:t>, Benjamin; Wilson, Theresa; and </a:t>
            </a:r>
            <a:r>
              <a:rPr lang="en-US" dirty="0" err="1"/>
              <a:t>Yarowsky</a:t>
            </a:r>
            <a:r>
              <a:rPr lang="en-US" dirty="0"/>
              <a:t>, David. 2013. Broadly Improving User Classification via Communication-Based Name and Location Clustering on Twitter. </a:t>
            </a:r>
            <a:r>
              <a:rPr lang="en-US" i="1" dirty="0"/>
              <a:t>In NAACL. 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Coppersmith, Glenn and </a:t>
            </a:r>
            <a:r>
              <a:rPr lang="en-US" dirty="0" err="1" smtClean="0"/>
              <a:t>Priebe</a:t>
            </a:r>
            <a:r>
              <a:rPr lang="en-US" dirty="0" smtClean="0"/>
              <a:t>, Carey. “Vertex Nomination via Content and Context,” </a:t>
            </a:r>
            <a:r>
              <a:rPr lang="en-US" i="1" dirty="0" smtClean="0"/>
              <a:t>Technology</a:t>
            </a:r>
            <a:r>
              <a:rPr lang="en-US" dirty="0" smtClean="0"/>
              <a:t>, pp. 1-21,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Nomination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11" y="1635434"/>
            <a:ext cx="8732460" cy="5274436"/>
          </a:xfrm>
        </p:spPr>
        <p:txBody>
          <a:bodyPr/>
          <a:lstStyle/>
          <a:p>
            <a:r>
              <a:rPr lang="en-US" dirty="0" smtClean="0"/>
              <a:t>Given some vertices known to be “interesting”, assemble a ranked list of unknown vertices deemed most likely to be interesting.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Enabling assumptions: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Node attributes influence the probability of being interesting.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Nodes with similar attributes communicate with each other in greater proportion than with the general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6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Google+ Network</a:t>
            </a:r>
            <a:endParaRPr lang="en-US" dirty="0"/>
          </a:p>
        </p:txBody>
      </p:sp>
      <p:pic>
        <p:nvPicPr>
          <p:cNvPr id="8" name="Content Placeholder 7" descr="network_sample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" b="5976"/>
          <a:stretch/>
        </p:blipFill>
        <p:spPr>
          <a:xfrm>
            <a:off x="-48843" y="1521180"/>
            <a:ext cx="9299287" cy="5320540"/>
          </a:xfrm>
        </p:spPr>
      </p:pic>
      <p:sp>
        <p:nvSpPr>
          <p:cNvPr id="9" name="TextBox 8"/>
          <p:cNvSpPr txBox="1"/>
          <p:nvPr/>
        </p:nvSpPr>
        <p:spPr>
          <a:xfrm>
            <a:off x="386447" y="902836"/>
            <a:ext cx="3032632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~4.7 million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Free-form text attributes: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Employer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Major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Places lived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>
                <a:latin typeface="Arial"/>
                <a:cs typeface="Arial"/>
              </a:rPr>
              <a:t>School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34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Idea: Assign similarity between text attributes by measuring their pairwise frequencies in the social network.</a:t>
            </a:r>
          </a:p>
          <a:p>
            <a:pPr lvl="1"/>
            <a:r>
              <a:rPr lang="en-US" dirty="0" smtClean="0"/>
              <a:t>See Bergsma</a:t>
            </a:r>
            <a:r>
              <a:rPr lang="en-US" dirty="0"/>
              <a:t>, </a:t>
            </a:r>
            <a:r>
              <a:rPr lang="en-US" dirty="0" smtClean="0"/>
              <a:t>et al. 2013 (name &amp; location clustering in Twitter data)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A good measure of this is </a:t>
            </a:r>
            <a:r>
              <a:rPr lang="en-US" sz="2800" b="1" dirty="0" err="1" smtClean="0"/>
              <a:t>pointwise</a:t>
            </a:r>
            <a:r>
              <a:rPr lang="en-US" sz="2800" b="1" dirty="0" smtClean="0"/>
              <a:t> mutual information</a:t>
            </a:r>
            <a:r>
              <a:rPr lang="en-US" sz="2800" dirty="0" smtClean="0"/>
              <a:t> (PMI).</a:t>
            </a:r>
          </a:p>
          <a:p>
            <a:pPr marL="742950" lvl="2" indent="-342900"/>
            <a:endParaRPr lang="en-US" sz="2800" dirty="0" smtClean="0"/>
          </a:p>
          <a:p>
            <a:pPr marL="742950" lvl="2" indent="-342900"/>
            <a:endParaRPr lang="en-US" sz="2800" dirty="0" smtClean="0"/>
          </a:p>
          <a:p>
            <a:r>
              <a:rPr lang="en-US" dirty="0" smtClean="0"/>
              <a:t>For each attribute type, embed the PMI similarity matrix in Euclidean space, then do vertex nomination.</a:t>
            </a:r>
          </a:p>
          <a:p>
            <a:r>
              <a:rPr lang="en-US" dirty="0" smtClean="0"/>
              <a:t>In our Google+ example, we choose an attribute of interest and nominate this based on the other attributes.</a:t>
            </a:r>
          </a:p>
          <a:p>
            <a:pPr lvl="1"/>
            <a:r>
              <a:rPr lang="en-US" dirty="0" smtClean="0"/>
              <a:t>Example: Predict which people majored in computer science based on their employer, school, and geographic location.</a:t>
            </a:r>
            <a:endParaRPr lang="en-US" dirty="0"/>
          </a:p>
        </p:txBody>
      </p:sp>
      <p:pic>
        <p:nvPicPr>
          <p:cNvPr id="4" name="Picture 3" descr="Screen Shot 2016-01-21 at 3.11.41 PM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t="12366"/>
          <a:stretch/>
        </p:blipFill>
        <p:spPr>
          <a:xfrm>
            <a:off x="2820169" y="2930421"/>
            <a:ext cx="3503663" cy="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1824" y="619265"/>
            <a:ext cx="8280352" cy="6173615"/>
            <a:chOff x="641815" y="993708"/>
            <a:chExt cx="7905881" cy="5929411"/>
          </a:xfrm>
        </p:grpSpPr>
        <p:pic>
          <p:nvPicPr>
            <p:cNvPr id="7" name="Picture 6" descr="employer_google_n50_adj_k200_precis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15" y="993708"/>
              <a:ext cx="7905881" cy="592941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044608" y="1269570"/>
              <a:ext cx="3305109" cy="2607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04272" y="459961"/>
            <a:ext cx="413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Nomination precision</a:t>
            </a:r>
          </a:p>
          <a:p>
            <a:pPr algn="ctr"/>
            <a:r>
              <a:rPr lang="en-US" b="1" dirty="0" smtClean="0"/>
              <a:t>employer: </a:t>
            </a:r>
            <a:r>
              <a:rPr lang="en-US" b="1" dirty="0" err="1" smtClean="0"/>
              <a:t>google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51988" y="573921"/>
            <a:ext cx="230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 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376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1000_adj_k200_thresh-1.000_normalize_baseline12_w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499" y="97681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1000_adj_k200_thresh-1.000_normalize_baseline123_w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499" y="97682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3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1000_adj_k200_thresh-1.000_normalize_baseline1234_w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499" y="100584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versity of california, berkeley_school_n800_m1000_adj_k200_normalize_max_mean_pr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12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341" y="504683"/>
            <a:ext cx="2670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</a:t>
            </a:r>
            <a:r>
              <a:rPr lang="en-US" sz="1400" dirty="0" smtClean="0"/>
              <a:t>00 </a:t>
            </a:r>
            <a:r>
              <a:rPr lang="en-US" sz="1400" dirty="0"/>
              <a:t>+/- seeds, 50 MC samples</a:t>
            </a:r>
          </a:p>
          <a:p>
            <a:pPr algn="ctr"/>
            <a:r>
              <a:rPr lang="en-US" sz="1400" dirty="0"/>
              <a:t>200-dim NPMI embedding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881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1651</TotalTime>
  <Words>386</Words>
  <Application>Microsoft Macintosh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Vertex Nomination  on Attributed Social Networks</vt:lpstr>
      <vt:lpstr>Vertex Nomination</vt:lpstr>
      <vt:lpstr>Google+ Network</vt:lpstr>
      <vt:lpstr>PMI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 Nomination  on Attributed Social Networks</dc:title>
  <dc:creator>Jeremy Silver</dc:creator>
  <cp:lastModifiedBy>Jeremy Silver</cp:lastModifiedBy>
  <cp:revision>21</cp:revision>
  <dcterms:created xsi:type="dcterms:W3CDTF">2016-01-21T16:09:08Z</dcterms:created>
  <dcterms:modified xsi:type="dcterms:W3CDTF">2016-01-22T19:40:16Z</dcterms:modified>
</cp:coreProperties>
</file>