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92" r:id="rId3"/>
    <p:sldId id="300" r:id="rId4"/>
    <p:sldId id="293" r:id="rId5"/>
    <p:sldId id="298" r:id="rId6"/>
    <p:sldId id="301" r:id="rId7"/>
    <p:sldId id="341" r:id="rId8"/>
    <p:sldId id="303" r:id="rId9"/>
    <p:sldId id="334" r:id="rId10"/>
    <p:sldId id="294" r:id="rId11"/>
    <p:sldId id="302" r:id="rId12"/>
    <p:sldId id="335" r:id="rId13"/>
    <p:sldId id="322" r:id="rId14"/>
    <p:sldId id="336" r:id="rId15"/>
    <p:sldId id="314" r:id="rId16"/>
    <p:sldId id="323" r:id="rId17"/>
    <p:sldId id="326" r:id="rId18"/>
    <p:sldId id="324" r:id="rId19"/>
    <p:sldId id="307" r:id="rId20"/>
    <p:sldId id="315" r:id="rId21"/>
    <p:sldId id="327" r:id="rId22"/>
    <p:sldId id="337" r:id="rId23"/>
    <p:sldId id="316" r:id="rId24"/>
    <p:sldId id="343" r:id="rId25"/>
    <p:sldId id="342" r:id="rId26"/>
    <p:sldId id="318" r:id="rId27"/>
    <p:sldId id="339" r:id="rId28"/>
    <p:sldId id="325" r:id="rId29"/>
    <p:sldId id="317" r:id="rId30"/>
    <p:sldId id="328" r:id="rId31"/>
    <p:sldId id="330" r:id="rId32"/>
    <p:sldId id="331" r:id="rId33"/>
    <p:sldId id="332" r:id="rId34"/>
    <p:sldId id="338" r:id="rId35"/>
    <p:sldId id="345" r:id="rId36"/>
    <p:sldId id="34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63176" autoAdjust="0"/>
  </p:normalViewPr>
  <p:slideViewPr>
    <p:cSldViewPr>
      <p:cViewPr varScale="1">
        <p:scale>
          <a:sx n="72" d="100"/>
          <a:sy n="72" d="100"/>
        </p:scale>
        <p:origin x="135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C0D702-0409-4499-B736-3C3FD13CB2BE}" type="datetimeFigureOut">
              <a:rPr lang="en-PH" smtClean="0"/>
              <a:pPr/>
              <a:t>15/05/2023</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B71904-0D9E-495E-9F93-B72B2DA29B1F}" type="slidenum">
              <a:rPr lang="en-PH" smtClean="0"/>
              <a:pPr/>
              <a:t>‹#›</a:t>
            </a:fld>
            <a:endParaRPr lang="en-PH"/>
          </a:p>
        </p:txBody>
      </p:sp>
    </p:spTree>
    <p:extLst>
      <p:ext uri="{BB962C8B-B14F-4D97-AF65-F5344CB8AC3E}">
        <p14:creationId xmlns:p14="http://schemas.microsoft.com/office/powerpoint/2010/main" val="1648655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1</a:t>
            </a:fld>
            <a:endParaRPr lang="en-PH"/>
          </a:p>
        </p:txBody>
      </p:sp>
    </p:spTree>
    <p:extLst>
      <p:ext uri="{BB962C8B-B14F-4D97-AF65-F5344CB8AC3E}">
        <p14:creationId xmlns:p14="http://schemas.microsoft.com/office/powerpoint/2010/main" val="1395103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11</a:t>
            </a:fld>
            <a:endParaRPr lang="en-PH"/>
          </a:p>
        </p:txBody>
      </p:sp>
    </p:spTree>
    <p:extLst>
      <p:ext uri="{BB962C8B-B14F-4D97-AF65-F5344CB8AC3E}">
        <p14:creationId xmlns:p14="http://schemas.microsoft.com/office/powerpoint/2010/main" val="3594691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PH"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12</a:t>
            </a:fld>
            <a:endParaRPr lang="en-PH"/>
          </a:p>
        </p:txBody>
      </p:sp>
    </p:spTree>
    <p:extLst>
      <p:ext uri="{BB962C8B-B14F-4D97-AF65-F5344CB8AC3E}">
        <p14:creationId xmlns:p14="http://schemas.microsoft.com/office/powerpoint/2010/main" val="966000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13</a:t>
            </a:fld>
            <a:endParaRPr lang="en-PH"/>
          </a:p>
        </p:txBody>
      </p:sp>
    </p:spTree>
    <p:extLst>
      <p:ext uri="{BB962C8B-B14F-4D97-AF65-F5344CB8AC3E}">
        <p14:creationId xmlns:p14="http://schemas.microsoft.com/office/powerpoint/2010/main" val="3387970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14</a:t>
            </a:fld>
            <a:endParaRPr lang="en-PH"/>
          </a:p>
        </p:txBody>
      </p:sp>
    </p:spTree>
    <p:extLst>
      <p:ext uri="{BB962C8B-B14F-4D97-AF65-F5344CB8AC3E}">
        <p14:creationId xmlns:p14="http://schemas.microsoft.com/office/powerpoint/2010/main" val="3159138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15</a:t>
            </a:fld>
            <a:endParaRPr lang="en-PH"/>
          </a:p>
        </p:txBody>
      </p:sp>
    </p:spTree>
    <p:extLst>
      <p:ext uri="{BB962C8B-B14F-4D97-AF65-F5344CB8AC3E}">
        <p14:creationId xmlns:p14="http://schemas.microsoft.com/office/powerpoint/2010/main" val="3368983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16</a:t>
            </a:fld>
            <a:endParaRPr lang="en-PH"/>
          </a:p>
        </p:txBody>
      </p:sp>
    </p:spTree>
    <p:extLst>
      <p:ext uri="{BB962C8B-B14F-4D97-AF65-F5344CB8AC3E}">
        <p14:creationId xmlns:p14="http://schemas.microsoft.com/office/powerpoint/2010/main" val="2229683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18</a:t>
            </a:fld>
            <a:endParaRPr lang="en-PH"/>
          </a:p>
        </p:txBody>
      </p:sp>
    </p:spTree>
    <p:extLst>
      <p:ext uri="{BB962C8B-B14F-4D97-AF65-F5344CB8AC3E}">
        <p14:creationId xmlns:p14="http://schemas.microsoft.com/office/powerpoint/2010/main" val="2786188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19</a:t>
            </a:fld>
            <a:endParaRPr lang="en-PH"/>
          </a:p>
        </p:txBody>
      </p:sp>
    </p:spTree>
    <p:extLst>
      <p:ext uri="{BB962C8B-B14F-4D97-AF65-F5344CB8AC3E}">
        <p14:creationId xmlns:p14="http://schemas.microsoft.com/office/powerpoint/2010/main" val="3294804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20</a:t>
            </a:fld>
            <a:endParaRPr lang="en-PH"/>
          </a:p>
        </p:txBody>
      </p:sp>
    </p:spTree>
    <p:extLst>
      <p:ext uri="{BB962C8B-B14F-4D97-AF65-F5344CB8AC3E}">
        <p14:creationId xmlns:p14="http://schemas.microsoft.com/office/powerpoint/2010/main" val="1396262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21</a:t>
            </a:fld>
            <a:endParaRPr lang="en-PH"/>
          </a:p>
        </p:txBody>
      </p:sp>
    </p:spTree>
    <p:extLst>
      <p:ext uri="{BB962C8B-B14F-4D97-AF65-F5344CB8AC3E}">
        <p14:creationId xmlns:p14="http://schemas.microsoft.com/office/powerpoint/2010/main" val="139626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2</a:t>
            </a:fld>
            <a:endParaRPr lang="en-PH"/>
          </a:p>
        </p:txBody>
      </p:sp>
    </p:spTree>
    <p:extLst>
      <p:ext uri="{BB962C8B-B14F-4D97-AF65-F5344CB8AC3E}">
        <p14:creationId xmlns:p14="http://schemas.microsoft.com/office/powerpoint/2010/main" val="3116077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22</a:t>
            </a:fld>
            <a:endParaRPr lang="en-PH"/>
          </a:p>
        </p:txBody>
      </p:sp>
    </p:spTree>
    <p:extLst>
      <p:ext uri="{BB962C8B-B14F-4D97-AF65-F5344CB8AC3E}">
        <p14:creationId xmlns:p14="http://schemas.microsoft.com/office/powerpoint/2010/main" val="4154973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23</a:t>
            </a:fld>
            <a:endParaRPr lang="en-PH"/>
          </a:p>
        </p:txBody>
      </p:sp>
    </p:spTree>
    <p:extLst>
      <p:ext uri="{BB962C8B-B14F-4D97-AF65-F5344CB8AC3E}">
        <p14:creationId xmlns:p14="http://schemas.microsoft.com/office/powerpoint/2010/main" val="4005810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24</a:t>
            </a:fld>
            <a:endParaRPr lang="en-PH"/>
          </a:p>
        </p:txBody>
      </p:sp>
    </p:spTree>
    <p:extLst>
      <p:ext uri="{BB962C8B-B14F-4D97-AF65-F5344CB8AC3E}">
        <p14:creationId xmlns:p14="http://schemas.microsoft.com/office/powerpoint/2010/main" val="2453454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25</a:t>
            </a:fld>
            <a:endParaRPr lang="en-PH"/>
          </a:p>
        </p:txBody>
      </p:sp>
    </p:spTree>
    <p:extLst>
      <p:ext uri="{BB962C8B-B14F-4D97-AF65-F5344CB8AC3E}">
        <p14:creationId xmlns:p14="http://schemas.microsoft.com/office/powerpoint/2010/main" val="287059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26</a:t>
            </a:fld>
            <a:endParaRPr lang="en-PH"/>
          </a:p>
        </p:txBody>
      </p:sp>
    </p:spTree>
    <p:extLst>
      <p:ext uri="{BB962C8B-B14F-4D97-AF65-F5344CB8AC3E}">
        <p14:creationId xmlns:p14="http://schemas.microsoft.com/office/powerpoint/2010/main" val="2974837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27</a:t>
            </a:fld>
            <a:endParaRPr lang="en-PH"/>
          </a:p>
        </p:txBody>
      </p:sp>
    </p:spTree>
    <p:extLst>
      <p:ext uri="{BB962C8B-B14F-4D97-AF65-F5344CB8AC3E}">
        <p14:creationId xmlns:p14="http://schemas.microsoft.com/office/powerpoint/2010/main" val="635318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29</a:t>
            </a:fld>
            <a:endParaRPr lang="en-PH"/>
          </a:p>
        </p:txBody>
      </p:sp>
    </p:spTree>
    <p:extLst>
      <p:ext uri="{BB962C8B-B14F-4D97-AF65-F5344CB8AC3E}">
        <p14:creationId xmlns:p14="http://schemas.microsoft.com/office/powerpoint/2010/main" val="1523313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3</a:t>
            </a:fld>
            <a:endParaRPr lang="en-PH"/>
          </a:p>
        </p:txBody>
      </p:sp>
    </p:spTree>
    <p:extLst>
      <p:ext uri="{BB962C8B-B14F-4D97-AF65-F5344CB8AC3E}">
        <p14:creationId xmlns:p14="http://schemas.microsoft.com/office/powerpoint/2010/main" val="2542272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4</a:t>
            </a:fld>
            <a:endParaRPr lang="en-PH"/>
          </a:p>
        </p:txBody>
      </p:sp>
    </p:spTree>
    <p:extLst>
      <p:ext uri="{BB962C8B-B14F-4D97-AF65-F5344CB8AC3E}">
        <p14:creationId xmlns:p14="http://schemas.microsoft.com/office/powerpoint/2010/main" val="362645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5</a:t>
            </a:fld>
            <a:endParaRPr lang="en-PH"/>
          </a:p>
        </p:txBody>
      </p:sp>
    </p:spTree>
    <p:extLst>
      <p:ext uri="{BB962C8B-B14F-4D97-AF65-F5344CB8AC3E}">
        <p14:creationId xmlns:p14="http://schemas.microsoft.com/office/powerpoint/2010/main" val="689899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6</a:t>
            </a:fld>
            <a:endParaRPr lang="en-PH"/>
          </a:p>
        </p:txBody>
      </p:sp>
    </p:spTree>
    <p:extLst>
      <p:ext uri="{BB962C8B-B14F-4D97-AF65-F5344CB8AC3E}">
        <p14:creationId xmlns:p14="http://schemas.microsoft.com/office/powerpoint/2010/main" val="406807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7</a:t>
            </a:fld>
            <a:endParaRPr lang="en-PH"/>
          </a:p>
        </p:txBody>
      </p:sp>
    </p:spTree>
    <p:extLst>
      <p:ext uri="{BB962C8B-B14F-4D97-AF65-F5344CB8AC3E}">
        <p14:creationId xmlns:p14="http://schemas.microsoft.com/office/powerpoint/2010/main" val="922668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8</a:t>
            </a:fld>
            <a:endParaRPr lang="en-PH"/>
          </a:p>
        </p:txBody>
      </p:sp>
    </p:spTree>
    <p:extLst>
      <p:ext uri="{BB962C8B-B14F-4D97-AF65-F5344CB8AC3E}">
        <p14:creationId xmlns:p14="http://schemas.microsoft.com/office/powerpoint/2010/main" val="2838209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71904-0D9E-495E-9F93-B72B2DA29B1F}" type="slidenum">
              <a:rPr lang="en-PH" smtClean="0"/>
              <a:pPr/>
              <a:t>10</a:t>
            </a:fld>
            <a:endParaRPr lang="en-PH"/>
          </a:p>
        </p:txBody>
      </p:sp>
    </p:spTree>
    <p:extLst>
      <p:ext uri="{BB962C8B-B14F-4D97-AF65-F5344CB8AC3E}">
        <p14:creationId xmlns:p14="http://schemas.microsoft.com/office/powerpoint/2010/main" val="4013193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4213"/>
            <a:ext cx="7772400" cy="1470025"/>
          </a:xfrm>
          <a:prstGeom prst="rect">
            <a:avLst/>
          </a:prstGeom>
        </p:spPr>
        <p:txBody>
          <a:bodyPr/>
          <a:lstStyle>
            <a:lvl1pPr algn="ctr">
              <a:defRPr>
                <a:solidFill>
                  <a:schemeClr val="bg1"/>
                </a:solidFill>
              </a:defRPr>
            </a:lvl1pPr>
          </a:lstStyle>
          <a:p>
            <a:r>
              <a:rPr lang="en-US"/>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p:txBody>
          <a:bodyPr/>
          <a:lstStyle>
            <a:lvl1pPr>
              <a:defRPr/>
            </a:lvl1pPr>
          </a:lstStyle>
          <a:p>
            <a:pPr>
              <a:defRPr/>
            </a:pPr>
            <a:fld id="{4CAD92E2-1CE0-4090-B148-91FEDE6B1058}" type="datetimeFigureOut">
              <a:rPr lang="en-PH">
                <a:solidFill>
                  <a:prstClr val="black">
                    <a:tint val="75000"/>
                  </a:prstClr>
                </a:solidFill>
              </a:rPr>
              <a:pPr>
                <a:defRPr/>
              </a:pPr>
              <a:t>15/05/2023</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1592F18-8CF3-4521-97A6-E710C74E4576}" type="slidenum">
              <a:rPr lang="en-PH">
                <a:solidFill>
                  <a:prstClr val="black">
                    <a:tint val="75000"/>
                  </a:prstClr>
                </a:solidFill>
              </a:rPr>
              <a:pPr>
                <a:defRPr/>
              </a:pPr>
              <a:t>‹#›</a:t>
            </a:fld>
            <a:endParaRPr lang="en-PH">
              <a:solidFill>
                <a:prstClr val="black">
                  <a:tint val="75000"/>
                </a:prstClr>
              </a:solidFill>
            </a:endParaRPr>
          </a:p>
        </p:txBody>
      </p:sp>
    </p:spTree>
    <p:extLst>
      <p:ext uri="{BB962C8B-B14F-4D97-AF65-F5344CB8AC3E}">
        <p14:creationId xmlns:p14="http://schemas.microsoft.com/office/powerpoint/2010/main" val="3848744421"/>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Title Placeholder 1"/>
          <p:cNvSpPr>
            <a:spLocks noGrp="1"/>
          </p:cNvSpPr>
          <p:nvPr>
            <p:ph type="title"/>
          </p:nvPr>
        </p:nvSpPr>
        <p:spPr bwMode="auto">
          <a:xfrm>
            <a:off x="457200" y="646386"/>
            <a:ext cx="8229600" cy="976210"/>
          </a:xfrm>
          <a:prstGeom prst="rect">
            <a:avLst/>
          </a:prstGeom>
          <a:noFill/>
          <a:ln w="9525">
            <a:noFill/>
            <a:miter lim="800000"/>
            <a:headEnd/>
            <a:tailEnd/>
          </a:ln>
        </p:spPr>
        <p:txBody>
          <a:bodyPr/>
          <a:lstStyle/>
          <a:p>
            <a:pPr lvl="0"/>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FDB62C94-121D-400A-8D6F-B9F5B9CDBA57}" type="datetimeFigureOut">
              <a:rPr lang="en-PH">
                <a:solidFill>
                  <a:prstClr val="black">
                    <a:tint val="75000"/>
                  </a:prstClr>
                </a:solidFill>
              </a:rPr>
              <a:pPr>
                <a:defRPr/>
              </a:pPr>
              <a:t>15/05/2023</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3F57E30-4CB6-4B85-ADD2-4C5456BDF71C}" type="slidenum">
              <a:rPr lang="en-PH">
                <a:solidFill>
                  <a:prstClr val="black">
                    <a:tint val="75000"/>
                  </a:prstClr>
                </a:solidFill>
              </a:rPr>
              <a:pPr>
                <a:defRPr/>
              </a:pPr>
              <a:t>‹#›</a:t>
            </a:fld>
            <a:endParaRPr lang="en-PH">
              <a:solidFill>
                <a:prstClr val="black">
                  <a:tint val="75000"/>
                </a:prstClr>
              </a:solidFill>
            </a:endParaRPr>
          </a:p>
        </p:txBody>
      </p:sp>
    </p:spTree>
    <p:extLst>
      <p:ext uri="{BB962C8B-B14F-4D97-AF65-F5344CB8AC3E}">
        <p14:creationId xmlns:p14="http://schemas.microsoft.com/office/powerpoint/2010/main" val="38598039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lvl1pPr>
              <a:defRPr/>
            </a:lvl1pPr>
          </a:lstStyle>
          <a:p>
            <a:pPr>
              <a:defRPr/>
            </a:pPr>
            <a:fld id="{F1149EAF-432B-4987-BEB0-5849E416C12E}" type="datetimeFigureOut">
              <a:rPr lang="en-PH">
                <a:solidFill>
                  <a:prstClr val="black">
                    <a:tint val="75000"/>
                  </a:prstClr>
                </a:solidFill>
              </a:rPr>
              <a:pPr>
                <a:defRPr/>
              </a:pPr>
              <a:t>15/05/2023</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159AAE2-8D41-466C-B874-A196899336F2}" type="slidenum">
              <a:rPr lang="en-PH">
                <a:solidFill>
                  <a:prstClr val="black">
                    <a:tint val="75000"/>
                  </a:prstClr>
                </a:solidFill>
              </a:rPr>
              <a:pPr>
                <a:defRPr/>
              </a:pPr>
              <a:t>‹#›</a:t>
            </a:fld>
            <a:endParaRPr lang="en-PH">
              <a:solidFill>
                <a:prstClr val="black">
                  <a:tint val="75000"/>
                </a:prstClr>
              </a:solidFill>
            </a:endParaRPr>
          </a:p>
        </p:txBody>
      </p:sp>
    </p:spTree>
    <p:extLst>
      <p:ext uri="{BB962C8B-B14F-4D97-AF65-F5344CB8AC3E}">
        <p14:creationId xmlns:p14="http://schemas.microsoft.com/office/powerpoint/2010/main" val="355130753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Title Placeholder 1"/>
          <p:cNvSpPr>
            <a:spLocks noGrp="1"/>
          </p:cNvSpPr>
          <p:nvPr>
            <p:ph type="title"/>
          </p:nvPr>
        </p:nvSpPr>
        <p:spPr bwMode="auto">
          <a:xfrm>
            <a:off x="457200" y="646386"/>
            <a:ext cx="8229600" cy="976210"/>
          </a:xfrm>
          <a:prstGeom prst="rect">
            <a:avLst/>
          </a:prstGeom>
          <a:noFill/>
          <a:ln w="9525">
            <a:noFill/>
            <a:miter lim="800000"/>
            <a:headEnd/>
            <a:tailEnd/>
          </a:ln>
        </p:spPr>
        <p:txBody>
          <a:bodyPr/>
          <a:lstStyle/>
          <a:p>
            <a:pPr lvl="0"/>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A6E096FE-DB5E-48DA-A876-084FDBBAFB1F}" type="datetimeFigureOut">
              <a:rPr lang="en-PH">
                <a:solidFill>
                  <a:prstClr val="black">
                    <a:tint val="75000"/>
                  </a:prstClr>
                </a:solidFill>
              </a:rPr>
              <a:pPr>
                <a:defRPr/>
              </a:pPr>
              <a:t>15/05/2023</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AE74484-8DCB-4303-8FF8-E25D91489CCF}" type="slidenum">
              <a:rPr lang="en-PH">
                <a:solidFill>
                  <a:prstClr val="black">
                    <a:tint val="75000"/>
                  </a:prstClr>
                </a:solidFill>
              </a:rPr>
              <a:pPr>
                <a:defRPr/>
              </a:pPr>
              <a:t>‹#›</a:t>
            </a:fld>
            <a:endParaRPr lang="en-PH">
              <a:solidFill>
                <a:prstClr val="black">
                  <a:tint val="75000"/>
                </a:prstClr>
              </a:solidFill>
            </a:endParaRPr>
          </a:p>
        </p:txBody>
      </p:sp>
    </p:spTree>
    <p:extLst>
      <p:ext uri="{BB962C8B-B14F-4D97-AF65-F5344CB8AC3E}">
        <p14:creationId xmlns:p14="http://schemas.microsoft.com/office/powerpoint/2010/main" val="400169953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12C6B9D-AF44-4E60-B656-6D992694E3FD}" type="datetimeFigureOut">
              <a:rPr lang="en-PH">
                <a:solidFill>
                  <a:prstClr val="black">
                    <a:tint val="75000"/>
                  </a:prstClr>
                </a:solidFill>
              </a:rPr>
              <a:pPr>
                <a:defRPr/>
              </a:pPr>
              <a:t>15/05/2023</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D4CA56C-BB73-4345-B77C-199E9EA4B1E9}" type="slidenum">
              <a:rPr lang="en-PH">
                <a:solidFill>
                  <a:prstClr val="black">
                    <a:tint val="75000"/>
                  </a:prstClr>
                </a:solidFill>
              </a:rPr>
              <a:pPr>
                <a:defRPr/>
              </a:pPr>
              <a:t>‹#›</a:t>
            </a:fld>
            <a:endParaRPr lang="en-PH">
              <a:solidFill>
                <a:prstClr val="black">
                  <a:tint val="75000"/>
                </a:prstClr>
              </a:solidFill>
            </a:endParaRPr>
          </a:p>
        </p:txBody>
      </p:sp>
    </p:spTree>
    <p:extLst>
      <p:ext uri="{BB962C8B-B14F-4D97-AF65-F5344CB8AC3E}">
        <p14:creationId xmlns:p14="http://schemas.microsoft.com/office/powerpoint/2010/main" val="99175837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8" name="Title Placeholder 1"/>
          <p:cNvSpPr>
            <a:spLocks noGrp="1"/>
          </p:cNvSpPr>
          <p:nvPr>
            <p:ph type="title"/>
          </p:nvPr>
        </p:nvSpPr>
        <p:spPr bwMode="auto">
          <a:xfrm>
            <a:off x="457200" y="646386"/>
            <a:ext cx="8229600" cy="976210"/>
          </a:xfrm>
          <a:prstGeom prst="rect">
            <a:avLst/>
          </a:prstGeom>
          <a:noFill/>
          <a:ln w="9525">
            <a:noFill/>
            <a:miter lim="800000"/>
            <a:headEnd/>
            <a:tailEnd/>
          </a:ln>
        </p:spPr>
        <p:txBody>
          <a:bodyPr/>
          <a:lstStyle/>
          <a:p>
            <a:pPr lvl="0"/>
            <a:r>
              <a:rPr lang="en-US"/>
              <a:t>Click to edit Master title style</a:t>
            </a:r>
          </a:p>
        </p:txBody>
      </p:sp>
      <p:sp>
        <p:nvSpPr>
          <p:cNvPr id="5" name="Date Placeholder 3"/>
          <p:cNvSpPr>
            <a:spLocks noGrp="1"/>
          </p:cNvSpPr>
          <p:nvPr>
            <p:ph type="dt" sz="half" idx="10"/>
          </p:nvPr>
        </p:nvSpPr>
        <p:spPr/>
        <p:txBody>
          <a:bodyPr/>
          <a:lstStyle>
            <a:lvl1pPr>
              <a:defRPr/>
            </a:lvl1pPr>
          </a:lstStyle>
          <a:p>
            <a:pPr>
              <a:defRPr/>
            </a:pPr>
            <a:fld id="{9660ED24-0B2B-4812-BD72-9EF87791F81C}" type="datetimeFigureOut">
              <a:rPr lang="en-PH">
                <a:solidFill>
                  <a:prstClr val="black">
                    <a:tint val="75000"/>
                  </a:prstClr>
                </a:solidFill>
              </a:rPr>
              <a:pPr>
                <a:defRPr/>
              </a:pPr>
              <a:t>15/05/2023</a:t>
            </a:fld>
            <a:endParaRPr lang="en-PH">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PH">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1AEB015-03B1-42F6-8417-C3919BDB69B9}" type="slidenum">
              <a:rPr lang="en-PH">
                <a:solidFill>
                  <a:prstClr val="black">
                    <a:tint val="75000"/>
                  </a:prstClr>
                </a:solidFill>
              </a:rPr>
              <a:pPr>
                <a:defRPr/>
              </a:pPr>
              <a:t>‹#›</a:t>
            </a:fld>
            <a:endParaRPr lang="en-PH">
              <a:solidFill>
                <a:prstClr val="black">
                  <a:tint val="75000"/>
                </a:prstClr>
              </a:solidFill>
            </a:endParaRPr>
          </a:p>
        </p:txBody>
      </p:sp>
    </p:spTree>
    <p:extLst>
      <p:ext uri="{BB962C8B-B14F-4D97-AF65-F5344CB8AC3E}">
        <p14:creationId xmlns:p14="http://schemas.microsoft.com/office/powerpoint/2010/main" val="80076565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0" name="Title Placeholder 1"/>
          <p:cNvSpPr>
            <a:spLocks noGrp="1"/>
          </p:cNvSpPr>
          <p:nvPr>
            <p:ph type="title"/>
          </p:nvPr>
        </p:nvSpPr>
        <p:spPr bwMode="auto">
          <a:xfrm>
            <a:off x="457200" y="646386"/>
            <a:ext cx="8229600" cy="976210"/>
          </a:xfrm>
          <a:prstGeom prst="rect">
            <a:avLst/>
          </a:prstGeom>
          <a:noFill/>
          <a:ln w="9525">
            <a:noFill/>
            <a:miter lim="800000"/>
            <a:headEnd/>
            <a:tailEnd/>
          </a:ln>
        </p:spPr>
        <p:txBody>
          <a:bodyPr/>
          <a:lstStyle/>
          <a:p>
            <a:pPr lvl="0"/>
            <a:r>
              <a:rPr lang="en-US"/>
              <a:t>Click to edit Master title style</a:t>
            </a:r>
          </a:p>
        </p:txBody>
      </p:sp>
      <p:sp>
        <p:nvSpPr>
          <p:cNvPr id="7" name="Date Placeholder 3"/>
          <p:cNvSpPr>
            <a:spLocks noGrp="1"/>
          </p:cNvSpPr>
          <p:nvPr>
            <p:ph type="dt" sz="half" idx="10"/>
          </p:nvPr>
        </p:nvSpPr>
        <p:spPr/>
        <p:txBody>
          <a:bodyPr/>
          <a:lstStyle>
            <a:lvl1pPr>
              <a:defRPr/>
            </a:lvl1pPr>
          </a:lstStyle>
          <a:p>
            <a:pPr>
              <a:defRPr/>
            </a:pPr>
            <a:fld id="{2449212B-CAD5-46D1-B931-F056C2BCF45F}" type="datetimeFigureOut">
              <a:rPr lang="en-PH">
                <a:solidFill>
                  <a:prstClr val="black">
                    <a:tint val="75000"/>
                  </a:prstClr>
                </a:solidFill>
              </a:rPr>
              <a:pPr>
                <a:defRPr/>
              </a:pPr>
              <a:t>15/05/2023</a:t>
            </a:fld>
            <a:endParaRPr lang="en-PH">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PH">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0735B9B6-BBFE-4C96-B37B-312A9D214DF5}" type="slidenum">
              <a:rPr lang="en-PH">
                <a:solidFill>
                  <a:prstClr val="black">
                    <a:tint val="75000"/>
                  </a:prstClr>
                </a:solidFill>
              </a:rPr>
              <a:pPr>
                <a:defRPr/>
              </a:pPr>
              <a:t>‹#›</a:t>
            </a:fld>
            <a:endParaRPr lang="en-PH">
              <a:solidFill>
                <a:prstClr val="black">
                  <a:tint val="75000"/>
                </a:prstClr>
              </a:solidFill>
            </a:endParaRPr>
          </a:p>
        </p:txBody>
      </p:sp>
    </p:spTree>
    <p:extLst>
      <p:ext uri="{BB962C8B-B14F-4D97-AF65-F5344CB8AC3E}">
        <p14:creationId xmlns:p14="http://schemas.microsoft.com/office/powerpoint/2010/main" val="704547716"/>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bwMode="auto">
          <a:xfrm>
            <a:off x="457200" y="646386"/>
            <a:ext cx="8229600" cy="976210"/>
          </a:xfrm>
          <a:prstGeom prst="rect">
            <a:avLst/>
          </a:prstGeom>
          <a:noFill/>
          <a:ln w="9525">
            <a:noFill/>
            <a:miter lim="800000"/>
            <a:headEnd/>
            <a:tailEnd/>
          </a:ln>
        </p:spPr>
        <p:txBody>
          <a:bodyPr/>
          <a:lstStyle/>
          <a:p>
            <a:pPr lvl="0"/>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D0E5BE7-0C5C-4210-96EA-020BD8B1F501}" type="datetimeFigureOut">
              <a:rPr lang="en-PH">
                <a:solidFill>
                  <a:prstClr val="black">
                    <a:tint val="75000"/>
                  </a:prstClr>
                </a:solidFill>
              </a:rPr>
              <a:pPr>
                <a:defRPr/>
              </a:pPr>
              <a:t>15/05/2023</a:t>
            </a:fld>
            <a:endParaRPr lang="en-PH">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PH">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E802A8B-0C54-4F4B-ABC7-D8B2B67227B1}" type="slidenum">
              <a:rPr lang="en-PH">
                <a:solidFill>
                  <a:prstClr val="black">
                    <a:tint val="75000"/>
                  </a:prstClr>
                </a:solidFill>
              </a:rPr>
              <a:pPr>
                <a:defRPr/>
              </a:pPr>
              <a:t>‹#›</a:t>
            </a:fld>
            <a:endParaRPr lang="en-PH">
              <a:solidFill>
                <a:prstClr val="black">
                  <a:tint val="75000"/>
                </a:prstClr>
              </a:solidFill>
            </a:endParaRPr>
          </a:p>
        </p:txBody>
      </p:sp>
    </p:spTree>
    <p:extLst>
      <p:ext uri="{BB962C8B-B14F-4D97-AF65-F5344CB8AC3E}">
        <p14:creationId xmlns:p14="http://schemas.microsoft.com/office/powerpoint/2010/main" val="427465687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1D18DAD-71B3-4B60-8620-4CAC3E02FAE7}" type="datetimeFigureOut">
              <a:rPr lang="en-PH">
                <a:solidFill>
                  <a:prstClr val="black">
                    <a:tint val="75000"/>
                  </a:prstClr>
                </a:solidFill>
              </a:rPr>
              <a:pPr>
                <a:defRPr/>
              </a:pPr>
              <a:t>15/05/2023</a:t>
            </a:fld>
            <a:endParaRPr lang="en-PH">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PH">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76B2B4EA-DFAB-457A-B54E-0B53333C9E55}" type="slidenum">
              <a:rPr lang="en-PH">
                <a:solidFill>
                  <a:prstClr val="black">
                    <a:tint val="75000"/>
                  </a:prstClr>
                </a:solidFill>
              </a:rPr>
              <a:pPr>
                <a:defRPr/>
              </a:pPr>
              <a:t>‹#›</a:t>
            </a:fld>
            <a:endParaRPr lang="en-PH">
              <a:solidFill>
                <a:prstClr val="black">
                  <a:tint val="75000"/>
                </a:prstClr>
              </a:solidFill>
            </a:endParaRPr>
          </a:p>
        </p:txBody>
      </p:sp>
    </p:spTree>
    <p:extLst>
      <p:ext uri="{BB962C8B-B14F-4D97-AF65-F5344CB8AC3E}">
        <p14:creationId xmlns:p14="http://schemas.microsoft.com/office/powerpoint/2010/main" val="131171105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82C858C-D2CB-4357-98F3-647D783A217C}" type="datetimeFigureOut">
              <a:rPr lang="en-PH">
                <a:solidFill>
                  <a:prstClr val="black">
                    <a:tint val="75000"/>
                  </a:prstClr>
                </a:solidFill>
              </a:rPr>
              <a:pPr>
                <a:defRPr/>
              </a:pPr>
              <a:t>15/05/2023</a:t>
            </a:fld>
            <a:endParaRPr lang="en-PH">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PH">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AE21B42-FA22-4A01-A14F-90257D5FFE5E}" type="slidenum">
              <a:rPr lang="en-PH">
                <a:solidFill>
                  <a:prstClr val="black">
                    <a:tint val="75000"/>
                  </a:prstClr>
                </a:solidFill>
              </a:rPr>
              <a:pPr>
                <a:defRPr/>
              </a:pPr>
              <a:t>‹#›</a:t>
            </a:fld>
            <a:endParaRPr lang="en-PH">
              <a:solidFill>
                <a:prstClr val="black">
                  <a:tint val="75000"/>
                </a:prstClr>
              </a:solidFill>
            </a:endParaRPr>
          </a:p>
        </p:txBody>
      </p:sp>
    </p:spTree>
    <p:extLst>
      <p:ext uri="{BB962C8B-B14F-4D97-AF65-F5344CB8AC3E}">
        <p14:creationId xmlns:p14="http://schemas.microsoft.com/office/powerpoint/2010/main" val="186886085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P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00BFED-4FE8-4E11-913A-B4F072C9B3B9}" type="datetimeFigureOut">
              <a:rPr lang="en-PH">
                <a:solidFill>
                  <a:prstClr val="black">
                    <a:tint val="75000"/>
                  </a:prstClr>
                </a:solidFill>
              </a:rPr>
              <a:pPr>
                <a:defRPr/>
              </a:pPr>
              <a:t>15/05/2023</a:t>
            </a:fld>
            <a:endParaRPr lang="en-PH">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PH">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1A5FF69-EC33-4BF9-A333-C37153E7664A}" type="slidenum">
              <a:rPr lang="en-PH">
                <a:solidFill>
                  <a:prstClr val="black">
                    <a:tint val="75000"/>
                  </a:prstClr>
                </a:solidFill>
              </a:rPr>
              <a:pPr>
                <a:defRPr/>
              </a:pPr>
              <a:t>‹#›</a:t>
            </a:fld>
            <a:endParaRPr lang="en-PH">
              <a:solidFill>
                <a:prstClr val="black">
                  <a:tint val="75000"/>
                </a:prstClr>
              </a:solidFill>
            </a:endParaRPr>
          </a:p>
        </p:txBody>
      </p:sp>
    </p:spTree>
    <p:extLst>
      <p:ext uri="{BB962C8B-B14F-4D97-AF65-F5344CB8AC3E}">
        <p14:creationId xmlns:p14="http://schemas.microsoft.com/office/powerpoint/2010/main" val="245759251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PH"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B0098A1-65BF-4D14-B5C0-F465ED0E1C71}" type="datetimeFigureOut">
              <a:rPr lang="en-PH">
                <a:solidFill>
                  <a:prstClr val="black">
                    <a:tint val="75000"/>
                  </a:prstClr>
                </a:solidFill>
              </a:rPr>
              <a:pPr>
                <a:defRPr/>
              </a:pPr>
              <a:t>15/05/2023</a:t>
            </a:fld>
            <a:endParaRPr lang="en-PH">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PH">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3EC96B5-7F13-4E6E-9922-06EDD067E7DC}" type="slidenum">
              <a:rPr lang="en-PH">
                <a:solidFill>
                  <a:prstClr val="black">
                    <a:tint val="75000"/>
                  </a:prstClr>
                </a:solidFill>
              </a:rPr>
              <a:pPr>
                <a:defRPr/>
              </a:pPr>
              <a:t>‹#›</a:t>
            </a:fld>
            <a:endParaRPr lang="en-PH">
              <a:solidFill>
                <a:prstClr val="black">
                  <a:tint val="75000"/>
                </a:prstClr>
              </a:solidFill>
            </a:endParaRPr>
          </a:p>
        </p:txBody>
      </p:sp>
      <p:sp>
        <p:nvSpPr>
          <p:cNvPr id="1030" name="Title Placeholder 1"/>
          <p:cNvSpPr>
            <a:spLocks noGrp="1"/>
          </p:cNvSpPr>
          <p:nvPr>
            <p:ph type="title"/>
          </p:nvPr>
        </p:nvSpPr>
        <p:spPr bwMode="auto">
          <a:xfrm>
            <a:off x="457200" y="646113"/>
            <a:ext cx="822960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ctr" anchorCtr="0" compatLnSpc="1">
            <a:prstTxWarp prst="textNoShape">
              <a:avLst/>
            </a:prstTxWarp>
          </a:bodyPr>
          <a:lstStyle/>
          <a:p>
            <a:pPr lvl="0"/>
            <a:r>
              <a:rPr lang="en-US" altLang="en-US"/>
              <a:t>Click to edit Master title style</a:t>
            </a:r>
          </a:p>
        </p:txBody>
      </p:sp>
    </p:spTree>
    <p:extLst>
      <p:ext uri="{BB962C8B-B14F-4D97-AF65-F5344CB8AC3E}">
        <p14:creationId xmlns:p14="http://schemas.microsoft.com/office/powerpoint/2010/main" val="4096261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Myriad Pro"/>
        </a:defRPr>
      </a:lvl2pPr>
      <a:lvl3pPr algn="l" rtl="0" eaLnBrk="0" fontAlgn="base" hangingPunct="0">
        <a:spcBef>
          <a:spcPct val="0"/>
        </a:spcBef>
        <a:spcAft>
          <a:spcPct val="0"/>
        </a:spcAft>
        <a:defRPr sz="4400">
          <a:solidFill>
            <a:schemeClr val="tx2"/>
          </a:solidFill>
          <a:latin typeface="Myriad Pro"/>
        </a:defRPr>
      </a:lvl3pPr>
      <a:lvl4pPr algn="l" rtl="0" eaLnBrk="0" fontAlgn="base" hangingPunct="0">
        <a:spcBef>
          <a:spcPct val="0"/>
        </a:spcBef>
        <a:spcAft>
          <a:spcPct val="0"/>
        </a:spcAft>
        <a:defRPr sz="4400">
          <a:solidFill>
            <a:schemeClr val="tx2"/>
          </a:solidFill>
          <a:latin typeface="Myriad Pro"/>
        </a:defRPr>
      </a:lvl4pPr>
      <a:lvl5pPr algn="l" rtl="0" eaLnBrk="0" fontAlgn="base" hangingPunct="0">
        <a:spcBef>
          <a:spcPct val="0"/>
        </a:spcBef>
        <a:spcAft>
          <a:spcPct val="0"/>
        </a:spcAft>
        <a:defRPr sz="4400">
          <a:solidFill>
            <a:schemeClr val="tx2"/>
          </a:solidFill>
          <a:latin typeface="Myriad Pro"/>
        </a:defRPr>
      </a:lvl5pPr>
      <a:lvl6pPr marL="457200" algn="l" rtl="0" fontAlgn="base">
        <a:spcBef>
          <a:spcPct val="0"/>
        </a:spcBef>
        <a:spcAft>
          <a:spcPct val="0"/>
        </a:spcAft>
        <a:defRPr sz="4400">
          <a:solidFill>
            <a:schemeClr val="tx2"/>
          </a:solidFill>
          <a:latin typeface="Myriad Pro"/>
        </a:defRPr>
      </a:lvl6pPr>
      <a:lvl7pPr marL="914400" algn="l" rtl="0" fontAlgn="base">
        <a:spcBef>
          <a:spcPct val="0"/>
        </a:spcBef>
        <a:spcAft>
          <a:spcPct val="0"/>
        </a:spcAft>
        <a:defRPr sz="4400">
          <a:solidFill>
            <a:schemeClr val="tx2"/>
          </a:solidFill>
          <a:latin typeface="Myriad Pro"/>
        </a:defRPr>
      </a:lvl7pPr>
      <a:lvl8pPr marL="1371600" algn="l" rtl="0" fontAlgn="base">
        <a:spcBef>
          <a:spcPct val="0"/>
        </a:spcBef>
        <a:spcAft>
          <a:spcPct val="0"/>
        </a:spcAft>
        <a:defRPr sz="4400">
          <a:solidFill>
            <a:schemeClr val="tx2"/>
          </a:solidFill>
          <a:latin typeface="Myriad Pro"/>
        </a:defRPr>
      </a:lvl8pPr>
      <a:lvl9pPr marL="1828800" algn="l" rtl="0" fontAlgn="base">
        <a:spcBef>
          <a:spcPct val="0"/>
        </a:spcBef>
        <a:spcAft>
          <a:spcPct val="0"/>
        </a:spcAft>
        <a:defRPr sz="4400">
          <a:solidFill>
            <a:schemeClr val="tx2"/>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106" y="1214718"/>
            <a:ext cx="8458200" cy="1981200"/>
          </a:xfrm>
        </p:spPr>
        <p:txBody>
          <a:bodyPr/>
          <a:lstStyle/>
          <a:p>
            <a:pPr algn="ctr" eaLnBrk="1" fontAlgn="auto" hangingPunct="1">
              <a:spcAft>
                <a:spcPts val="0"/>
              </a:spcAft>
              <a:defRPr/>
            </a:pPr>
            <a:r>
              <a:rPr lang="en-GB" sz="3600" dirty="0"/>
              <a:t>BREEZA </a:t>
            </a:r>
            <a:br>
              <a:rPr lang="en-GB" sz="3600" dirty="0"/>
            </a:br>
            <a:r>
              <a:rPr lang="en-GB" sz="3600" dirty="0"/>
              <a:t>CAR EXHAUST FILTRATION System</a:t>
            </a:r>
            <a:br>
              <a:rPr lang="en-GB" sz="3600" dirty="0"/>
            </a:br>
            <a:br>
              <a:rPr lang="en-GB" sz="3600" dirty="0"/>
            </a:br>
            <a:endParaRPr lang="en-US" sz="3600" cap="none"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14400" y="2590800"/>
            <a:ext cx="8229600" cy="2817959"/>
          </a:xfrm>
        </p:spPr>
        <p:txBody>
          <a:bodyPr/>
          <a:lstStyle/>
          <a:p>
            <a:pPr eaLnBrk="1" hangingPunct="1">
              <a:defRPr/>
            </a:pPr>
            <a:r>
              <a:rPr lang="en-US" sz="2400" b="1" dirty="0">
                <a:solidFill>
                  <a:schemeClr val="tx1"/>
                </a:solidFill>
                <a:latin typeface="+mj-lt"/>
                <a:cs typeface="Times New Roman" panose="02020603050405020304" pitchFamily="18" charset="0"/>
              </a:rPr>
              <a:t>VICTORIO, ALLEN R. </a:t>
            </a:r>
            <a:r>
              <a:rPr lang="en-US" sz="2400" dirty="0">
                <a:solidFill>
                  <a:schemeClr val="tx1"/>
                </a:solidFill>
                <a:cs typeface="Times New Roman" panose="02020603050405020304" pitchFamily="18" charset="0"/>
              </a:rPr>
              <a:t>(Project Manager – Analyst – Designer)</a:t>
            </a:r>
          </a:p>
          <a:p>
            <a:pPr eaLnBrk="1" hangingPunct="1">
              <a:defRPr/>
            </a:pPr>
            <a:r>
              <a:rPr lang="en-US" sz="2400" b="1" dirty="0">
                <a:solidFill>
                  <a:schemeClr val="tx1"/>
                </a:solidFill>
                <a:latin typeface="+mj-lt"/>
                <a:cs typeface="Times New Roman" panose="02020603050405020304" pitchFamily="18" charset="0"/>
              </a:rPr>
              <a:t>QUINTO, COLIN </a:t>
            </a:r>
            <a:r>
              <a:rPr lang="en-US" sz="2400" dirty="0">
                <a:solidFill>
                  <a:schemeClr val="tx1"/>
                </a:solidFill>
                <a:cs typeface="Times New Roman" panose="02020603050405020304" pitchFamily="18" charset="0"/>
              </a:rPr>
              <a:t>(Analyst – Machine Designer)</a:t>
            </a:r>
            <a:endParaRPr lang="en-PH" sz="2400" dirty="0">
              <a:solidFill>
                <a:schemeClr val="tx1"/>
              </a:solidFill>
              <a:cs typeface="Times New Roman" panose="02020603050405020304" pitchFamily="18" charset="0"/>
            </a:endParaRPr>
          </a:p>
          <a:p>
            <a:pPr eaLnBrk="1" hangingPunct="1">
              <a:defRPr/>
            </a:pPr>
            <a:r>
              <a:rPr lang="en-PH" sz="2400" b="1" dirty="0">
                <a:solidFill>
                  <a:schemeClr val="tx1"/>
                </a:solidFill>
                <a:latin typeface="+mj-lt"/>
                <a:cs typeface="Times New Roman" panose="02020603050405020304" pitchFamily="18" charset="0"/>
              </a:rPr>
              <a:t>RAMOS , ALLYSSA MARIE M. </a:t>
            </a:r>
            <a:r>
              <a:rPr lang="en-PH" sz="2400" dirty="0">
                <a:solidFill>
                  <a:schemeClr val="tx1"/>
                </a:solidFill>
                <a:cs typeface="Times New Roman" panose="02020603050405020304" pitchFamily="18" charset="0"/>
              </a:rPr>
              <a:t>(Researcher)</a:t>
            </a:r>
          </a:p>
          <a:p>
            <a:pPr eaLnBrk="1" hangingPunct="1">
              <a:defRPr/>
            </a:pPr>
            <a:r>
              <a:rPr lang="en-PH" sz="2400" b="1" dirty="0">
                <a:solidFill>
                  <a:schemeClr val="tx1"/>
                </a:solidFill>
                <a:latin typeface="+mj-lt"/>
                <a:cs typeface="Times New Roman" panose="02020603050405020304" pitchFamily="18" charset="0"/>
              </a:rPr>
              <a:t>TABARES, MICHELLE A.</a:t>
            </a:r>
            <a:r>
              <a:rPr lang="en-PH" sz="2400" dirty="0">
                <a:solidFill>
                  <a:schemeClr val="tx1"/>
                </a:solidFill>
                <a:cs typeface="Times New Roman" panose="02020603050405020304" pitchFamily="18" charset="0"/>
              </a:rPr>
              <a:t> (Researcher)</a:t>
            </a:r>
            <a:endParaRPr lang="en-PH" sz="2400" b="1" dirty="0">
              <a:solidFill>
                <a:schemeClr val="tx1"/>
              </a:solidFill>
              <a:latin typeface="+mj-lt"/>
              <a:cs typeface="Times New Roman" panose="02020603050405020304" pitchFamily="18" charset="0"/>
            </a:endParaRPr>
          </a:p>
          <a:p>
            <a:pPr eaLnBrk="1" hangingPunct="1">
              <a:defRPr/>
            </a:pPr>
            <a:r>
              <a:rPr lang="en-US" sz="2400" b="1" dirty="0">
                <a:solidFill>
                  <a:schemeClr val="tx1"/>
                </a:solidFill>
                <a:latin typeface="+mj-lt"/>
                <a:cs typeface="Times New Roman" panose="02020603050405020304" pitchFamily="18" charset="0"/>
              </a:rPr>
              <a:t>SOLIS, JEREMEH D. </a:t>
            </a:r>
            <a:r>
              <a:rPr lang="en-PH" sz="2400" dirty="0">
                <a:solidFill>
                  <a:schemeClr val="tx1"/>
                </a:solidFill>
                <a:cs typeface="Times New Roman" panose="02020603050405020304" pitchFamily="18" charset="0"/>
              </a:rPr>
              <a:t>(UI Designer) </a:t>
            </a:r>
            <a:endParaRPr lang="en-PH" sz="2400" b="1" dirty="0">
              <a:solidFill>
                <a:schemeClr val="tx1"/>
              </a:solidFill>
              <a:latin typeface="+mj-lt"/>
              <a:cs typeface="Times New Roman" panose="02020603050405020304" pitchFamily="18" charset="0"/>
            </a:endParaRPr>
          </a:p>
          <a:p>
            <a:pPr eaLnBrk="1" hangingPunct="1">
              <a:defRPr/>
            </a:pPr>
            <a:r>
              <a:rPr lang="en-PH" sz="2400" b="1" dirty="0">
                <a:solidFill>
                  <a:schemeClr val="tx1"/>
                </a:solidFill>
                <a:latin typeface="+mj-lt"/>
                <a:cs typeface="Times New Roman" panose="02020603050405020304" pitchFamily="18" charset="0"/>
              </a:rPr>
              <a:t>REYES, RUSSEL </a:t>
            </a:r>
            <a:r>
              <a:rPr lang="en-PH" sz="2400" dirty="0">
                <a:solidFill>
                  <a:schemeClr val="tx1"/>
                </a:solidFill>
                <a:cs typeface="Times New Roman" panose="02020603050405020304" pitchFamily="18" charset="0"/>
              </a:rPr>
              <a:t>(Future Programmer)</a:t>
            </a:r>
            <a:endParaRPr lang="en-PH" sz="2400" b="1"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6500685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291405"/>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Business Plan</a:t>
            </a:r>
          </a:p>
        </p:txBody>
      </p:sp>
      <p:sp>
        <p:nvSpPr>
          <p:cNvPr id="7" name="TextBox 6"/>
          <p:cNvSpPr txBox="1"/>
          <p:nvPr/>
        </p:nvSpPr>
        <p:spPr>
          <a:xfrm>
            <a:off x="381000" y="1266869"/>
            <a:ext cx="8229600"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The </a:t>
            </a:r>
            <a:r>
              <a:rPr lang="en-US" sz="2400" dirty="0" err="1">
                <a:latin typeface="Times New Roman" panose="02020603050405020304" pitchFamily="18" charset="0"/>
                <a:cs typeface="Times New Roman" panose="02020603050405020304" pitchFamily="18" charset="0"/>
              </a:rPr>
              <a:t>Breeza</a:t>
            </a:r>
            <a:r>
              <a:rPr lang="en-US" sz="2400" dirty="0">
                <a:latin typeface="Times New Roman" panose="02020603050405020304" pitchFamily="18" charset="0"/>
                <a:cs typeface="Times New Roman" panose="02020603050405020304" pitchFamily="18" charset="0"/>
              </a:rPr>
              <a:t> company is a startup that aims to provide car exhaust filtration solutions to jeep owners and businesses that care about the environment. Our product is designed to reduce harmful emissions released by vehicles, helping to make the air cleaner and safer to breathe. The company is based in Pangasinan and will operate in the Philippines as soon as the plan materialized and implemented. The company is well positioned to capitalize on the growing demand for eco-friendly automotive solutions. </a:t>
            </a:r>
          </a:p>
          <a:p>
            <a:r>
              <a:rPr lang="en-US" sz="2400" dirty="0">
                <a:latin typeface="Times New Roman" panose="02020603050405020304" pitchFamily="18" charset="0"/>
                <a:cs typeface="Times New Roman" panose="02020603050405020304" pitchFamily="18" charset="0"/>
              </a:rPr>
              <a:t>	The company will have a strong product, a talented team, and a solid business plan. It is committed to helping reduce vehicle emissions and create a cleaner, healthier environment for everyone. </a:t>
            </a:r>
          </a:p>
        </p:txBody>
      </p:sp>
    </p:spTree>
    <p:extLst>
      <p:ext uri="{BB962C8B-B14F-4D97-AF65-F5344CB8AC3E}">
        <p14:creationId xmlns:p14="http://schemas.microsoft.com/office/powerpoint/2010/main" val="29022984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278643"/>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Technical Feasibility</a:t>
            </a:r>
          </a:p>
        </p:txBody>
      </p:sp>
      <p:sp>
        <p:nvSpPr>
          <p:cNvPr id="2" name="Rectangle 1"/>
          <p:cNvSpPr/>
          <p:nvPr/>
        </p:nvSpPr>
        <p:spPr>
          <a:xfrm>
            <a:off x="457200" y="914400"/>
            <a:ext cx="8458200" cy="5262979"/>
          </a:xfrm>
          <a:prstGeom prst="rect">
            <a:avLst/>
          </a:prstGeom>
        </p:spPr>
        <p:txBody>
          <a:bodyPr wrap="square">
            <a:spAutoFit/>
          </a:bodyPr>
          <a:lstStyle/>
          <a:p>
            <a:endParaRPr lang="en-PH" sz="2400" dirty="0">
              <a:latin typeface="Times New Roman" panose="02020603050405020304" pitchFamily="18" charset="0"/>
              <a:cs typeface="Times New Roman" panose="02020603050405020304" pitchFamily="18" charset="0"/>
            </a:endParaRPr>
          </a:p>
          <a:p>
            <a:r>
              <a:rPr lang="en-PH" sz="2400" dirty="0">
                <a:latin typeface="Times New Roman" panose="02020603050405020304" pitchFamily="18" charset="0"/>
                <a:cs typeface="Times New Roman" panose="02020603050405020304" pitchFamily="18" charset="0"/>
              </a:rPr>
              <a:t>	The project appears to be highly and advance technology as it will not operate with the </a:t>
            </a:r>
            <a:r>
              <a:rPr lang="en-PH" sz="2400" b="1" i="1" dirty="0">
                <a:latin typeface="Times New Roman" panose="02020603050405020304" pitchFamily="18" charset="0"/>
                <a:cs typeface="Times New Roman" panose="02020603050405020304" pitchFamily="18" charset="0"/>
              </a:rPr>
              <a:t>device</a:t>
            </a:r>
            <a:r>
              <a:rPr lang="en-PH" sz="2400" dirty="0">
                <a:latin typeface="Times New Roman" panose="02020603050405020304" pitchFamily="18" charset="0"/>
                <a:cs typeface="Times New Roman" panose="02020603050405020304" pitchFamily="18" charset="0"/>
              </a:rPr>
              <a:t> itself but will be controlled and operated by a </a:t>
            </a:r>
            <a:r>
              <a:rPr lang="en-PH" sz="2400" b="1" i="1" dirty="0">
                <a:latin typeface="Times New Roman" panose="02020603050405020304" pitchFamily="18" charset="0"/>
                <a:cs typeface="Times New Roman" panose="02020603050405020304" pitchFamily="18" charset="0"/>
              </a:rPr>
              <a:t>system</a:t>
            </a:r>
            <a:r>
              <a:rPr lang="en-PH" sz="2400" dirty="0">
                <a:latin typeface="Times New Roman" panose="02020603050405020304" pitchFamily="18" charset="0"/>
                <a:cs typeface="Times New Roman" panose="02020603050405020304" pitchFamily="18" charset="0"/>
              </a:rPr>
              <a:t> in a touchscreen device like a tablet to filter and purify elements emitted from the engine through the exhaust installed with the </a:t>
            </a:r>
            <a:r>
              <a:rPr lang="en-PH" sz="2400" b="1" i="1" dirty="0">
                <a:latin typeface="Times New Roman" panose="02020603050405020304" pitchFamily="18" charset="0"/>
                <a:cs typeface="Times New Roman" panose="02020603050405020304" pitchFamily="18" charset="0"/>
              </a:rPr>
              <a:t>machine.</a:t>
            </a:r>
          </a:p>
          <a:p>
            <a:r>
              <a:rPr lang="en-PH" sz="2400" dirty="0">
                <a:latin typeface="Times New Roman" panose="02020603050405020304" pitchFamily="18" charset="0"/>
                <a:cs typeface="Times New Roman" panose="02020603050405020304" pitchFamily="18" charset="0"/>
              </a:rPr>
              <a:t>	The design, development and manufacturing elements of the device and the system will be dealt with contractual agreement from the government to support the project and the help or assistance of car companies to deal with some compatibilities of where to put and installed the device</a:t>
            </a:r>
            <a:r>
              <a:rPr lang="en-PH" sz="2400" dirty="0">
                <a:solidFill>
                  <a:srgbClr val="0070C0"/>
                </a:solidFill>
                <a:latin typeface="Times New Roman" panose="02020603050405020304" pitchFamily="18" charset="0"/>
                <a:cs typeface="Times New Roman" panose="02020603050405020304" pitchFamily="18" charset="0"/>
              </a:rPr>
              <a:t>.</a:t>
            </a:r>
          </a:p>
          <a:p>
            <a:r>
              <a:rPr lang="en-PH" sz="2400" dirty="0">
                <a:latin typeface="Times New Roman" panose="02020603050405020304" pitchFamily="18" charset="0"/>
                <a:cs typeface="Times New Roman" panose="02020603050405020304" pitchFamily="18" charset="0"/>
              </a:rPr>
              <a:t>	</a:t>
            </a:r>
            <a:r>
              <a:rPr lang="en-US" sz="2400" dirty="0"/>
              <a:t> </a:t>
            </a:r>
            <a:r>
              <a:rPr lang="en-US" sz="2400" dirty="0">
                <a:latin typeface="Times New Roman" panose="02020603050405020304" pitchFamily="18" charset="0"/>
                <a:cs typeface="Times New Roman" panose="02020603050405020304" pitchFamily="18" charset="0"/>
              </a:rPr>
              <a:t>However, there may be some challenges in integrating the device with the existing car model and mechanical compatibilities of the vehicle.</a:t>
            </a:r>
            <a:endParaRPr lang="en-PH"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60917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291405"/>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Financial Feasibility</a:t>
            </a:r>
            <a:endParaRPr lang="en-US" sz="4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2A92C7CE-34EE-4503-AB98-437204606CB8}"/>
              </a:ext>
            </a:extLst>
          </p:cNvPr>
          <p:cNvSpPr/>
          <p:nvPr/>
        </p:nvSpPr>
        <p:spPr>
          <a:xfrm>
            <a:off x="381000" y="1371600"/>
            <a:ext cx="7924800" cy="249299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Breeza</a:t>
            </a:r>
            <a:r>
              <a:rPr lang="en-US" sz="2000" dirty="0">
                <a:latin typeface="Times New Roman" panose="02020603050405020304" pitchFamily="18" charset="0"/>
                <a:cs typeface="Times New Roman" panose="02020603050405020304" pitchFamily="18" charset="0"/>
              </a:rPr>
              <a:t> Car Exhaust Filtration Device aims to reduce or eliminate the emission of harmful and toxic gases from a vehicle. Through this new technology, old vehicles, especially public utility vehicles (PUV), will become more eco-friendly. In addition, the device will be integrated with the system. Along with this device is the gadget installed inside the car to monitor and display the status of the device and its functionality.</a:t>
            </a:r>
            <a:endParaRPr lang="en-US" sz="2000" dirty="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B77ADA5-741B-4FED-80A9-CAAFEB906987}"/>
              </a:ext>
            </a:extLst>
          </p:cNvPr>
          <p:cNvSpPr/>
          <p:nvPr/>
        </p:nvSpPr>
        <p:spPr>
          <a:xfrm>
            <a:off x="762000" y="3464576"/>
            <a:ext cx="8077200" cy="2677656"/>
          </a:xfrm>
          <a:prstGeom prst="rect">
            <a:avLst/>
          </a:prstGeom>
        </p:spPr>
        <p:txBody>
          <a:bodyPr wrap="square">
            <a:spAutoFit/>
          </a:bodyPr>
          <a:lstStyle/>
          <a:p>
            <a:r>
              <a:rPr lang="en-PH" sz="2400" dirty="0">
                <a:latin typeface="Times New Roman" panose="02020603050405020304" pitchFamily="18" charset="0"/>
                <a:cs typeface="Times New Roman" panose="02020603050405020304" pitchFamily="18" charset="0"/>
              </a:rPr>
              <a:t>Costing will have the following:</a:t>
            </a:r>
          </a:p>
          <a:p>
            <a:pPr marL="457200" indent="-457200">
              <a:buFont typeface="Wingdings" panose="05000000000000000000" pitchFamily="2" charset="2"/>
              <a:buChar char="Ø"/>
            </a:pPr>
            <a:r>
              <a:rPr lang="en-PH" sz="2400" b="1" dirty="0">
                <a:latin typeface="Times New Roman" panose="02020603050405020304" pitchFamily="18" charset="0"/>
                <a:cs typeface="Times New Roman" panose="02020603050405020304" pitchFamily="18" charset="0"/>
              </a:rPr>
              <a:t>System</a:t>
            </a:r>
            <a:r>
              <a:rPr lang="en-PH" sz="2400" dirty="0">
                <a:latin typeface="Times New Roman" panose="02020603050405020304" pitchFamily="18" charset="0"/>
                <a:cs typeface="Times New Roman" panose="02020603050405020304" pitchFamily="18" charset="0"/>
              </a:rPr>
              <a:t> design and development</a:t>
            </a:r>
            <a:endParaRPr lang="en-PH" sz="24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The </a:t>
            </a:r>
            <a:r>
              <a:rPr lang="en-PH" sz="2400" b="1" dirty="0">
                <a:latin typeface="Times New Roman" panose="02020603050405020304" pitchFamily="18" charset="0"/>
                <a:cs typeface="Times New Roman" panose="02020603050405020304" pitchFamily="18" charset="0"/>
              </a:rPr>
              <a:t>device/gadget</a:t>
            </a:r>
            <a:r>
              <a:rPr lang="en-PH" sz="2400" dirty="0">
                <a:latin typeface="Times New Roman" panose="02020603050405020304" pitchFamily="18" charset="0"/>
                <a:cs typeface="Times New Roman" panose="02020603050405020304" pitchFamily="18" charset="0"/>
              </a:rPr>
              <a:t> to be used for system installation</a:t>
            </a:r>
            <a:r>
              <a:rPr lang="en-US" sz="2400" dirty="0">
                <a:latin typeface="Times New Roman" panose="02020603050405020304" pitchFamily="18" charset="0"/>
                <a:cs typeface="Times New Roman" panose="02020603050405020304" pitchFamily="18" charset="0"/>
              </a:rPr>
              <a:t>  </a:t>
            </a:r>
            <a:endParaRPr lang="en-PH" sz="24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Prototype design of the </a:t>
            </a:r>
            <a:r>
              <a:rPr lang="en-PH" sz="2400" b="1" dirty="0">
                <a:latin typeface="Times New Roman" panose="02020603050405020304" pitchFamily="18" charset="0"/>
                <a:cs typeface="Times New Roman" panose="02020603050405020304" pitchFamily="18" charset="0"/>
              </a:rPr>
              <a:t>machine</a:t>
            </a:r>
          </a:p>
          <a:p>
            <a:pPr marL="457200"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Final design of the machine</a:t>
            </a:r>
          </a:p>
          <a:p>
            <a:pPr marL="457200"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Test and troubleshooting</a:t>
            </a:r>
          </a:p>
          <a:p>
            <a:pPr marL="457200"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Manufacturing and production of the machine</a:t>
            </a:r>
          </a:p>
        </p:txBody>
      </p:sp>
    </p:spTree>
    <p:extLst>
      <p:ext uri="{BB962C8B-B14F-4D97-AF65-F5344CB8AC3E}">
        <p14:creationId xmlns:p14="http://schemas.microsoft.com/office/powerpoint/2010/main" val="222116131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447800"/>
            <a:ext cx="8039100" cy="4154984"/>
          </a:xfrm>
          <a:prstGeom prst="rect">
            <a:avLst/>
          </a:prstGeom>
          <a:noFill/>
        </p:spPr>
        <p:txBody>
          <a:bodyPr wrap="square" rtlCol="0">
            <a:spAutoFit/>
          </a:bodyPr>
          <a:lstStyle/>
          <a:p>
            <a:r>
              <a:rPr lang="en-PH" sz="2400" b="1" dirty="0">
                <a:latin typeface="Times New Roman" panose="02020603050405020304" pitchFamily="18" charset="0"/>
                <a:cs typeface="Times New Roman" panose="02020603050405020304" pitchFamily="18" charset="0"/>
              </a:rPr>
              <a:t>Costing will have the following: </a:t>
            </a:r>
          </a:p>
          <a:p>
            <a:pPr marL="457200"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System design and development</a:t>
            </a:r>
          </a:p>
          <a:p>
            <a:r>
              <a:rPr lang="en-PH" sz="2400" dirty="0">
                <a:latin typeface="Times New Roman" panose="02020603050405020304" pitchFamily="18" charset="0"/>
                <a:cs typeface="Times New Roman" panose="02020603050405020304" pitchFamily="18" charset="0"/>
              </a:rPr>
              <a:t>	The estimated cost will be Php 220,000 as contractual agreement from the team.</a:t>
            </a:r>
          </a:p>
          <a:p>
            <a:pPr marL="903288" indent="-285750">
              <a:buFont typeface="Arial" panose="020B0604020202020204" pitchFamily="34" charset="0"/>
              <a:buChar char="•"/>
            </a:pPr>
            <a:r>
              <a:rPr lang="en-PH" sz="2400" dirty="0">
                <a:latin typeface="Times New Roman" panose="02020603050405020304" pitchFamily="18" charset="0"/>
                <a:cs typeface="Times New Roman" panose="02020603050405020304" pitchFamily="18" charset="0"/>
              </a:rPr>
              <a:t>	Analyst		: Php 32,000</a:t>
            </a:r>
          </a:p>
          <a:p>
            <a:pPr marL="903288" indent="-285750">
              <a:buFont typeface="Arial" panose="020B0604020202020204" pitchFamily="34" charset="0"/>
              <a:buChar char="•"/>
            </a:pPr>
            <a:r>
              <a:rPr lang="en-PH" sz="2400" dirty="0">
                <a:latin typeface="Times New Roman" panose="02020603050405020304" pitchFamily="18" charset="0"/>
                <a:cs typeface="Times New Roman" panose="02020603050405020304" pitchFamily="18" charset="0"/>
              </a:rPr>
              <a:t>Programmer		: Php 36,000</a:t>
            </a:r>
          </a:p>
          <a:p>
            <a:pPr marL="903288" indent="-285750">
              <a:buFont typeface="Arial" panose="020B0604020202020204" pitchFamily="34" charset="0"/>
              <a:buChar char="•"/>
            </a:pPr>
            <a:r>
              <a:rPr lang="en-PH" sz="2400" dirty="0">
                <a:latin typeface="Times New Roman" panose="02020603050405020304" pitchFamily="18" charset="0"/>
                <a:cs typeface="Times New Roman" panose="02020603050405020304" pitchFamily="18" charset="0"/>
              </a:rPr>
              <a:t>UI Designer		: Php 25,000</a:t>
            </a:r>
          </a:p>
          <a:p>
            <a:pPr marL="903288" indent="-285750">
              <a:buFont typeface="Arial" panose="020B0604020202020204" pitchFamily="34" charset="0"/>
              <a:buChar char="•"/>
            </a:pPr>
            <a:r>
              <a:rPr lang="en-PH" sz="2400" dirty="0">
                <a:latin typeface="Times New Roman" panose="02020603050405020304" pitchFamily="18" charset="0"/>
                <a:cs typeface="Times New Roman" panose="02020603050405020304" pitchFamily="18" charset="0"/>
              </a:rPr>
              <a:t>Project Leader		: Php 52,000</a:t>
            </a:r>
          </a:p>
          <a:p>
            <a:pPr marL="903288" indent="-285750">
              <a:buFont typeface="Arial" panose="020B0604020202020204" pitchFamily="34" charset="0"/>
              <a:buChar char="•"/>
            </a:pPr>
            <a:r>
              <a:rPr lang="en-PH" sz="2400" dirty="0">
                <a:latin typeface="Times New Roman" panose="02020603050405020304" pitchFamily="18" charset="0"/>
                <a:cs typeface="Times New Roman" panose="02020603050405020304" pitchFamily="18" charset="0"/>
              </a:rPr>
              <a:t>Machine Designer	: Php 35,000</a:t>
            </a:r>
          </a:p>
          <a:p>
            <a:pPr marL="1163638">
              <a:buFont typeface="Arial" panose="020B0604020202020204" pitchFamily="34" charset="0"/>
              <a:buChar char="•"/>
              <a:tabLst>
                <a:tab pos="1341438" algn="l"/>
              </a:tabLst>
            </a:pPr>
            <a:r>
              <a:rPr lang="en-PH" sz="2400" dirty="0">
                <a:latin typeface="Times New Roman" panose="02020603050405020304" pitchFamily="18" charset="0"/>
                <a:cs typeface="Times New Roman" panose="02020603050405020304" pitchFamily="18" charset="0"/>
              </a:rPr>
              <a:t>	 Prototype design of the machine will be </a:t>
            </a:r>
            <a:r>
              <a:rPr lang="en-PH" sz="2400" dirty="0" err="1">
                <a:latin typeface="Times New Roman" panose="02020603050405020304" pitchFamily="18" charset="0"/>
                <a:cs typeface="Times New Roman" panose="02020603050405020304" pitchFamily="18" charset="0"/>
              </a:rPr>
              <a:t>Php</a:t>
            </a:r>
            <a:r>
              <a:rPr lang="en-PH" sz="2400" dirty="0">
                <a:latin typeface="Times New Roman" panose="02020603050405020304" pitchFamily="18" charset="0"/>
                <a:cs typeface="Times New Roman" panose="02020603050405020304" pitchFamily="18" charset="0"/>
              </a:rPr>
              <a:t> 10,000</a:t>
            </a:r>
          </a:p>
          <a:p>
            <a:pPr marL="1163638">
              <a:buFont typeface="Arial" panose="020B0604020202020204" pitchFamily="34" charset="0"/>
              <a:buChar char="•"/>
              <a:tabLst>
                <a:tab pos="1341438" algn="l"/>
              </a:tabLst>
            </a:pPr>
            <a:r>
              <a:rPr lang="en-PH" sz="2400" dirty="0">
                <a:latin typeface="Times New Roman" panose="02020603050405020304" pitchFamily="18" charset="0"/>
                <a:cs typeface="Times New Roman" panose="02020603050405020304" pitchFamily="18" charset="0"/>
              </a:rPr>
              <a:t>  Final design of the device will be </a:t>
            </a:r>
            <a:r>
              <a:rPr lang="en-PH" sz="2400" dirty="0" err="1">
                <a:latin typeface="Times New Roman" panose="02020603050405020304" pitchFamily="18" charset="0"/>
                <a:cs typeface="Times New Roman" panose="02020603050405020304" pitchFamily="18" charset="0"/>
              </a:rPr>
              <a:t>Php</a:t>
            </a:r>
            <a:r>
              <a:rPr lang="en-PH" sz="2400" dirty="0">
                <a:latin typeface="Times New Roman" panose="02020603050405020304" pitchFamily="18" charset="0"/>
                <a:cs typeface="Times New Roman" panose="02020603050405020304" pitchFamily="18" charset="0"/>
              </a:rPr>
              <a:t> 30,000</a:t>
            </a:r>
            <a:endParaRPr lang="en-PH"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57200" y="3810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Financial Plan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89281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0100" y="975194"/>
            <a:ext cx="7962900" cy="5509200"/>
          </a:xfrm>
          <a:prstGeom prst="rect">
            <a:avLst/>
          </a:prstGeom>
          <a:noFill/>
        </p:spPr>
        <p:txBody>
          <a:bodyPr wrap="square" rtlCol="0">
            <a:spAutoFit/>
          </a:bodyPr>
          <a:lstStyle/>
          <a:p>
            <a:r>
              <a:rPr lang="en-PH" sz="2400" b="1" dirty="0">
                <a:latin typeface="Times New Roman" panose="02020603050405020304" pitchFamily="18" charset="0"/>
                <a:cs typeface="Times New Roman" panose="02020603050405020304" pitchFamily="18" charset="0"/>
              </a:rPr>
              <a:t>Costing will have the following: </a:t>
            </a:r>
          </a:p>
          <a:p>
            <a:endParaRPr lang="en-PH" sz="1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Manufacturing and production of machine for testing</a:t>
            </a:r>
          </a:p>
          <a:p>
            <a:pPr marL="903288" indent="-285750">
              <a:buFont typeface="Arial" panose="020B0604020202020204" pitchFamily="34" charset="0"/>
              <a:buChar char="•"/>
            </a:pPr>
            <a:r>
              <a:rPr lang="en-PH" sz="2400" dirty="0">
                <a:latin typeface="Times New Roman" panose="02020603050405020304" pitchFamily="18" charset="0"/>
                <a:cs typeface="Times New Roman" panose="02020603050405020304" pitchFamily="18" charset="0"/>
              </a:rPr>
              <a:t>	1</a:t>
            </a:r>
            <a:r>
              <a:rPr lang="en-PH" sz="2400" baseline="30000" dirty="0">
                <a:latin typeface="Times New Roman" panose="02020603050405020304" pitchFamily="18" charset="0"/>
                <a:cs typeface="Times New Roman" panose="02020603050405020304" pitchFamily="18" charset="0"/>
              </a:rPr>
              <a:t>st</a:t>
            </a:r>
            <a:r>
              <a:rPr lang="en-PH" sz="2400" dirty="0">
                <a:latin typeface="Times New Roman" panose="02020603050405020304" pitchFamily="18" charset="0"/>
                <a:cs typeface="Times New Roman" panose="02020603050405020304" pitchFamily="18" charset="0"/>
              </a:rPr>
              <a:t> batch of </a:t>
            </a:r>
            <a:r>
              <a:rPr lang="en-PH" sz="2400" dirty="0" err="1">
                <a:latin typeface="Times New Roman" panose="02020603050405020304" pitchFamily="18" charset="0"/>
                <a:cs typeface="Times New Roman" panose="02020603050405020304" pitchFamily="18" charset="0"/>
              </a:rPr>
              <a:t>Breeza</a:t>
            </a:r>
            <a:r>
              <a:rPr lang="en-PH" sz="2400" dirty="0">
                <a:latin typeface="Times New Roman" panose="02020603050405020304" pitchFamily="18" charset="0"/>
                <a:cs typeface="Times New Roman" panose="02020603050405020304" pitchFamily="18" charset="0"/>
              </a:rPr>
              <a:t> Package for 5 units (</a:t>
            </a:r>
            <a:r>
              <a:rPr lang="en-PH" sz="2400" dirty="0" err="1">
                <a:solidFill>
                  <a:srgbClr val="0070C0"/>
                </a:solidFill>
                <a:latin typeface="Times New Roman" panose="02020603050405020304" pitchFamily="18" charset="0"/>
                <a:cs typeface="Times New Roman" panose="02020603050405020304" pitchFamily="18" charset="0"/>
              </a:rPr>
              <a:t>Php</a:t>
            </a:r>
            <a:r>
              <a:rPr lang="en-PH" sz="2400" dirty="0">
                <a:solidFill>
                  <a:srgbClr val="0070C0"/>
                </a:solidFill>
                <a:latin typeface="Times New Roman" panose="02020603050405020304" pitchFamily="18" charset="0"/>
                <a:cs typeface="Times New Roman" panose="02020603050405020304" pitchFamily="18" charset="0"/>
              </a:rPr>
              <a:t> 50,000.00 per unit)</a:t>
            </a:r>
            <a:endParaRPr lang="en-PH" sz="2400" dirty="0">
              <a:latin typeface="Times New Roman" panose="02020603050405020304" pitchFamily="18" charset="0"/>
              <a:cs typeface="Times New Roman" panose="02020603050405020304" pitchFamily="18" charset="0"/>
            </a:endParaRPr>
          </a:p>
          <a:p>
            <a:pPr marL="903288" indent="-285750">
              <a:buFont typeface="Arial" panose="020B0604020202020204" pitchFamily="34" charset="0"/>
              <a:buChar char="•"/>
            </a:pPr>
            <a:r>
              <a:rPr lang="en-PH" sz="2400" dirty="0">
                <a:latin typeface="Times New Roman" panose="02020603050405020304" pitchFamily="18" charset="0"/>
                <a:cs typeface="Times New Roman" panose="02020603050405020304" pitchFamily="18" charset="0"/>
              </a:rPr>
              <a:t>2</a:t>
            </a:r>
            <a:r>
              <a:rPr lang="en-PH" sz="2400" baseline="30000" dirty="0">
                <a:latin typeface="Times New Roman" panose="02020603050405020304" pitchFamily="18" charset="0"/>
                <a:cs typeface="Times New Roman" panose="02020603050405020304" pitchFamily="18" charset="0"/>
              </a:rPr>
              <a:t>nd</a:t>
            </a:r>
            <a:r>
              <a:rPr lang="en-PH" sz="2400" dirty="0">
                <a:latin typeface="Times New Roman" panose="02020603050405020304" pitchFamily="18" charset="0"/>
                <a:cs typeface="Times New Roman" panose="02020603050405020304" pitchFamily="18" charset="0"/>
              </a:rPr>
              <a:t> batch will be dealt after the installation and testing will be successful</a:t>
            </a:r>
          </a:p>
          <a:p>
            <a:pPr marL="903288" indent="-285750">
              <a:buFont typeface="Arial" panose="020B0604020202020204" pitchFamily="34" charset="0"/>
              <a:buChar char="•"/>
            </a:pPr>
            <a:r>
              <a:rPr lang="en-PH" sz="2400" dirty="0">
                <a:latin typeface="Times New Roman" panose="02020603050405020304" pitchFamily="18" charset="0"/>
                <a:cs typeface="Times New Roman" panose="02020603050405020304" pitchFamily="18" charset="0"/>
              </a:rPr>
              <a:t>Production of machine using machineries as an initial investment will cost </a:t>
            </a:r>
            <a:r>
              <a:rPr lang="en-PH" sz="2400" dirty="0" err="1">
                <a:solidFill>
                  <a:srgbClr val="FF0000"/>
                </a:solidFill>
                <a:latin typeface="Times New Roman" panose="02020603050405020304" pitchFamily="18" charset="0"/>
                <a:cs typeface="Times New Roman" panose="02020603050405020304" pitchFamily="18" charset="0"/>
              </a:rPr>
              <a:t>Php</a:t>
            </a:r>
            <a:r>
              <a:rPr lang="en-PH" sz="2400" dirty="0">
                <a:solidFill>
                  <a:srgbClr val="FF0000"/>
                </a:solidFill>
                <a:latin typeface="Times New Roman" panose="02020603050405020304" pitchFamily="18" charset="0"/>
                <a:cs typeface="Times New Roman" panose="02020603050405020304" pitchFamily="18" charset="0"/>
              </a:rPr>
              <a:t> 2-3 million </a:t>
            </a:r>
            <a:r>
              <a:rPr lang="en-PH" sz="2400" dirty="0">
                <a:latin typeface="Times New Roman" panose="02020603050405020304" pitchFamily="18" charset="0"/>
                <a:cs typeface="Times New Roman" panose="02020603050405020304" pitchFamily="18" charset="0"/>
              </a:rPr>
              <a:t>from the government as initial assistance</a:t>
            </a:r>
          </a:p>
          <a:p>
            <a:pPr marL="457200"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Installation</a:t>
            </a:r>
          </a:p>
          <a:p>
            <a:pPr marL="914400" lvl="1" indent="-457200">
              <a:buFont typeface="Arial" panose="020B0604020202020204" pitchFamily="34" charset="0"/>
              <a:buChar char="•"/>
            </a:pPr>
            <a:r>
              <a:rPr lang="en-PH" sz="2400" dirty="0">
                <a:latin typeface="Times New Roman" panose="02020603050405020304" pitchFamily="18" charset="0"/>
                <a:cs typeface="Times New Roman" panose="02020603050405020304" pitchFamily="18" charset="0"/>
              </a:rPr>
              <a:t>The device/gadget to be used for system with installation/system cost will be </a:t>
            </a:r>
            <a:r>
              <a:rPr lang="en-PH" sz="2400" dirty="0" err="1">
                <a:solidFill>
                  <a:srgbClr val="0070C0"/>
                </a:solidFill>
                <a:latin typeface="Times New Roman" panose="02020603050405020304" pitchFamily="18" charset="0"/>
                <a:cs typeface="Times New Roman" panose="02020603050405020304" pitchFamily="18" charset="0"/>
              </a:rPr>
              <a:t>Php</a:t>
            </a:r>
            <a:r>
              <a:rPr lang="en-PH" sz="2400" dirty="0">
                <a:solidFill>
                  <a:srgbClr val="0070C0"/>
                </a:solidFill>
                <a:latin typeface="Times New Roman" panose="02020603050405020304" pitchFamily="18" charset="0"/>
                <a:cs typeface="Times New Roman" panose="02020603050405020304" pitchFamily="18" charset="0"/>
              </a:rPr>
              <a:t> 10,000.00</a:t>
            </a:r>
            <a:endParaRPr lang="en-PH" sz="24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PH" sz="2400" dirty="0">
                <a:latin typeface="Times New Roman" panose="02020603050405020304" pitchFamily="18" charset="0"/>
                <a:cs typeface="Times New Roman" panose="02020603050405020304" pitchFamily="18" charset="0"/>
              </a:rPr>
              <a:t>Machine will cost </a:t>
            </a:r>
            <a:r>
              <a:rPr lang="en-PH" sz="2400" dirty="0">
                <a:solidFill>
                  <a:srgbClr val="0070C0"/>
                </a:solidFill>
                <a:latin typeface="Times New Roman" panose="02020603050405020304" pitchFamily="18" charset="0"/>
                <a:cs typeface="Times New Roman" panose="02020603050405020304" pitchFamily="18" charset="0"/>
              </a:rPr>
              <a:t>(</a:t>
            </a:r>
            <a:r>
              <a:rPr lang="en-PH" sz="2400" dirty="0" err="1">
                <a:solidFill>
                  <a:srgbClr val="0070C0"/>
                </a:solidFill>
                <a:latin typeface="Times New Roman" panose="02020603050405020304" pitchFamily="18" charset="0"/>
                <a:cs typeface="Times New Roman" panose="02020603050405020304" pitchFamily="18" charset="0"/>
              </a:rPr>
              <a:t>Php</a:t>
            </a:r>
            <a:r>
              <a:rPr lang="en-PH" sz="2400" dirty="0">
                <a:solidFill>
                  <a:srgbClr val="0070C0"/>
                </a:solidFill>
                <a:latin typeface="Times New Roman" panose="02020603050405020304" pitchFamily="18" charset="0"/>
                <a:cs typeface="Times New Roman" panose="02020603050405020304" pitchFamily="18" charset="0"/>
              </a:rPr>
              <a:t> 30,000.00 per unit)</a:t>
            </a:r>
            <a:br>
              <a:rPr lang="en-PH"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57200" y="3048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Financial Plan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36878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685800"/>
            <a:ext cx="7772400" cy="609600"/>
          </a:xfrm>
        </p:spPr>
        <p:txBody>
          <a:bodyPr/>
          <a:lstStyle/>
          <a:p>
            <a:r>
              <a:rPr lang="en-US" sz="4000" b="1" dirty="0">
                <a:solidFill>
                  <a:schemeClr val="tx1"/>
                </a:solidFill>
                <a:latin typeface="Times New Roman" panose="02020603050405020304" pitchFamily="18" charset="0"/>
                <a:cs typeface="Times New Roman" panose="02020603050405020304" pitchFamily="18" charset="0"/>
              </a:rPr>
              <a:t>Scheduling Feasibility</a:t>
            </a:r>
          </a:p>
        </p:txBody>
      </p:sp>
      <p:sp>
        <p:nvSpPr>
          <p:cNvPr id="6" name="TextBox 5"/>
          <p:cNvSpPr txBox="1"/>
          <p:nvPr/>
        </p:nvSpPr>
        <p:spPr>
          <a:xfrm>
            <a:off x="513522" y="1371600"/>
            <a:ext cx="8382000" cy="5878532"/>
          </a:xfrm>
          <a:prstGeom prst="rect">
            <a:avLst/>
          </a:prstGeom>
          <a:noFill/>
        </p:spPr>
        <p:txBody>
          <a:bodyPr wrap="square" rtlCol="0">
            <a:spAutoFit/>
          </a:bodyPr>
          <a:lstStyle/>
          <a:p>
            <a:r>
              <a:rPr lang="en-PH" sz="2000" dirty="0">
                <a:latin typeface="Times New Roman" panose="02020603050405020304" pitchFamily="18" charset="0"/>
                <a:cs typeface="Times New Roman" panose="02020603050405020304" pitchFamily="18" charset="0"/>
              </a:rPr>
              <a:t>The project will depend on several factors including manufacturing lead time, installation time, testing and validation, availability of resources, and market demand</a:t>
            </a:r>
            <a:r>
              <a:rPr lang="en-PH" sz="2400" dirty="0">
                <a:latin typeface="Times New Roman" panose="02020603050405020304" pitchFamily="18" charset="0"/>
                <a:cs typeface="Times New Roman" panose="02020603050405020304" pitchFamily="18" charset="0"/>
              </a:rPr>
              <a:t>. </a:t>
            </a:r>
            <a:r>
              <a:rPr lang="en-PH" sz="2000" b="0" i="0" dirty="0">
                <a:effectLst/>
                <a:latin typeface="Times New Roman" panose="02020603050405020304" pitchFamily="18" charset="0"/>
                <a:cs typeface="Times New Roman" panose="02020603050405020304" pitchFamily="18" charset="0"/>
              </a:rPr>
              <a:t>It will be finished in approximately in </a:t>
            </a:r>
            <a:r>
              <a:rPr lang="en-PH" sz="2000" dirty="0">
                <a:solidFill>
                  <a:srgbClr val="FF0000"/>
                </a:solidFill>
                <a:latin typeface="Times New Roman" panose="02020603050405020304" pitchFamily="18" charset="0"/>
                <a:cs typeface="Times New Roman" panose="02020603050405020304" pitchFamily="18" charset="0"/>
              </a:rPr>
              <a:t>22 months</a:t>
            </a:r>
            <a:r>
              <a:rPr lang="en-PH" sz="2000" b="0" i="0" dirty="0">
                <a:effectLst/>
                <a:latin typeface="Times New Roman" panose="02020603050405020304" pitchFamily="18" charset="0"/>
                <a:cs typeface="Times New Roman" panose="02020603050405020304" pitchFamily="18" charset="0"/>
              </a:rPr>
              <a:t>.</a:t>
            </a:r>
          </a:p>
          <a:p>
            <a:pPr marL="985838"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Planning </a:t>
            </a:r>
            <a:r>
              <a:rPr lang="en-PH" sz="2000" i="1" dirty="0">
                <a:latin typeface="Times New Roman" panose="02020603050405020304" pitchFamily="18" charset="0"/>
                <a:cs typeface="Times New Roman" panose="02020603050405020304" pitchFamily="18" charset="0"/>
              </a:rPr>
              <a:t>(4 months)</a:t>
            </a:r>
          </a:p>
          <a:p>
            <a:pPr marL="985838"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System design and development </a:t>
            </a:r>
            <a:r>
              <a:rPr lang="en-PH" sz="2000" i="1" dirty="0">
                <a:latin typeface="Times New Roman" panose="02020603050405020304" pitchFamily="18" charset="0"/>
                <a:cs typeface="Times New Roman" panose="02020603050405020304" pitchFamily="18" charset="0"/>
              </a:rPr>
              <a:t>(5 months)</a:t>
            </a:r>
          </a:p>
          <a:p>
            <a:pPr marL="985838"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Prototype design of the machine </a:t>
            </a:r>
            <a:r>
              <a:rPr lang="en-PH" sz="2000" i="1" dirty="0">
                <a:latin typeface="Times New Roman" panose="02020603050405020304" pitchFamily="18" charset="0"/>
                <a:cs typeface="Times New Roman" panose="02020603050405020304" pitchFamily="18" charset="0"/>
              </a:rPr>
              <a:t>(5 months)</a:t>
            </a:r>
          </a:p>
          <a:p>
            <a:pPr marL="985838"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Final design of the machine </a:t>
            </a:r>
            <a:r>
              <a:rPr lang="en-PH" sz="2000" i="1" dirty="0">
                <a:latin typeface="Times New Roman" panose="02020603050405020304" pitchFamily="18" charset="0"/>
                <a:cs typeface="Times New Roman" panose="02020603050405020304" pitchFamily="18" charset="0"/>
              </a:rPr>
              <a:t>(3 months)</a:t>
            </a:r>
          </a:p>
          <a:p>
            <a:pPr marL="985838"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Production of the machine </a:t>
            </a:r>
            <a:r>
              <a:rPr lang="en-PH" sz="2000" i="1" dirty="0">
                <a:latin typeface="Times New Roman" panose="02020603050405020304" pitchFamily="18" charset="0"/>
                <a:cs typeface="Times New Roman" panose="02020603050405020304" pitchFamily="18" charset="0"/>
              </a:rPr>
              <a:t>(2 months)</a:t>
            </a:r>
          </a:p>
          <a:p>
            <a:pPr marL="985838"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Test and troubleshooting </a:t>
            </a:r>
            <a:r>
              <a:rPr lang="en-PH" sz="2000" i="1" dirty="0">
                <a:latin typeface="Times New Roman" panose="02020603050405020304" pitchFamily="18" charset="0"/>
                <a:cs typeface="Times New Roman" panose="02020603050405020304" pitchFamily="18" charset="0"/>
              </a:rPr>
              <a:t>(1 month)</a:t>
            </a:r>
          </a:p>
          <a:p>
            <a:pPr marL="985838" indent="-457200">
              <a:buFont typeface="Wingdings" panose="05000000000000000000" pitchFamily="2" charset="2"/>
              <a:buChar char="Ø"/>
            </a:pPr>
            <a:r>
              <a:rPr lang="en-PH" sz="2400" dirty="0">
                <a:latin typeface="Times New Roman" panose="02020603050405020304" pitchFamily="18" charset="0"/>
                <a:cs typeface="Times New Roman" panose="02020603050405020304" pitchFamily="18" charset="0"/>
              </a:rPr>
              <a:t>Manufacturing </a:t>
            </a:r>
            <a:r>
              <a:rPr lang="en-PH" sz="2000" i="1" dirty="0">
                <a:latin typeface="Times New Roman" panose="02020603050405020304" pitchFamily="18" charset="0"/>
                <a:cs typeface="Times New Roman" panose="02020603050405020304" pitchFamily="18" charset="0"/>
              </a:rPr>
              <a:t>(2 months)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The project planning will began March 2023 and is expected to be completed in </a:t>
            </a:r>
            <a:r>
              <a:rPr lang="en-US" dirty="0">
                <a:solidFill>
                  <a:srgbClr val="FF0000"/>
                </a:solidFill>
                <a:latin typeface="Arial" panose="020B0604020202020204" pitchFamily="34" charset="0"/>
                <a:cs typeface="Arial" panose="020B0604020202020204" pitchFamily="34" charset="0"/>
              </a:rPr>
              <a:t>January 2025 </a:t>
            </a:r>
            <a:r>
              <a:rPr lang="en-US" dirty="0">
                <a:latin typeface="Arial" panose="020B0604020202020204" pitchFamily="34" charset="0"/>
                <a:cs typeface="Arial" panose="020B0604020202020204" pitchFamily="34" charset="0"/>
              </a:rPr>
              <a:t>upon approval with budget, prototype testing and use for implementation.</a:t>
            </a:r>
          </a:p>
          <a:p>
            <a:br>
              <a:rPr lang="en-US" sz="2400" dirty="0"/>
            </a:br>
            <a:endParaRPr lang="en-US" sz="2400" dirty="0">
              <a:latin typeface="Times New Roman" panose="02020603050405020304" pitchFamily="18" charset="0"/>
              <a:cs typeface="Times New Roman" panose="02020603050405020304" pitchFamily="18" charset="0"/>
            </a:endParaRPr>
          </a:p>
          <a:p>
            <a:endParaRPr lang="en-PH"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46274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401285"/>
            <a:ext cx="8839200" cy="64940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p>
          <a:p>
            <a:r>
              <a:rPr lang="en-US" sz="2000" dirty="0" err="1">
                <a:latin typeface="Times New Roman" panose="02020603050405020304" pitchFamily="18" charset="0"/>
                <a:cs typeface="Times New Roman" panose="02020603050405020304" pitchFamily="18" charset="0"/>
              </a:rPr>
              <a:t>Breeza</a:t>
            </a:r>
            <a:r>
              <a:rPr lang="en-US" sz="2000" dirty="0">
                <a:latin typeface="Times New Roman" panose="02020603050405020304" pitchFamily="18" charset="0"/>
                <a:cs typeface="Times New Roman" panose="02020603050405020304" pitchFamily="18" charset="0"/>
              </a:rPr>
              <a:t> car exhaust filtration system, which removes harmful substances from the exhaust of a vehicle. Through a condensation process, the filtration system transforms poisonous carbon into ash and other toxic gases into liquid. The monitoring system for the filtration system can identify the device's functionality and status, such as a clogged filter, a full storage capacity, or an empty condenser. Public utility vehicles (PUVs) and other 4-wheeled vehicles are intended for the filtration system. The filtration system makes a vehicle more environmentally friendly instead of totally eliminating it. Comparing the filtering system to other eco-friendly options like the e-Jeep, it is more effective, accessible, and affordable</a:t>
            </a:r>
            <a:r>
              <a:rPr lang="en-US" sz="2000" dirty="0">
                <a:cs typeface="Times New Roman" panose="02020603050405020304" pitchFamily="18" charset="0"/>
              </a:rPr>
              <a:t>. </a:t>
            </a:r>
            <a:r>
              <a:rPr lang="en-US" dirty="0"/>
              <a:t> </a:t>
            </a:r>
            <a:r>
              <a:rPr lang="en-US" sz="2000" dirty="0">
                <a:latin typeface="Times New Roman" panose="02020603050405020304" pitchFamily="18" charset="0"/>
                <a:cs typeface="Times New Roman" panose="02020603050405020304" pitchFamily="18" charset="0"/>
              </a:rPr>
              <a:t>A patent is a set of exclusive rights granted by a government or intergovernmental organization to an inventor (or assignee) for a limited period of time (in the case of the Philippines it is 20 years) in exchange for detailed public disclosure of an invention. An invention is a solution to a specific technological problem and is a product or a process. The Philippines is a signer of the World Trade Organization’s (WTO) TRIPS Agreement, and thus patents should be available in WTO member states for any invention, in all fields of technology, provided they are new, involve an inventive step, and are capable of industrial application.</a:t>
            </a:r>
          </a:p>
          <a:p>
            <a:endParaRPr lang="en-PH" sz="2000" dirty="0">
              <a:solidFill>
                <a:srgbClr val="FF0000"/>
              </a:solidFill>
              <a:latin typeface="Times New Roman" panose="02020603050405020304" pitchFamily="18" charset="0"/>
              <a:cs typeface="Times New Roman" panose="02020603050405020304" pitchFamily="18" charset="0"/>
            </a:endParaRPr>
          </a:p>
          <a:p>
            <a:r>
              <a:rPr lang="en-PH" sz="1200" dirty="0">
                <a:latin typeface="Times New Roman" panose="02020603050405020304" pitchFamily="18" charset="0"/>
                <a:cs typeface="Times New Roman" panose="02020603050405020304" pitchFamily="18" charset="0"/>
              </a:rPr>
              <a:t>Source</a:t>
            </a:r>
            <a:r>
              <a:rPr lang="en-PH" sz="1200" dirty="0">
                <a:solidFill>
                  <a:srgbClr val="FF0000"/>
                </a:solidFill>
                <a:latin typeface="Times New Roman" panose="02020603050405020304" pitchFamily="18" charset="0"/>
                <a:cs typeface="Times New Roman" panose="02020603050405020304" pitchFamily="18" charset="0"/>
              </a:rPr>
              <a:t>: </a:t>
            </a:r>
            <a:r>
              <a:rPr lang="en-PH" sz="1200" dirty="0">
                <a:solidFill>
                  <a:srgbClr val="0070C0"/>
                </a:solidFill>
                <a:latin typeface="Times New Roman" panose="02020603050405020304" pitchFamily="18" charset="0"/>
                <a:cs typeface="Times New Roman" panose="02020603050405020304" pitchFamily="18" charset="0"/>
              </a:rPr>
              <a:t>https://www.patent.net.ph/invention-patent/?utm_source=google&amp;utm_medium=cpc&amp;utm_campaign=PHPcampaign&amp;gclid=CjwKCAjw6vyiBhB_EiwAQJRopuZ9nL8R3V04sGOir663VGLoHC5TEfBRt0E4GpJ-MSpPlddQcPuzghoCegEQAvD_BwE</a:t>
            </a:r>
            <a:endParaRPr lang="en-US" sz="1200" dirty="0">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81000" y="0"/>
            <a:ext cx="6172200" cy="769441"/>
          </a:xfrm>
          <a:prstGeom prst="rect">
            <a:avLst/>
          </a:prstGeom>
          <a:noFill/>
        </p:spPr>
        <p:txBody>
          <a:bodyPr wrap="square" rtlCol="0">
            <a:spAutoFit/>
          </a:bodyPr>
          <a:lstStyle/>
          <a:p>
            <a:r>
              <a:rPr lang="en-PH" sz="4400" dirty="0">
                <a:latin typeface="Times New Roman" panose="02020603050405020304" pitchFamily="18" charset="0"/>
                <a:cs typeface="Times New Roman" panose="02020603050405020304" pitchFamily="18" charset="0"/>
              </a:rPr>
              <a:t>Patent Application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49982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EE9978-ABC3-46D7-997A-77414C2322B6}"/>
              </a:ext>
            </a:extLst>
          </p:cNvPr>
          <p:cNvSpPr>
            <a:spLocks noGrp="1"/>
          </p:cNvSpPr>
          <p:nvPr>
            <p:ph type="body" idx="1"/>
          </p:nvPr>
        </p:nvSpPr>
        <p:spPr>
          <a:xfrm>
            <a:off x="685800" y="4595813"/>
            <a:ext cx="7772400" cy="1500187"/>
          </a:xfrm>
        </p:spPr>
        <p:txBody>
          <a:bodyPr/>
          <a:lstStyle/>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This copyright claim applies to the </a:t>
            </a:r>
            <a:r>
              <a:rPr lang="en-US" dirty="0" err="1">
                <a:solidFill>
                  <a:schemeClr val="tx1"/>
                </a:solidFill>
                <a:latin typeface="Times New Roman" panose="02020603050405020304" pitchFamily="18" charset="0"/>
                <a:cs typeface="Times New Roman" panose="02020603050405020304" pitchFamily="18" charset="0"/>
              </a:rPr>
              <a:t>Breeza</a:t>
            </a:r>
            <a:r>
              <a:rPr lang="en-US" dirty="0">
                <a:solidFill>
                  <a:schemeClr val="tx1"/>
                </a:solidFill>
                <a:latin typeface="Times New Roman" panose="02020603050405020304" pitchFamily="18" charset="0"/>
                <a:cs typeface="Times New Roman" panose="02020603050405020304" pitchFamily="18" charset="0"/>
              </a:rPr>
              <a:t> Car Exhaust Filtration Device and System, including its design, functionality, and associated software and hardware components. This project is protected by copyright laws and international treaties. Unauthorized reproduction or distribution of any part of this project, including but not limited to the device, system, design, software, and hardware, is prohibited.</a:t>
            </a:r>
          </a:p>
          <a:p>
            <a:r>
              <a:rPr lang="en-US" dirty="0" err="1">
                <a:solidFill>
                  <a:schemeClr val="tx1"/>
                </a:solidFill>
                <a:latin typeface="Times New Roman" panose="02020603050405020304" pitchFamily="18" charset="0"/>
                <a:cs typeface="Times New Roman" panose="02020603050405020304" pitchFamily="18" charset="0"/>
              </a:rPr>
              <a:t>Breeza</a:t>
            </a:r>
            <a:r>
              <a:rPr lang="en-US" dirty="0">
                <a:solidFill>
                  <a:schemeClr val="tx1"/>
                </a:solidFill>
                <a:latin typeface="Times New Roman" panose="02020603050405020304" pitchFamily="18" charset="0"/>
                <a:cs typeface="Times New Roman" panose="02020603050405020304" pitchFamily="18" charset="0"/>
              </a:rPr>
              <a:t> Car Exhaust Filtration is a proprietary technology developed by QWERTY coders to reduce or eliminate the emission of harmful and toxic gases from vehicles, particularly public utility vehicles (PUV) in the Philippines. The device filters and purifies the elements emitted from the engine of a vehicle through the exhaust, converting toxic carbon into ash and other toxic gases into liquid by the condensation process. It also includes a detection system to monitor the filter, storage, and condenser, as well as the device's functionality.</a:t>
            </a:r>
          </a:p>
          <a:p>
            <a:endParaRPr lang="en-US" dirty="0">
              <a:solidFill>
                <a:schemeClr val="tx1"/>
              </a:solidFill>
            </a:endParaRPr>
          </a:p>
        </p:txBody>
      </p:sp>
      <p:sp>
        <p:nvSpPr>
          <p:cNvPr id="6" name="Rectangle 5">
            <a:extLst>
              <a:ext uri="{FF2B5EF4-FFF2-40B4-BE49-F238E27FC236}">
                <a16:creationId xmlns:a16="http://schemas.microsoft.com/office/drawing/2014/main" id="{4431F356-2546-449B-B311-12662D6ECD3E}"/>
              </a:ext>
            </a:extLst>
          </p:cNvPr>
          <p:cNvSpPr/>
          <p:nvPr/>
        </p:nvSpPr>
        <p:spPr>
          <a:xfrm>
            <a:off x="533400" y="609600"/>
            <a:ext cx="1905000" cy="584775"/>
          </a:xfrm>
          <a:prstGeom prst="rect">
            <a:avLst/>
          </a:prstGeom>
        </p:spPr>
        <p:txBody>
          <a:bodyPr wrap="square">
            <a:spAutoFit/>
          </a:bodyPr>
          <a:lstStyle/>
          <a:p>
            <a:r>
              <a:rPr lang="en-PH" sz="3200" dirty="0">
                <a:latin typeface="Times New Roman" panose="02020603050405020304" pitchFamily="18" charset="0"/>
                <a:cs typeface="Times New Roman" panose="02020603050405020304" pitchFamily="18" charset="0"/>
              </a:rPr>
              <a:t>Copyright</a:t>
            </a:r>
            <a:r>
              <a:rPr lang="en-PH" sz="3200"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37695133"/>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1061" y="0"/>
            <a:ext cx="6172200" cy="1384995"/>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SWOT Analysis</a:t>
            </a:r>
          </a:p>
          <a:p>
            <a:endParaRPr lang="en-US" sz="4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23900" y="4267200"/>
            <a:ext cx="7696200" cy="400110"/>
          </a:xfrm>
          <a:prstGeom prst="rect">
            <a:avLst/>
          </a:prstGeom>
          <a:noFill/>
        </p:spPr>
        <p:txBody>
          <a:bodyPr wrap="square" rtlCol="0">
            <a:spAutoFit/>
          </a:bodyPr>
          <a:lstStyle/>
          <a:p>
            <a:pPr lvl="0"/>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9800C82-ED0C-4DA4-84CA-A5B03EC3E5DD}"/>
              </a:ext>
            </a:extLst>
          </p:cNvPr>
          <p:cNvSpPr/>
          <p:nvPr/>
        </p:nvSpPr>
        <p:spPr>
          <a:xfrm>
            <a:off x="207893" y="762000"/>
            <a:ext cx="3956603" cy="2895600"/>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Times New Roman" panose="02020603050405020304" pitchFamily="18" charset="0"/>
                <a:cs typeface="Times New Roman" panose="02020603050405020304" pitchFamily="18" charset="0"/>
              </a:rPr>
              <a:t>The </a:t>
            </a:r>
            <a:r>
              <a:rPr lang="en-US" sz="1200" dirty="0" err="1">
                <a:latin typeface="Times New Roman" panose="02020603050405020304" pitchFamily="18" charset="0"/>
                <a:cs typeface="Times New Roman" panose="02020603050405020304" pitchFamily="18" charset="0"/>
              </a:rPr>
              <a:t>Breeza</a:t>
            </a:r>
            <a:r>
              <a:rPr lang="en-US" sz="1200" dirty="0">
                <a:latin typeface="Times New Roman" panose="02020603050405020304" pitchFamily="18" charset="0"/>
                <a:cs typeface="Times New Roman" panose="02020603050405020304" pitchFamily="18" charset="0"/>
              </a:rPr>
              <a:t> Car Exhaust Filtration System is a unique and innovative product that can improve air quality and reduce harmful emissions from cars, making them more eco-friendly.</a:t>
            </a:r>
          </a:p>
          <a:p>
            <a:r>
              <a:rPr lang="en-US" sz="1200" dirty="0">
                <a:latin typeface="Times New Roman" panose="02020603050405020304" pitchFamily="18" charset="0"/>
                <a:cs typeface="Times New Roman" panose="02020603050405020304" pitchFamily="18" charset="0"/>
              </a:rPr>
              <a:t>The system can be a cost-effective and accessible alternative for older vehicles, including public utility vehicles, that cannot afford to transition to e-vehicles.</a:t>
            </a:r>
          </a:p>
          <a:p>
            <a:r>
              <a:rPr lang="en-US" sz="1200" dirty="0">
                <a:latin typeface="Times New Roman" panose="02020603050405020304" pitchFamily="18" charset="0"/>
                <a:cs typeface="Times New Roman" panose="02020603050405020304" pitchFamily="18" charset="0"/>
              </a:rPr>
              <a:t>The device's monitoring system ensures optimal functionality, making it more reliable and efficient.</a:t>
            </a:r>
          </a:p>
          <a:p>
            <a:r>
              <a:rPr lang="en-US" sz="1200" dirty="0">
                <a:latin typeface="Times New Roman" panose="02020603050405020304" pitchFamily="18" charset="0"/>
                <a:cs typeface="Times New Roman" panose="02020603050405020304" pitchFamily="18" charset="0"/>
              </a:rPr>
              <a:t>The project aligns with the growing need for more environmentally sustainable solutions and supports the fight against global warming.</a:t>
            </a:r>
          </a:p>
        </p:txBody>
      </p:sp>
      <p:sp>
        <p:nvSpPr>
          <p:cNvPr id="9" name="Rectangle 8">
            <a:extLst>
              <a:ext uri="{FF2B5EF4-FFF2-40B4-BE49-F238E27FC236}">
                <a16:creationId xmlns:a16="http://schemas.microsoft.com/office/drawing/2014/main" id="{B0D4A949-4E14-4411-90DF-0DDC55AE2AFE}"/>
              </a:ext>
            </a:extLst>
          </p:cNvPr>
          <p:cNvSpPr/>
          <p:nvPr/>
        </p:nvSpPr>
        <p:spPr>
          <a:xfrm>
            <a:off x="228600" y="3733800"/>
            <a:ext cx="3962400" cy="2819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300" dirty="0">
                <a:latin typeface="Times New Roman" panose="02020603050405020304" pitchFamily="18" charset="0"/>
                <a:cs typeface="Times New Roman" panose="02020603050405020304" pitchFamily="18" charset="0"/>
              </a:rPr>
              <a:t>The growing concern about air quality and the environment may increase demand for the </a:t>
            </a:r>
            <a:r>
              <a:rPr lang="en-US" sz="1300" dirty="0" err="1">
                <a:latin typeface="Times New Roman" panose="02020603050405020304" pitchFamily="18" charset="0"/>
                <a:cs typeface="Times New Roman" panose="02020603050405020304" pitchFamily="18" charset="0"/>
              </a:rPr>
              <a:t>Breeza</a:t>
            </a:r>
            <a:r>
              <a:rPr lang="en-US" sz="1300" dirty="0">
                <a:latin typeface="Times New Roman" panose="02020603050405020304" pitchFamily="18" charset="0"/>
                <a:cs typeface="Times New Roman" panose="02020603050405020304" pitchFamily="18" charset="0"/>
              </a:rPr>
              <a:t> system. </a:t>
            </a:r>
          </a:p>
          <a:p>
            <a:pPr lvl="0"/>
            <a:r>
              <a:rPr lang="en-US" sz="1300" dirty="0">
                <a:latin typeface="Times New Roman" panose="02020603050405020304" pitchFamily="18" charset="0"/>
                <a:cs typeface="Times New Roman" panose="02020603050405020304" pitchFamily="18" charset="0"/>
              </a:rPr>
              <a:t>As the regulatory standards on emissions become stricter, the demand for cost-effective alternatives such as </a:t>
            </a:r>
            <a:r>
              <a:rPr lang="en-US" sz="1300" dirty="0" err="1">
                <a:latin typeface="Times New Roman" panose="02020603050405020304" pitchFamily="18" charset="0"/>
                <a:cs typeface="Times New Roman" panose="02020603050405020304" pitchFamily="18" charset="0"/>
              </a:rPr>
              <a:t>Breeza</a:t>
            </a:r>
            <a:r>
              <a:rPr lang="en-US" sz="1300" dirty="0">
                <a:latin typeface="Times New Roman" panose="02020603050405020304" pitchFamily="18" charset="0"/>
                <a:cs typeface="Times New Roman" panose="02020603050405020304" pitchFamily="18" charset="0"/>
              </a:rPr>
              <a:t> may increase.</a:t>
            </a:r>
          </a:p>
          <a:p>
            <a:pPr lvl="0"/>
            <a:r>
              <a:rPr lang="en-US" sz="1300" dirty="0">
                <a:latin typeface="Times New Roman" panose="02020603050405020304" pitchFamily="18" charset="0"/>
                <a:cs typeface="Times New Roman" panose="02020603050405020304" pitchFamily="18" charset="0"/>
              </a:rPr>
              <a:t>The project could be scaled up and expanded to include other countries facing similar air quality challenges.</a:t>
            </a:r>
          </a:p>
        </p:txBody>
      </p:sp>
      <p:sp>
        <p:nvSpPr>
          <p:cNvPr id="10" name="Rectangle 9">
            <a:extLst>
              <a:ext uri="{FF2B5EF4-FFF2-40B4-BE49-F238E27FC236}">
                <a16:creationId xmlns:a16="http://schemas.microsoft.com/office/drawing/2014/main" id="{96B804A8-5C8B-472F-A7C8-0E347B3E7BDD}"/>
              </a:ext>
            </a:extLst>
          </p:cNvPr>
          <p:cNvSpPr/>
          <p:nvPr/>
        </p:nvSpPr>
        <p:spPr>
          <a:xfrm>
            <a:off x="4958797" y="823555"/>
            <a:ext cx="3956603" cy="2738735"/>
          </a:xfrm>
          <a:prstGeom prst="rect">
            <a:avLst/>
          </a:prstGeom>
          <a:solidFill>
            <a:schemeClr val="accent6"/>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latin typeface="Times New Roman" panose="02020603050405020304" pitchFamily="18" charset="0"/>
                <a:cs typeface="Times New Roman" panose="02020603050405020304" pitchFamily="18" charset="0"/>
              </a:rPr>
              <a:t>The effectiveness of the </a:t>
            </a:r>
            <a:r>
              <a:rPr lang="en-US" sz="1300" dirty="0" err="1">
                <a:latin typeface="Times New Roman" panose="02020603050405020304" pitchFamily="18" charset="0"/>
                <a:cs typeface="Times New Roman" panose="02020603050405020304" pitchFamily="18" charset="0"/>
              </a:rPr>
              <a:t>Breeza</a:t>
            </a:r>
            <a:r>
              <a:rPr lang="en-US" sz="1300" dirty="0">
                <a:latin typeface="Times New Roman" panose="02020603050405020304" pitchFamily="18" charset="0"/>
                <a:cs typeface="Times New Roman" panose="02020603050405020304" pitchFamily="18" charset="0"/>
              </a:rPr>
              <a:t> system may depend on the design and machinery of different types of vehicles, which can be challenging to address.</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The initial installation cost may be a barrier to entry for some vehicle owners, and ongoing maintenance costs may also be a concern.</a:t>
            </a:r>
          </a:p>
        </p:txBody>
      </p:sp>
      <p:sp>
        <p:nvSpPr>
          <p:cNvPr id="11" name="Rectangle 10">
            <a:extLst>
              <a:ext uri="{FF2B5EF4-FFF2-40B4-BE49-F238E27FC236}">
                <a16:creationId xmlns:a16="http://schemas.microsoft.com/office/drawing/2014/main" id="{D32532B7-16F4-47BE-A366-3AABB42F1D07}"/>
              </a:ext>
            </a:extLst>
          </p:cNvPr>
          <p:cNvSpPr/>
          <p:nvPr/>
        </p:nvSpPr>
        <p:spPr>
          <a:xfrm>
            <a:off x="5000211" y="3657600"/>
            <a:ext cx="3935896" cy="2895600"/>
          </a:xfrm>
          <a:prstGeom prst="rect">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The market for the car exhaust filtration systems is competitive and evolving.</a:t>
            </a:r>
          </a:p>
          <a:p>
            <a:r>
              <a:rPr lang="en-US" sz="1300" dirty="0">
                <a:latin typeface="Times New Roman" panose="02020603050405020304" pitchFamily="18" charset="0"/>
                <a:cs typeface="Times New Roman" panose="02020603050405020304" pitchFamily="18" charset="0"/>
              </a:rPr>
              <a:t>The advancement of technology might make the product unnecessary.</a:t>
            </a:r>
          </a:p>
          <a:p>
            <a:r>
              <a:rPr lang="en-US" sz="1300" dirty="0">
                <a:latin typeface="Times New Roman" panose="02020603050405020304" pitchFamily="18" charset="0"/>
                <a:cs typeface="Times New Roman" panose="02020603050405020304" pitchFamily="18" charset="0"/>
              </a:rPr>
              <a:t>The automotive industry’s resistance to adopting new systems can be challenge.</a:t>
            </a:r>
          </a:p>
          <a:p>
            <a:r>
              <a:rPr lang="en-US" sz="1300" dirty="0">
                <a:latin typeface="Times New Roman" panose="02020603050405020304" pitchFamily="18" charset="0"/>
                <a:cs typeface="Times New Roman" panose="02020603050405020304" pitchFamily="18" charset="0"/>
              </a:rPr>
              <a:t>Changes in regulatory standards or incentives can reduce demand or create uncertainty.</a:t>
            </a:r>
          </a:p>
          <a:p>
            <a:pPr algn="ctr"/>
            <a:endParaRPr lang="en-US" sz="13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B698A4C-116D-4CE7-AD41-86064CF6CDFB}"/>
              </a:ext>
            </a:extLst>
          </p:cNvPr>
          <p:cNvSpPr/>
          <p:nvPr/>
        </p:nvSpPr>
        <p:spPr>
          <a:xfrm>
            <a:off x="218246" y="762000"/>
            <a:ext cx="3935896" cy="3669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dobe Hebrew" panose="02040503050201020203" pitchFamily="18" charset="-79"/>
                <a:ea typeface="Adobe Gothic Std B" panose="020B0800000000000000" pitchFamily="34" charset="-128"/>
                <a:cs typeface="Adobe Hebrew" panose="02040503050201020203" pitchFamily="18" charset="-79"/>
              </a:rPr>
              <a:t>STRENGTHS</a:t>
            </a:r>
          </a:p>
        </p:txBody>
      </p:sp>
      <p:sp>
        <p:nvSpPr>
          <p:cNvPr id="13" name="Rectangle 12">
            <a:extLst>
              <a:ext uri="{FF2B5EF4-FFF2-40B4-BE49-F238E27FC236}">
                <a16:creationId xmlns:a16="http://schemas.microsoft.com/office/drawing/2014/main" id="{84A08945-9463-4799-89DD-BAA7C2790FF1}"/>
              </a:ext>
            </a:extLst>
          </p:cNvPr>
          <p:cNvSpPr/>
          <p:nvPr/>
        </p:nvSpPr>
        <p:spPr>
          <a:xfrm>
            <a:off x="4958797" y="838200"/>
            <a:ext cx="3977310" cy="323910"/>
          </a:xfrm>
          <a:prstGeom prst="rect">
            <a:avLst/>
          </a:prstGeom>
          <a:solidFill>
            <a:srgbClr val="00B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dobe Garamond Pro Bold" panose="02020702060506020403" pitchFamily="18" charset="0"/>
              </a:rPr>
              <a:t>WEAKNESSES</a:t>
            </a:r>
          </a:p>
        </p:txBody>
      </p:sp>
      <p:sp>
        <p:nvSpPr>
          <p:cNvPr id="14" name="Rectangle 13">
            <a:extLst>
              <a:ext uri="{FF2B5EF4-FFF2-40B4-BE49-F238E27FC236}">
                <a16:creationId xmlns:a16="http://schemas.microsoft.com/office/drawing/2014/main" id="{7984A654-EAD9-4DBF-986F-FC9D174608DB}"/>
              </a:ext>
            </a:extLst>
          </p:cNvPr>
          <p:cNvSpPr/>
          <p:nvPr/>
        </p:nvSpPr>
        <p:spPr>
          <a:xfrm>
            <a:off x="228600" y="3733800"/>
            <a:ext cx="3935896" cy="323910"/>
          </a:xfrm>
          <a:prstGeom prst="rect">
            <a:avLst/>
          </a:prstGeom>
          <a:solidFill>
            <a:srgbClr val="92D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dobe Garamond Pro Bold" panose="02020702060506020403" pitchFamily="18" charset="0"/>
              </a:rPr>
              <a:t>OPPORTUNITIES</a:t>
            </a:r>
          </a:p>
        </p:txBody>
      </p:sp>
      <p:sp>
        <p:nvSpPr>
          <p:cNvPr id="15" name="Rectangle 14">
            <a:extLst>
              <a:ext uri="{FF2B5EF4-FFF2-40B4-BE49-F238E27FC236}">
                <a16:creationId xmlns:a16="http://schemas.microsoft.com/office/drawing/2014/main" id="{03A950AD-E557-43AD-B5F5-7FBC026C90B7}"/>
              </a:ext>
            </a:extLst>
          </p:cNvPr>
          <p:cNvSpPr/>
          <p:nvPr/>
        </p:nvSpPr>
        <p:spPr>
          <a:xfrm>
            <a:off x="5026715" y="3657600"/>
            <a:ext cx="3888685" cy="400110"/>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dobe Garamond Pro Bold" panose="02020702060506020403" pitchFamily="18" charset="0"/>
              </a:rPr>
              <a:t>THREATS</a:t>
            </a:r>
          </a:p>
        </p:txBody>
      </p:sp>
      <p:sp>
        <p:nvSpPr>
          <p:cNvPr id="16" name="Rectangle 15">
            <a:extLst>
              <a:ext uri="{FF2B5EF4-FFF2-40B4-BE49-F238E27FC236}">
                <a16:creationId xmlns:a16="http://schemas.microsoft.com/office/drawing/2014/main" id="{9F6D65CB-09CB-4CC8-AFF1-D150389E9E5D}"/>
              </a:ext>
            </a:extLst>
          </p:cNvPr>
          <p:cNvSpPr/>
          <p:nvPr/>
        </p:nvSpPr>
        <p:spPr>
          <a:xfrm>
            <a:off x="3733800" y="3258498"/>
            <a:ext cx="1676400" cy="8952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dobe Gothic Std B" panose="020B0800000000000000" pitchFamily="34" charset="-128"/>
                <a:ea typeface="Adobe Gothic Std B" panose="020B0800000000000000" pitchFamily="34" charset="-128"/>
              </a:rPr>
              <a:t>SWOT</a:t>
            </a:r>
          </a:p>
        </p:txBody>
      </p:sp>
    </p:spTree>
    <p:extLst>
      <p:ext uri="{BB962C8B-B14F-4D97-AF65-F5344CB8AC3E}">
        <p14:creationId xmlns:p14="http://schemas.microsoft.com/office/powerpoint/2010/main" val="45452392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743" y="3048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Marketing Strategies</a:t>
            </a:r>
            <a:endParaRPr lang="en-US" sz="4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9600" y="1371600"/>
            <a:ext cx="7467600"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marketing plan will be very effective in terms of:</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Social media</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TV ads or news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Partnership with the government and their unique way to advertise the new technology integrating it to their websites, TV ads, FB group pages or even flyers if necessary.</a:t>
            </a:r>
          </a:p>
        </p:txBody>
      </p:sp>
    </p:spTree>
    <p:extLst>
      <p:ext uri="{BB962C8B-B14F-4D97-AF65-F5344CB8AC3E}">
        <p14:creationId xmlns:p14="http://schemas.microsoft.com/office/powerpoint/2010/main" val="27763049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8153400" cy="4724400"/>
          </a:xfrm>
        </p:spPr>
        <p:txBody>
          <a:bodyPr/>
          <a:lstStyle/>
          <a:p>
            <a:r>
              <a:rPr lang="en-US" sz="2200" b="1" dirty="0" err="1">
                <a:solidFill>
                  <a:schemeClr val="tx1"/>
                </a:solidFill>
                <a:latin typeface="Times New Roman" panose="02020603050405020304" pitchFamily="18" charset="0"/>
                <a:cs typeface="Times New Roman" panose="02020603050405020304" pitchFamily="18" charset="0"/>
              </a:rPr>
              <a:t>Breeza</a:t>
            </a:r>
            <a:r>
              <a:rPr lang="en-US" sz="2200" b="1" dirty="0">
                <a:solidFill>
                  <a:schemeClr val="tx1"/>
                </a:solidFill>
                <a:latin typeface="Times New Roman" panose="02020603050405020304" pitchFamily="18" charset="0"/>
                <a:cs typeface="Times New Roman" panose="02020603050405020304" pitchFamily="18" charset="0"/>
              </a:rPr>
              <a:t> Car Exhaust Filtration</a:t>
            </a:r>
            <a:r>
              <a:rPr lang="en-US" sz="2200" dirty="0">
                <a:solidFill>
                  <a:schemeClr val="tx1"/>
                </a:solidFill>
                <a:latin typeface="Times New Roman" panose="02020603050405020304" pitchFamily="18" charset="0"/>
                <a:cs typeface="Times New Roman" panose="02020603050405020304" pitchFamily="18" charset="0"/>
              </a:rPr>
              <a:t> </a:t>
            </a:r>
            <a:r>
              <a:rPr lang="en-US" sz="2200" i="1" dirty="0">
                <a:solidFill>
                  <a:schemeClr val="tx1"/>
                </a:solidFill>
                <a:latin typeface="Times New Roman" panose="02020603050405020304" pitchFamily="18" charset="0"/>
                <a:cs typeface="Times New Roman" panose="02020603050405020304" pitchFamily="18" charset="0"/>
              </a:rPr>
              <a:t>is a </a:t>
            </a:r>
            <a:r>
              <a:rPr lang="en-US" sz="2200" b="1" i="1" dirty="0">
                <a:solidFill>
                  <a:schemeClr val="tx1"/>
                </a:solidFill>
                <a:latin typeface="Times New Roman" panose="02020603050405020304" pitchFamily="18" charset="0"/>
                <a:cs typeface="Times New Roman" panose="02020603050405020304" pitchFamily="18" charset="0"/>
              </a:rPr>
              <a:t>machine</a:t>
            </a:r>
            <a:r>
              <a:rPr lang="en-US" sz="2200" i="1" dirty="0">
                <a:solidFill>
                  <a:schemeClr val="tx1"/>
                </a:solidFill>
                <a:latin typeface="Times New Roman" panose="02020603050405020304" pitchFamily="18" charset="0"/>
                <a:cs typeface="Times New Roman" panose="02020603050405020304" pitchFamily="18" charset="0"/>
              </a:rPr>
              <a:t> that filters and purifies elements emitted from the engine of a vehicle through the exhaust by filtering the toxic carbon into ash and converts other toxic gas into liquid by condensation process. </a:t>
            </a:r>
            <a:r>
              <a:rPr lang="en-US" sz="2200" dirty="0">
                <a:solidFill>
                  <a:schemeClr val="tx1"/>
                </a:solidFill>
                <a:latin typeface="Times New Roman" panose="02020603050405020304" pitchFamily="18" charset="0"/>
                <a:cs typeface="Times New Roman" panose="02020603050405020304" pitchFamily="18" charset="0"/>
              </a:rPr>
              <a:t>It also includes </a:t>
            </a:r>
            <a:r>
              <a:rPr lang="en-US" sz="2200" b="1" i="1" dirty="0">
                <a:solidFill>
                  <a:schemeClr val="tx1"/>
                </a:solidFill>
                <a:latin typeface="Times New Roman" panose="02020603050405020304" pitchFamily="18" charset="0"/>
                <a:cs typeface="Times New Roman" panose="02020603050405020304" pitchFamily="18" charset="0"/>
              </a:rPr>
              <a:t>a device</a:t>
            </a:r>
            <a:r>
              <a:rPr lang="en-US" sz="2200" dirty="0">
                <a:solidFill>
                  <a:schemeClr val="tx1"/>
                </a:solidFill>
                <a:latin typeface="Times New Roman" panose="02020603050405020304" pitchFamily="18" charset="0"/>
                <a:cs typeface="Times New Roman" panose="02020603050405020304" pitchFamily="18" charset="0"/>
              </a:rPr>
              <a:t> that detects if the filter is </a:t>
            </a:r>
            <a:r>
              <a:rPr lang="en-US" sz="2200" i="1" dirty="0">
                <a:solidFill>
                  <a:schemeClr val="tx1"/>
                </a:solidFill>
                <a:latin typeface="Times New Roman" panose="02020603050405020304" pitchFamily="18" charset="0"/>
                <a:cs typeface="Times New Roman" panose="02020603050405020304" pitchFamily="18" charset="0"/>
              </a:rPr>
              <a:t>clogged</a:t>
            </a:r>
            <a:r>
              <a:rPr lang="en-US" sz="2200" dirty="0">
                <a:solidFill>
                  <a:schemeClr val="tx1"/>
                </a:solidFill>
                <a:latin typeface="Times New Roman" panose="02020603050405020304" pitchFamily="18" charset="0"/>
                <a:cs typeface="Times New Roman" panose="02020603050405020304" pitchFamily="18" charset="0"/>
              </a:rPr>
              <a:t>, the storage is </a:t>
            </a:r>
            <a:r>
              <a:rPr lang="en-US" sz="2200" i="1" dirty="0">
                <a:solidFill>
                  <a:schemeClr val="tx1"/>
                </a:solidFill>
                <a:latin typeface="Times New Roman" panose="02020603050405020304" pitchFamily="18" charset="0"/>
                <a:cs typeface="Times New Roman" panose="02020603050405020304" pitchFamily="18" charset="0"/>
              </a:rPr>
              <a:t>full</a:t>
            </a:r>
            <a:r>
              <a:rPr lang="en-US" sz="2200" dirty="0">
                <a:solidFill>
                  <a:schemeClr val="tx1"/>
                </a:solidFill>
                <a:latin typeface="Times New Roman" panose="02020603050405020304" pitchFamily="18" charset="0"/>
                <a:cs typeface="Times New Roman" panose="02020603050405020304" pitchFamily="18" charset="0"/>
              </a:rPr>
              <a:t>, the condenser is </a:t>
            </a:r>
            <a:r>
              <a:rPr lang="en-US" sz="2200" i="1" dirty="0">
                <a:solidFill>
                  <a:schemeClr val="tx1"/>
                </a:solidFill>
                <a:latin typeface="Times New Roman" panose="02020603050405020304" pitchFamily="18" charset="0"/>
                <a:cs typeface="Times New Roman" panose="02020603050405020304" pitchFamily="18" charset="0"/>
              </a:rPr>
              <a:t>empty</a:t>
            </a:r>
            <a:r>
              <a:rPr lang="en-US" sz="2200" dirty="0">
                <a:solidFill>
                  <a:schemeClr val="tx1"/>
                </a:solidFill>
                <a:latin typeface="Times New Roman" panose="02020603050405020304" pitchFamily="18" charset="0"/>
                <a:cs typeface="Times New Roman" panose="02020603050405020304" pitchFamily="18" charset="0"/>
              </a:rPr>
              <a:t>, and if the device is still working properly. </a:t>
            </a:r>
          </a:p>
          <a:p>
            <a:r>
              <a:rPr lang="en-US" sz="2200" dirty="0">
                <a:solidFill>
                  <a:schemeClr val="tx1"/>
                </a:solidFill>
                <a:latin typeface="Times New Roman" panose="02020603050405020304" pitchFamily="18" charset="0"/>
                <a:cs typeface="Times New Roman" panose="02020603050405020304" pitchFamily="18" charset="0"/>
              </a:rPr>
              <a:t>	</a:t>
            </a:r>
            <a:r>
              <a:rPr lang="en-US" sz="2200" i="1" dirty="0">
                <a:solidFill>
                  <a:schemeClr val="tx1"/>
                </a:solidFill>
                <a:latin typeface="Times New Roman" panose="02020603050405020304" pitchFamily="18" charset="0"/>
                <a:cs typeface="Times New Roman" panose="02020603050405020304" pitchFamily="18" charset="0"/>
              </a:rPr>
              <a:t>This project aims to reduce or eliminate the emission of harmful and toxic gas from a vehicle</a:t>
            </a:r>
            <a:r>
              <a:rPr lang="en-US" sz="2200" dirty="0">
                <a:solidFill>
                  <a:schemeClr val="tx1"/>
                </a:solidFill>
                <a:latin typeface="Times New Roman" panose="02020603050405020304" pitchFamily="18" charset="0"/>
                <a:cs typeface="Times New Roman" panose="02020603050405020304" pitchFamily="18" charset="0"/>
              </a:rPr>
              <a:t>. Through this new technology, old vehicles especially the public utility vehicles (PUV) will become </a:t>
            </a:r>
            <a:r>
              <a:rPr lang="en-US" sz="2200" i="1" dirty="0">
                <a:solidFill>
                  <a:schemeClr val="tx1"/>
                </a:solidFill>
                <a:latin typeface="Times New Roman" panose="02020603050405020304" pitchFamily="18" charset="0"/>
                <a:cs typeface="Times New Roman" panose="02020603050405020304" pitchFamily="18" charset="0"/>
              </a:rPr>
              <a:t>more eco-friendly. </a:t>
            </a:r>
          </a:p>
          <a:p>
            <a:r>
              <a:rPr lang="en-US" sz="2200" dirty="0">
                <a:solidFill>
                  <a:schemeClr val="tx1"/>
                </a:solidFill>
                <a:latin typeface="Times New Roman" panose="02020603050405020304" pitchFamily="18" charset="0"/>
                <a:cs typeface="Times New Roman" panose="02020603050405020304" pitchFamily="18" charset="0"/>
              </a:rPr>
              <a:t>In addition, the device will be </a:t>
            </a:r>
            <a:r>
              <a:rPr lang="en-US" sz="2200" i="1" dirty="0">
                <a:solidFill>
                  <a:schemeClr val="tx1"/>
                </a:solidFill>
                <a:latin typeface="Times New Roman" panose="02020603050405020304" pitchFamily="18" charset="0"/>
                <a:cs typeface="Times New Roman" panose="02020603050405020304" pitchFamily="18" charset="0"/>
              </a:rPr>
              <a:t>integrated with the </a:t>
            </a:r>
            <a:r>
              <a:rPr lang="en-US" sz="2200" b="1" i="1" dirty="0">
                <a:solidFill>
                  <a:schemeClr val="tx1"/>
                </a:solidFill>
                <a:latin typeface="Times New Roman" panose="02020603050405020304" pitchFamily="18" charset="0"/>
                <a:cs typeface="Times New Roman" panose="02020603050405020304" pitchFamily="18" charset="0"/>
              </a:rPr>
              <a:t>system</a:t>
            </a:r>
            <a:r>
              <a:rPr lang="en-US" sz="2200" dirty="0">
                <a:solidFill>
                  <a:schemeClr val="tx1"/>
                </a:solidFill>
                <a:latin typeface="Times New Roman" panose="02020603050405020304" pitchFamily="18" charset="0"/>
                <a:cs typeface="Times New Roman" panose="02020603050405020304" pitchFamily="18" charset="0"/>
              </a:rPr>
              <a:t>. Along with this device is the </a:t>
            </a:r>
            <a:r>
              <a:rPr lang="en-US" sz="2200" i="1" dirty="0">
                <a:solidFill>
                  <a:schemeClr val="tx1"/>
                </a:solidFill>
                <a:latin typeface="Times New Roman" panose="02020603050405020304" pitchFamily="18" charset="0"/>
                <a:cs typeface="Times New Roman" panose="02020603050405020304" pitchFamily="18" charset="0"/>
              </a:rPr>
              <a:t>gadget installed inside the car </a:t>
            </a:r>
            <a:r>
              <a:rPr lang="en-US" sz="2200" dirty="0">
                <a:solidFill>
                  <a:schemeClr val="tx1"/>
                </a:solidFill>
                <a:latin typeface="Times New Roman" panose="02020603050405020304" pitchFamily="18" charset="0"/>
                <a:cs typeface="Times New Roman" panose="02020603050405020304" pitchFamily="18" charset="0"/>
              </a:rPr>
              <a:t>to monitor and display the status of the device installed and its functionality. </a:t>
            </a:r>
          </a:p>
        </p:txBody>
      </p:sp>
      <p:sp>
        <p:nvSpPr>
          <p:cNvPr id="4" name="TextBox 3"/>
          <p:cNvSpPr txBox="1"/>
          <p:nvPr/>
        </p:nvSpPr>
        <p:spPr>
          <a:xfrm>
            <a:off x="381000" y="304801"/>
            <a:ext cx="6248400" cy="1384995"/>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Background of the Study</a:t>
            </a: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64889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743" y="3048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Software and Hardware</a:t>
            </a:r>
            <a:endParaRPr lang="en-US" sz="4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66800" y="1524000"/>
            <a:ext cx="7184572" cy="3539430"/>
          </a:xfrm>
          <a:prstGeom prst="rect">
            <a:avLst/>
          </a:prstGeom>
          <a:noFill/>
        </p:spPr>
        <p:txBody>
          <a:bodyPr wrap="square" rtlCol="0">
            <a:spAutoFit/>
          </a:bodyPr>
          <a:lstStyle/>
          <a:p>
            <a:pPr marL="457200" lvl="0" indent="-457200">
              <a:buFont typeface="Arial" panose="020B0604020202020204" pitchFamily="34" charset="0"/>
              <a:buChar char="•"/>
            </a:pPr>
            <a:r>
              <a:rPr lang="en-PH" sz="3200" dirty="0">
                <a:solidFill>
                  <a:prstClr val="black"/>
                </a:solidFill>
                <a:latin typeface="Times New Roman" panose="02020603050405020304" pitchFamily="18" charset="0"/>
                <a:cs typeface="Times New Roman" panose="02020603050405020304" pitchFamily="18" charset="0"/>
              </a:rPr>
              <a:t>JavaScript</a:t>
            </a:r>
            <a:endParaRPr lang="en-US" sz="3200" dirty="0">
              <a:solidFill>
                <a:prstClr val="black"/>
              </a:solidFill>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3200" dirty="0">
                <a:solidFill>
                  <a:prstClr val="black"/>
                </a:solidFill>
                <a:latin typeface="Times New Roman" panose="02020603050405020304" pitchFamily="18" charset="0"/>
                <a:cs typeface="Times New Roman" panose="02020603050405020304" pitchFamily="18" charset="0"/>
              </a:rPr>
              <a:t>Photoshop</a:t>
            </a:r>
          </a:p>
          <a:p>
            <a:pPr marL="457200" lvl="0" indent="-457200">
              <a:buFont typeface="Arial" panose="020B0604020202020204" pitchFamily="34" charset="0"/>
              <a:buChar char="•"/>
            </a:pPr>
            <a:r>
              <a:rPr lang="en-US" sz="3200" dirty="0">
                <a:solidFill>
                  <a:prstClr val="black"/>
                </a:solidFill>
                <a:latin typeface="Times New Roman" panose="02020603050405020304" pitchFamily="18" charset="0"/>
                <a:cs typeface="Times New Roman" panose="02020603050405020304" pitchFamily="18" charset="0"/>
              </a:rPr>
              <a:t>Android </a:t>
            </a:r>
            <a:r>
              <a:rPr lang="en-PH" sz="3200" dirty="0">
                <a:solidFill>
                  <a:prstClr val="black"/>
                </a:solidFill>
                <a:latin typeface="Times New Roman" panose="02020603050405020304" pitchFamily="18" charset="0"/>
                <a:cs typeface="Times New Roman" panose="02020603050405020304" pitchFamily="18" charset="0"/>
              </a:rPr>
              <a:t>Studio</a:t>
            </a:r>
          </a:p>
          <a:p>
            <a:pPr marL="457200" lvl="0" indent="-457200">
              <a:buFont typeface="Arial" panose="020B0604020202020204" pitchFamily="34" charset="0"/>
              <a:buChar char="•"/>
            </a:pPr>
            <a:r>
              <a:rPr lang="en-PH" sz="3200" dirty="0">
                <a:solidFill>
                  <a:prstClr val="black"/>
                </a:solidFill>
                <a:latin typeface="Times New Roman" panose="02020603050405020304" pitchFamily="18" charset="0"/>
                <a:cs typeface="Times New Roman" panose="02020603050405020304" pitchFamily="18" charset="0"/>
              </a:rPr>
              <a:t>Blender</a:t>
            </a:r>
          </a:p>
          <a:p>
            <a:pPr marL="457200" lvl="0" indent="-457200">
              <a:buFont typeface="Arial" panose="020B0604020202020204" pitchFamily="34" charset="0"/>
              <a:buChar char="•"/>
            </a:pPr>
            <a:r>
              <a:rPr lang="en-PH" sz="3200" dirty="0">
                <a:solidFill>
                  <a:prstClr val="black"/>
                </a:solidFill>
                <a:latin typeface="Times New Roman" panose="02020603050405020304" pitchFamily="18" charset="0"/>
                <a:cs typeface="Times New Roman" panose="02020603050405020304" pitchFamily="18" charset="0"/>
              </a:rPr>
              <a:t>AutoCAD</a:t>
            </a:r>
          </a:p>
          <a:p>
            <a:pPr lvl="0"/>
            <a:endParaRPr lang="en-US" sz="3200" dirty="0">
              <a:solidFill>
                <a:prstClr val="black"/>
              </a:solidFill>
              <a:latin typeface="Times New Roman" panose="02020603050405020304" pitchFamily="18" charset="0"/>
              <a:cs typeface="Times New Roman" panose="02020603050405020304" pitchFamily="18" charset="0"/>
            </a:endParaRPr>
          </a:p>
          <a:p>
            <a:pPr lvl="0"/>
            <a:endParaRPr lang="en-US" sz="3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79987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743" y="304800"/>
            <a:ext cx="6172200" cy="1138773"/>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Use CASE Diagram</a:t>
            </a:r>
          </a:p>
          <a:p>
            <a:r>
              <a:rPr lang="en-US" sz="2800" dirty="0">
                <a:latin typeface="Times New Roman" panose="02020603050405020304" pitchFamily="18" charset="0"/>
                <a:cs typeface="Times New Roman" panose="02020603050405020304" pitchFamily="18" charset="0"/>
              </a:rPr>
              <a:t>“Car Owner”</a:t>
            </a:r>
          </a:p>
        </p:txBody>
      </p:sp>
      <p:pic>
        <p:nvPicPr>
          <p:cNvPr id="5" name="Picture 4">
            <a:extLst>
              <a:ext uri="{FF2B5EF4-FFF2-40B4-BE49-F238E27FC236}">
                <a16:creationId xmlns:a16="http://schemas.microsoft.com/office/drawing/2014/main" id="{C2207726-1374-411A-8E7C-C0C8F9BAD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0823"/>
            <a:ext cx="9144000" cy="5497177"/>
          </a:xfrm>
          <a:prstGeom prst="rect">
            <a:avLst/>
          </a:prstGeom>
        </p:spPr>
      </p:pic>
    </p:spTree>
    <p:extLst>
      <p:ext uri="{BB962C8B-B14F-4D97-AF65-F5344CB8AC3E}">
        <p14:creationId xmlns:p14="http://schemas.microsoft.com/office/powerpoint/2010/main" val="4084799872"/>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743" y="304800"/>
            <a:ext cx="6172200" cy="1138773"/>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Use CASE Diagram</a:t>
            </a:r>
          </a:p>
          <a:p>
            <a:r>
              <a:rPr lang="en-US" sz="2800" dirty="0">
                <a:latin typeface="Times New Roman" panose="02020603050405020304" pitchFamily="18" charset="0"/>
                <a:cs typeface="Times New Roman" panose="02020603050405020304" pitchFamily="18" charset="0"/>
              </a:rPr>
              <a:t>“Outlet/Shop”</a:t>
            </a:r>
          </a:p>
        </p:txBody>
      </p:sp>
      <p:pic>
        <p:nvPicPr>
          <p:cNvPr id="5" name="Picture 4">
            <a:extLst>
              <a:ext uri="{FF2B5EF4-FFF2-40B4-BE49-F238E27FC236}">
                <a16:creationId xmlns:a16="http://schemas.microsoft.com/office/drawing/2014/main" id="{A49E322C-DB8D-464F-BDB5-2BD7F61EB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3572"/>
            <a:ext cx="9144000" cy="5414427"/>
          </a:xfrm>
          <a:prstGeom prst="rect">
            <a:avLst/>
          </a:prstGeom>
        </p:spPr>
      </p:pic>
    </p:spTree>
    <p:extLst>
      <p:ext uri="{BB962C8B-B14F-4D97-AF65-F5344CB8AC3E}">
        <p14:creationId xmlns:p14="http://schemas.microsoft.com/office/powerpoint/2010/main" val="243451900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743" y="3048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Project Structure</a:t>
            </a:r>
            <a:endParaRPr lang="en-US" sz="4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A9B2D61-A4FE-4B0C-AE97-1334A693E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4241"/>
            <a:ext cx="9144000" cy="5783760"/>
          </a:xfrm>
          <a:prstGeom prst="rect">
            <a:avLst/>
          </a:prstGeom>
        </p:spPr>
      </p:pic>
    </p:spTree>
    <p:extLst>
      <p:ext uri="{BB962C8B-B14F-4D97-AF65-F5344CB8AC3E}">
        <p14:creationId xmlns:p14="http://schemas.microsoft.com/office/powerpoint/2010/main" val="76089417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743" y="3048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Project Structure</a:t>
            </a:r>
            <a:endParaRPr lang="en-US" sz="4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443B61-6642-4EE2-BF70-D4B52F3F7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5715000"/>
          </a:xfrm>
          <a:prstGeom prst="rect">
            <a:avLst/>
          </a:prstGeom>
        </p:spPr>
      </p:pic>
    </p:spTree>
    <p:extLst>
      <p:ext uri="{BB962C8B-B14F-4D97-AF65-F5344CB8AC3E}">
        <p14:creationId xmlns:p14="http://schemas.microsoft.com/office/powerpoint/2010/main" val="407394564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743" y="3048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Project Structure</a:t>
            </a:r>
            <a:endParaRPr lang="en-US" sz="4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B3B90B7-ECC3-467A-88A0-5398A56B1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4241"/>
            <a:ext cx="9144000" cy="5783759"/>
          </a:xfrm>
          <a:prstGeom prst="rect">
            <a:avLst/>
          </a:prstGeom>
        </p:spPr>
      </p:pic>
    </p:spTree>
    <p:extLst>
      <p:ext uri="{BB962C8B-B14F-4D97-AF65-F5344CB8AC3E}">
        <p14:creationId xmlns:p14="http://schemas.microsoft.com/office/powerpoint/2010/main" val="283461937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743" y="3048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Project Structure</a:t>
            </a:r>
            <a:endParaRPr lang="en-US" sz="4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33400" y="1524000"/>
            <a:ext cx="7772400" cy="584775"/>
          </a:xfrm>
          <a:prstGeom prst="rect">
            <a:avLst/>
          </a:prstGeom>
          <a:noFill/>
        </p:spPr>
        <p:txBody>
          <a:bodyPr wrap="square" rtlCol="0">
            <a:spAutoFit/>
          </a:bodyPr>
          <a:lstStyle/>
          <a:p>
            <a:pPr lvl="0"/>
            <a:r>
              <a:rPr lang="en-US" sz="3200" dirty="0">
                <a:solidFill>
                  <a:prstClr val="black"/>
                </a:solidFill>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70BD522D-B320-429C-BB19-1CF58C5B4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9200"/>
            <a:ext cx="9144000" cy="5638800"/>
          </a:xfrm>
          <a:prstGeom prst="rect">
            <a:avLst/>
          </a:prstGeom>
        </p:spPr>
      </p:pic>
    </p:spTree>
    <p:extLst>
      <p:ext uri="{BB962C8B-B14F-4D97-AF65-F5344CB8AC3E}">
        <p14:creationId xmlns:p14="http://schemas.microsoft.com/office/powerpoint/2010/main" val="158123284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743" y="3048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Project Structure</a:t>
            </a:r>
            <a:endParaRPr lang="en-US" sz="4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33400" y="1524000"/>
            <a:ext cx="7772400" cy="584775"/>
          </a:xfrm>
          <a:prstGeom prst="rect">
            <a:avLst/>
          </a:prstGeom>
          <a:noFill/>
        </p:spPr>
        <p:txBody>
          <a:bodyPr wrap="square" rtlCol="0">
            <a:spAutoFit/>
          </a:bodyPr>
          <a:lstStyle/>
          <a:p>
            <a:pPr lvl="0"/>
            <a:r>
              <a:rPr lang="en-US" sz="3200" dirty="0">
                <a:solidFill>
                  <a:prstClr val="black"/>
                </a:solidFill>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FC6CED52-E5F1-4A98-9EF4-B02AB8C1A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1074241"/>
            <a:ext cx="6667500" cy="2301762"/>
          </a:xfrm>
          <a:prstGeom prst="rect">
            <a:avLst/>
          </a:prstGeom>
        </p:spPr>
      </p:pic>
      <p:pic>
        <p:nvPicPr>
          <p:cNvPr id="7" name="Picture 6">
            <a:extLst>
              <a:ext uri="{FF2B5EF4-FFF2-40B4-BE49-F238E27FC236}">
                <a16:creationId xmlns:a16="http://schemas.microsoft.com/office/drawing/2014/main" id="{4093505C-EDD5-4260-88FB-DC3C8896A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3412446"/>
            <a:ext cx="6667500" cy="2527789"/>
          </a:xfrm>
          <a:prstGeom prst="rect">
            <a:avLst/>
          </a:prstGeom>
        </p:spPr>
      </p:pic>
    </p:spTree>
    <p:extLst>
      <p:ext uri="{BB962C8B-B14F-4D97-AF65-F5344CB8AC3E}">
        <p14:creationId xmlns:p14="http://schemas.microsoft.com/office/powerpoint/2010/main" val="25422181"/>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E482D8-7EB0-4F80-BC00-7F3DAE2B2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42945"/>
            <a:ext cx="6265693" cy="2586055"/>
          </a:xfrm>
          <a:prstGeom prst="rect">
            <a:avLst/>
          </a:prstGeom>
        </p:spPr>
      </p:pic>
      <p:pic>
        <p:nvPicPr>
          <p:cNvPr id="7" name="Picture 6">
            <a:extLst>
              <a:ext uri="{FF2B5EF4-FFF2-40B4-BE49-F238E27FC236}">
                <a16:creationId xmlns:a16="http://schemas.microsoft.com/office/drawing/2014/main" id="{B0CFA455-D3D9-458F-9C84-9DEA440FF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374" y="3518274"/>
            <a:ext cx="6272319" cy="2577726"/>
          </a:xfrm>
          <a:prstGeom prst="rect">
            <a:avLst/>
          </a:prstGeom>
        </p:spPr>
      </p:pic>
    </p:spTree>
    <p:extLst>
      <p:ext uri="{BB962C8B-B14F-4D97-AF65-F5344CB8AC3E}">
        <p14:creationId xmlns:p14="http://schemas.microsoft.com/office/powerpoint/2010/main" val="264704056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743" y="3048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Project Features</a:t>
            </a:r>
            <a:endParaRPr lang="en-US" sz="4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27637" y="1219200"/>
            <a:ext cx="7772400" cy="4401205"/>
          </a:xfrm>
          <a:prstGeom prst="rect">
            <a:avLst/>
          </a:prstGeom>
          <a:noFill/>
        </p:spPr>
        <p:txBody>
          <a:bodyPr wrap="square" rtlCol="0">
            <a:spAutoFit/>
          </a:bodyPr>
          <a:lstStyle/>
          <a:p>
            <a:pPr marL="457200" lvl="0" indent="-457200">
              <a:buAutoNum type="arabicPeriod"/>
            </a:pPr>
            <a:r>
              <a:rPr lang="en-US" sz="2000" b="1" dirty="0">
                <a:latin typeface="Times New Roman" panose="02020603050405020304" pitchFamily="18" charset="0"/>
                <a:cs typeface="Times New Roman" panose="02020603050405020304" pitchFamily="18" charset="0"/>
              </a:rPr>
              <a:t>Exhaust Filtering machine </a:t>
            </a:r>
            <a:r>
              <a:rPr lang="en-US" sz="2000" dirty="0">
                <a:latin typeface="Times New Roman" panose="02020603050405020304" pitchFamily="18" charset="0"/>
                <a:cs typeface="Times New Roman" panose="02020603050405020304" pitchFamily="18" charset="0"/>
              </a:rPr>
              <a:t>- An exhaust filtering device is a device that is used to filter or clean the exhaust gases that are released from an engine or any other internal combustion system. The main purpose of this device is to remove harmful pollutants such as carbon monoxide, nitrogen oxides, sulfur dioxide, and other particulate matter from the exhaust gas before it is released into the atmosphere. </a:t>
            </a:r>
          </a:p>
          <a:p>
            <a:pPr marL="457200" lvl="0" indent="-457200">
              <a:buAutoNum type="arabicPeriod"/>
            </a:pPr>
            <a:endParaRPr lang="en-US" sz="2000" dirty="0">
              <a:latin typeface="Times New Roman" panose="02020603050405020304" pitchFamily="18" charset="0"/>
              <a:cs typeface="Times New Roman" panose="02020603050405020304" pitchFamily="18" charset="0"/>
            </a:endParaRPr>
          </a:p>
          <a:p>
            <a:pPr marL="457200" lvl="0" indent="-457200">
              <a:buAutoNum type="arabicPeriod"/>
            </a:pPr>
            <a:r>
              <a:rPr lang="en-US" sz="2000" b="1" dirty="0">
                <a:latin typeface="Times New Roman" panose="02020603050405020304" pitchFamily="18" charset="0"/>
                <a:cs typeface="Times New Roman" panose="02020603050405020304" pitchFamily="18" charset="0"/>
              </a:rPr>
              <a:t>Device/Gadget </a:t>
            </a:r>
            <a:r>
              <a:rPr lang="en-US" sz="2000" dirty="0">
                <a:latin typeface="Times New Roman" panose="02020603050405020304" pitchFamily="18" charset="0"/>
                <a:cs typeface="Times New Roman" panose="02020603050405020304" pitchFamily="18" charset="0"/>
              </a:rPr>
              <a:t>- An gadget checks if the equipment or device is still functional or not. </a:t>
            </a:r>
          </a:p>
          <a:p>
            <a:pPr marL="457200" lvl="0" indent="-457200">
              <a:buAutoNum type="arabicPeriod"/>
            </a:pPr>
            <a:endParaRPr lang="en-US" sz="2000" dirty="0">
              <a:latin typeface="Times New Roman" panose="02020603050405020304" pitchFamily="18" charset="0"/>
              <a:cs typeface="Times New Roman" panose="02020603050405020304" pitchFamily="18" charset="0"/>
            </a:endParaRPr>
          </a:p>
          <a:p>
            <a:pPr marL="457200" lvl="0" indent="-457200">
              <a:buAutoNum type="arabicPeriod"/>
            </a:pPr>
            <a:r>
              <a:rPr lang="en-US" sz="2000" b="1" dirty="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 The system display the current status of the device such as airflow rate, filter lifespan, and whether the filter is clean or dirty. The system should include an indicator for the filter status and when it needs cleaning or replacing</a:t>
            </a:r>
            <a:endParaRPr lang="en-US" sz="2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44051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685800" y="1059597"/>
            <a:ext cx="8229600" cy="5112603"/>
          </a:xfrm>
        </p:spPr>
        <p:txBody>
          <a:bodyPr/>
          <a:lstStyle/>
          <a:p>
            <a:r>
              <a:rPr lang="en-US" sz="2100" dirty="0">
                <a:solidFill>
                  <a:schemeClr val="tx1"/>
                </a:solidFill>
                <a:latin typeface="Times New Roman" panose="02020603050405020304" pitchFamily="18" charset="0"/>
                <a:cs typeface="Times New Roman" panose="02020603050405020304" pitchFamily="18" charset="0"/>
              </a:rPr>
              <a:t>	</a:t>
            </a:r>
            <a:r>
              <a:rPr lang="en-US" sz="2100" i="1" dirty="0">
                <a:solidFill>
                  <a:schemeClr val="tx1"/>
                </a:solidFill>
                <a:latin typeface="Times New Roman" panose="02020603050405020304" pitchFamily="18" charset="0"/>
                <a:cs typeface="Times New Roman" panose="02020603050405020304" pitchFamily="18" charset="0"/>
              </a:rPr>
              <a:t>The use of this new machine/system will be a way better as an alternative technology to help jeep owners and most of PUV operators a cost-effective device rather than facing out the traditional or old four-wheeled vehicles and buy the newly recommended </a:t>
            </a:r>
            <a:r>
              <a:rPr lang="en-US" sz="2100" i="1" dirty="0" err="1">
                <a:solidFill>
                  <a:schemeClr val="tx1"/>
                </a:solidFill>
                <a:latin typeface="Times New Roman" panose="02020603050405020304" pitchFamily="18" charset="0"/>
                <a:cs typeface="Times New Roman" panose="02020603050405020304" pitchFamily="18" charset="0"/>
              </a:rPr>
              <a:t>eJeep</a:t>
            </a:r>
            <a:r>
              <a:rPr lang="en-US" sz="2100" i="1" dirty="0">
                <a:solidFill>
                  <a:schemeClr val="tx1"/>
                </a:solidFill>
                <a:latin typeface="Times New Roman" panose="02020603050405020304" pitchFamily="18" charset="0"/>
                <a:cs typeface="Times New Roman" panose="02020603050405020304" pitchFamily="18" charset="0"/>
              </a:rPr>
              <a:t>. </a:t>
            </a:r>
          </a:p>
          <a:p>
            <a:r>
              <a:rPr lang="en-US" sz="2100" dirty="0">
                <a:solidFill>
                  <a:schemeClr val="tx1"/>
                </a:solidFill>
                <a:latin typeface="Times New Roman" panose="02020603050405020304" pitchFamily="18" charset="0"/>
                <a:cs typeface="Times New Roman" panose="02020603050405020304" pitchFamily="18" charset="0"/>
              </a:rPr>
              <a:t>	In this way, this environmentally friendly device will be </a:t>
            </a:r>
            <a:r>
              <a:rPr lang="en-US" sz="2100" i="1" dirty="0">
                <a:solidFill>
                  <a:schemeClr val="tx1"/>
                </a:solidFill>
                <a:latin typeface="Times New Roman" panose="02020603050405020304" pitchFamily="18" charset="0"/>
                <a:cs typeface="Times New Roman" panose="02020603050405020304" pitchFamily="18" charset="0"/>
              </a:rPr>
              <a:t>cheaper than buying new electronically operated vehicle</a:t>
            </a:r>
            <a:r>
              <a:rPr lang="en-US" sz="2100" dirty="0">
                <a:solidFill>
                  <a:schemeClr val="tx1"/>
                </a:solidFill>
                <a:latin typeface="Times New Roman" panose="02020603050405020304" pitchFamily="18" charset="0"/>
                <a:cs typeface="Times New Roman" panose="02020603050405020304" pitchFamily="18" charset="0"/>
              </a:rPr>
              <a:t>. The issues for environment and global warming will be lessen because the toxic and hazardous gases will be trapped and filtered and the condensation process will separate other toxic gases into liquid. </a:t>
            </a:r>
          </a:p>
          <a:p>
            <a:r>
              <a:rPr lang="en-US" sz="2100" dirty="0">
                <a:solidFill>
                  <a:schemeClr val="tx1"/>
                </a:solidFill>
                <a:latin typeface="Times New Roman" panose="02020603050405020304" pitchFamily="18" charset="0"/>
                <a:cs typeface="Times New Roman" panose="02020603050405020304" pitchFamily="18" charset="0"/>
              </a:rPr>
              <a:t>	First, installation of the machine and the system will be dealt according to the </a:t>
            </a:r>
            <a:r>
              <a:rPr lang="en-US" sz="2100" i="1" dirty="0">
                <a:solidFill>
                  <a:schemeClr val="tx1"/>
                </a:solidFill>
                <a:latin typeface="Times New Roman" panose="02020603050405020304" pitchFamily="18" charset="0"/>
                <a:cs typeface="Times New Roman" panose="02020603050405020304" pitchFamily="18" charset="0"/>
              </a:rPr>
              <a:t>type of jeep, design and machinery</a:t>
            </a:r>
            <a:r>
              <a:rPr lang="en-US" sz="2100" dirty="0">
                <a:solidFill>
                  <a:schemeClr val="tx1"/>
                </a:solidFill>
                <a:latin typeface="Times New Roman" panose="02020603050405020304" pitchFamily="18" charset="0"/>
                <a:cs typeface="Times New Roman" panose="02020603050405020304" pitchFamily="18" charset="0"/>
              </a:rPr>
              <a:t>. Furthermore, the 2</a:t>
            </a:r>
            <a:r>
              <a:rPr lang="en-US" sz="2100" baseline="30000" dirty="0">
                <a:solidFill>
                  <a:schemeClr val="tx1"/>
                </a:solidFill>
                <a:latin typeface="Times New Roman" panose="02020603050405020304" pitchFamily="18" charset="0"/>
                <a:cs typeface="Times New Roman" panose="02020603050405020304" pitchFamily="18" charset="0"/>
              </a:rPr>
              <a:t>nd</a:t>
            </a:r>
            <a:r>
              <a:rPr lang="en-US" sz="2100" dirty="0">
                <a:solidFill>
                  <a:schemeClr val="tx1"/>
                </a:solidFill>
                <a:latin typeface="Times New Roman" panose="02020603050405020304" pitchFamily="18" charset="0"/>
                <a:cs typeface="Times New Roman" panose="02020603050405020304" pitchFamily="18" charset="0"/>
              </a:rPr>
              <a:t> plan is to install the machine/system to cars like taxis but will be dealt with if the first plan becomes successful.</a:t>
            </a:r>
          </a:p>
          <a:p>
            <a:r>
              <a:rPr lang="en-US" sz="2100" i="1" dirty="0">
                <a:solidFill>
                  <a:schemeClr val="bg2">
                    <a:lumMod val="25000"/>
                  </a:schemeClr>
                </a:solidFill>
                <a:latin typeface="Times New Roman" panose="02020603050405020304" pitchFamily="18" charset="0"/>
                <a:cs typeface="Times New Roman" panose="02020603050405020304" pitchFamily="18" charset="0"/>
              </a:rPr>
              <a:t>The project will be limited to 4-wheeled vehicles and is delimited to big vehicles like buses, trucks, etc..</a:t>
            </a:r>
          </a:p>
        </p:txBody>
      </p:sp>
      <p:sp>
        <p:nvSpPr>
          <p:cNvPr id="5" name="TextBox 4"/>
          <p:cNvSpPr txBox="1"/>
          <p:nvPr/>
        </p:nvSpPr>
        <p:spPr>
          <a:xfrm>
            <a:off x="533400" y="228600"/>
            <a:ext cx="61722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New Venture Project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19425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4163BA-1F84-4E00-BDCB-178F9F98A1A6}"/>
              </a:ext>
            </a:extLst>
          </p:cNvPr>
          <p:cNvSpPr txBox="1"/>
          <p:nvPr/>
        </p:nvSpPr>
        <p:spPr>
          <a:xfrm>
            <a:off x="457200" y="2286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Market Analysis</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D6CF8FA-4790-408C-80F8-C33568AC7178}"/>
              </a:ext>
            </a:extLst>
          </p:cNvPr>
          <p:cNvSpPr txBox="1"/>
          <p:nvPr/>
        </p:nvSpPr>
        <p:spPr>
          <a:xfrm>
            <a:off x="457200" y="1074241"/>
            <a:ext cx="8534400" cy="3354765"/>
          </a:xfrm>
          <a:prstGeom prst="rect">
            <a:avLst/>
          </a:prstGeom>
          <a:noFill/>
        </p:spPr>
        <p:txBody>
          <a:bodyPr wrap="square" rtlCol="0">
            <a:spAutoFit/>
          </a:bodyPr>
          <a:lstStyle/>
          <a:p>
            <a:pPr lvl="0"/>
            <a:r>
              <a:rPr lang="en-US" sz="3000" dirty="0">
                <a:latin typeface="Times New Roman" panose="02020603050405020304" pitchFamily="18" charset="0"/>
                <a:cs typeface="Times New Roman" panose="02020603050405020304" pitchFamily="18" charset="0"/>
              </a:rPr>
              <a:t>	A market analysis can help identify how to better position your business to be competitive and serve your customers. A market analysis is a thorough assessment of a market within a specific industry, company, or business. A market analysis has many benefits, such as reducing risk for businesses and better informing business decisions.</a:t>
            </a: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593218"/>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37C39-2523-4AB5-A5F2-A5B0E2C1369A}"/>
              </a:ext>
            </a:extLst>
          </p:cNvPr>
          <p:cNvSpPr txBox="1"/>
          <p:nvPr/>
        </p:nvSpPr>
        <p:spPr>
          <a:xfrm>
            <a:off x="457200" y="3048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Market Analysis</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03C242-2EF0-43B0-9C75-0E6B5D917AEC}"/>
              </a:ext>
            </a:extLst>
          </p:cNvPr>
          <p:cNvSpPr txBox="1"/>
          <p:nvPr/>
        </p:nvSpPr>
        <p:spPr>
          <a:xfrm>
            <a:off x="705118" y="1074241"/>
            <a:ext cx="8001000" cy="5355312"/>
          </a:xfrm>
          <a:prstGeom prst="rect">
            <a:avLst/>
          </a:prstGeom>
          <a:noFill/>
        </p:spPr>
        <p:txBody>
          <a:bodyPr wrap="square" rtlCol="0">
            <a:spAutoFit/>
          </a:bodyPr>
          <a:lstStyle/>
          <a:p>
            <a:pPr lvl="0"/>
            <a:r>
              <a:rPr lang="en-US" sz="2800" dirty="0">
                <a:solidFill>
                  <a:prstClr val="black"/>
                </a:solidFill>
                <a:latin typeface="Times New Roman" panose="02020603050405020304" pitchFamily="18" charset="0"/>
                <a:cs typeface="Times New Roman" panose="02020603050405020304" pitchFamily="18" charset="0"/>
              </a:rPr>
              <a:t>A thorough marketing analysis should answer this following question.</a:t>
            </a:r>
          </a:p>
          <a:p>
            <a:pPr lvl="0"/>
            <a:r>
              <a:rPr lang="en-US" sz="2800" b="1" dirty="0">
                <a:solidFill>
                  <a:prstClr val="black"/>
                </a:solidFill>
                <a:latin typeface="Times New Roman" panose="02020603050405020304" pitchFamily="18" charset="0"/>
                <a:cs typeface="Times New Roman" panose="02020603050405020304" pitchFamily="18" charset="0"/>
              </a:rPr>
              <a:t>Who are the potential client?   </a:t>
            </a:r>
          </a:p>
          <a:p>
            <a:pPr marL="457200" lvl="0" indent="-457200">
              <a:buFont typeface="Wingdings" panose="05000000000000000000" pitchFamily="2" charset="2"/>
              <a:buChar char="Ø"/>
            </a:pPr>
            <a:r>
              <a:rPr lang="en-US" sz="2800" dirty="0">
                <a:solidFill>
                  <a:prstClr val="black"/>
                </a:solidFill>
                <a:latin typeface="Times New Roman" panose="02020603050405020304" pitchFamily="18" charset="0"/>
                <a:cs typeface="Times New Roman" panose="02020603050405020304" pitchFamily="18" charset="0"/>
              </a:rPr>
              <a:t>Clients will be the </a:t>
            </a:r>
            <a:r>
              <a:rPr lang="en-US" sz="2800" dirty="0" err="1">
                <a:solidFill>
                  <a:prstClr val="black"/>
                </a:solidFill>
                <a:latin typeface="Times New Roman" panose="02020603050405020304" pitchFamily="18" charset="0"/>
                <a:cs typeface="Times New Roman" panose="02020603050405020304" pitchFamily="18" charset="0"/>
              </a:rPr>
              <a:t>jeepney</a:t>
            </a:r>
            <a:r>
              <a:rPr lang="en-US" sz="2800" dirty="0">
                <a:solidFill>
                  <a:prstClr val="black"/>
                </a:solidFill>
                <a:latin typeface="Times New Roman" panose="02020603050405020304" pitchFamily="18" charset="0"/>
                <a:cs typeface="Times New Roman" panose="02020603050405020304" pitchFamily="18" charset="0"/>
              </a:rPr>
              <a:t> drivers and operators, automotive outlet/shop service centers, governments, or environmental organizations.</a:t>
            </a:r>
          </a:p>
          <a:p>
            <a:pPr lvl="0"/>
            <a:endParaRPr lang="en-US" sz="2800" dirty="0">
              <a:solidFill>
                <a:prstClr val="black"/>
              </a:solidFill>
              <a:latin typeface="Times New Roman" panose="02020603050405020304" pitchFamily="18" charset="0"/>
              <a:cs typeface="Times New Roman" panose="02020603050405020304" pitchFamily="18" charset="0"/>
            </a:endParaRPr>
          </a:p>
          <a:p>
            <a:pPr lvl="0"/>
            <a:r>
              <a:rPr lang="en-US" sz="2800" b="1" dirty="0">
                <a:solidFill>
                  <a:prstClr val="black"/>
                </a:solidFill>
                <a:latin typeface="Times New Roman" panose="02020603050405020304" pitchFamily="18" charset="0"/>
                <a:cs typeface="Times New Roman" panose="02020603050405020304" pitchFamily="18" charset="0"/>
              </a:rPr>
              <a:t>Who are the main competitors?</a:t>
            </a:r>
            <a:endParaRPr lang="en-US" sz="2800" b="1" dirty="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Breeza's</a:t>
            </a:r>
            <a:r>
              <a:rPr lang="en-US" sz="2800" dirty="0">
                <a:latin typeface="Times New Roman" panose="02020603050405020304" pitchFamily="18" charset="0"/>
                <a:cs typeface="Times New Roman" panose="02020603050405020304" pitchFamily="18" charset="0"/>
              </a:rPr>
              <a:t> main competitors are the other automotive companies that offer car exhaust filters.</a:t>
            </a:r>
            <a:endParaRPr lang="en-US" sz="2800" dirty="0">
              <a:solidFill>
                <a:prstClr val="black"/>
              </a:solidFill>
              <a:latin typeface="Times New Roman" panose="02020603050405020304" pitchFamily="18" charset="0"/>
              <a:cs typeface="Times New Roman" panose="02020603050405020304" pitchFamily="18" charset="0"/>
            </a:endParaRPr>
          </a:p>
          <a:p>
            <a:pPr lvl="0"/>
            <a:endParaRPr lang="en-US" sz="3000" dirty="0">
              <a:solidFill>
                <a:prstClr val="black"/>
              </a:solidFill>
              <a:latin typeface="Times New Roman" panose="02020603050405020304" pitchFamily="18" charset="0"/>
              <a:cs typeface="Times New Roman" panose="02020603050405020304" pitchFamily="18" charset="0"/>
            </a:endParaRPr>
          </a:p>
          <a:p>
            <a:pPr lvl="0"/>
            <a:endParaRPr lang="en-US" sz="3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192315"/>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D959ED-DD2A-4361-8E3D-91C5D08D0C9C}"/>
              </a:ext>
            </a:extLst>
          </p:cNvPr>
          <p:cNvSpPr txBox="1"/>
          <p:nvPr/>
        </p:nvSpPr>
        <p:spPr>
          <a:xfrm>
            <a:off x="457200" y="3048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Market Analysis</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9C3550C-8A7E-42AC-98DC-5844E94DE9DF}"/>
              </a:ext>
            </a:extLst>
          </p:cNvPr>
          <p:cNvSpPr txBox="1"/>
          <p:nvPr/>
        </p:nvSpPr>
        <p:spPr>
          <a:xfrm>
            <a:off x="762000" y="1447800"/>
            <a:ext cx="8001000" cy="3877985"/>
          </a:xfrm>
          <a:prstGeom prst="rect">
            <a:avLst/>
          </a:prstGeom>
          <a:noFill/>
        </p:spPr>
        <p:txBody>
          <a:bodyPr wrap="square" rtlCol="0">
            <a:spAutoFit/>
          </a:bodyPr>
          <a:lstStyle/>
          <a:p>
            <a:pPr lvl="0"/>
            <a:r>
              <a:rPr lang="en-US" sz="3200" dirty="0">
                <a:solidFill>
                  <a:prstClr val="black"/>
                </a:solidFill>
                <a:latin typeface="Times New Roman" panose="02020603050405020304" pitchFamily="18" charset="0"/>
                <a:cs typeface="Times New Roman" panose="02020603050405020304" pitchFamily="18" charset="0"/>
              </a:rPr>
              <a:t>What are the competitor’s strengths and weaknesses?</a:t>
            </a:r>
          </a:p>
          <a:p>
            <a:pPr marL="457200" lvl="0" indent="-457200">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other competitors have their own size and shape of the exhausted filtration brand from other countries, but having your own design and usable exhausted filtration has a big impact because this product makes for productive and energetic vehicles. Competitors have exhaust filters, but not all competitors have gadgets or systems with exhaust filters.</a:t>
            </a:r>
            <a:endParaRPr lang="en-US" sz="25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036056"/>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0F030-A8C2-465F-B530-647B9B59CACC}"/>
              </a:ext>
            </a:extLst>
          </p:cNvPr>
          <p:cNvSpPr txBox="1"/>
          <p:nvPr/>
        </p:nvSpPr>
        <p:spPr>
          <a:xfrm>
            <a:off x="457200" y="1524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Market Analysis</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66BFB3B-E5FA-4720-9DCA-C3BD6726611B}"/>
              </a:ext>
            </a:extLst>
          </p:cNvPr>
          <p:cNvSpPr txBox="1"/>
          <p:nvPr/>
        </p:nvSpPr>
        <p:spPr>
          <a:xfrm>
            <a:off x="704045" y="921841"/>
            <a:ext cx="8001000" cy="4785926"/>
          </a:xfrm>
          <a:prstGeom prst="rect">
            <a:avLst/>
          </a:prstGeom>
          <a:noFill/>
        </p:spPr>
        <p:txBody>
          <a:bodyPr wrap="square" rtlCol="0">
            <a:spAutoFit/>
          </a:bodyPr>
          <a:lstStyle/>
          <a:p>
            <a:pPr lvl="0"/>
            <a:r>
              <a:rPr lang="en-US" sz="2500" dirty="0">
                <a:solidFill>
                  <a:prstClr val="black"/>
                </a:solidFill>
                <a:latin typeface="Times New Roman" panose="02020603050405020304" pitchFamily="18" charset="0"/>
                <a:cs typeface="Times New Roman" panose="02020603050405020304" pitchFamily="18" charset="0"/>
              </a:rPr>
              <a:t>Basis and reasons of  Market Analysis.</a:t>
            </a:r>
          </a:p>
          <a:p>
            <a:pPr marL="457200" lvl="0" indent="-457200">
              <a:buFont typeface="Arial" panose="020B0604020202020204" pitchFamily="34" charset="0"/>
              <a:buChar char="•"/>
            </a:pPr>
            <a:r>
              <a:rPr lang="en-US" sz="2500" dirty="0">
                <a:solidFill>
                  <a:prstClr val="black"/>
                </a:solidFill>
                <a:latin typeface="Times New Roman" panose="02020603050405020304" pitchFamily="18" charset="0"/>
                <a:cs typeface="Times New Roman" panose="02020603050405020304" pitchFamily="18" charset="0"/>
              </a:rPr>
              <a:t>Risk reduction : </a:t>
            </a:r>
            <a:r>
              <a:rPr lang="en-US" sz="2500" dirty="0">
                <a:latin typeface="Times New Roman" panose="02020603050405020304" pitchFamily="18" charset="0"/>
                <a:cs typeface="Times New Roman" panose="02020603050405020304" pitchFamily="18" charset="0"/>
              </a:rPr>
              <a:t>Weekly maintenance for surely and comparable vehicles.</a:t>
            </a:r>
          </a:p>
          <a:p>
            <a:pPr marL="457200" lvl="0" indent="-457200">
              <a:buFont typeface="Arial" panose="020B0604020202020204" pitchFamily="34" charset="0"/>
              <a:buChar char="•"/>
            </a:pPr>
            <a:endParaRPr lang="en-US" sz="2500" dirty="0">
              <a:solidFill>
                <a:prstClr val="black"/>
              </a:solidFill>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500" dirty="0">
                <a:solidFill>
                  <a:prstClr val="black"/>
                </a:solidFill>
                <a:latin typeface="Times New Roman" panose="02020603050405020304" pitchFamily="18" charset="0"/>
                <a:cs typeface="Times New Roman" panose="02020603050405020304" pitchFamily="18" charset="0"/>
              </a:rPr>
              <a:t>Targeted  products or services : </a:t>
            </a:r>
            <a:r>
              <a:rPr lang="en-US" sz="2500" dirty="0">
                <a:latin typeface="Times New Roman" panose="02020603050405020304" pitchFamily="18" charset="0"/>
                <a:cs typeface="Times New Roman" panose="02020603050405020304" pitchFamily="18" charset="0"/>
              </a:rPr>
              <a:t>Maintenance of the exhausted filtration product if it's a sale of products.</a:t>
            </a:r>
            <a:endParaRPr lang="en-US" sz="2500" dirty="0">
              <a:solidFill>
                <a:prstClr val="black"/>
              </a:solidFill>
              <a:latin typeface="Times New Roman" panose="02020603050405020304" pitchFamily="18" charset="0"/>
              <a:cs typeface="Times New Roman" panose="02020603050405020304" pitchFamily="18" charset="0"/>
            </a:endParaRPr>
          </a:p>
          <a:p>
            <a:pPr lvl="0"/>
            <a:endParaRPr lang="en-US" sz="2500" dirty="0">
              <a:solidFill>
                <a:prstClr val="black"/>
              </a:solidFill>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500" dirty="0">
                <a:solidFill>
                  <a:prstClr val="black"/>
                </a:solidFill>
                <a:latin typeface="Times New Roman" panose="02020603050405020304" pitchFamily="18" charset="0"/>
                <a:cs typeface="Times New Roman" panose="02020603050405020304" pitchFamily="18" charset="0"/>
              </a:rPr>
              <a:t>Emerging trends : The system and device of </a:t>
            </a:r>
            <a:r>
              <a:rPr lang="en-US" sz="2500" dirty="0" err="1">
                <a:solidFill>
                  <a:prstClr val="black"/>
                </a:solidFill>
                <a:latin typeface="Times New Roman" panose="02020603050405020304" pitchFamily="18" charset="0"/>
                <a:cs typeface="Times New Roman" panose="02020603050405020304" pitchFamily="18" charset="0"/>
              </a:rPr>
              <a:t>breeza</a:t>
            </a:r>
            <a:r>
              <a:rPr lang="en-US" sz="2500" dirty="0">
                <a:solidFill>
                  <a:prstClr val="black"/>
                </a:solidFill>
                <a:latin typeface="Times New Roman" panose="02020603050405020304" pitchFamily="18" charset="0"/>
                <a:cs typeface="Times New Roman" panose="02020603050405020304" pitchFamily="18" charset="0"/>
              </a:rPr>
              <a:t> car.</a:t>
            </a:r>
          </a:p>
          <a:p>
            <a:pPr lvl="0"/>
            <a:endParaRPr lang="en-US" sz="2500" dirty="0">
              <a:solidFill>
                <a:prstClr val="black"/>
              </a:solidFill>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500" dirty="0">
                <a:solidFill>
                  <a:prstClr val="black"/>
                </a:solidFill>
                <a:latin typeface="Times New Roman" panose="02020603050405020304" pitchFamily="18" charset="0"/>
                <a:cs typeface="Times New Roman" panose="02020603050405020304" pitchFamily="18" charset="0"/>
              </a:rPr>
              <a:t>Revenue and Projections : The estimated revenue of </a:t>
            </a:r>
            <a:r>
              <a:rPr lang="en-US" sz="2500" dirty="0" err="1">
                <a:solidFill>
                  <a:prstClr val="black"/>
                </a:solidFill>
                <a:latin typeface="Times New Roman" panose="02020603050405020304" pitchFamily="18" charset="0"/>
                <a:cs typeface="Times New Roman" panose="02020603050405020304" pitchFamily="18" charset="0"/>
              </a:rPr>
              <a:t>Breeza</a:t>
            </a:r>
            <a:r>
              <a:rPr lang="en-US" sz="2500" dirty="0">
                <a:solidFill>
                  <a:prstClr val="black"/>
                </a:solidFill>
                <a:latin typeface="Times New Roman" panose="02020603050405020304" pitchFamily="18" charset="0"/>
                <a:cs typeface="Times New Roman" panose="02020603050405020304" pitchFamily="18" charset="0"/>
              </a:rPr>
              <a:t> Car Exhaust Filtration is around 50,000 php per month.</a:t>
            </a:r>
          </a:p>
        </p:txBody>
      </p:sp>
    </p:spTree>
    <p:extLst>
      <p:ext uri="{BB962C8B-B14F-4D97-AF65-F5344CB8AC3E}">
        <p14:creationId xmlns:p14="http://schemas.microsoft.com/office/powerpoint/2010/main" val="388292213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0F030-A8C2-465F-B530-647B9B59CACC}"/>
              </a:ext>
            </a:extLst>
          </p:cNvPr>
          <p:cNvSpPr txBox="1"/>
          <p:nvPr/>
        </p:nvSpPr>
        <p:spPr>
          <a:xfrm>
            <a:off x="381000" y="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Market Analysis</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66BFB3B-E5FA-4720-9DCA-C3BD6726611B}"/>
              </a:ext>
            </a:extLst>
          </p:cNvPr>
          <p:cNvSpPr txBox="1"/>
          <p:nvPr/>
        </p:nvSpPr>
        <p:spPr>
          <a:xfrm>
            <a:off x="9939" y="789319"/>
            <a:ext cx="9157252" cy="5647700"/>
          </a:xfrm>
          <a:prstGeom prst="rect">
            <a:avLst/>
          </a:prstGeom>
          <a:noFill/>
        </p:spPr>
        <p:txBody>
          <a:bodyPr wrap="square" rtlCol="0">
            <a:spAutoFit/>
          </a:bodyPr>
          <a:lstStyle/>
          <a:p>
            <a:pPr lvl="0"/>
            <a:r>
              <a:rPr lang="en-US" sz="2500" dirty="0">
                <a:solidFill>
                  <a:prstClr val="black"/>
                </a:solidFill>
                <a:latin typeface="Times New Roman" panose="02020603050405020304" pitchFamily="18" charset="0"/>
                <a:cs typeface="Times New Roman" panose="02020603050405020304" pitchFamily="18" charset="0"/>
              </a:rPr>
              <a:t>Any source in google that concerns about the facing out of old jeepney to </a:t>
            </a:r>
            <a:r>
              <a:rPr lang="en-US" sz="2500" dirty="0" err="1">
                <a:solidFill>
                  <a:prstClr val="black"/>
                </a:solidFill>
                <a:latin typeface="Times New Roman" panose="02020603050405020304" pitchFamily="18" charset="0"/>
                <a:cs typeface="Times New Roman" panose="02020603050405020304" pitchFamily="18" charset="0"/>
              </a:rPr>
              <a:t>eJeep</a:t>
            </a:r>
            <a:r>
              <a:rPr lang="en-US" sz="2500" dirty="0">
                <a:solidFill>
                  <a:prstClr val="black"/>
                </a:solidFill>
                <a:latin typeface="Times New Roman" panose="02020603050405020304" pitchFamily="18" charset="0"/>
                <a:cs typeface="Times New Roman" panose="02020603050405020304" pitchFamily="18" charset="0"/>
              </a:rPr>
              <a:t>.</a:t>
            </a:r>
          </a:p>
          <a:p>
            <a:pPr lvl="0"/>
            <a:endParaRPr lang="en-US" sz="2500" dirty="0">
              <a:solidFill>
                <a:prstClr val="black"/>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Public Utility Vehicle Modernization Program (PUVMP), which was initially introduced in 2017, is the "jeepney phase-out." Traditional jeepneys are considered dangerous and harmful to the environment by the Land Transportation Franchising and Regulatory Board (LTFRB). It seeks to replace jeepneys that are 15 years old or older with new vehicles that meet Philippine National Standards and are propelled by an electric drivetrain or a diesel engine that complies with Euro 4 regulations. By the end of 2023, this phase-out requires jeepney drivers to join cooperatives or businesses. Their ability to obtain loans and payment plans for "modern jeepneys" should be aided by this. For seven years of payments, the program plans to provide a 5.6% subsidy with a 6% interest rate. In addition to offering passengers a more roomy and comfortable ride, these updated jeepneys also lessen the discomfort and tension brought on by crowding.</a:t>
            </a:r>
            <a:endParaRPr lang="en-US"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138251"/>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0F030-A8C2-465F-B530-647B9B59CACC}"/>
              </a:ext>
            </a:extLst>
          </p:cNvPr>
          <p:cNvSpPr txBox="1"/>
          <p:nvPr/>
        </p:nvSpPr>
        <p:spPr>
          <a:xfrm>
            <a:off x="457200" y="1524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Market Analysis</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66BFB3B-E5FA-4720-9DCA-C3BD6726611B}"/>
              </a:ext>
            </a:extLst>
          </p:cNvPr>
          <p:cNvSpPr txBox="1"/>
          <p:nvPr/>
        </p:nvSpPr>
        <p:spPr>
          <a:xfrm>
            <a:off x="704044" y="921841"/>
            <a:ext cx="8287555" cy="5355312"/>
          </a:xfrm>
          <a:prstGeom prst="rect">
            <a:avLst/>
          </a:prstGeom>
          <a:noFill/>
        </p:spPr>
        <p:txBody>
          <a:bodyPr wrap="square" rtlCol="0">
            <a:spAutoFit/>
          </a:bodyPr>
          <a:lstStyle/>
          <a:p>
            <a:pPr lvl="0"/>
            <a:r>
              <a:rPr lang="en-US" sz="2500" dirty="0">
                <a:solidFill>
                  <a:prstClr val="black"/>
                </a:solidFill>
                <a:latin typeface="Times New Roman" panose="02020603050405020304" pitchFamily="18" charset="0"/>
                <a:cs typeface="Times New Roman" panose="02020603050405020304" pitchFamily="18" charset="0"/>
              </a:rPr>
              <a:t>Any source that concerns about the filtration device on air</a:t>
            </a:r>
          </a:p>
          <a:p>
            <a:pPr lvl="0"/>
            <a:endParaRPr lang="en-US" sz="2500" dirty="0">
              <a:solidFill>
                <a:prstClr val="black"/>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Just as humans need oxygen to breathe, a car needs oxygen for the combustion process. The air filter prevents any insects, dust, particles, sand or debris reaching the engine and ensures a good mixture of air and fuel to support performance. Car air filters come in different shapes: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panels, circular or cylindrical. They are made of a pleated material which filters the air and may be made of cotton, synthetic paper or foam. </a:t>
            </a:r>
          </a:p>
          <a:p>
            <a:pPr fontAlgn="base"/>
            <a:r>
              <a:rPr lang="en-US" sz="2000" b="1" dirty="0">
                <a:latin typeface="Times New Roman" panose="02020603050405020304" pitchFamily="18" charset="0"/>
                <a:cs typeface="Times New Roman" panose="02020603050405020304" pitchFamily="18" charset="0"/>
              </a:rPr>
              <a:t>Reasons to change your air filter:</a:t>
            </a:r>
            <a:endParaRPr lang="en-US" sz="2000" dirty="0">
              <a:latin typeface="Times New Roman" panose="02020603050405020304" pitchFamily="18" charset="0"/>
              <a:cs typeface="Times New Roman" panose="02020603050405020304" pitchFamily="18" charset="0"/>
            </a:endParaRPr>
          </a:p>
          <a:p>
            <a:pPr fontAlgn="base"/>
            <a:r>
              <a:rPr lang="en-US" sz="2000" b="1" dirty="0">
                <a:latin typeface="Times New Roman" panose="02020603050405020304" pitchFamily="18" charset="0"/>
                <a:cs typeface="Times New Roman" panose="02020603050405020304" pitchFamily="18" charset="0"/>
              </a:rPr>
              <a:t>For a better car performance</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To save on fuel</a:t>
            </a:r>
            <a:endParaRPr lang="en-US" sz="2000" dirty="0">
              <a:latin typeface="Times New Roman" panose="02020603050405020304" pitchFamily="18" charset="0"/>
              <a:cs typeface="Times New Roman" panose="02020603050405020304" pitchFamily="18" charset="0"/>
            </a:endParaRPr>
          </a:p>
          <a:p>
            <a:pPr fontAlgn="base"/>
            <a:r>
              <a:rPr lang="en-US" sz="2000" b="1" dirty="0">
                <a:latin typeface="Times New Roman" panose="02020603050405020304" pitchFamily="18" charset="0"/>
                <a:cs typeface="Times New Roman" panose="02020603050405020304" pitchFamily="18" charset="0"/>
              </a:rPr>
              <a:t>To avoid black smoke</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US" sz="2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47448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0F030-A8C2-465F-B530-647B9B59CACC}"/>
              </a:ext>
            </a:extLst>
          </p:cNvPr>
          <p:cNvSpPr txBox="1"/>
          <p:nvPr/>
        </p:nvSpPr>
        <p:spPr>
          <a:xfrm>
            <a:off x="457200" y="1524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Market Analysis</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66BFB3B-E5FA-4720-9DCA-C3BD6726611B}"/>
              </a:ext>
            </a:extLst>
          </p:cNvPr>
          <p:cNvSpPr txBox="1"/>
          <p:nvPr/>
        </p:nvSpPr>
        <p:spPr>
          <a:xfrm>
            <a:off x="704044" y="921841"/>
            <a:ext cx="8287555" cy="754053"/>
          </a:xfrm>
          <a:prstGeom prst="rect">
            <a:avLst/>
          </a:prstGeom>
          <a:noFill/>
        </p:spPr>
        <p:txBody>
          <a:bodyPr wrap="square" rtlCol="0">
            <a:spAutoFit/>
          </a:bodyPr>
          <a:lstStyle/>
          <a:p>
            <a:pPr lvl="0"/>
            <a:br>
              <a:rPr lang="en-US" dirty="0"/>
            </a:br>
            <a:endParaRPr lang="en-US" sz="2500" dirty="0">
              <a:solidFill>
                <a:prstClr val="black"/>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9CF8E00-A9B4-4E66-A59B-9A4FFC236152}"/>
              </a:ext>
            </a:extLst>
          </p:cNvPr>
          <p:cNvSpPr/>
          <p:nvPr/>
        </p:nvSpPr>
        <p:spPr>
          <a:xfrm>
            <a:off x="700731" y="1447800"/>
            <a:ext cx="7982756" cy="4755148"/>
          </a:xfrm>
          <a:prstGeom prst="rect">
            <a:avLst/>
          </a:prstGeom>
        </p:spPr>
        <p:txBody>
          <a:bodyPr wrap="square">
            <a:spAutoFit/>
          </a:bodyPr>
          <a:lstStyle/>
          <a:p>
            <a:pPr lvl="0"/>
            <a:r>
              <a:rPr lang="en-US" sz="2500" dirty="0">
                <a:solidFill>
                  <a:prstClr val="black"/>
                </a:solidFill>
                <a:latin typeface="Times New Roman" panose="02020603050405020304" pitchFamily="18" charset="0"/>
                <a:cs typeface="Times New Roman" panose="02020603050405020304" pitchFamily="18" charset="0"/>
              </a:rPr>
              <a:t>Any source of how condensing machine works prior toxic gas to water.</a:t>
            </a:r>
          </a:p>
          <a:p>
            <a:pPr marL="342900" lvl="0"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Condensation is a process used heavily throughout industry to convert a gas or vapor to liquid. Any gas can be reduced to a liquid by sufficiently lowering the temperature (or increasing the pressure). Common examples can include distillation of various hydrocarbons in refining operations and drying of air. Condensation can be used to remove a pollutant from a gas stream if the dew point of the pollutant is higher than the carrier gas (or non-pollutant gas). If this is true, the total gas stream can be reduced in temperature to below the pollutant’s dew point, which will then separate the pollutant from the remaining gas stream as a liquid</a:t>
            </a:r>
            <a:r>
              <a:rPr lang="en-US" dirty="0">
                <a:latin typeface="Times New Roman" panose="02020603050405020304" pitchFamily="18" charset="0"/>
                <a:cs typeface="Times New Roman" panose="02020603050405020304" pitchFamily="18" charset="0"/>
              </a:rPr>
              <a:t>.</a:t>
            </a:r>
            <a:endParaRPr lang="en-US" sz="25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70132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828800"/>
            <a:ext cx="8229600"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This system is </a:t>
            </a:r>
            <a:r>
              <a:rPr lang="en-US" sz="2800" i="1" dirty="0">
                <a:solidFill>
                  <a:schemeClr val="bg2">
                    <a:lumMod val="50000"/>
                  </a:schemeClr>
                </a:solidFill>
                <a:latin typeface="Times New Roman" panose="02020603050405020304" pitchFamily="18" charset="0"/>
                <a:cs typeface="Times New Roman" panose="02020603050405020304" pitchFamily="18" charset="0"/>
              </a:rPr>
              <a:t>very timely relevant </a:t>
            </a:r>
            <a:r>
              <a:rPr lang="en-US" sz="2800" dirty="0">
                <a:latin typeface="Times New Roman" panose="02020603050405020304" pitchFamily="18" charset="0"/>
                <a:cs typeface="Times New Roman" panose="02020603050405020304" pitchFamily="18" charset="0"/>
              </a:rPr>
              <a:t>to the needs of or growing economy in the Philippines as well as to support the fight to </a:t>
            </a:r>
            <a:r>
              <a:rPr lang="en-US" sz="2800" i="1" dirty="0">
                <a:latin typeface="Times New Roman" panose="02020603050405020304" pitchFamily="18" charset="0"/>
                <a:cs typeface="Times New Roman" panose="02020603050405020304" pitchFamily="18" charset="0"/>
              </a:rPr>
              <a:t>global warming </a:t>
            </a:r>
            <a:r>
              <a:rPr lang="en-US" sz="2800" dirty="0">
                <a:latin typeface="Times New Roman" panose="02020603050405020304" pitchFamily="18" charset="0"/>
                <a:cs typeface="Times New Roman" panose="02020603050405020304" pitchFamily="18" charset="0"/>
              </a:rPr>
              <a:t>initiating the technology to eliminate carbon in the air and other toxic gases. In this concern, it will help the public and the majority to have a better </a:t>
            </a:r>
            <a:r>
              <a:rPr lang="en-US" sz="2800" i="1" dirty="0">
                <a:latin typeface="Times New Roman" panose="02020603050405020304" pitchFamily="18" charset="0"/>
                <a:cs typeface="Times New Roman" panose="02020603050405020304" pitchFamily="18" charset="0"/>
              </a:rPr>
              <a:t>alternative</a:t>
            </a:r>
            <a:r>
              <a:rPr lang="en-US" sz="2800" dirty="0">
                <a:latin typeface="Times New Roman" panose="02020603050405020304" pitchFamily="18" charset="0"/>
                <a:cs typeface="Times New Roman" panose="02020603050405020304" pitchFamily="18" charset="0"/>
              </a:rPr>
              <a:t> to whether choose e-Jeep or install this new technology. </a:t>
            </a:r>
          </a:p>
        </p:txBody>
      </p:sp>
      <p:sp>
        <p:nvSpPr>
          <p:cNvPr id="3" name="TextBox 2"/>
          <p:cNvSpPr txBox="1"/>
          <p:nvPr/>
        </p:nvSpPr>
        <p:spPr>
          <a:xfrm>
            <a:off x="304800" y="609600"/>
            <a:ext cx="6553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Importance of the Project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47318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524000"/>
            <a:ext cx="8077200" cy="4893647"/>
          </a:xfrm>
          <a:prstGeom prst="rect">
            <a:avLst/>
          </a:prstGeom>
          <a:solidFill>
            <a:schemeClr val="bg1"/>
          </a:solid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	This project will be </a:t>
            </a:r>
            <a:r>
              <a:rPr lang="en-US" sz="2400" b="1" dirty="0">
                <a:latin typeface="Times New Roman" panose="02020603050405020304" pitchFamily="18" charset="0"/>
                <a:cs typeface="Times New Roman" panose="02020603050405020304" pitchFamily="18" charset="0"/>
              </a:rPr>
              <a:t>a joint project of the inventors with the support of government to invest in this new technology</a:t>
            </a:r>
            <a:r>
              <a:rPr lang="en-US" sz="2400" dirty="0">
                <a:latin typeface="Times New Roman" panose="02020603050405020304" pitchFamily="18" charset="0"/>
                <a:cs typeface="Times New Roman" panose="02020603050405020304" pitchFamily="18" charset="0"/>
              </a:rPr>
              <a:t> because of its ability to gain credibility, flexibility, and attract investors. Organizing this project in corporate form increases the credibility of the project. </a:t>
            </a:r>
          </a:p>
          <a:p>
            <a:r>
              <a:rPr lang="en-US" sz="2400" dirty="0">
                <a:latin typeface="Times New Roman" panose="02020603050405020304" pitchFamily="18" charset="0"/>
                <a:cs typeface="Times New Roman" panose="02020603050405020304" pitchFamily="18" charset="0"/>
              </a:rPr>
              <a:t>	In addition, PUV operators will create a better partnership for a better transport services and a environmentally friendly machine.</a:t>
            </a:r>
          </a:p>
          <a:p>
            <a:r>
              <a:rPr lang="en-US" sz="2400" dirty="0">
                <a:latin typeface="Times New Roman" panose="02020603050405020304" pitchFamily="18" charset="0"/>
                <a:cs typeface="Times New Roman" panose="02020603050405020304" pitchFamily="18" charset="0"/>
              </a:rPr>
              <a:t>	The project team will come up with an </a:t>
            </a:r>
            <a:r>
              <a:rPr lang="en-US" sz="2400" b="1" dirty="0">
                <a:latin typeface="Times New Roman" panose="02020603050405020304" pitchFamily="18" charset="0"/>
                <a:cs typeface="Times New Roman" panose="02020603050405020304" pitchFamily="18" charset="0"/>
              </a:rPr>
              <a:t>outlet/shop </a:t>
            </a:r>
            <a:r>
              <a:rPr lang="en-US" sz="2400" i="1" dirty="0">
                <a:solidFill>
                  <a:schemeClr val="bg2">
                    <a:lumMod val="25000"/>
                  </a:schemeClr>
                </a:solidFill>
                <a:latin typeface="Times New Roman" panose="02020603050405020304" pitchFamily="18" charset="0"/>
                <a:cs typeface="Times New Roman" panose="02020603050405020304" pitchFamily="18" charset="0"/>
              </a:rPr>
              <a:t>for installation, repair, maintenance, monitoring and troubleshooting of the system with the machine and device.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Priority location will be the urban areas like cities or nearby rural areas.</a:t>
            </a:r>
          </a:p>
        </p:txBody>
      </p:sp>
      <p:sp>
        <p:nvSpPr>
          <p:cNvPr id="2" name="TextBox 1"/>
          <p:cNvSpPr txBox="1"/>
          <p:nvPr/>
        </p:nvSpPr>
        <p:spPr>
          <a:xfrm>
            <a:off x="457200" y="3810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Business Form</a:t>
            </a:r>
          </a:p>
        </p:txBody>
      </p:sp>
    </p:spTree>
    <p:extLst>
      <p:ext uri="{BB962C8B-B14F-4D97-AF65-F5344CB8AC3E}">
        <p14:creationId xmlns:p14="http://schemas.microsoft.com/office/powerpoint/2010/main" val="428097375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351508"/>
            <a:ext cx="8229600" cy="4708981"/>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Breeza</a:t>
            </a:r>
            <a:r>
              <a:rPr lang="en-US" sz="2000" b="1" dirty="0">
                <a:latin typeface="Times New Roman" panose="02020603050405020304" pitchFamily="18" charset="0"/>
                <a:cs typeface="Times New Roman" panose="02020603050405020304" pitchFamily="18" charset="0"/>
              </a:rPr>
              <a:t> Car Exhaust Filtration </a:t>
            </a:r>
            <a:r>
              <a:rPr lang="en-US" sz="2000" dirty="0">
                <a:latin typeface="Times New Roman" panose="02020603050405020304" pitchFamily="18" charset="0"/>
                <a:cs typeface="Times New Roman" panose="02020603050405020304" pitchFamily="18" charset="0"/>
              </a:rPr>
              <a:t>is a product-based model that </a:t>
            </a:r>
            <a:r>
              <a:rPr lang="en-US" sz="2000" i="1" dirty="0">
                <a:solidFill>
                  <a:schemeClr val="bg2">
                    <a:lumMod val="50000"/>
                  </a:schemeClr>
                </a:solidFill>
                <a:latin typeface="Times New Roman" panose="02020603050405020304" pitchFamily="18" charset="0"/>
                <a:cs typeface="Times New Roman" panose="02020603050405020304" pitchFamily="18" charset="0"/>
              </a:rPr>
              <a:t>generates revenue through the sale of the filtration system to vehicle owners or operators</a:t>
            </a:r>
            <a:r>
              <a:rPr lang="en-US" sz="2000" dirty="0">
                <a:latin typeface="Times New Roman" panose="02020603050405020304" pitchFamily="18" charset="0"/>
                <a:cs typeface="Times New Roman" panose="02020603050405020304" pitchFamily="18" charset="0"/>
              </a:rPr>
              <a:t>. The project will employ various marketing strategies to reach potential customers and offer after-sales services such as </a:t>
            </a:r>
            <a:r>
              <a:rPr lang="en-US" sz="2000" i="1" dirty="0">
                <a:solidFill>
                  <a:schemeClr val="bg2">
                    <a:lumMod val="50000"/>
                  </a:schemeClr>
                </a:solidFill>
                <a:latin typeface="Times New Roman" panose="02020603050405020304" pitchFamily="18" charset="0"/>
                <a:cs typeface="Times New Roman" panose="02020603050405020304" pitchFamily="18" charset="0"/>
              </a:rPr>
              <a:t>installation</a:t>
            </a:r>
            <a:r>
              <a:rPr lang="en-US" sz="2000" dirty="0">
                <a:latin typeface="Times New Roman" panose="02020603050405020304" pitchFamily="18" charset="0"/>
                <a:cs typeface="Times New Roman" panose="02020603050405020304" pitchFamily="18" charset="0"/>
              </a:rPr>
              <a:t>, </a:t>
            </a:r>
            <a:r>
              <a:rPr lang="en-US" sz="2000" i="1" dirty="0">
                <a:solidFill>
                  <a:schemeClr val="bg2">
                    <a:lumMod val="50000"/>
                  </a:schemeClr>
                </a:solidFill>
                <a:latin typeface="Times New Roman" panose="02020603050405020304" pitchFamily="18" charset="0"/>
                <a:cs typeface="Times New Roman" panose="02020603050405020304" pitchFamily="18" charset="0"/>
              </a:rPr>
              <a:t>maintenance, and repair </a:t>
            </a:r>
            <a:r>
              <a:rPr lang="en-US" sz="2000" dirty="0">
                <a:latin typeface="Times New Roman" panose="02020603050405020304" pitchFamily="18" charset="0"/>
                <a:cs typeface="Times New Roman" panose="02020603050405020304" pitchFamily="18" charset="0"/>
              </a:rPr>
              <a:t>to ensure optimal performance.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revenue streams will come from the sales of the device and after-sales services provided. The cost structure will include expenses related to development, manufacturing, and distribution of the device, as well as costs of marketing and selling the product.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project will need to understand its target market, demand for the product, and pricing strategies to ensure profitability and sustainability. The project may also explore other potential revenue streams such as licensing its technology or providing consulting services.</a:t>
            </a:r>
          </a:p>
        </p:txBody>
      </p:sp>
      <p:sp>
        <p:nvSpPr>
          <p:cNvPr id="5" name="TextBox 4"/>
          <p:cNvSpPr txBox="1"/>
          <p:nvPr/>
        </p:nvSpPr>
        <p:spPr>
          <a:xfrm>
            <a:off x="533400" y="3048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Business Form…</a:t>
            </a:r>
          </a:p>
        </p:txBody>
      </p:sp>
    </p:spTree>
    <p:extLst>
      <p:ext uri="{BB962C8B-B14F-4D97-AF65-F5344CB8AC3E}">
        <p14:creationId xmlns:p14="http://schemas.microsoft.com/office/powerpoint/2010/main" val="153042569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3048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Business Model</a:t>
            </a:r>
          </a:p>
        </p:txBody>
      </p:sp>
      <p:sp>
        <p:nvSpPr>
          <p:cNvPr id="14" name="Rectangle 13">
            <a:extLst>
              <a:ext uri="{FF2B5EF4-FFF2-40B4-BE49-F238E27FC236}">
                <a16:creationId xmlns:a16="http://schemas.microsoft.com/office/drawing/2014/main" id="{58DFA04A-0BE2-4C57-9000-57EF52233ABE}"/>
              </a:ext>
            </a:extLst>
          </p:cNvPr>
          <p:cNvSpPr/>
          <p:nvPr/>
        </p:nvSpPr>
        <p:spPr>
          <a:xfrm>
            <a:off x="533400" y="1219200"/>
            <a:ext cx="8382000" cy="452431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Product Sales Model: The primary business model could involve manufacturing and selling the </a:t>
            </a:r>
            <a:r>
              <a:rPr lang="en-US" sz="2000" dirty="0" err="1">
                <a:latin typeface="Times New Roman" panose="02020603050405020304" pitchFamily="18" charset="0"/>
                <a:cs typeface="Times New Roman" panose="02020603050405020304" pitchFamily="18" charset="0"/>
              </a:rPr>
              <a:t>Breeza</a:t>
            </a:r>
            <a:r>
              <a:rPr lang="en-US" sz="2000" dirty="0">
                <a:latin typeface="Times New Roman" panose="02020603050405020304" pitchFamily="18" charset="0"/>
                <a:cs typeface="Times New Roman" panose="02020603050405020304" pitchFamily="18" charset="0"/>
              </a:rPr>
              <a:t> Car Exhaust Filtration devices to vehicle owners and operators. The company would generate revenue through the sale of the filtration devices, which can be installed in various types of vehicles, including public utility vehicles (PUVs) and other four-wheeled cars. Different models of the device can be developed to suit different vehicle types, designs, and machinery. The revenue would be generated through direct sales to individual vehicle owners, PUV operators, or even through partnerships with vehicle manufacturers for factory installations</a:t>
            </a:r>
            <a:r>
              <a:rPr lang="en-US" sz="2800" dirty="0"/>
              <a:t>.</a:t>
            </a:r>
          </a:p>
          <a:p>
            <a:r>
              <a:rPr lang="en-US" sz="2000" dirty="0">
                <a:latin typeface="Times New Roman" panose="02020603050405020304" pitchFamily="18" charset="0"/>
                <a:cs typeface="Times New Roman" panose="02020603050405020304" pitchFamily="18" charset="0"/>
              </a:rPr>
              <a:t>Subscription or Service Model: Vehicle owners or operators can subscribe to a maintenance and monitoring service that includes regular filter replacements, system maintenance, and monitoring of the device's functionality. This model would provide recurring revenue streams for the company while ensuring the proper functioning of the filtration system.</a:t>
            </a:r>
          </a:p>
        </p:txBody>
      </p:sp>
    </p:spTree>
    <p:extLst>
      <p:ext uri="{BB962C8B-B14F-4D97-AF65-F5344CB8AC3E}">
        <p14:creationId xmlns:p14="http://schemas.microsoft.com/office/powerpoint/2010/main" val="855194244"/>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524000"/>
            <a:ext cx="8534400" cy="3970318"/>
          </a:xfrm>
          <a:prstGeom prst="rect">
            <a:avLst/>
          </a:prstGeom>
          <a:noFill/>
        </p:spPr>
        <p:txBody>
          <a:bodyPr wrap="square" rtlCol="0">
            <a:spAutoFit/>
          </a:bodyPr>
          <a:lstStyle/>
          <a:p>
            <a:r>
              <a:rPr lang="en-PH" sz="2800" dirty="0">
                <a:latin typeface="Times New Roman" panose="02020603050405020304" pitchFamily="18" charset="0"/>
                <a:cs typeface="Times New Roman" panose="02020603050405020304" pitchFamily="18" charset="0"/>
              </a:rPr>
              <a:t>	It is important to ensure that the device/system is easy to use, maintained, and can be repaired together with the machine. The system should also consider its application and the operational processes to control and manage the device to work properly. The device should also be safe, effective and reliable as well as durable to ensure its continued use and effectiveness.</a:t>
            </a:r>
          </a:p>
          <a:p>
            <a:r>
              <a:rPr lang="en-PH" sz="2800" dirty="0">
                <a:latin typeface="Times New Roman" panose="02020603050405020304" pitchFamily="18" charset="0"/>
                <a:cs typeface="Times New Roman" panose="02020603050405020304" pitchFamily="18" charset="0"/>
              </a:rPr>
              <a:t>	The use of the device and the system will be feasible once developed, tested and used.</a:t>
            </a:r>
          </a:p>
        </p:txBody>
      </p:sp>
      <p:sp>
        <p:nvSpPr>
          <p:cNvPr id="5" name="TextBox 4"/>
          <p:cNvSpPr txBox="1"/>
          <p:nvPr/>
        </p:nvSpPr>
        <p:spPr>
          <a:xfrm>
            <a:off x="533400" y="291405"/>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Operational Feasibility</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710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6593F1-555E-402E-A74B-E2C09936F03B}"/>
              </a:ext>
            </a:extLst>
          </p:cNvPr>
          <p:cNvSpPr txBox="1"/>
          <p:nvPr/>
        </p:nvSpPr>
        <p:spPr>
          <a:xfrm>
            <a:off x="533400" y="1413063"/>
            <a:ext cx="8305800" cy="403187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Installing and maintaining the filters will be a key aspect of the business. It is important to have a team of trained technicians who can install the filters in vehicles and provide ongoing maintenance and support. This will require investing in training and support resources to ensure that the team is equipped to handle the installation and maintenance of the filters.</a:t>
            </a:r>
            <a:endParaRPr lang="en-PH"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3C7235D-B59A-40AA-99D1-147BCDA476CF}"/>
              </a:ext>
            </a:extLst>
          </p:cNvPr>
          <p:cNvSpPr txBox="1"/>
          <p:nvPr/>
        </p:nvSpPr>
        <p:spPr>
          <a:xfrm>
            <a:off x="457200" y="381000"/>
            <a:ext cx="61722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Operational Feasibility</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545782"/>
      </p:ext>
    </p:extLst>
  </p:cSld>
  <p:clrMapOvr>
    <a:masterClrMapping/>
  </p:clrMapOvr>
  <p:transition spd="med">
    <p:fade/>
  </p:transition>
</p:sld>
</file>

<file path=ppt/theme/theme1.xml><?xml version="1.0" encoding="utf-8"?>
<a:theme xmlns:a="http://schemas.openxmlformats.org/drawingml/2006/main" name="PHINMA Education">
  <a:themeElements>
    <a:clrScheme name="PHINMA Education">
      <a:dk1>
        <a:sysClr val="windowText" lastClr="000000"/>
      </a:dk1>
      <a:lt1>
        <a:sysClr val="window" lastClr="FFFFFF"/>
      </a:lt1>
      <a:dk2>
        <a:srgbClr val="202C61"/>
      </a:dk2>
      <a:lt2>
        <a:srgbClr val="EEECE1"/>
      </a:lt2>
      <a:accent1>
        <a:srgbClr val="0E7D44"/>
      </a:accent1>
      <a:accent2>
        <a:srgbClr val="0E76BC"/>
      </a:accent2>
      <a:accent3>
        <a:srgbClr val="4D993F"/>
      </a:accent3>
      <a:accent4>
        <a:srgbClr val="FFDE00"/>
      </a:accent4>
      <a:accent5>
        <a:srgbClr val="818285"/>
      </a:accent5>
      <a:accent6>
        <a:srgbClr val="E36C09"/>
      </a:accent6>
      <a:hlink>
        <a:srgbClr val="0000FF"/>
      </a:hlink>
      <a:folHlink>
        <a:srgbClr val="800080"/>
      </a:folHlink>
    </a:clrScheme>
    <a:fontScheme name="PHINMA Education">
      <a:majorFont>
        <a:latin typeface="Myriad Pro"/>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2662</TotalTime>
  <Words>3360</Words>
  <Application>Microsoft Office PowerPoint</Application>
  <PresentationFormat>On-screen Show (4:3)</PresentationFormat>
  <Paragraphs>206</Paragraphs>
  <Slides>36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Adobe Gothic Std B</vt:lpstr>
      <vt:lpstr>Adobe Garamond Pro Bold</vt:lpstr>
      <vt:lpstr>Adobe Hebrew</vt:lpstr>
      <vt:lpstr>Arial</vt:lpstr>
      <vt:lpstr>Calibri</vt:lpstr>
      <vt:lpstr>Calibri Light</vt:lpstr>
      <vt:lpstr>Myriad Pro</vt:lpstr>
      <vt:lpstr>Times New Roman</vt:lpstr>
      <vt:lpstr>Wingdings</vt:lpstr>
      <vt:lpstr>PHINMA Education</vt:lpstr>
      <vt:lpstr>BREEZA  CAR EXHAUST FILTRATION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Phinma -University of pangasinan  SENIOR High school 1st parents-teachers conference</dc:title>
  <dc:creator>user</dc:creator>
  <cp:lastModifiedBy>lenovo</cp:lastModifiedBy>
  <cp:revision>217</cp:revision>
  <dcterms:created xsi:type="dcterms:W3CDTF">2016-07-06T15:11:43Z</dcterms:created>
  <dcterms:modified xsi:type="dcterms:W3CDTF">2023-05-15T14:47:13Z</dcterms:modified>
</cp:coreProperties>
</file>