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8" autoAdjust="0"/>
    <p:restoredTop sz="94660"/>
  </p:normalViewPr>
  <p:slideViewPr>
    <p:cSldViewPr snapToGrid="0">
      <p:cViewPr varScale="1">
        <p:scale>
          <a:sx n="76" d="100"/>
          <a:sy n="76" d="100"/>
        </p:scale>
        <p:origin x="72"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C1E190-FDD5-4A1B-9B65-9E9AB98477AD}" type="datetimeFigureOut">
              <a:rPr lang="en-ID" smtClean="0"/>
              <a:t>21/06/2021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744E9577-2A1A-4964-AE41-7F1E747F1FDD}" type="slidenum">
              <a:rPr lang="en-ID" smtClean="0"/>
              <a:t>‹#›</a:t>
            </a:fld>
            <a:endParaRPr lang="en-ID"/>
          </a:p>
        </p:txBody>
      </p:sp>
    </p:spTree>
    <p:extLst>
      <p:ext uri="{BB962C8B-B14F-4D97-AF65-F5344CB8AC3E}">
        <p14:creationId xmlns:p14="http://schemas.microsoft.com/office/powerpoint/2010/main" val="1323487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C1E190-FDD5-4A1B-9B65-9E9AB98477AD}" type="datetimeFigureOut">
              <a:rPr lang="en-ID" smtClean="0"/>
              <a:t>21/06/2021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744E9577-2A1A-4964-AE41-7F1E747F1FDD}" type="slidenum">
              <a:rPr lang="en-ID" smtClean="0"/>
              <a:t>‹#›</a:t>
            </a:fld>
            <a:endParaRPr lang="en-ID"/>
          </a:p>
        </p:txBody>
      </p:sp>
    </p:spTree>
    <p:extLst>
      <p:ext uri="{BB962C8B-B14F-4D97-AF65-F5344CB8AC3E}">
        <p14:creationId xmlns:p14="http://schemas.microsoft.com/office/powerpoint/2010/main" val="45037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C1E190-FDD5-4A1B-9B65-9E9AB98477AD}" type="datetimeFigureOut">
              <a:rPr lang="en-ID" smtClean="0"/>
              <a:t>21/06/2021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744E9577-2A1A-4964-AE41-7F1E747F1FDD}" type="slidenum">
              <a:rPr lang="en-ID" smtClean="0"/>
              <a:t>‹#›</a:t>
            </a:fld>
            <a:endParaRPr lang="en-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02982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C1E190-FDD5-4A1B-9B65-9E9AB98477AD}" type="datetimeFigureOut">
              <a:rPr lang="en-ID" smtClean="0"/>
              <a:t>21/06/2021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744E9577-2A1A-4964-AE41-7F1E747F1FDD}" type="slidenum">
              <a:rPr lang="en-ID" smtClean="0"/>
              <a:t>‹#›</a:t>
            </a:fld>
            <a:endParaRPr lang="en-ID"/>
          </a:p>
        </p:txBody>
      </p:sp>
    </p:spTree>
    <p:extLst>
      <p:ext uri="{BB962C8B-B14F-4D97-AF65-F5344CB8AC3E}">
        <p14:creationId xmlns:p14="http://schemas.microsoft.com/office/powerpoint/2010/main" val="3745254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C1E190-FDD5-4A1B-9B65-9E9AB98477AD}" type="datetimeFigureOut">
              <a:rPr lang="en-ID" smtClean="0"/>
              <a:t>21/06/2021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744E9577-2A1A-4964-AE41-7F1E747F1FDD}" type="slidenum">
              <a:rPr lang="en-ID" smtClean="0"/>
              <a:t>‹#›</a:t>
            </a:fld>
            <a:endParaRPr lang="en-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43070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C1E190-FDD5-4A1B-9B65-9E9AB98477AD}" type="datetimeFigureOut">
              <a:rPr lang="en-ID" smtClean="0"/>
              <a:t>21/06/2021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744E9577-2A1A-4964-AE41-7F1E747F1FDD}" type="slidenum">
              <a:rPr lang="en-ID" smtClean="0"/>
              <a:t>‹#›</a:t>
            </a:fld>
            <a:endParaRPr lang="en-ID"/>
          </a:p>
        </p:txBody>
      </p:sp>
    </p:spTree>
    <p:extLst>
      <p:ext uri="{BB962C8B-B14F-4D97-AF65-F5344CB8AC3E}">
        <p14:creationId xmlns:p14="http://schemas.microsoft.com/office/powerpoint/2010/main" val="4271937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1E190-FDD5-4A1B-9B65-9E9AB98477AD}" type="datetimeFigureOut">
              <a:rPr lang="en-ID" smtClean="0"/>
              <a:t>21/06/2021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744E9577-2A1A-4964-AE41-7F1E747F1FDD}" type="slidenum">
              <a:rPr lang="en-ID" smtClean="0"/>
              <a:t>‹#›</a:t>
            </a:fld>
            <a:endParaRPr lang="en-ID"/>
          </a:p>
        </p:txBody>
      </p:sp>
    </p:spTree>
    <p:extLst>
      <p:ext uri="{BB962C8B-B14F-4D97-AF65-F5344CB8AC3E}">
        <p14:creationId xmlns:p14="http://schemas.microsoft.com/office/powerpoint/2010/main" val="2427037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1E190-FDD5-4A1B-9B65-9E9AB98477AD}" type="datetimeFigureOut">
              <a:rPr lang="en-ID" smtClean="0"/>
              <a:t>21/06/2021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744E9577-2A1A-4964-AE41-7F1E747F1FDD}" type="slidenum">
              <a:rPr lang="en-ID" smtClean="0"/>
              <a:t>‹#›</a:t>
            </a:fld>
            <a:endParaRPr lang="en-ID"/>
          </a:p>
        </p:txBody>
      </p:sp>
    </p:spTree>
    <p:extLst>
      <p:ext uri="{BB962C8B-B14F-4D97-AF65-F5344CB8AC3E}">
        <p14:creationId xmlns:p14="http://schemas.microsoft.com/office/powerpoint/2010/main" val="4236714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1E190-FDD5-4A1B-9B65-9E9AB98477AD}" type="datetimeFigureOut">
              <a:rPr lang="en-ID" smtClean="0"/>
              <a:t>21/06/2021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744E9577-2A1A-4964-AE41-7F1E747F1FDD}" type="slidenum">
              <a:rPr lang="en-ID" smtClean="0"/>
              <a:t>‹#›</a:t>
            </a:fld>
            <a:endParaRPr lang="en-ID"/>
          </a:p>
        </p:txBody>
      </p:sp>
    </p:spTree>
    <p:extLst>
      <p:ext uri="{BB962C8B-B14F-4D97-AF65-F5344CB8AC3E}">
        <p14:creationId xmlns:p14="http://schemas.microsoft.com/office/powerpoint/2010/main" val="2363680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C1E190-FDD5-4A1B-9B65-9E9AB98477AD}" type="datetimeFigureOut">
              <a:rPr lang="en-ID" smtClean="0"/>
              <a:t>21/06/2021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744E9577-2A1A-4964-AE41-7F1E747F1FDD}" type="slidenum">
              <a:rPr lang="en-ID" smtClean="0"/>
              <a:t>‹#›</a:t>
            </a:fld>
            <a:endParaRPr lang="en-ID"/>
          </a:p>
        </p:txBody>
      </p:sp>
    </p:spTree>
    <p:extLst>
      <p:ext uri="{BB962C8B-B14F-4D97-AF65-F5344CB8AC3E}">
        <p14:creationId xmlns:p14="http://schemas.microsoft.com/office/powerpoint/2010/main" val="3313837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C1E190-FDD5-4A1B-9B65-9E9AB98477AD}" type="datetimeFigureOut">
              <a:rPr lang="en-ID" smtClean="0"/>
              <a:t>21/06/2021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744E9577-2A1A-4964-AE41-7F1E747F1FDD}" type="slidenum">
              <a:rPr lang="en-ID" smtClean="0"/>
              <a:t>‹#›</a:t>
            </a:fld>
            <a:endParaRPr lang="en-ID"/>
          </a:p>
        </p:txBody>
      </p:sp>
    </p:spTree>
    <p:extLst>
      <p:ext uri="{BB962C8B-B14F-4D97-AF65-F5344CB8AC3E}">
        <p14:creationId xmlns:p14="http://schemas.microsoft.com/office/powerpoint/2010/main" val="3264893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C1E190-FDD5-4A1B-9B65-9E9AB98477AD}" type="datetimeFigureOut">
              <a:rPr lang="en-ID" smtClean="0"/>
              <a:t>21/06/2021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744E9577-2A1A-4964-AE41-7F1E747F1FDD}" type="slidenum">
              <a:rPr lang="en-ID" smtClean="0"/>
              <a:t>‹#›</a:t>
            </a:fld>
            <a:endParaRPr lang="en-ID"/>
          </a:p>
        </p:txBody>
      </p:sp>
    </p:spTree>
    <p:extLst>
      <p:ext uri="{BB962C8B-B14F-4D97-AF65-F5344CB8AC3E}">
        <p14:creationId xmlns:p14="http://schemas.microsoft.com/office/powerpoint/2010/main" val="2925316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C1E190-FDD5-4A1B-9B65-9E9AB98477AD}" type="datetimeFigureOut">
              <a:rPr lang="en-ID" smtClean="0"/>
              <a:t>21/06/2021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744E9577-2A1A-4964-AE41-7F1E747F1FDD}" type="slidenum">
              <a:rPr lang="en-ID" smtClean="0"/>
              <a:t>‹#›</a:t>
            </a:fld>
            <a:endParaRPr lang="en-ID"/>
          </a:p>
        </p:txBody>
      </p:sp>
    </p:spTree>
    <p:extLst>
      <p:ext uri="{BB962C8B-B14F-4D97-AF65-F5344CB8AC3E}">
        <p14:creationId xmlns:p14="http://schemas.microsoft.com/office/powerpoint/2010/main" val="869106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C1E190-FDD5-4A1B-9B65-9E9AB98477AD}" type="datetimeFigureOut">
              <a:rPr lang="en-ID" smtClean="0"/>
              <a:t>21/06/2021</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744E9577-2A1A-4964-AE41-7F1E747F1FDD}" type="slidenum">
              <a:rPr lang="en-ID" smtClean="0"/>
              <a:t>‹#›</a:t>
            </a:fld>
            <a:endParaRPr lang="en-ID"/>
          </a:p>
        </p:txBody>
      </p:sp>
    </p:spTree>
    <p:extLst>
      <p:ext uri="{BB962C8B-B14F-4D97-AF65-F5344CB8AC3E}">
        <p14:creationId xmlns:p14="http://schemas.microsoft.com/office/powerpoint/2010/main" val="4176476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1E190-FDD5-4A1B-9B65-9E9AB98477AD}" type="datetimeFigureOut">
              <a:rPr lang="en-ID" smtClean="0"/>
              <a:t>21/06/2021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744E9577-2A1A-4964-AE41-7F1E747F1FDD}" type="slidenum">
              <a:rPr lang="en-ID" smtClean="0"/>
              <a:t>‹#›</a:t>
            </a:fld>
            <a:endParaRPr lang="en-ID"/>
          </a:p>
        </p:txBody>
      </p:sp>
    </p:spTree>
    <p:extLst>
      <p:ext uri="{BB962C8B-B14F-4D97-AF65-F5344CB8AC3E}">
        <p14:creationId xmlns:p14="http://schemas.microsoft.com/office/powerpoint/2010/main" val="663745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C1E190-FDD5-4A1B-9B65-9E9AB98477AD}" type="datetimeFigureOut">
              <a:rPr lang="en-ID" smtClean="0"/>
              <a:t>21/06/2021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744E9577-2A1A-4964-AE41-7F1E747F1FDD}" type="slidenum">
              <a:rPr lang="en-ID" smtClean="0"/>
              <a:t>‹#›</a:t>
            </a:fld>
            <a:endParaRPr lang="en-ID"/>
          </a:p>
        </p:txBody>
      </p:sp>
    </p:spTree>
    <p:extLst>
      <p:ext uri="{BB962C8B-B14F-4D97-AF65-F5344CB8AC3E}">
        <p14:creationId xmlns:p14="http://schemas.microsoft.com/office/powerpoint/2010/main" val="4275617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C1E190-FDD5-4A1B-9B65-9E9AB98477AD}" type="datetimeFigureOut">
              <a:rPr lang="en-ID" smtClean="0"/>
              <a:t>21/06/2021</a:t>
            </a:fld>
            <a:endParaRPr lang="en-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44E9577-2A1A-4964-AE41-7F1E747F1FDD}" type="slidenum">
              <a:rPr lang="en-ID" smtClean="0"/>
              <a:t>‹#›</a:t>
            </a:fld>
            <a:endParaRPr lang="en-ID"/>
          </a:p>
        </p:txBody>
      </p:sp>
    </p:spTree>
    <p:extLst>
      <p:ext uri="{BB962C8B-B14F-4D97-AF65-F5344CB8AC3E}">
        <p14:creationId xmlns:p14="http://schemas.microsoft.com/office/powerpoint/2010/main" val="37809113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F058-1A2B-4DA6-AE5E-DB619984B92C}"/>
              </a:ext>
            </a:extLst>
          </p:cNvPr>
          <p:cNvSpPr>
            <a:spLocks noGrp="1"/>
          </p:cNvSpPr>
          <p:nvPr>
            <p:ph type="ctrTitle"/>
          </p:nvPr>
        </p:nvSpPr>
        <p:spPr>
          <a:xfrm>
            <a:off x="538480" y="160549"/>
            <a:ext cx="9144000" cy="2387600"/>
          </a:xfrm>
        </p:spPr>
        <p:txBody>
          <a:bodyPr>
            <a:normAutofit/>
          </a:bodyPr>
          <a:lstStyle/>
          <a:p>
            <a:pPr algn="ctr"/>
            <a:r>
              <a:rPr lang="en-US" sz="2800" b="1" kern="1400" spc="-5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ANALISIS DAN PERCANGAN SISTEM MANAJEMEN DATA MARKETING</a:t>
            </a:r>
            <a:br>
              <a:rPr lang="en-ID" sz="2800" b="1" kern="1400" spc="-5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800" b="1" kern="1400" spc="-5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800" b="1" kern="1400" spc="-5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Studi</a:t>
            </a:r>
            <a:r>
              <a:rPr lang="en-US" sz="2800" b="1" kern="1400" spc="-5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kern="1400" spc="-5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Kasus</a:t>
            </a:r>
            <a:r>
              <a:rPr lang="en-US" sz="2800" b="1" kern="1400" spc="-5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SCOLA LMS)</a:t>
            </a:r>
            <a:br>
              <a:rPr lang="en-ID" sz="2800" b="1" kern="1400" spc="-5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D" sz="2800" dirty="0">
              <a:solidFill>
                <a:schemeClr val="tx1"/>
              </a:solidFill>
            </a:endParaRPr>
          </a:p>
        </p:txBody>
      </p:sp>
      <p:sp>
        <p:nvSpPr>
          <p:cNvPr id="3" name="Subtitle 2">
            <a:extLst>
              <a:ext uri="{FF2B5EF4-FFF2-40B4-BE49-F238E27FC236}">
                <a16:creationId xmlns:a16="http://schemas.microsoft.com/office/drawing/2014/main" id="{A6702137-ABEF-467E-993C-5ECA36F32074}"/>
              </a:ext>
            </a:extLst>
          </p:cNvPr>
          <p:cNvSpPr>
            <a:spLocks noGrp="1"/>
          </p:cNvSpPr>
          <p:nvPr>
            <p:ph type="subTitle" idx="1"/>
          </p:nvPr>
        </p:nvSpPr>
        <p:spPr>
          <a:xfrm>
            <a:off x="276013" y="2548149"/>
            <a:ext cx="9668933" cy="2590800"/>
          </a:xfrm>
        </p:spPr>
        <p:txBody>
          <a:bodyPr>
            <a:noAutofit/>
          </a:bodyPr>
          <a:lstStyle/>
          <a:p>
            <a:pPr algn="ctr"/>
            <a:r>
              <a:rPr lang="id-ID"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KERJA PRAKTIK</a:t>
            </a:r>
            <a:endParaRPr lang="en-ID"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50000"/>
              </a:lnSpc>
            </a:pPr>
            <a:r>
              <a:rPr lang="id-ID"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Diajukan untuk Memenuhi Persyaratan Akademik dalam</a:t>
            </a:r>
            <a:endParaRPr lang="en-ID"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50000"/>
              </a:lnSpc>
            </a:pPr>
            <a:r>
              <a:rPr lang="id-ID"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Menyelesaikan Pendidikan pada Program Studi</a:t>
            </a:r>
            <a:endParaRPr lang="en-ID"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50000"/>
              </a:lnSpc>
            </a:pPr>
            <a:r>
              <a:rPr lang="id-ID" sz="2000" dirty="0">
                <a:solidFill>
                  <a:schemeClr val="tx1"/>
                </a:solidFill>
                <a:effectLst/>
                <a:latin typeface="Times New Roman" panose="02020603050405020304" pitchFamily="18" charset="0"/>
                <a:ea typeface="Times New Roman" panose="02020603050405020304" pitchFamily="18" charset="0"/>
              </a:rPr>
              <a:t>S1 </a:t>
            </a:r>
            <a:r>
              <a:rPr lang="en-US" sz="2000" dirty="0">
                <a:solidFill>
                  <a:schemeClr val="tx1"/>
                </a:solidFill>
                <a:effectLst/>
                <a:latin typeface="Times New Roman" panose="02020603050405020304" pitchFamily="18" charset="0"/>
                <a:ea typeface="Times New Roman" panose="02020603050405020304" pitchFamily="18" charset="0"/>
              </a:rPr>
              <a:t>Teknik </a:t>
            </a:r>
            <a:r>
              <a:rPr lang="en-US" sz="2000" dirty="0" err="1">
                <a:solidFill>
                  <a:schemeClr val="tx1"/>
                </a:solidFill>
                <a:effectLst/>
                <a:latin typeface="Times New Roman" panose="02020603050405020304" pitchFamily="18" charset="0"/>
                <a:ea typeface="Times New Roman" panose="02020603050405020304" pitchFamily="18" charset="0"/>
              </a:rPr>
              <a:t>Informatika</a:t>
            </a:r>
            <a:r>
              <a:rPr lang="id-ID" sz="2000" dirty="0">
                <a:solidFill>
                  <a:schemeClr val="tx1"/>
                </a:solidFill>
                <a:effectLst/>
                <a:latin typeface="Times New Roman" panose="02020603050405020304" pitchFamily="18" charset="0"/>
                <a:ea typeface="Times New Roman" panose="02020603050405020304" pitchFamily="18" charset="0"/>
              </a:rPr>
              <a:t> Universitas Kristen Maranatha</a:t>
            </a:r>
            <a:endParaRPr lang="en-US" sz="2000" dirty="0">
              <a:solidFill>
                <a:schemeClr val="tx1"/>
              </a:solidFill>
              <a:effectLst/>
              <a:latin typeface="Times New Roman" panose="02020603050405020304" pitchFamily="18" charset="0"/>
              <a:ea typeface="Times New Roman" panose="02020603050405020304" pitchFamily="18" charset="0"/>
            </a:endParaRPr>
          </a:p>
          <a:p>
            <a:endParaRPr lang="en-US" sz="2000" dirty="0">
              <a:solidFill>
                <a:schemeClr val="tx1"/>
              </a:solidFill>
              <a:latin typeface="Times New Roman" panose="02020603050405020304" pitchFamily="18" charset="0"/>
            </a:endParaRPr>
          </a:p>
          <a:p>
            <a:pPr algn="ctr">
              <a:lnSpc>
                <a:spcPct val="150000"/>
              </a:lnSpc>
            </a:pPr>
            <a:r>
              <a:rPr lang="id-ID"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Oleh</a:t>
            </a:r>
            <a:endParaRPr lang="en-ID"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50000"/>
              </a:lnSpc>
            </a:pPr>
            <a:r>
              <a:rPr lang="en-US" sz="2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Jeremia</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Rotua</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Sianturi</a:t>
            </a:r>
            <a:endParaRPr lang="en-ID"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50000"/>
              </a:lnSpc>
            </a:pP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1772033</a:t>
            </a:r>
            <a:endParaRPr lang="en-ID"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D" sz="2000" dirty="0">
              <a:solidFill>
                <a:schemeClr val="tx1"/>
              </a:solidFill>
            </a:endParaRPr>
          </a:p>
        </p:txBody>
      </p:sp>
    </p:spTree>
    <p:extLst>
      <p:ext uri="{BB962C8B-B14F-4D97-AF65-F5344CB8AC3E}">
        <p14:creationId xmlns:p14="http://schemas.microsoft.com/office/powerpoint/2010/main" val="3896614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EE168-36D5-41DC-814E-26C6F6C3B185}"/>
              </a:ext>
            </a:extLst>
          </p:cNvPr>
          <p:cNvSpPr>
            <a:spLocks noGrp="1"/>
          </p:cNvSpPr>
          <p:nvPr>
            <p:ph type="title"/>
          </p:nvPr>
        </p:nvSpPr>
        <p:spPr/>
        <p:txBody>
          <a:bodyPr>
            <a:normAutofit fontScale="90000"/>
          </a:bodyPr>
          <a:lstStyle/>
          <a:p>
            <a:r>
              <a:rPr lang="en-US"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SUB MENU </a:t>
            </a:r>
            <a:r>
              <a:rPr lang="en-US" sz="4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Sistem</a:t>
            </a:r>
            <a:r>
              <a:rPr lang="en-US"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Informasi</a:t>
            </a:r>
            <a:r>
              <a:rPr lang="en-US"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Marketing</a:t>
            </a:r>
            <a:endParaRPr lang="en-ID" dirty="0"/>
          </a:p>
        </p:txBody>
      </p:sp>
      <p:pic>
        <p:nvPicPr>
          <p:cNvPr id="6" name="Content Placeholder 4">
            <a:extLst>
              <a:ext uri="{FF2B5EF4-FFF2-40B4-BE49-F238E27FC236}">
                <a16:creationId xmlns:a16="http://schemas.microsoft.com/office/drawing/2014/main" id="{8C54E15A-B801-43FE-A41D-4DC595635AB4}"/>
              </a:ext>
            </a:extLst>
          </p:cNvPr>
          <p:cNvPicPr>
            <a:picLocks noChangeAspect="1"/>
          </p:cNvPicPr>
          <p:nvPr/>
        </p:nvPicPr>
        <p:blipFill rotWithShape="1">
          <a:blip r:embed="rId2">
            <a:extLst>
              <a:ext uri="{28A0092B-C50C-407E-A947-70E740481C1C}">
                <a14:useLocalDpi xmlns:a14="http://schemas.microsoft.com/office/drawing/2010/main" val="0"/>
              </a:ext>
            </a:extLst>
          </a:blip>
          <a:srcRect r="2037"/>
          <a:stretch/>
        </p:blipFill>
        <p:spPr>
          <a:xfrm>
            <a:off x="677334" y="2055813"/>
            <a:ext cx="8329506" cy="4802187"/>
          </a:xfrm>
          <a:prstGeom prst="rect">
            <a:avLst/>
          </a:prstGeom>
        </p:spPr>
      </p:pic>
    </p:spTree>
    <p:extLst>
      <p:ext uri="{BB962C8B-B14F-4D97-AF65-F5344CB8AC3E}">
        <p14:creationId xmlns:p14="http://schemas.microsoft.com/office/powerpoint/2010/main" val="1960928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8DDE7-0EFE-43A8-9D0E-C7EEBF2A075B}"/>
              </a:ext>
            </a:extLst>
          </p:cNvPr>
          <p:cNvSpPr>
            <a:spLocks noGrp="1"/>
          </p:cNvSpPr>
          <p:nvPr>
            <p:ph type="title"/>
          </p:nvPr>
        </p:nvSpPr>
        <p:spPr/>
        <p:txBody>
          <a:bodyPr/>
          <a:lstStyle/>
          <a:p>
            <a:endParaRPr lang="en-ID" dirty="0"/>
          </a:p>
        </p:txBody>
      </p:sp>
      <p:sp>
        <p:nvSpPr>
          <p:cNvPr id="5" name="Content Placeholder 4">
            <a:extLst>
              <a:ext uri="{FF2B5EF4-FFF2-40B4-BE49-F238E27FC236}">
                <a16:creationId xmlns:a16="http://schemas.microsoft.com/office/drawing/2014/main" id="{B584F77C-CB5D-413D-9BF3-263DC68C6AC7}"/>
              </a:ext>
            </a:extLst>
          </p:cNvPr>
          <p:cNvSpPr>
            <a:spLocks noGrp="1"/>
          </p:cNvSpPr>
          <p:nvPr>
            <p:ph idx="1"/>
          </p:nvPr>
        </p:nvSpPr>
        <p:spPr/>
        <p:txBody>
          <a:bodyPr/>
          <a:lstStyle/>
          <a:p>
            <a:endParaRPr lang="en-ID"/>
          </a:p>
        </p:txBody>
      </p:sp>
    </p:spTree>
    <p:extLst>
      <p:ext uri="{BB962C8B-B14F-4D97-AF65-F5344CB8AC3E}">
        <p14:creationId xmlns:p14="http://schemas.microsoft.com/office/powerpoint/2010/main" val="4108500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4AB7D-CF30-44C0-A48A-EDB208301AA4}"/>
              </a:ext>
            </a:extLst>
          </p:cNvPr>
          <p:cNvSpPr>
            <a:spLocks noGrp="1"/>
          </p:cNvSpPr>
          <p:nvPr>
            <p:ph type="title"/>
          </p:nvPr>
        </p:nvSpPr>
        <p:spPr>
          <a:xfrm>
            <a:off x="259080" y="3108960"/>
            <a:ext cx="10515600" cy="1325563"/>
          </a:xfrm>
        </p:spPr>
        <p:txBody>
          <a:bodyPr>
            <a:normAutofit/>
          </a:bodyPr>
          <a:lstStyle/>
          <a:p>
            <a:pPr algn="ctr"/>
            <a:r>
              <a:rPr lang="en-US" sz="8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TERIMA KASIH</a:t>
            </a:r>
            <a:endParaRPr lang="en-ID" sz="8000" dirty="0"/>
          </a:p>
        </p:txBody>
      </p:sp>
    </p:spTree>
    <p:extLst>
      <p:ext uri="{BB962C8B-B14F-4D97-AF65-F5344CB8AC3E}">
        <p14:creationId xmlns:p14="http://schemas.microsoft.com/office/powerpoint/2010/main" val="1681607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610A9-8311-445F-BA7D-BD38D48BBABC}"/>
              </a:ext>
            </a:extLst>
          </p:cNvPr>
          <p:cNvSpPr>
            <a:spLocks noGrp="1"/>
          </p:cNvSpPr>
          <p:nvPr>
            <p:ph type="title"/>
          </p:nvPr>
        </p:nvSpPr>
        <p:spPr>
          <a:xfrm>
            <a:off x="289560" y="329565"/>
            <a:ext cx="8884920" cy="5172075"/>
          </a:xfrm>
        </p:spPr>
        <p:txBody>
          <a:bodyPr>
            <a:normAutofit fontScale="90000"/>
          </a:bodyPr>
          <a:lstStyle/>
          <a:p>
            <a:r>
              <a:rPr lang="en-US" sz="3600" dirty="0" err="1">
                <a:solidFill>
                  <a:schemeClr val="tx1"/>
                </a:solidFill>
                <a:latin typeface="Times New Roman" panose="02020603050405020304" pitchFamily="18" charset="0"/>
                <a:cs typeface="Times New Roman" panose="02020603050405020304" pitchFamily="18" charset="0"/>
              </a:rPr>
              <a:t>Dosen</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Pembimbing</a:t>
            </a:r>
            <a:r>
              <a:rPr lang="en-US" sz="3600" dirty="0">
                <a:solidFill>
                  <a:schemeClr val="tx1"/>
                </a:solidFill>
                <a:latin typeface="Times New Roman" panose="02020603050405020304" pitchFamily="18" charset="0"/>
                <a:cs typeface="Times New Roman" panose="02020603050405020304" pitchFamily="18" charset="0"/>
              </a:rPr>
              <a:t> </a:t>
            </a:r>
            <a:br>
              <a:rPr lang="en-US" sz="3600" dirty="0">
                <a:solidFill>
                  <a:schemeClr val="tx1"/>
                </a:solidFill>
                <a:latin typeface="Times New Roman" panose="02020603050405020304" pitchFamily="18" charset="0"/>
                <a:cs typeface="Times New Roman" panose="02020603050405020304" pitchFamily="18" charset="0"/>
              </a:rPr>
            </a:br>
            <a:br>
              <a:rPr lang="en-US" sz="3600" dirty="0">
                <a:solidFill>
                  <a:schemeClr val="tx1"/>
                </a:solidFill>
                <a:latin typeface="Times New Roman" panose="02020603050405020304" pitchFamily="18" charset="0"/>
                <a:cs typeface="Times New Roman" panose="02020603050405020304" pitchFamily="18" charset="0"/>
              </a:rPr>
            </a:br>
            <a:r>
              <a:rPr lang="en-US" sz="3600" dirty="0">
                <a:solidFill>
                  <a:schemeClr val="tx1"/>
                </a:solidFill>
                <a:latin typeface="Times New Roman" panose="02020603050405020304" pitchFamily="18" charset="0"/>
                <a:cs typeface="Times New Roman" panose="02020603050405020304" pitchFamily="18" charset="0"/>
              </a:rPr>
              <a:t>Hendra </a:t>
            </a:r>
            <a:r>
              <a:rPr lang="en-US" sz="3600" dirty="0" err="1">
                <a:solidFill>
                  <a:schemeClr val="tx1"/>
                </a:solidFill>
                <a:latin typeface="Times New Roman" panose="02020603050405020304" pitchFamily="18" charset="0"/>
                <a:cs typeface="Times New Roman" panose="02020603050405020304" pitchFamily="18" charset="0"/>
              </a:rPr>
              <a:t>Bunyamin</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S.Si</a:t>
            </a:r>
            <a:r>
              <a:rPr lang="en-US" sz="3600" dirty="0">
                <a:solidFill>
                  <a:schemeClr val="tx1"/>
                </a:solidFill>
                <a:latin typeface="Times New Roman" panose="02020603050405020304" pitchFamily="18" charset="0"/>
                <a:cs typeface="Times New Roman" panose="02020603050405020304" pitchFamily="18" charset="0"/>
              </a:rPr>
              <a:t>., M.T.</a:t>
            </a:r>
            <a:br>
              <a:rPr lang="en-US" sz="3600" dirty="0">
                <a:solidFill>
                  <a:schemeClr val="tx1"/>
                </a:solidFill>
                <a:latin typeface="Times New Roman" panose="02020603050405020304" pitchFamily="18" charset="0"/>
                <a:cs typeface="Times New Roman" panose="02020603050405020304" pitchFamily="18" charset="0"/>
              </a:rPr>
            </a:br>
            <a:br>
              <a:rPr lang="en-US" sz="3600" dirty="0">
                <a:solidFill>
                  <a:schemeClr val="tx1"/>
                </a:solidFill>
                <a:latin typeface="Times New Roman" panose="02020603050405020304" pitchFamily="18" charset="0"/>
                <a:cs typeface="Times New Roman" panose="02020603050405020304" pitchFamily="18" charset="0"/>
              </a:rPr>
            </a:br>
            <a:r>
              <a:rPr lang="en-US" sz="3600" dirty="0" err="1">
                <a:solidFill>
                  <a:schemeClr val="tx1"/>
                </a:solidFill>
                <a:latin typeface="Times New Roman" panose="02020603050405020304" pitchFamily="18" charset="0"/>
                <a:cs typeface="Times New Roman" panose="02020603050405020304" pitchFamily="18" charset="0"/>
              </a:rPr>
              <a:t>Ketua</a:t>
            </a:r>
            <a:r>
              <a:rPr lang="en-US" sz="3600" dirty="0">
                <a:solidFill>
                  <a:schemeClr val="tx1"/>
                </a:solidFill>
                <a:latin typeface="Times New Roman" panose="02020603050405020304" pitchFamily="18" charset="0"/>
                <a:cs typeface="Times New Roman" panose="02020603050405020304" pitchFamily="18" charset="0"/>
              </a:rPr>
              <a:t> Program </a:t>
            </a:r>
            <a:r>
              <a:rPr lang="en-US" sz="3600" dirty="0" err="1">
                <a:solidFill>
                  <a:schemeClr val="tx1"/>
                </a:solidFill>
                <a:latin typeface="Times New Roman" panose="02020603050405020304" pitchFamily="18" charset="0"/>
                <a:cs typeface="Times New Roman" panose="02020603050405020304" pitchFamily="18" charset="0"/>
              </a:rPr>
              <a:t>Studi</a:t>
            </a:r>
            <a:r>
              <a:rPr lang="en-US" sz="3600" dirty="0">
                <a:solidFill>
                  <a:schemeClr val="tx1"/>
                </a:solidFill>
                <a:latin typeface="Times New Roman" panose="02020603050405020304" pitchFamily="18" charset="0"/>
                <a:cs typeface="Times New Roman" panose="02020603050405020304" pitchFamily="18" charset="0"/>
              </a:rPr>
              <a:t> S1 Teknik </a:t>
            </a:r>
            <a:r>
              <a:rPr lang="en-US" sz="3600" dirty="0" err="1">
                <a:solidFill>
                  <a:schemeClr val="tx1"/>
                </a:solidFill>
                <a:latin typeface="Times New Roman" panose="02020603050405020304" pitchFamily="18" charset="0"/>
                <a:cs typeface="Times New Roman" panose="02020603050405020304" pitchFamily="18" charset="0"/>
              </a:rPr>
              <a:t>Informatika</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Fakultas</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Teknologi</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Informasi</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Univesitas</a:t>
            </a:r>
            <a:r>
              <a:rPr lang="en-US" sz="3600" dirty="0">
                <a:solidFill>
                  <a:schemeClr val="tx1"/>
                </a:solidFill>
                <a:latin typeface="Times New Roman" panose="02020603050405020304" pitchFamily="18" charset="0"/>
                <a:cs typeface="Times New Roman" panose="02020603050405020304" pitchFamily="18" charset="0"/>
              </a:rPr>
              <a:t> Kristen Maranatha.</a:t>
            </a:r>
            <a:br>
              <a:rPr lang="en-US" sz="3600" dirty="0">
                <a:solidFill>
                  <a:schemeClr val="tx1"/>
                </a:solidFill>
                <a:latin typeface="Times New Roman" panose="02020603050405020304" pitchFamily="18" charset="0"/>
                <a:cs typeface="Times New Roman" panose="02020603050405020304" pitchFamily="18" charset="0"/>
              </a:rPr>
            </a:br>
            <a:br>
              <a:rPr lang="en-US" sz="3600" dirty="0">
                <a:solidFill>
                  <a:schemeClr val="tx1"/>
                </a:solidFill>
                <a:latin typeface="Times New Roman" panose="02020603050405020304" pitchFamily="18" charset="0"/>
                <a:cs typeface="Times New Roman" panose="02020603050405020304" pitchFamily="18" charset="0"/>
              </a:rPr>
            </a:br>
            <a:r>
              <a:rPr lang="en-US" sz="3600" dirty="0">
                <a:solidFill>
                  <a:schemeClr val="tx1"/>
                </a:solidFill>
                <a:latin typeface="Times New Roman" panose="02020603050405020304" pitchFamily="18" charset="0"/>
                <a:cs typeface="Times New Roman" panose="02020603050405020304" pitchFamily="18" charset="0"/>
              </a:rPr>
              <a:t>Billy Susanto P, S.T., M.T.</a:t>
            </a:r>
            <a:br>
              <a:rPr lang="en-ID" sz="3600" dirty="0">
                <a:solidFill>
                  <a:schemeClr val="tx1"/>
                </a:solidFill>
                <a:latin typeface="Times New Roman" panose="02020603050405020304" pitchFamily="18" charset="0"/>
                <a:cs typeface="Times New Roman" panose="02020603050405020304" pitchFamily="18" charset="0"/>
              </a:rPr>
            </a:br>
            <a:endParaRPr lang="en-ID" sz="3600" dirty="0">
              <a:solidFill>
                <a:schemeClr val="tx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2E7DDF0D-DF07-46C5-861E-23A4B982A3A3}"/>
              </a:ext>
            </a:extLst>
          </p:cNvPr>
          <p:cNvSpPr txBox="1">
            <a:spLocks/>
          </p:cNvSpPr>
          <p:nvPr/>
        </p:nvSpPr>
        <p:spPr>
          <a:xfrm>
            <a:off x="6644640" y="1198245"/>
            <a:ext cx="10515600" cy="51720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D"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920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1F850-A361-4DBC-9D89-D016725A933A}"/>
              </a:ext>
            </a:extLst>
          </p:cNvPr>
          <p:cNvSpPr>
            <a:spLocks noGrp="1"/>
          </p:cNvSpPr>
          <p:nvPr>
            <p:ph type="title"/>
          </p:nvPr>
        </p:nvSpPr>
        <p:spPr/>
        <p:txBody>
          <a:bodyPr/>
          <a:lstStyle/>
          <a:p>
            <a:pPr algn="ctr"/>
            <a:r>
              <a:rPr lang="en-US" b="1" dirty="0">
                <a:solidFill>
                  <a:schemeClr val="tx1"/>
                </a:solidFill>
              </a:rPr>
              <a:t>ABSTRAK</a:t>
            </a:r>
            <a:endParaRPr lang="en-ID" b="1" dirty="0">
              <a:solidFill>
                <a:schemeClr val="tx1"/>
              </a:solidFill>
            </a:endParaRPr>
          </a:p>
        </p:txBody>
      </p:sp>
      <p:sp>
        <p:nvSpPr>
          <p:cNvPr id="3" name="Content Placeholder 2">
            <a:extLst>
              <a:ext uri="{FF2B5EF4-FFF2-40B4-BE49-F238E27FC236}">
                <a16:creationId xmlns:a16="http://schemas.microsoft.com/office/drawing/2014/main" id="{FB1EECBC-5317-48B1-9619-F49BDEA541C1}"/>
              </a:ext>
            </a:extLst>
          </p:cNvPr>
          <p:cNvSpPr>
            <a:spLocks noGrp="1"/>
          </p:cNvSpPr>
          <p:nvPr>
            <p:ph idx="1"/>
          </p:nvPr>
        </p:nvSpPr>
        <p:spPr>
          <a:xfrm>
            <a:off x="838200" y="1581785"/>
            <a:ext cx="10515600" cy="4351338"/>
          </a:xfrm>
        </p:spPr>
        <p:txBody>
          <a:bodyPr>
            <a:noAutofit/>
          </a:bodyPr>
          <a:lstStyle/>
          <a:p>
            <a:pPr marL="0" indent="0" algn="just">
              <a:buNone/>
            </a:pPr>
            <a:r>
              <a:rPr lang="id-ID"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Pendidikan merupakan salah satu upaya yang dapat dilakukan untuk meningkatkan sumber daya manusia sehingga manusia dapat memiliki keterampilan dan keahlian khusus yang dapat meningkatkan kualitas pada dirinya untuk menjadi manusia lebih baik dan berkualitas. Pendidikan di era digital melibatkan peranan teknologi di setiap proses pembelajaran. SCOLA LMS merupakan salah satu perusahaan yang bergerak di bidang pendidikan dengan solusi membantu sekolah dalam menghubungkan dan menciptakan kolaborasi efektif dalam pembelajaran digital antara Guru, Siswa, Orang Tua, Admin dan Kepala Sekolah. Dalam proses perkembangan perusahaan  SCOLA LMS terdapat kebutuhan di divisi marketing akan sistem yang melakukan monitoring progress klien. Sistem manajemen data marketing yang dibangun menggunakan teknologi  framework PHP Codeigniter, Template engine Twig, HTML Bootstrap, dan database MySql. Hasil pengembangan sistem manajemen data marketing ini membantu perusahaan dalam memantau dan melakukan monitoring divisi marketing sehingga pencatatan klien menjadi rapi dan mudah untuk proses evaluasi selanjutnya</a:t>
            </a:r>
            <a:endParaRPr lang="en-ID"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id-ID"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D"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id-ID"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Kata kunci : Pendidikan, Era Digital, SCOLA LMS, Sistem Manajemen Data Marketing, Framework PHP Codeigniter,Twig</a:t>
            </a:r>
            <a:endParaRPr lang="en-ID"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br>
              <a:rPr lang="id-ID" sz="2000" dirty="0">
                <a:solidFill>
                  <a:schemeClr val="tx1"/>
                </a:solidFill>
                <a:effectLst/>
                <a:latin typeface="Times New Roman" panose="02020603050405020304" pitchFamily="18" charset="0"/>
                <a:ea typeface="Times New Roman" panose="02020603050405020304" pitchFamily="18" charset="0"/>
              </a:rPr>
            </a:br>
            <a:endParaRPr lang="en-ID" sz="2000" dirty="0">
              <a:solidFill>
                <a:schemeClr val="tx1"/>
              </a:solidFill>
            </a:endParaRPr>
          </a:p>
        </p:txBody>
      </p:sp>
    </p:spTree>
    <p:extLst>
      <p:ext uri="{BB962C8B-B14F-4D97-AF65-F5344CB8AC3E}">
        <p14:creationId xmlns:p14="http://schemas.microsoft.com/office/powerpoint/2010/main" val="4237723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B5A9B-3311-4DC5-B47B-D1A32147DA4B}"/>
              </a:ext>
            </a:extLst>
          </p:cNvPr>
          <p:cNvSpPr>
            <a:spLocks noGrp="1"/>
          </p:cNvSpPr>
          <p:nvPr>
            <p:ph type="title"/>
          </p:nvPr>
        </p:nvSpPr>
        <p:spPr/>
        <p:txBody>
          <a:bodyPr>
            <a:normAutofit/>
          </a:bodyPr>
          <a:lstStyle/>
          <a:p>
            <a:r>
              <a:rPr lang="en-US" sz="4800" b="1" dirty="0">
                <a:solidFill>
                  <a:srgbClr val="000000"/>
                </a:solidFill>
                <a:latin typeface="Times New Roman" panose="02020603050405020304" pitchFamily="18" charset="0"/>
                <a:cs typeface="Times New Roman" panose="02020603050405020304" pitchFamily="18" charset="0"/>
              </a:rPr>
              <a:t>RUMUSAN MASALAH</a:t>
            </a:r>
            <a:endParaRPr lang="en-ID" sz="4800" dirty="0"/>
          </a:p>
        </p:txBody>
      </p:sp>
      <p:sp>
        <p:nvSpPr>
          <p:cNvPr id="3" name="Content Placeholder 2">
            <a:extLst>
              <a:ext uri="{FF2B5EF4-FFF2-40B4-BE49-F238E27FC236}">
                <a16:creationId xmlns:a16="http://schemas.microsoft.com/office/drawing/2014/main" id="{F995B42B-AB18-4EA7-BBC0-8EC3A517C6CC}"/>
              </a:ext>
            </a:extLst>
          </p:cNvPr>
          <p:cNvSpPr>
            <a:spLocks noGrp="1"/>
          </p:cNvSpPr>
          <p:nvPr>
            <p:ph idx="1"/>
          </p:nvPr>
        </p:nvSpPr>
        <p:spPr>
          <a:xfrm>
            <a:off x="304608" y="2425382"/>
            <a:ext cx="9342120" cy="4351338"/>
          </a:xfrm>
        </p:spPr>
        <p:txBody>
          <a:bodyPr>
            <a:normAutofit/>
          </a:bodyPr>
          <a:lstStyle/>
          <a:p>
            <a:pPr marL="0" indent="0">
              <a:buNone/>
            </a:pPr>
            <a:r>
              <a:rPr lang="en-US" sz="3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Bagaimana</a:t>
            </a:r>
            <a:r>
              <a:rPr lang="en-US" sz="3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Berdasarkan</a:t>
            </a:r>
            <a:r>
              <a:rPr lang="en-US" sz="3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latar</a:t>
            </a:r>
            <a:r>
              <a:rPr lang="en-US" sz="3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belakang</a:t>
            </a:r>
            <a:r>
              <a:rPr lang="en-US" sz="3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masalah</a:t>
            </a:r>
            <a:r>
              <a:rPr lang="en-US" sz="3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maka</a:t>
            </a:r>
            <a:r>
              <a:rPr lang="en-US" sz="3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dapat</a:t>
            </a:r>
            <a:r>
              <a:rPr lang="en-US" sz="3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diambil</a:t>
            </a:r>
            <a:r>
              <a:rPr lang="en-US" sz="3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kesimpulan</a:t>
            </a:r>
            <a:r>
              <a:rPr lang="en-US" sz="3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beberapa</a:t>
            </a:r>
            <a:r>
              <a:rPr lang="en-US" sz="3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rumusan</a:t>
            </a:r>
            <a:r>
              <a:rPr lang="en-US" sz="3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masalah</a:t>
            </a:r>
            <a:r>
              <a:rPr lang="en-US" sz="3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yaitu</a:t>
            </a:r>
            <a:r>
              <a:rPr lang="en-US" sz="3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bagaimana</a:t>
            </a:r>
            <a:r>
              <a:rPr lang="en-US" sz="3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merancang</a:t>
            </a:r>
            <a:r>
              <a:rPr lang="en-US" sz="3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sistem</a:t>
            </a:r>
            <a:r>
              <a:rPr lang="en-US" sz="3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informasi</a:t>
            </a:r>
            <a:r>
              <a:rPr lang="en-US" sz="3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manajemen</a:t>
            </a:r>
            <a:r>
              <a:rPr lang="en-US" sz="3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klien</a:t>
            </a:r>
            <a:r>
              <a:rPr lang="en-US" sz="3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untuk</a:t>
            </a:r>
            <a:r>
              <a:rPr lang="en-US" sz="3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divisi marketing </a:t>
            </a:r>
            <a:r>
              <a:rPr lang="en-US" sz="3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dari</a:t>
            </a:r>
            <a:r>
              <a:rPr lang="en-US" sz="3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Scola LMS </a:t>
            </a:r>
            <a:r>
              <a:rPr lang="en-US" sz="3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sehingga</a:t>
            </a:r>
            <a:r>
              <a:rPr lang="en-US" sz="3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membantu</a:t>
            </a:r>
            <a:r>
              <a:rPr lang="en-US" sz="3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untuk</a:t>
            </a:r>
            <a:r>
              <a:rPr lang="en-US" sz="3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monitoring progress </a:t>
            </a:r>
            <a:r>
              <a:rPr lang="en-US" sz="36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klien</a:t>
            </a:r>
            <a:r>
              <a:rPr lang="en-US" sz="3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D" sz="3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D" sz="3600" dirty="0">
              <a:solidFill>
                <a:schemeClr val="tx1"/>
              </a:solidFill>
            </a:endParaRPr>
          </a:p>
        </p:txBody>
      </p:sp>
    </p:spTree>
    <p:extLst>
      <p:ext uri="{BB962C8B-B14F-4D97-AF65-F5344CB8AC3E}">
        <p14:creationId xmlns:p14="http://schemas.microsoft.com/office/powerpoint/2010/main" val="3648929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B3B0D-45D3-44E6-BA57-A4E7FF8A3D0D}"/>
              </a:ext>
            </a:extLst>
          </p:cNvPr>
          <p:cNvSpPr>
            <a:spLocks noGrp="1"/>
          </p:cNvSpPr>
          <p:nvPr>
            <p:ph type="title"/>
          </p:nvPr>
        </p:nvSpPr>
        <p:spPr/>
        <p:txBody>
          <a:bodyPr>
            <a:normAutofit/>
          </a:bodyPr>
          <a:lstStyle/>
          <a:p>
            <a:r>
              <a:rPr lang="en-US" sz="6000" b="1" dirty="0" err="1">
                <a:solidFill>
                  <a:srgbClr val="000000"/>
                </a:solidFill>
                <a:latin typeface="Times New Roman" panose="02020603050405020304" pitchFamily="18" charset="0"/>
                <a:cs typeface="Times New Roman" panose="02020603050405020304" pitchFamily="18" charset="0"/>
              </a:rPr>
              <a:t>Tujuan</a:t>
            </a:r>
            <a:r>
              <a:rPr lang="en-US" sz="6000" b="1" dirty="0">
                <a:solidFill>
                  <a:srgbClr val="000000"/>
                </a:solidFill>
                <a:latin typeface="Times New Roman" panose="02020603050405020304" pitchFamily="18" charset="0"/>
                <a:cs typeface="Times New Roman" panose="02020603050405020304" pitchFamily="18" charset="0"/>
              </a:rPr>
              <a:t> </a:t>
            </a:r>
            <a:r>
              <a:rPr lang="en-US" sz="6000" b="1" dirty="0" err="1">
                <a:solidFill>
                  <a:srgbClr val="000000"/>
                </a:solidFill>
                <a:latin typeface="Times New Roman" panose="02020603050405020304" pitchFamily="18" charset="0"/>
                <a:cs typeface="Times New Roman" panose="02020603050405020304" pitchFamily="18" charset="0"/>
              </a:rPr>
              <a:t>Pembahasan</a:t>
            </a:r>
            <a:endParaRPr lang="en-ID" sz="6000" dirty="0"/>
          </a:p>
        </p:txBody>
      </p:sp>
      <p:sp>
        <p:nvSpPr>
          <p:cNvPr id="3" name="Content Placeholder 2">
            <a:extLst>
              <a:ext uri="{FF2B5EF4-FFF2-40B4-BE49-F238E27FC236}">
                <a16:creationId xmlns:a16="http://schemas.microsoft.com/office/drawing/2014/main" id="{1F57B898-856C-4D8D-A79B-19489FBB5694}"/>
              </a:ext>
            </a:extLst>
          </p:cNvPr>
          <p:cNvSpPr>
            <a:spLocks noGrp="1"/>
          </p:cNvSpPr>
          <p:nvPr>
            <p:ph idx="1"/>
          </p:nvPr>
        </p:nvSpPr>
        <p:spPr>
          <a:xfrm>
            <a:off x="838200" y="2141537"/>
            <a:ext cx="8596668" cy="4351338"/>
          </a:xfrm>
        </p:spPr>
        <p:txBody>
          <a:bodyPr>
            <a:normAutofit/>
          </a:bodyPr>
          <a:lstStyle/>
          <a:p>
            <a:pPr marL="0" indent="0">
              <a:buNone/>
            </a:pPr>
            <a:r>
              <a:rPr lang="id-ID" sz="3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Tujuan pembahasan dari kerja praktek ini adalah mengembangankan , merancang dan mengimplementasi sistem informasi manajemen klien di divisi marketing SCOLA LMS.</a:t>
            </a:r>
            <a:endParaRPr lang="en-ID" sz="3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D" sz="3600" dirty="0">
              <a:solidFill>
                <a:schemeClr val="tx1"/>
              </a:solidFill>
            </a:endParaRPr>
          </a:p>
        </p:txBody>
      </p:sp>
    </p:spTree>
    <p:extLst>
      <p:ext uri="{BB962C8B-B14F-4D97-AF65-F5344CB8AC3E}">
        <p14:creationId xmlns:p14="http://schemas.microsoft.com/office/powerpoint/2010/main" val="1740555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39AD-3942-4B29-BA73-62619BA5EFB4}"/>
              </a:ext>
            </a:extLst>
          </p:cNvPr>
          <p:cNvSpPr>
            <a:spLocks noGrp="1"/>
          </p:cNvSpPr>
          <p:nvPr>
            <p:ph type="title"/>
          </p:nvPr>
        </p:nvSpPr>
        <p:spPr>
          <a:xfrm>
            <a:off x="457200" y="441325"/>
            <a:ext cx="10515600" cy="1325563"/>
          </a:xfrm>
        </p:spPr>
        <p:txBody>
          <a:bodyPr>
            <a:normAutofit/>
          </a:bodyPr>
          <a:lstStyle/>
          <a:p>
            <a:r>
              <a:rPr lang="en-US" sz="4800" b="1" dirty="0" err="1">
                <a:solidFill>
                  <a:srgbClr val="000000"/>
                </a:solidFill>
                <a:latin typeface="Times New Roman" panose="02020603050405020304" pitchFamily="18" charset="0"/>
                <a:cs typeface="Times New Roman" panose="02020603050405020304" pitchFamily="18" charset="0"/>
              </a:rPr>
              <a:t>Keterkaitan</a:t>
            </a:r>
            <a:r>
              <a:rPr lang="en-US" sz="4800" b="1" dirty="0">
                <a:solidFill>
                  <a:srgbClr val="000000"/>
                </a:solidFill>
                <a:latin typeface="Times New Roman" panose="02020603050405020304" pitchFamily="18" charset="0"/>
                <a:cs typeface="Times New Roman" panose="02020603050405020304" pitchFamily="18" charset="0"/>
              </a:rPr>
              <a:t> Hasil </a:t>
            </a:r>
            <a:r>
              <a:rPr lang="en-US" sz="4800" b="1" dirty="0" err="1">
                <a:solidFill>
                  <a:srgbClr val="000000"/>
                </a:solidFill>
                <a:latin typeface="Times New Roman" panose="02020603050405020304" pitchFamily="18" charset="0"/>
                <a:cs typeface="Times New Roman" panose="02020603050405020304" pitchFamily="18" charset="0"/>
              </a:rPr>
              <a:t>Studi</a:t>
            </a:r>
            <a:endParaRPr lang="en-ID" sz="4800" dirty="0"/>
          </a:p>
        </p:txBody>
      </p:sp>
      <p:sp>
        <p:nvSpPr>
          <p:cNvPr id="3" name="Content Placeholder 2">
            <a:extLst>
              <a:ext uri="{FF2B5EF4-FFF2-40B4-BE49-F238E27FC236}">
                <a16:creationId xmlns:a16="http://schemas.microsoft.com/office/drawing/2014/main" id="{1894AF14-69E0-42D5-B471-7C368ADD1369}"/>
              </a:ext>
            </a:extLst>
          </p:cNvPr>
          <p:cNvSpPr>
            <a:spLocks noGrp="1"/>
          </p:cNvSpPr>
          <p:nvPr>
            <p:ph idx="1"/>
          </p:nvPr>
        </p:nvSpPr>
        <p:spPr/>
        <p:txBody>
          <a:bodyPr>
            <a:normAutofit lnSpcReduction="10000"/>
          </a:bodyPr>
          <a:lstStyle/>
          <a:p>
            <a:pPr marL="0" indent="0">
              <a:buNone/>
            </a:pPr>
            <a:r>
              <a:rPr lang="id-ID"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Proses magang di SCOLA LMS berlajar tentang bagaimana merancang aplikasi dan sistem informasi dari tahap awal sampe tahap akhir yang dibimbing dari perusahaan.Tahapan proses perancangan terdiri dari :</a:t>
            </a:r>
            <a:endParaRPr lang="en-ID"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Requirements </a:t>
            </a: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sistem</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ke</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divisi marketing</a:t>
            </a:r>
            <a:endParaRPr lang="en-ID"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Perancangan</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sistem</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terdiri</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dari</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database. UI/UX </a:t>
            </a: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desain</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pemprogramaan</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sistem</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pengecekan</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sistem</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sehingga</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berjalan</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dengan</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baik</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D"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Saya </a:t>
            </a: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berharap</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pondasi</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di proses </a:t>
            </a: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magang</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ini</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sebagai</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dasar</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saya</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lebih</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menekuni</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di </a:t>
            </a:r>
            <a:r>
              <a:rPr lang="en-US" sz="24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bidang</a:t>
            </a:r>
            <a:r>
              <a:rPr lang="en-US"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web programming.</a:t>
            </a:r>
            <a:endParaRPr lang="en-ID"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D" sz="2400" dirty="0">
              <a:solidFill>
                <a:schemeClr val="tx1"/>
              </a:solidFill>
            </a:endParaRPr>
          </a:p>
        </p:txBody>
      </p:sp>
    </p:spTree>
    <p:extLst>
      <p:ext uri="{BB962C8B-B14F-4D97-AF65-F5344CB8AC3E}">
        <p14:creationId xmlns:p14="http://schemas.microsoft.com/office/powerpoint/2010/main" val="1259167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77DB-8874-4E54-8D4F-71E1B4E968E5}"/>
              </a:ext>
            </a:extLst>
          </p:cNvPr>
          <p:cNvSpPr>
            <a:spLocks noGrp="1"/>
          </p:cNvSpPr>
          <p:nvPr>
            <p:ph type="title"/>
          </p:nvPr>
        </p:nvSpPr>
        <p:spPr/>
        <p:txBody>
          <a:bodyPr>
            <a:noAutofit/>
          </a:bodyPr>
          <a:lstStyle/>
          <a:p>
            <a:r>
              <a:rPr lang="id-ID" sz="5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Timeline Proyek</a:t>
            </a:r>
            <a:br>
              <a:rPr lang="en-ID" sz="5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D" sz="5400" dirty="0"/>
          </a:p>
        </p:txBody>
      </p:sp>
      <p:pic>
        <p:nvPicPr>
          <p:cNvPr id="5" name="Content Placeholder 4">
            <a:extLst>
              <a:ext uri="{FF2B5EF4-FFF2-40B4-BE49-F238E27FC236}">
                <a16:creationId xmlns:a16="http://schemas.microsoft.com/office/drawing/2014/main" id="{DBE9642A-7318-4EFB-A1D3-989B3CBA3B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2040" y="1690688"/>
            <a:ext cx="8427719" cy="4454858"/>
          </a:xfrm>
        </p:spPr>
      </p:pic>
    </p:spTree>
    <p:extLst>
      <p:ext uri="{BB962C8B-B14F-4D97-AF65-F5344CB8AC3E}">
        <p14:creationId xmlns:p14="http://schemas.microsoft.com/office/powerpoint/2010/main" val="3580625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8617-58E0-42A2-A683-C6453AFA16A5}"/>
              </a:ext>
            </a:extLst>
          </p:cNvPr>
          <p:cNvSpPr>
            <a:spLocks noGrp="1"/>
          </p:cNvSpPr>
          <p:nvPr>
            <p:ph type="title"/>
          </p:nvPr>
        </p:nvSpPr>
        <p:spPr/>
        <p:txBody>
          <a:bodyPr>
            <a:normAutofit/>
          </a:bodyPr>
          <a:lstStyle/>
          <a:p>
            <a:r>
              <a:rPr lang="en-US" sz="4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Waktu dan </a:t>
            </a:r>
            <a:r>
              <a:rPr lang="en-US" sz="40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Tempat</a:t>
            </a:r>
            <a:r>
              <a:rPr lang="en-US" sz="4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0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Penelitian</a:t>
            </a:r>
            <a:br>
              <a:rPr lang="en-ID" sz="4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D" sz="4000" dirty="0"/>
          </a:p>
        </p:txBody>
      </p:sp>
      <p:pic>
        <p:nvPicPr>
          <p:cNvPr id="5" name="Content Placeholder 4">
            <a:extLst>
              <a:ext uri="{FF2B5EF4-FFF2-40B4-BE49-F238E27FC236}">
                <a16:creationId xmlns:a16="http://schemas.microsoft.com/office/drawing/2014/main" id="{311BC708-94AB-43EE-A254-237C0DBEF6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8839200" cy="3794760"/>
          </a:xfrm>
        </p:spPr>
      </p:pic>
    </p:spTree>
    <p:extLst>
      <p:ext uri="{BB962C8B-B14F-4D97-AF65-F5344CB8AC3E}">
        <p14:creationId xmlns:p14="http://schemas.microsoft.com/office/powerpoint/2010/main" val="2073803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341C-A0AE-4810-B2CB-7D8169E07D7F}"/>
              </a:ext>
            </a:extLst>
          </p:cNvPr>
          <p:cNvSpPr>
            <a:spLocks noGrp="1"/>
          </p:cNvSpPr>
          <p:nvPr>
            <p:ph type="title"/>
          </p:nvPr>
        </p:nvSpPr>
        <p:spPr>
          <a:xfrm>
            <a:off x="159174" y="182245"/>
            <a:ext cx="8596668" cy="1320800"/>
          </a:xfrm>
        </p:spPr>
        <p:txBody>
          <a:bodyPr>
            <a:normAutofit fontScale="90000"/>
          </a:bodyPr>
          <a:lstStyle/>
          <a:p>
            <a:r>
              <a:rPr lang="en-US"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 CASE </a:t>
            </a:r>
            <a:r>
              <a:rPr lang="en-US" sz="4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Sistem</a:t>
            </a:r>
            <a:r>
              <a:rPr lang="en-US"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4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Informasi</a:t>
            </a:r>
            <a:r>
              <a:rPr lang="en-US"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Marketing</a:t>
            </a:r>
            <a:endParaRPr lang="en-ID" dirty="0"/>
          </a:p>
        </p:txBody>
      </p:sp>
      <p:pic>
        <p:nvPicPr>
          <p:cNvPr id="10" name="Content Placeholder 4">
            <a:extLst>
              <a:ext uri="{FF2B5EF4-FFF2-40B4-BE49-F238E27FC236}">
                <a16:creationId xmlns:a16="http://schemas.microsoft.com/office/drawing/2014/main" id="{68C67428-83AF-419F-992E-907AAF9CD8C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882" r="1387"/>
          <a:stretch/>
        </p:blipFill>
        <p:spPr>
          <a:xfrm>
            <a:off x="396240" y="1609725"/>
            <a:ext cx="8884920" cy="4882515"/>
          </a:xfrm>
        </p:spPr>
      </p:pic>
    </p:spTree>
    <p:extLst>
      <p:ext uri="{BB962C8B-B14F-4D97-AF65-F5344CB8AC3E}">
        <p14:creationId xmlns:p14="http://schemas.microsoft.com/office/powerpoint/2010/main" val="20382347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TotalTime>
  <Words>417</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ANALISIS DAN PERCANGAN SISTEM MANAJEMEN DATA MARKETING (Studi Kasus : SCOLA LMS) </vt:lpstr>
      <vt:lpstr>Dosen Pembimbing   Hendra Bunyamin, S.Si., M.T.  Ketua Program Studi S1 Teknik Informatika Fakultas Teknologi Informasi Univesitas Kristen Maranatha.  Billy Susanto P, S.T., M.T. </vt:lpstr>
      <vt:lpstr>ABSTRAK</vt:lpstr>
      <vt:lpstr>RUMUSAN MASALAH</vt:lpstr>
      <vt:lpstr>Tujuan Pembahasan</vt:lpstr>
      <vt:lpstr>Keterkaitan Hasil Studi</vt:lpstr>
      <vt:lpstr>Timeline Proyek </vt:lpstr>
      <vt:lpstr>Waktu dan Tempat Penelitian </vt:lpstr>
      <vt:lpstr>USE CASE Sistem Informasi Marketing</vt:lpstr>
      <vt:lpstr>SUB MENU Sistem Informasi Marketing</vt:lpstr>
      <vt:lpstr>PowerPoint Presentation</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ANALISIS DAN PERCANGAN SISTEM MANAJEMEN DATA MARKETING (Studi Kasus : SCOLA LMS)</dc:title>
  <dc:creator>1772033@maranatha.ac.id</dc:creator>
  <cp:lastModifiedBy>1772033@maranatha.ac.id</cp:lastModifiedBy>
  <cp:revision>7</cp:revision>
  <dcterms:created xsi:type="dcterms:W3CDTF">2021-06-20T18:54:22Z</dcterms:created>
  <dcterms:modified xsi:type="dcterms:W3CDTF">2021-06-21T02:38:03Z</dcterms:modified>
</cp:coreProperties>
</file>