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3C6F21D4-8C2D-4904-A692-0F3A87522BAD}" type="datetime">
              <a:rPr b="0" lang="en-ID" sz="900" spc="-1" strike="noStrike">
                <a:solidFill>
                  <a:srgbClr val="8b8b8b"/>
                </a:solidFill>
                <a:latin typeface="Trebuchet MS"/>
              </a:rPr>
              <a:t>6/23/21</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985A94DA-86BC-44E9-8251-AC6EFA60210A}" type="slidenum">
              <a:rPr b="0" lang="en-ID" sz="900" spc="-1" strike="noStrike">
                <a:solidFill>
                  <a:srgbClr val="90c226"/>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1E708ED9-ADE4-4D4D-8884-5CBC267DFDBB}" type="datetime">
              <a:rPr b="0" lang="en-ID" sz="900" spc="-1" strike="noStrike">
                <a:solidFill>
                  <a:srgbClr val="8b8b8b"/>
                </a:solidFill>
                <a:latin typeface="Trebuchet MS"/>
              </a:rPr>
              <a:t>6/23/21</a:t>
            </a:fld>
            <a:endParaRPr b="0" lang="en-US"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3487348D-21BB-4F30-BDA1-2E8FFD0B7511}" type="slidenum">
              <a:rPr b="0" lang="en-ID"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38560" y="160560"/>
            <a:ext cx="9143640" cy="2387160"/>
          </a:xfrm>
          <a:prstGeom prst="rect">
            <a:avLst/>
          </a:prstGeom>
          <a:noFill/>
          <a:ln>
            <a:noFill/>
          </a:ln>
        </p:spPr>
        <p:txBody>
          <a:bodyPr anchor="b">
            <a:normAutofit/>
          </a:bodyPr>
          <a:p>
            <a:pPr algn="ctr">
              <a:lnSpc>
                <a:spcPct val="100000"/>
              </a:lnSpc>
            </a:pPr>
            <a:r>
              <a:rPr b="1" lang="en-US" sz="2800" spc="-52" strike="noStrike">
                <a:solidFill>
                  <a:srgbClr val="000000"/>
                </a:solidFill>
                <a:latin typeface="Times New Roman"/>
                <a:ea typeface="Times New Roman"/>
              </a:rPr>
              <a:t>ANALISIS DAN PERANCANGAN SISTEM MANAJEMEN DATA MARKETING</a:t>
            </a:r>
            <a:br/>
            <a:r>
              <a:rPr b="1" lang="en-US" sz="2800" spc="-52" strike="noStrike">
                <a:solidFill>
                  <a:srgbClr val="000000"/>
                </a:solidFill>
                <a:latin typeface="Times New Roman"/>
                <a:ea typeface="Times New Roman"/>
              </a:rPr>
              <a:t>(Studi Kasus : SCOLA LMS)</a:t>
            </a:r>
            <a:br/>
            <a:endParaRPr b="0" lang="en-US" sz="2800" spc="-1" strike="noStrike">
              <a:solidFill>
                <a:srgbClr val="000000"/>
              </a:solidFill>
              <a:latin typeface="Trebuchet MS"/>
            </a:endParaRPr>
          </a:p>
        </p:txBody>
      </p:sp>
      <p:sp>
        <p:nvSpPr>
          <p:cNvPr id="116" name="TextShape 2"/>
          <p:cNvSpPr txBox="1"/>
          <p:nvPr/>
        </p:nvSpPr>
        <p:spPr>
          <a:xfrm>
            <a:off x="276120" y="2548080"/>
            <a:ext cx="9668520" cy="2590560"/>
          </a:xfrm>
          <a:prstGeom prst="rect">
            <a:avLst/>
          </a:prstGeom>
          <a:noFill/>
          <a:ln>
            <a:noFill/>
          </a:ln>
        </p:spPr>
        <p:txBody>
          <a:bodyPr>
            <a:noAutofit/>
          </a:bodyPr>
          <a:p>
            <a:pPr algn="ctr">
              <a:lnSpc>
                <a:spcPct val="100000"/>
              </a:lnSpc>
              <a:spcBef>
                <a:spcPts val="1001"/>
              </a:spcBef>
              <a:tabLst>
                <a:tab algn="l" pos="0"/>
              </a:tabLst>
            </a:pPr>
            <a:r>
              <a:rPr b="0" lang="id-ID" sz="2400" spc="-1" strike="noStrike">
                <a:solidFill>
                  <a:srgbClr val="000000"/>
                </a:solidFill>
                <a:latin typeface="Times New Roman"/>
                <a:ea typeface="Times New Roman"/>
              </a:rPr>
              <a:t>KERJA PRAKTIK</a:t>
            </a:r>
            <a:endParaRPr b="0" lang="en-US" sz="2400" spc="-1" strike="noStrike">
              <a:latin typeface="Arial"/>
            </a:endParaRPr>
          </a:p>
          <a:p>
            <a:pPr algn="ctr">
              <a:lnSpc>
                <a:spcPct val="150000"/>
              </a:lnSpc>
              <a:spcBef>
                <a:spcPts val="1001"/>
              </a:spcBef>
              <a:tabLst>
                <a:tab algn="l" pos="0"/>
              </a:tabLst>
            </a:pPr>
            <a:r>
              <a:rPr b="0" lang="id-ID" sz="2000" spc="-1" strike="noStrike">
                <a:solidFill>
                  <a:srgbClr val="000000"/>
                </a:solidFill>
                <a:latin typeface="Times New Roman"/>
                <a:ea typeface="Times New Roman"/>
              </a:rPr>
              <a:t>Oleh</a:t>
            </a:r>
            <a:endParaRPr b="0" lang="en-US" sz="2000" spc="-1" strike="noStrike">
              <a:latin typeface="Arial"/>
            </a:endParaRPr>
          </a:p>
          <a:p>
            <a:pPr algn="ctr">
              <a:lnSpc>
                <a:spcPct val="150000"/>
              </a:lnSpc>
              <a:spcBef>
                <a:spcPts val="1001"/>
              </a:spcBef>
              <a:tabLst>
                <a:tab algn="l" pos="0"/>
              </a:tabLst>
            </a:pPr>
            <a:r>
              <a:rPr b="0" lang="en-US" sz="2000" spc="-1" strike="noStrike">
                <a:solidFill>
                  <a:srgbClr val="000000"/>
                </a:solidFill>
                <a:latin typeface="Times New Roman"/>
                <a:ea typeface="Times New Roman"/>
              </a:rPr>
              <a:t>Jeremia Rotua Sianturi</a:t>
            </a:r>
            <a:endParaRPr b="0" lang="en-US" sz="2000" spc="-1" strike="noStrike">
              <a:latin typeface="Arial"/>
            </a:endParaRPr>
          </a:p>
          <a:p>
            <a:pPr algn="ctr">
              <a:lnSpc>
                <a:spcPct val="150000"/>
              </a:lnSpc>
              <a:spcBef>
                <a:spcPts val="1001"/>
              </a:spcBef>
              <a:tabLst>
                <a:tab algn="l" pos="0"/>
              </a:tabLst>
            </a:pPr>
            <a:r>
              <a:rPr b="0" lang="en-US" sz="2000" spc="-1" strike="noStrike">
                <a:solidFill>
                  <a:srgbClr val="000000"/>
                </a:solidFill>
                <a:latin typeface="Times New Roman"/>
                <a:ea typeface="Times New Roman"/>
              </a:rPr>
              <a:t>1772033</a:t>
            </a:r>
            <a:endParaRPr b="0" lang="en-US" sz="2000" spc="-1" strike="noStrike">
              <a:latin typeface="Arial"/>
            </a:endParaRPr>
          </a:p>
          <a:p>
            <a:pPr algn="r">
              <a:lnSpc>
                <a:spcPct val="10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Demo Program</a:t>
            </a:r>
            <a:endParaRPr b="0" lang="en-US" sz="3600" spc="-1" strike="noStrike">
              <a:solidFill>
                <a:srgbClr val="90c226"/>
              </a:solidFill>
              <a:latin typeface="Trebuchet MS"/>
            </a:endParaRPr>
          </a:p>
        </p:txBody>
      </p:sp>
      <p:sp>
        <p:nvSpPr>
          <p:cNvPr id="133" name="TextShape 2"/>
          <p:cNvSpPr txBox="1"/>
          <p:nvPr/>
        </p:nvSpPr>
        <p:spPr>
          <a:xfrm>
            <a:off x="677160" y="2160720"/>
            <a:ext cx="8596440" cy="3880440"/>
          </a:xfrm>
          <a:prstGeom prst="rect">
            <a:avLst/>
          </a:prstGeom>
          <a:noFill/>
          <a:ln>
            <a:noFill/>
          </a:ln>
        </p:spPr>
        <p:txBody>
          <a:bodyPr>
            <a:noAutofit/>
          </a:bodyPr>
          <a:p>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59200" y="3108960"/>
            <a:ext cx="10515240" cy="1325160"/>
          </a:xfrm>
          <a:prstGeom prst="rect">
            <a:avLst/>
          </a:prstGeom>
          <a:noFill/>
          <a:ln>
            <a:noFill/>
          </a:ln>
        </p:spPr>
        <p:txBody>
          <a:bodyPr>
            <a:normAutofit/>
          </a:bodyPr>
          <a:p>
            <a:pPr algn="ctr">
              <a:lnSpc>
                <a:spcPct val="100000"/>
              </a:lnSpc>
            </a:pPr>
            <a:r>
              <a:rPr b="1" lang="en-US" sz="8000" spc="-1" strike="noStrike">
                <a:solidFill>
                  <a:srgbClr val="000000"/>
                </a:solidFill>
                <a:latin typeface="Times New Roman"/>
                <a:ea typeface="Times New Roman"/>
              </a:rPr>
              <a:t>TERIMA KASIH</a:t>
            </a:r>
            <a:endParaRPr b="0" lang="en-US" sz="8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normAutofit/>
          </a:bodyPr>
          <a:p>
            <a:pPr>
              <a:lnSpc>
                <a:spcPct val="100000"/>
              </a:lnSpc>
            </a:pPr>
            <a:r>
              <a:rPr b="1" lang="en-US" sz="4800" spc="-1" strike="noStrike">
                <a:solidFill>
                  <a:srgbClr val="000000"/>
                </a:solidFill>
                <a:latin typeface="Times New Roman"/>
              </a:rPr>
              <a:t>RUMUSAN MASALAH</a:t>
            </a:r>
            <a:endParaRPr b="0" lang="en-US" sz="4800" spc="-1" strike="noStrike">
              <a:solidFill>
                <a:srgbClr val="000000"/>
              </a:solidFill>
              <a:latin typeface="Trebuchet MS"/>
            </a:endParaRPr>
          </a:p>
        </p:txBody>
      </p:sp>
      <p:sp>
        <p:nvSpPr>
          <p:cNvPr id="118" name="TextShape 2"/>
          <p:cNvSpPr txBox="1"/>
          <p:nvPr/>
        </p:nvSpPr>
        <p:spPr>
          <a:xfrm>
            <a:off x="304560" y="2425320"/>
            <a:ext cx="9341640" cy="4350960"/>
          </a:xfrm>
          <a:prstGeom prst="rect">
            <a:avLst/>
          </a:prstGeom>
          <a:noFill/>
          <a:ln>
            <a:noFill/>
          </a:ln>
        </p:spPr>
        <p:txBody>
          <a:bodyPr>
            <a:normAutofit/>
          </a:bodyPr>
          <a:p>
            <a:pPr>
              <a:lnSpc>
                <a:spcPct val="100000"/>
              </a:lnSpc>
              <a:spcBef>
                <a:spcPts val="1001"/>
              </a:spcBef>
              <a:tabLst>
                <a:tab algn="l" pos="0"/>
              </a:tabLst>
            </a:pPr>
            <a:r>
              <a:rPr b="0" lang="en-US" sz="3600" spc="-1" strike="noStrike">
                <a:solidFill>
                  <a:srgbClr val="000000"/>
                </a:solidFill>
                <a:latin typeface="Times New Roman"/>
                <a:ea typeface="Times New Roman"/>
              </a:rPr>
              <a:t>Bagaimana Berdasarkan latar belakang masalah, maka dapat diambil kesimpulan beberapa rumusan masalah yaitu bagaimana merancang sistem informasi manajemen klien untuk divisi marketing dari Scola LMS sehingga membantu untuk monitoring progress klien?</a:t>
            </a:r>
            <a:endParaRPr b="0" lang="en-US" sz="3600" spc="-1" strike="noStrike">
              <a:solidFill>
                <a:srgbClr val="404040"/>
              </a:solidFill>
              <a:latin typeface="Trebuchet MS"/>
            </a:endParaRPr>
          </a:p>
          <a:p>
            <a:pPr>
              <a:lnSpc>
                <a:spcPct val="100000"/>
              </a:lnSpc>
              <a:spcBef>
                <a:spcPts val="1001"/>
              </a:spcBef>
              <a:tabLst>
                <a:tab algn="l" pos="0"/>
              </a:tabLst>
            </a:pPr>
            <a:endParaRPr b="0" lang="en-US" sz="36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77160" y="609480"/>
            <a:ext cx="8596440" cy="1320480"/>
          </a:xfrm>
          <a:prstGeom prst="rect">
            <a:avLst/>
          </a:prstGeom>
          <a:noFill/>
          <a:ln>
            <a:noFill/>
          </a:ln>
        </p:spPr>
        <p:txBody>
          <a:bodyPr lIns="0" rIns="0" tIns="0" bIns="0" anchor="ctr">
            <a:noAutofit/>
          </a:bodyPr>
          <a:p>
            <a:r>
              <a:rPr b="0" lang="en-US" sz="1800" spc="-1" strike="noStrike">
                <a:solidFill>
                  <a:srgbClr val="000000"/>
                </a:solidFill>
                <a:latin typeface="Trebuchet MS"/>
              </a:rPr>
              <a:t>LATAR BELAKANG</a:t>
            </a:r>
            <a:endParaRPr b="0" lang="en-US" sz="1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77160" y="609480"/>
            <a:ext cx="8596440" cy="1320480"/>
          </a:xfrm>
          <a:prstGeom prst="rect">
            <a:avLst/>
          </a:prstGeom>
          <a:noFill/>
          <a:ln>
            <a:noFill/>
          </a:ln>
        </p:spPr>
        <p:txBody>
          <a:bodyPr>
            <a:normAutofit/>
          </a:bodyPr>
          <a:p>
            <a:pPr>
              <a:lnSpc>
                <a:spcPct val="100000"/>
              </a:lnSpc>
            </a:pPr>
            <a:r>
              <a:rPr b="1" lang="en-US" sz="6000" spc="-1" strike="noStrike">
                <a:solidFill>
                  <a:srgbClr val="000000"/>
                </a:solidFill>
                <a:latin typeface="Times New Roman"/>
              </a:rPr>
              <a:t>Tujuan Pembahasan</a:t>
            </a:r>
            <a:endParaRPr b="0" lang="en-US" sz="6000" spc="-1" strike="noStrike">
              <a:solidFill>
                <a:srgbClr val="000000"/>
              </a:solidFill>
              <a:latin typeface="Trebuchet MS"/>
            </a:endParaRPr>
          </a:p>
        </p:txBody>
      </p:sp>
      <p:sp>
        <p:nvSpPr>
          <p:cNvPr id="121" name="TextShape 2"/>
          <p:cNvSpPr txBox="1"/>
          <p:nvPr/>
        </p:nvSpPr>
        <p:spPr>
          <a:xfrm>
            <a:off x="838080" y="2141640"/>
            <a:ext cx="8596440" cy="4350960"/>
          </a:xfrm>
          <a:prstGeom prst="rect">
            <a:avLst/>
          </a:prstGeom>
          <a:noFill/>
          <a:ln>
            <a:noFill/>
          </a:ln>
        </p:spPr>
        <p:txBody>
          <a:bodyPr>
            <a:normAutofit/>
          </a:bodyPr>
          <a:p>
            <a:pPr>
              <a:lnSpc>
                <a:spcPct val="100000"/>
              </a:lnSpc>
              <a:spcBef>
                <a:spcPts val="1001"/>
              </a:spcBef>
              <a:tabLst>
                <a:tab algn="l" pos="0"/>
              </a:tabLst>
            </a:pPr>
            <a:r>
              <a:rPr b="0" lang="id-ID" sz="3600" spc="-1" strike="noStrike">
                <a:solidFill>
                  <a:srgbClr val="000000"/>
                </a:solidFill>
                <a:latin typeface="Times New Roman"/>
                <a:ea typeface="Times New Roman"/>
              </a:rPr>
              <a:t>Tujuan pembahasan dari kerja praktek ini adalah</a:t>
            </a:r>
            <a:endParaRPr b="0" lang="en-US" sz="3600" spc="-1" strike="noStrike">
              <a:solidFill>
                <a:srgbClr val="404040"/>
              </a:solidFill>
              <a:latin typeface="Trebuchet MS"/>
            </a:endParaRPr>
          </a:p>
          <a:p>
            <a:pPr>
              <a:lnSpc>
                <a:spcPct val="100000"/>
              </a:lnSpc>
              <a:spcBef>
                <a:spcPts val="1001"/>
              </a:spcBef>
              <a:tabLst>
                <a:tab algn="l" pos="0"/>
              </a:tabLst>
            </a:pPr>
            <a:r>
              <a:rPr b="1" lang="id-ID" sz="3600" spc="-1" strike="noStrike">
                <a:solidFill>
                  <a:srgbClr val="000000"/>
                </a:solidFill>
                <a:latin typeface="Times New Roman"/>
                <a:ea typeface="Times New Roman"/>
              </a:rPr>
              <a:t>mengembangkan</a:t>
            </a:r>
            <a:r>
              <a:rPr b="0" lang="id-ID" sz="3600" spc="-1" strike="noStrike">
                <a:solidFill>
                  <a:srgbClr val="000000"/>
                </a:solidFill>
                <a:latin typeface="Times New Roman"/>
                <a:ea typeface="Times New Roman"/>
              </a:rPr>
              <a:t>, </a:t>
            </a:r>
            <a:r>
              <a:rPr b="1" lang="id-ID" sz="3600" spc="-1" strike="noStrike">
                <a:solidFill>
                  <a:srgbClr val="000000"/>
                </a:solidFill>
                <a:latin typeface="Times New Roman"/>
                <a:ea typeface="Times New Roman"/>
              </a:rPr>
              <a:t>merancang</a:t>
            </a:r>
            <a:r>
              <a:rPr b="0" lang="id-ID" sz="3600" spc="-1" strike="noStrike">
                <a:solidFill>
                  <a:srgbClr val="000000"/>
                </a:solidFill>
                <a:latin typeface="Times New Roman"/>
                <a:ea typeface="Times New Roman"/>
              </a:rPr>
              <a:t> dan </a:t>
            </a:r>
            <a:r>
              <a:rPr b="1" lang="id-ID" sz="3600" spc="-1" strike="noStrike">
                <a:solidFill>
                  <a:srgbClr val="000000"/>
                </a:solidFill>
                <a:latin typeface="Times New Roman"/>
                <a:ea typeface="Times New Roman"/>
              </a:rPr>
              <a:t>mengimplementasi sistem informasi manajemen klien</a:t>
            </a:r>
            <a:r>
              <a:rPr b="0" lang="id-ID" sz="3600" spc="-1" strike="noStrike">
                <a:solidFill>
                  <a:srgbClr val="000000"/>
                </a:solidFill>
                <a:latin typeface="Times New Roman"/>
                <a:ea typeface="Times New Roman"/>
              </a:rPr>
              <a:t> di divisi marketing SCOLA LMS.</a:t>
            </a:r>
            <a:endParaRPr b="0" lang="en-US" sz="3600" spc="-1" strike="noStrike">
              <a:solidFill>
                <a:srgbClr val="404040"/>
              </a:solidFill>
              <a:latin typeface="Trebuchet MS"/>
            </a:endParaRPr>
          </a:p>
          <a:p>
            <a:pPr>
              <a:lnSpc>
                <a:spcPct val="100000"/>
              </a:lnSpc>
              <a:spcBef>
                <a:spcPts val="1001"/>
              </a:spcBef>
              <a:tabLst>
                <a:tab algn="l" pos="0"/>
              </a:tabLst>
            </a:pPr>
            <a:endParaRPr b="0" lang="en-US" sz="36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441360"/>
            <a:ext cx="10515240" cy="1325160"/>
          </a:xfrm>
          <a:prstGeom prst="rect">
            <a:avLst/>
          </a:prstGeom>
          <a:noFill/>
          <a:ln>
            <a:noFill/>
          </a:ln>
        </p:spPr>
        <p:txBody>
          <a:bodyPr>
            <a:normAutofit/>
          </a:bodyPr>
          <a:p>
            <a:pPr>
              <a:lnSpc>
                <a:spcPct val="100000"/>
              </a:lnSpc>
            </a:pPr>
            <a:r>
              <a:rPr b="1" lang="en-US" sz="4800" spc="-1" strike="noStrike">
                <a:solidFill>
                  <a:srgbClr val="000000"/>
                </a:solidFill>
                <a:latin typeface="Times New Roman"/>
              </a:rPr>
              <a:t>Keterkaitan Hasil Studi</a:t>
            </a:r>
            <a:endParaRPr b="0" lang="en-US" sz="4800" spc="-1" strike="noStrike">
              <a:solidFill>
                <a:srgbClr val="000000"/>
              </a:solidFill>
              <a:latin typeface="Trebuchet MS"/>
            </a:endParaRPr>
          </a:p>
        </p:txBody>
      </p:sp>
      <p:sp>
        <p:nvSpPr>
          <p:cNvPr id="123" name="TextShape 2"/>
          <p:cNvSpPr txBox="1"/>
          <p:nvPr/>
        </p:nvSpPr>
        <p:spPr>
          <a:xfrm>
            <a:off x="677160" y="2160720"/>
            <a:ext cx="8596440" cy="3880440"/>
          </a:xfrm>
          <a:prstGeom prst="rect">
            <a:avLst/>
          </a:prstGeom>
          <a:noFill/>
          <a:ln>
            <a:noFill/>
          </a:ln>
        </p:spPr>
        <p:txBody>
          <a:bodyPr>
            <a:normAutofit/>
          </a:bodyPr>
          <a:p>
            <a:pPr>
              <a:lnSpc>
                <a:spcPct val="100000"/>
              </a:lnSpc>
              <a:spcBef>
                <a:spcPts val="1001"/>
              </a:spcBef>
              <a:tabLst>
                <a:tab algn="l" pos="0"/>
              </a:tabLst>
            </a:pPr>
            <a:r>
              <a:rPr b="0" lang="id-ID" sz="2400" spc="-1" strike="noStrike">
                <a:solidFill>
                  <a:srgbClr val="000000"/>
                </a:solidFill>
                <a:latin typeface="Times New Roman"/>
                <a:ea typeface="Times New Roman"/>
              </a:rPr>
              <a:t>Proses magang di SCOLA LMS berlajar tentang bagaimana merancang aplikasi dan sistem informasi dari tahap awal sampe tahap akhir yang dibimbing dari perusahaan.Tahapan proses perancangan terdiri dari :</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2400" spc="-1" strike="noStrike">
                <a:solidFill>
                  <a:srgbClr val="000000"/>
                </a:solidFill>
                <a:latin typeface="Times New Roman"/>
                <a:ea typeface="Times New Roman"/>
              </a:rPr>
              <a:t>Requirements sistem ke divisi marketing</a:t>
            </a:r>
            <a:endParaRPr b="0" lang="en-US" sz="24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tabLst>
                <a:tab algn="l" pos="0"/>
              </a:tabLst>
            </a:pPr>
            <a:r>
              <a:rPr b="0" lang="en-US" sz="2400" spc="-1" strike="noStrike">
                <a:solidFill>
                  <a:srgbClr val="000000"/>
                </a:solidFill>
                <a:latin typeface="Times New Roman"/>
                <a:ea typeface="Times New Roman"/>
              </a:rPr>
              <a:t>Perancangan sistem terdiri dari database. UI/UX desain, pemprogramaan sistem dan pengecekan sistem sehingga berjalan dengan baik.</a:t>
            </a:r>
            <a:endParaRPr b="0" lang="en-US" sz="2400" spc="-1" strike="noStrike">
              <a:solidFill>
                <a:srgbClr val="404040"/>
              </a:solidFill>
              <a:latin typeface="Trebuchet MS"/>
            </a:endParaRPr>
          </a:p>
          <a:p>
            <a:pPr>
              <a:lnSpc>
                <a:spcPct val="100000"/>
              </a:lnSpc>
              <a:spcBef>
                <a:spcPts val="1001"/>
              </a:spcBef>
              <a:tabLst>
                <a:tab algn="l" pos="0"/>
              </a:tabLst>
            </a:pPr>
            <a:r>
              <a:rPr b="0" lang="en-US" sz="2400" spc="-1" strike="noStrike">
                <a:solidFill>
                  <a:srgbClr val="000000"/>
                </a:solidFill>
                <a:latin typeface="Times New Roman"/>
                <a:ea typeface="Times New Roman"/>
              </a:rPr>
              <a:t>Saya berharap pondasi di proses magang ini  sebagai dasar saya lebih menekuni di bidang web programming.</a:t>
            </a:r>
            <a:endParaRPr b="0" lang="en-US" sz="2400" spc="-1" strike="noStrike">
              <a:solidFill>
                <a:srgbClr val="404040"/>
              </a:solidFill>
              <a:latin typeface="Trebuchet MS"/>
            </a:endParaRPr>
          </a:p>
          <a:p>
            <a:pPr>
              <a:lnSpc>
                <a:spcPct val="100000"/>
              </a:lnSpc>
              <a:spcBef>
                <a:spcPts val="1001"/>
              </a:spcBef>
              <a:tabLst>
                <a:tab algn="l" pos="0"/>
              </a:tabLst>
            </a:pP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77160" y="609480"/>
            <a:ext cx="8596440" cy="1320480"/>
          </a:xfrm>
          <a:prstGeom prst="rect">
            <a:avLst/>
          </a:prstGeom>
          <a:noFill/>
          <a:ln>
            <a:noFill/>
          </a:ln>
        </p:spPr>
        <p:txBody>
          <a:bodyPr>
            <a:noAutofit/>
          </a:bodyPr>
          <a:p>
            <a:pPr>
              <a:lnSpc>
                <a:spcPct val="100000"/>
              </a:lnSpc>
            </a:pPr>
            <a:r>
              <a:rPr b="1" lang="id-ID" sz="5400" spc="-1" strike="noStrike">
                <a:solidFill>
                  <a:srgbClr val="000000"/>
                </a:solidFill>
                <a:latin typeface="Times New Roman"/>
                <a:ea typeface="Times New Roman"/>
              </a:rPr>
              <a:t>Timeline Proyek</a:t>
            </a:r>
            <a:br/>
            <a:endParaRPr b="0" lang="en-US" sz="5400" spc="-1" strike="noStrike">
              <a:solidFill>
                <a:srgbClr val="000000"/>
              </a:solidFill>
              <a:latin typeface="Trebuchet MS"/>
            </a:endParaRPr>
          </a:p>
        </p:txBody>
      </p:sp>
      <p:pic>
        <p:nvPicPr>
          <p:cNvPr id="125" name="Content Placeholder 4" descr=""/>
          <p:cNvPicPr/>
          <p:nvPr/>
        </p:nvPicPr>
        <p:blipFill>
          <a:blip r:embed="rId1"/>
          <a:stretch/>
        </p:blipFill>
        <p:spPr>
          <a:xfrm>
            <a:off x="1082160" y="1690560"/>
            <a:ext cx="8427240" cy="4454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77160" y="609480"/>
            <a:ext cx="8596440" cy="1320480"/>
          </a:xfrm>
          <a:prstGeom prst="rect">
            <a:avLst/>
          </a:prstGeom>
          <a:noFill/>
          <a:ln>
            <a:noFill/>
          </a:ln>
        </p:spPr>
        <p:txBody>
          <a:bodyPr>
            <a:normAutofit/>
          </a:bodyPr>
          <a:p>
            <a:pPr>
              <a:lnSpc>
                <a:spcPct val="100000"/>
              </a:lnSpc>
            </a:pPr>
            <a:r>
              <a:rPr b="1" lang="en-US" sz="4000" spc="-1" strike="noStrike">
                <a:solidFill>
                  <a:srgbClr val="000000"/>
                </a:solidFill>
                <a:latin typeface="Times New Roman"/>
                <a:ea typeface="Times New Roman"/>
              </a:rPr>
              <a:t>Waktu dan Tempat Penelitian</a:t>
            </a:r>
            <a:br/>
            <a:endParaRPr b="0" lang="en-US" sz="4000" spc="-1" strike="noStrike">
              <a:solidFill>
                <a:srgbClr val="000000"/>
              </a:solidFill>
              <a:latin typeface="Trebuchet MS"/>
            </a:endParaRPr>
          </a:p>
        </p:txBody>
      </p:sp>
      <p:pic>
        <p:nvPicPr>
          <p:cNvPr id="127" name="Content Placeholder 4" descr=""/>
          <p:cNvPicPr/>
          <p:nvPr/>
        </p:nvPicPr>
        <p:blipFill>
          <a:blip r:embed="rId1"/>
          <a:stretch/>
        </p:blipFill>
        <p:spPr>
          <a:xfrm>
            <a:off x="677160" y="1930320"/>
            <a:ext cx="8838720" cy="3794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59120" y="182160"/>
            <a:ext cx="8596440" cy="1320480"/>
          </a:xfrm>
          <a:prstGeom prst="rect">
            <a:avLst/>
          </a:prstGeom>
          <a:noFill/>
          <a:ln>
            <a:noFill/>
          </a:ln>
        </p:spPr>
        <p:txBody>
          <a:bodyPr>
            <a:normAutofit fontScale="97000"/>
          </a:bodyPr>
          <a:p>
            <a:pPr>
              <a:lnSpc>
                <a:spcPct val="100000"/>
              </a:lnSpc>
            </a:pPr>
            <a:r>
              <a:rPr b="1" lang="en-US" sz="4400" spc="-1" strike="noStrike">
                <a:solidFill>
                  <a:srgbClr val="000000"/>
                </a:solidFill>
                <a:latin typeface="Times New Roman"/>
                <a:ea typeface="Times New Roman"/>
              </a:rPr>
              <a:t>USE CASE Sistem Informasi Marketing</a:t>
            </a:r>
            <a:endParaRPr b="0" lang="en-US" sz="4400" spc="-1" strike="noStrike">
              <a:solidFill>
                <a:srgbClr val="000000"/>
              </a:solidFill>
              <a:latin typeface="Trebuchet MS"/>
            </a:endParaRPr>
          </a:p>
        </p:txBody>
      </p:sp>
      <p:pic>
        <p:nvPicPr>
          <p:cNvPr id="129" name="Content Placeholder 4" descr=""/>
          <p:cNvPicPr/>
          <p:nvPr/>
        </p:nvPicPr>
        <p:blipFill>
          <a:blip r:embed="rId1"/>
          <a:srcRect l="2883" t="0" r="1388" b="0"/>
          <a:stretch/>
        </p:blipFill>
        <p:spPr>
          <a:xfrm>
            <a:off x="396360" y="1609560"/>
            <a:ext cx="8884440" cy="4882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77160" y="609480"/>
            <a:ext cx="8596440" cy="1320480"/>
          </a:xfrm>
          <a:prstGeom prst="rect">
            <a:avLst/>
          </a:prstGeom>
          <a:noFill/>
          <a:ln>
            <a:noFill/>
          </a:ln>
        </p:spPr>
        <p:txBody>
          <a:bodyPr>
            <a:normAutofit fontScale="97000"/>
          </a:bodyPr>
          <a:p>
            <a:pPr>
              <a:lnSpc>
                <a:spcPct val="100000"/>
              </a:lnSpc>
            </a:pPr>
            <a:r>
              <a:rPr b="1" lang="en-US" sz="4400" spc="-1" strike="noStrike">
                <a:solidFill>
                  <a:srgbClr val="000000"/>
                </a:solidFill>
                <a:latin typeface="Times New Roman"/>
                <a:ea typeface="Times New Roman"/>
              </a:rPr>
              <a:t>SUB MENU Sistem Informasi Marketing</a:t>
            </a:r>
            <a:endParaRPr b="0" lang="en-US" sz="4400" spc="-1" strike="noStrike">
              <a:solidFill>
                <a:srgbClr val="000000"/>
              </a:solidFill>
              <a:latin typeface="Trebuchet MS"/>
            </a:endParaRPr>
          </a:p>
        </p:txBody>
      </p:sp>
      <p:pic>
        <p:nvPicPr>
          <p:cNvPr id="131" name="Content Placeholder 4" descr=""/>
          <p:cNvPicPr/>
          <p:nvPr/>
        </p:nvPicPr>
        <p:blipFill>
          <a:blip r:embed="rId1"/>
          <a:srcRect l="0" t="0" r="2038" b="0"/>
          <a:stretch/>
        </p:blipFill>
        <p:spPr>
          <a:xfrm>
            <a:off x="677160" y="2055960"/>
            <a:ext cx="8329320" cy="4801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32</TotalTime>
  <Application>LibreOffice/6.4.7.2$Linux_X86_64 LibreOffice_project/40$Build-2</Application>
  <Words>417</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2021-06-20T18:54:22Z</dcterms:created>
  <dc:creator>1772033@maranatha.ac.id</dc:creator>
  <dc:description/>
  <dc:language>en-US</dc:language>
  <cp:lastModifiedBy/>
  <dcterms:modified xsi:type="dcterms:W3CDTF">2021-06-23T10:45:57Z</dcterms:modified>
  <cp:revision>8</cp:revision>
  <dc:subject/>
  <dc:title>ANALISIS DAN PERCANGAN SISTEM MANAJEMEN DATA MARKETING (Studi Kasus : SCOLA LMS)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