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840" r:id="rId2"/>
    <p:sldId id="1883" r:id="rId3"/>
    <p:sldId id="1886" r:id="rId4"/>
    <p:sldId id="1882" r:id="rId5"/>
    <p:sldId id="1887" r:id="rId6"/>
    <p:sldId id="1888" r:id="rId7"/>
    <p:sldId id="1889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Se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Ref idx="1">
          <a:schemeClr val="dk1">
            <a:tint val="80000"/>
          </a:schemeClr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2" autoAdjust="0"/>
    <p:restoredTop sz="86395" autoAdjust="0"/>
  </p:normalViewPr>
  <p:slideViewPr>
    <p:cSldViewPr>
      <p:cViewPr varScale="1">
        <p:scale>
          <a:sx n="110" d="100"/>
          <a:sy n="110" d="100"/>
        </p:scale>
        <p:origin x="1216" y="168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120" d="100"/>
          <a:sy n="120" d="100"/>
        </p:scale>
        <p:origin x="7602" y="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>
                <a:latin typeface="MetricHPE" panose="020B0503030202060203" pitchFamily="34" charset="0"/>
              </a:rPr>
              <a:t>1/24/23</a:t>
            </a:fld>
            <a:endParaRPr dirty="0">
              <a:latin typeface="MetricHPE" panose="020B050303020206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>
                <a:latin typeface="MetricHPE" panose="020B0503030202060203" pitchFamily="34" charset="0"/>
              </a:rPr>
              <a:t>‹#›</a:t>
            </a:fld>
            <a:endParaRPr dirty="0"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latin typeface="MetricHPE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latin typeface="MetricHPE" panose="020B0503030202060203" pitchFamily="34" charset="0"/>
              </a:defRPr>
            </a:lvl1pPr>
          </a:lstStyle>
          <a:p>
            <a:fld id="{5BFEAE42-E3FE-4405-B7FC-4425D05B92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" panose="020B0303030202060203" pitchFamily="34" charset="0"/>
      <a:buChar char=" "/>
      <a:defRPr sz="11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5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9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8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95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29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57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09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1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hpe.kadanza.com/kadanza/photography/ppt-title-images/?sso=saml" TargetMode="Externa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8439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439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439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9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4398" y="685800"/>
            <a:ext cx="9106250" cy="3075861"/>
          </a:xfrm>
        </p:spPr>
        <p:txBody>
          <a:bodyPr lIns="91440" anchor="b" anchorCtr="0"/>
          <a:lstStyle>
            <a:lvl1pPr marL="219456" indent="-219456">
              <a:defRPr sz="4600" cap="none" baseline="0"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6867C9-FAEA-4AB9-9E4F-5E469CDF0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398" y="899032"/>
            <a:ext cx="9148360" cy="2862630"/>
          </a:xfrm>
        </p:spPr>
        <p:txBody>
          <a:bodyPr lIns="91440" anchor="b" anchorCtr="0"/>
          <a:lstStyle>
            <a:lvl1pPr marL="219456" indent="-219456">
              <a:defRPr sz="4600" cap="none" baseline="0"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97CBB38-1E71-4985-B7D1-ACBC191C50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</p:spTree>
    <p:extLst>
      <p:ext uri="{BB962C8B-B14F-4D97-AF65-F5344CB8AC3E}">
        <p14:creationId xmlns:p14="http://schemas.microsoft.com/office/powerpoint/2010/main" val="2969749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5750" y="999160"/>
            <a:ext cx="11525249" cy="5096839"/>
          </a:xfrm>
        </p:spPr>
        <p:txBody>
          <a:bodyPr lIns="91440" rIns="91440"/>
          <a:lstStyle>
            <a:lvl1pPr>
              <a:buClrTx/>
              <a:defRPr>
                <a:latin typeface="MetricHPE" panose="020B0503030202060203" pitchFamily="34" charset="0"/>
              </a:defRPr>
            </a:lvl1pPr>
            <a:lvl2pPr>
              <a:buClrTx/>
              <a:defRPr>
                <a:latin typeface="MetricHPE" panose="020B0503030202060203" pitchFamily="34" charset="0"/>
              </a:defRPr>
            </a:lvl2pPr>
            <a:lvl3pPr>
              <a:buClrTx/>
              <a:defRPr>
                <a:latin typeface="MetricHPE" panose="020B0503030202060203" pitchFamily="34" charset="0"/>
              </a:defRPr>
            </a:lvl3pPr>
            <a:lvl4pPr marL="594360" indent="0">
              <a:buClr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739775" indent="-127000">
              <a:buClrTx/>
              <a:tabLst/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2753FE-5D9A-4A5E-B0B2-3DAAE2EB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Font typeface="" panose="020B0604020202020204" pitchFamily="34" charset="0"/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1746" y="1344281"/>
            <a:ext cx="11529254" cy="4751719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 marL="59436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739775" indent="-147638">
              <a:tabLst/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0D9BB8-8D8D-4F83-B418-E1A6910A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8096" y="1733015"/>
            <a:ext cx="11522904" cy="4367541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solidFill>
                  <a:schemeClr val="bg1"/>
                </a:solidFill>
                <a:latin typeface="MetricHPE" panose="020B0503030202060203" pitchFamily="34" charset="0"/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88095" y="1350296"/>
            <a:ext cx="11514137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5C04D0B-D5E2-4F74-B1D6-45E2AEA84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Font typeface="" panose="020B0604020202020204" pitchFamily="34" charset="0"/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EDB93-5BF6-4D1D-9D5F-0E75F455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E54251-B0D2-4947-83BB-BD7F95F3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1AE6212-DACF-49FB-929D-2FA8B00CFD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91D03-EF6B-45A2-9268-5A807C7A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283500" y="995363"/>
            <a:ext cx="5523992" cy="5100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8"/>
          </p:nvPr>
        </p:nvSpPr>
        <p:spPr>
          <a:xfrm>
            <a:off x="6287008" y="995363"/>
            <a:ext cx="5523992" cy="5100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818B02-6D3B-4B21-898C-712990E9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283500" y="1376363"/>
            <a:ext cx="5518586" cy="4719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8095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292414" y="1376363"/>
            <a:ext cx="5518586" cy="4719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97009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A8584B-E718-4F58-9AF1-BDBF5AD7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Light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89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4"/>
          <p:cNvSpPr>
            <a:spLocks noGrp="1"/>
          </p:cNvSpPr>
          <p:nvPr>
            <p:ph sz="quarter" idx="17"/>
          </p:nvPr>
        </p:nvSpPr>
        <p:spPr>
          <a:xfrm>
            <a:off x="276815" y="1739233"/>
            <a:ext cx="5534077" cy="4360322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1411" y="1358232"/>
            <a:ext cx="5529386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80277" y="1358232"/>
            <a:ext cx="5529386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24"/>
          </p:nvPr>
        </p:nvSpPr>
        <p:spPr>
          <a:xfrm>
            <a:off x="6276923" y="1739233"/>
            <a:ext cx="5534077" cy="4360322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7"/>
          </p:nvPr>
        </p:nvSpPr>
        <p:spPr>
          <a:xfrm>
            <a:off x="282830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4"/>
          <p:cNvSpPr>
            <a:spLocks noGrp="1"/>
          </p:cNvSpPr>
          <p:nvPr>
            <p:ph sz="quarter" idx="18"/>
          </p:nvPr>
        </p:nvSpPr>
        <p:spPr>
          <a:xfrm>
            <a:off x="4233286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4"/>
          <p:cNvSpPr>
            <a:spLocks noGrp="1"/>
          </p:cNvSpPr>
          <p:nvPr>
            <p:ph sz="quarter" idx="19"/>
          </p:nvPr>
        </p:nvSpPr>
        <p:spPr>
          <a:xfrm>
            <a:off x="8182288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C09279-0D09-4109-A953-16A88732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996365"/>
            <a:ext cx="3623985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82290" y="996365"/>
            <a:ext cx="363103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7"/>
          </p:nvPr>
        </p:nvSpPr>
        <p:spPr>
          <a:xfrm>
            <a:off x="282832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18"/>
          </p:nvPr>
        </p:nvSpPr>
        <p:spPr>
          <a:xfrm>
            <a:off x="4233288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14"/>
          <p:cNvSpPr>
            <a:spLocks noGrp="1"/>
          </p:cNvSpPr>
          <p:nvPr>
            <p:ph sz="quarter" idx="22"/>
          </p:nvPr>
        </p:nvSpPr>
        <p:spPr>
          <a:xfrm>
            <a:off x="8182290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233287" y="996365"/>
            <a:ext cx="3623985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EE87AE-0267-4C69-AFD6-F9C64969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1365166"/>
            <a:ext cx="3623986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82288" y="1365166"/>
            <a:ext cx="3631039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Content Placeholder 14"/>
          <p:cNvSpPr>
            <a:spLocks noGrp="1"/>
          </p:cNvSpPr>
          <p:nvPr>
            <p:ph sz="quarter" idx="17"/>
          </p:nvPr>
        </p:nvSpPr>
        <p:spPr>
          <a:xfrm>
            <a:off x="282830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8"/>
          </p:nvPr>
        </p:nvSpPr>
        <p:spPr>
          <a:xfrm>
            <a:off x="4233286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2"/>
          </p:nvPr>
        </p:nvSpPr>
        <p:spPr>
          <a:xfrm>
            <a:off x="8182288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233287" y="1365166"/>
            <a:ext cx="3623986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6670" y="1000162"/>
            <a:ext cx="7942930" cy="5095837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53153" y="999674"/>
            <a:ext cx="3257847" cy="5096326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FCC12E-6D90-403E-80FA-0F7CB28A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013028" y="999674"/>
            <a:ext cx="3797971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/>
          <a:lstStyle>
            <a:lvl1pPr marL="0" indent="0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007016" y="999674"/>
            <a:ext cx="3803983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/>
          <a:lstStyle>
            <a:lvl1pPr marL="0" indent="0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1C1C31-7119-4D9E-8DED-87033B4B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975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1000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199712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197180" y="999540"/>
            <a:ext cx="5619836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79D366-784C-495D-8F64-93E8B37F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61194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4252498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41388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132692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84749" y="521016"/>
            <a:ext cx="6195700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 dirty="0"/>
              <a:t>Click to add thank you message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3442" y="3528820"/>
            <a:ext cx="11517557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Speaker contact information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1C4460-9D51-48F8-87F8-88E0DE4E454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19415EC-B287-40A3-A91D-E9356CAD1F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A03030202060203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9B5C71F-50B9-4243-83A7-A7AFAEFD58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A03030202060203" pitchFamily="34" charset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A03030202060203" pitchFamily="34" charset="0"/>
              </a:endParaRPr>
            </a:p>
          </p:txBody>
        </p:sp>
      </p:grpSp>
      <p:sp>
        <p:nvSpPr>
          <p:cNvPr id="13" name="Title 4"/>
          <p:cNvSpPr>
            <a:spLocks noGrp="1"/>
          </p:cNvSpPr>
          <p:nvPr>
            <p:ph type="title" hasCustomPrompt="1"/>
          </p:nvPr>
        </p:nvSpPr>
        <p:spPr>
          <a:xfrm>
            <a:off x="289410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9410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ysClr val="windowText" lastClr="000000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9410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ysClr val="windowText" lastClr="000000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83369" y="1228187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589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7427" y="1060591"/>
            <a:ext cx="1142130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5100" y="161869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210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3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622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611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89122" y="2691855"/>
            <a:ext cx="3566206" cy="795528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defRPr sz="2400" baseline="0" dirty="0"/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dirty="0"/>
              <a:t>Click to add</a:t>
            </a:r>
            <a:br>
              <a:rPr lang="en-US" dirty="0"/>
            </a:br>
            <a:r>
              <a:rPr lang="en-US" dirty="0"/>
              <a:t>two</a:t>
            </a:r>
            <a:r>
              <a:rPr dirty="0"/>
              <a:t>-line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444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3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78732" y="2534960"/>
            <a:ext cx="3546475" cy="3446462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117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edge-to-edge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78731" y="2534960"/>
            <a:ext cx="3546475" cy="3446462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anchor="ctr"/>
          <a:lstStyle>
            <a:lvl1pPr marL="0" indent="0" algn="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92839" y="2743510"/>
            <a:ext cx="5923811" cy="1485280"/>
          </a:xfrm>
        </p:spPr>
        <p:txBody>
          <a:bodyPr lIns="91440" tIns="91440" rIns="91440" bIns="91440" anchor="t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  <a:br>
              <a:rPr lang="en-US" dirty="0"/>
            </a:br>
            <a:r>
              <a:rPr lang="en-US" dirty="0"/>
              <a:t>or big idea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04950"/>
            <a:ext cx="12192000" cy="3295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2101" y="2686713"/>
            <a:ext cx="8522208" cy="499365"/>
          </a:xfrm>
        </p:spPr>
        <p:txBody>
          <a:bodyPr lIns="91440" tIns="91440" rIns="91440" bIns="91440"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92100" y="3413925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89E88-AA0C-49B4-9BC1-610AE2FDBE94}"/>
              </a:ext>
            </a:extLst>
          </p:cNvPr>
          <p:cNvSpPr/>
          <p:nvPr userDrawn="1"/>
        </p:nvSpPr>
        <p:spPr>
          <a:xfrm>
            <a:off x="381000" y="325863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4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4"/>
                </a:buBlip>
              </a:pPr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70877" y="3314045"/>
            <a:ext cx="5532325" cy="257083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800000"/>
          </a:ln>
        </p:spPr>
        <p:txBody>
          <a:bodyPr vert="horz" wrap="square" lIns="182880" tIns="182880" rIns="182880" bIns="182880" rtlCol="0">
            <a:noAutofit/>
          </a:bodyPr>
          <a:lstStyle/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Please use a section divider image that relates well with the subject of your presentation.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To change your section image, go to [View] -&gt; [Slide Master] to delete and insert a new image.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A collection of images specifically formatted for use as PPT title slides can be found </a:t>
            </a:r>
            <a:r>
              <a:rPr lang="en-US" sz="1500" dirty="0">
                <a:latin typeface="MetricHPE" panose="020B0503030202060203" pitchFamily="34" charset="0"/>
                <a:hlinkClick r:id="rId5"/>
              </a:rPr>
              <a:t>here</a:t>
            </a:r>
            <a:r>
              <a:rPr lang="en-US" sz="1500" dirty="0">
                <a:latin typeface="MetricHPE" panose="020B0503030202060203" pitchFamily="34" charset="0"/>
              </a:rPr>
              <a:t> in the HPE Brand Library, and cropped to fit.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Please delete this box in the Slide Master after you update your title image.</a:t>
            </a:r>
          </a:p>
          <a:p>
            <a:pPr>
              <a:lnSpc>
                <a:spcPct val="90000"/>
              </a:lnSpc>
            </a:pPr>
            <a:endParaRPr lang="en-US" sz="1500" dirty="0" err="1">
              <a:solidFill>
                <a:schemeClr val="bg1"/>
              </a:solidFill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E5726B-4E9B-428F-B8BF-52038F1B0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B607F37-173B-4A34-95FA-297523FEF6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Turquois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C54A16-447D-4A74-9122-F46E4BC750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567728E-6D0A-492B-89E6-39E2244625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66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CC7B28-F85E-49B0-A5ED-82D39FF680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64B2CD-8FCB-4B30-B00B-A402E5693B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019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43" y="391852"/>
            <a:ext cx="11430000" cy="40136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909" y="998682"/>
            <a:ext cx="11429834" cy="4571999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39"/>
              </a:buBlip>
              <a:defRPr sz="2000" kern="1200" cap="all" normalizeH="0" baseline="10000">
                <a:solidFill>
                  <a:schemeClr val="bg2"/>
                </a:solidFill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9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9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85" r:id="rId8"/>
    <p:sldLayoutId id="2147483686" r:id="rId9"/>
    <p:sldLayoutId id="2147483666" r:id="rId10"/>
    <p:sldLayoutId id="214748368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57" r:id="rId25"/>
    <p:sldLayoutId id="2147483697" r:id="rId26"/>
    <p:sldLayoutId id="2147483676" r:id="rId27"/>
    <p:sldLayoutId id="2147483677" r:id="rId28"/>
    <p:sldLayoutId id="2147483678" r:id="rId29"/>
    <p:sldLayoutId id="2147483649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cap="all" baseline="0">
          <a:solidFill>
            <a:schemeClr val="tx1"/>
          </a:solidFill>
          <a:latin typeface="MetricHPE" panose="020B0A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•"/>
        <a:defRPr sz="2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Tx/>
        <a:buSzPct val="90000"/>
        <a:buFont typeface="" panose="020B0303030202060203" pitchFamily="34" charset="0"/>
        <a:buChar char="•"/>
        <a:defRPr sz="20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8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pos="7440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1440" userDrawn="1">
          <p15:clr>
            <a:srgbClr val="F26B43"/>
          </p15:clr>
        </p15:guide>
        <p15:guide id="8" orient="horz" pos="2880" userDrawn="1">
          <p15:clr>
            <a:srgbClr val="F26B43"/>
          </p15:clr>
        </p15:guide>
        <p15:guide id="9" pos="2568" userDrawn="1">
          <p15:clr>
            <a:srgbClr val="F26B43"/>
          </p15:clr>
        </p15:guide>
        <p15:guide id="10" pos="5112" userDrawn="1">
          <p15:clr>
            <a:srgbClr val="F26B43"/>
          </p15:clr>
        </p15:guide>
        <p15:guide id="11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researchgate.net/figure/Wavelet-denoising-for-ECG-record-no-103m-using-Biorthogonal-1D-wavelet_fig1_262698301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en.wikipedia.org/wiki/Haar_wavelet" TargetMode="External"/><Relationship Id="rId7" Type="http://schemas.openxmlformats.org/officeDocument/2006/relationships/hyperlink" Target="https://en.wikipedia.org/wiki/Discrete_wavelet_transformhttps:/en.wikipedia.org/wiki/Discrete_wavelet_transfor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hyperlink" Target="https://en.wikipedia.org/wiki/Convolution#Discrete_convolution" TargetMode="Externa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iah-corrado/chpl_dwt_examp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BDA174E-0152-5943-BD26-F7A29E75504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568"/>
            <a:ext cx="12192000" cy="68508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94A8CD-E6DD-2A4E-BAF6-E7C88E03C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39" y="2743510"/>
            <a:ext cx="6488961" cy="148528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Discrete Wavelet Transform Using Chapel</a:t>
            </a:r>
          </a:p>
        </p:txBody>
      </p:sp>
    </p:spTree>
    <p:extLst>
      <p:ext uri="{BB962C8B-B14F-4D97-AF65-F5344CB8AC3E}">
        <p14:creationId xmlns:p14="http://schemas.microsoft.com/office/powerpoint/2010/main" val="318244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4E8EF-4032-D14A-84E4-E40CE1EC2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268D-B53F-F94D-8F5E-2BC9C380AD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wavelet transform is a common signal processing technique used to decompose a signal into a set of sub-signals — each reflecting various degrees of detail from the original. This is useful in a variety of domains such as image compression (JPEG uses a discrete wavelet transform) or signal de-noising: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69D27-6D90-BB4B-81F4-5D24D89661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081C05-18A9-5E49-9AC3-CE63E7FC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Transform</a:t>
            </a:r>
          </a:p>
        </p:txBody>
      </p:sp>
      <p:pic>
        <p:nvPicPr>
          <p:cNvPr id="1030" name="Picture 6" descr="Wavelet denoising for ECG record no 103 m using Biorthogonal 1D wavelet.">
            <a:extLst>
              <a:ext uri="{FF2B5EF4-FFF2-40B4-BE49-F238E27FC236}">
                <a16:creationId xmlns:a16="http://schemas.microsoft.com/office/drawing/2014/main" id="{9EBEF771-F6C7-68FC-A2EC-4B66556A1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r="27000" b="11589"/>
          <a:stretch/>
        </p:blipFill>
        <p:spPr bwMode="auto">
          <a:xfrm>
            <a:off x="381000" y="2309984"/>
            <a:ext cx="3604454" cy="343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779AEF-E4FB-88CA-0EC6-09B8077B284A}"/>
              </a:ext>
            </a:extLst>
          </p:cNvPr>
          <p:cNvSpPr txBox="1"/>
          <p:nvPr/>
        </p:nvSpPr>
        <p:spPr>
          <a:xfrm>
            <a:off x="4626744" y="2667000"/>
            <a:ext cx="1154483" cy="4339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ECG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744064-EDCC-B87E-CD39-B0FDFDA0DB47}"/>
              </a:ext>
            </a:extLst>
          </p:cNvPr>
          <p:cNvSpPr txBox="1"/>
          <p:nvPr/>
        </p:nvSpPr>
        <p:spPr>
          <a:xfrm>
            <a:off x="809199" y="5781058"/>
            <a:ext cx="3411149" cy="56836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sz="800" dirty="0">
                <a:hlinkClick r:id="rId4"/>
              </a:rPr>
              <a:t>https://www.researchgate.net/figure/Wavelet-denoising-for-ECG-record-no-103m-using-Biorthogonal-1D-wavelet_fig1_262698301</a:t>
            </a:r>
            <a:endParaRPr lang="en-US" sz="800" dirty="0"/>
          </a:p>
          <a:p>
            <a:pPr marL="285750" indent="-285750" algn="l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Char char="•"/>
            </a:pPr>
            <a:endParaRPr lang="en-US" sz="8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4ADA0-5C86-D463-CA91-F7EFD9FDD418}"/>
              </a:ext>
            </a:extLst>
          </p:cNvPr>
          <p:cNvSpPr txBox="1"/>
          <p:nvPr/>
        </p:nvSpPr>
        <p:spPr>
          <a:xfrm>
            <a:off x="4621921" y="3134846"/>
            <a:ext cx="2738250" cy="4339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Average Component of DWT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C27843-081D-3DB3-B4A3-448922002AD2}"/>
              </a:ext>
            </a:extLst>
          </p:cNvPr>
          <p:cNvSpPr txBox="1"/>
          <p:nvPr/>
        </p:nvSpPr>
        <p:spPr>
          <a:xfrm>
            <a:off x="4480230" y="4416056"/>
            <a:ext cx="2601994" cy="4339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Detail Components of DWT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BA35B9-385A-319E-71FF-E5B7534BC21B}"/>
              </a:ext>
            </a:extLst>
          </p:cNvPr>
          <p:cNvSpPr txBox="1"/>
          <p:nvPr/>
        </p:nvSpPr>
        <p:spPr>
          <a:xfrm>
            <a:off x="5199806" y="5095217"/>
            <a:ext cx="6003050" cy="932563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The highest detail-level is essentially all noise. By discarding this signal, and computing an inverse DWT, one can obtain a denoised version of the original signal.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61B0AC-6259-29FF-99D0-093D10973FEE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3985454" y="2883982"/>
            <a:ext cx="64129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2F451E-C68A-E1CC-1D66-CB0DC7D6DCF2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985454" y="3351828"/>
            <a:ext cx="636467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AD5228D0-A9D4-70E7-5AD8-6867E33BF232}"/>
              </a:ext>
            </a:extLst>
          </p:cNvPr>
          <p:cNvSpPr/>
          <p:nvPr/>
        </p:nvSpPr>
        <p:spPr>
          <a:xfrm>
            <a:off x="3985454" y="3720148"/>
            <a:ext cx="494776" cy="1918289"/>
          </a:xfrm>
          <a:prstGeom prst="rightBrace">
            <a:avLst>
              <a:gd name="adj1" fmla="val 8333"/>
              <a:gd name="adj2" fmla="val 47628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89E541-ECAC-7068-0685-968949EFEC62}"/>
              </a:ext>
            </a:extLst>
          </p:cNvPr>
          <p:cNvCxnSpPr>
            <a:cxnSpLocks/>
          </p:cNvCxnSpPr>
          <p:nvPr/>
        </p:nvCxnSpPr>
        <p:spPr>
          <a:xfrm flipH="1" flipV="1">
            <a:off x="4026179" y="5410072"/>
            <a:ext cx="1173627" cy="10502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74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4E8EF-4032-D14A-84E4-E40CE1EC2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268D-B53F-F94D-8F5E-2BC9C380AD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1746" y="1344281"/>
            <a:ext cx="11529254" cy="51218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DWT of a signal </a:t>
            </a:r>
            <a:r>
              <a:rPr lang="en-US" i="1" dirty="0"/>
              <a:t>x</a:t>
            </a:r>
            <a:r>
              <a:rPr lang="en-US" dirty="0"/>
              <a:t> is typically computed using a cascaded bank of filters and down-samplers: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000" dirty="0"/>
              <a:t>A variety of filter types can be used for </a:t>
            </a:r>
            <a:r>
              <a:rPr lang="en-US" sz="2000" i="1" dirty="0"/>
              <a:t>g[n]</a:t>
            </a:r>
            <a:r>
              <a:rPr lang="en-US" sz="2000" dirty="0"/>
              <a:t> and </a:t>
            </a:r>
            <a:r>
              <a:rPr lang="en-US" sz="2000" i="1" dirty="0"/>
              <a:t>h[n]</a:t>
            </a:r>
            <a:r>
              <a:rPr lang="en-US" sz="2000" dirty="0"/>
              <a:t>. In this example, we'll use the two-element </a:t>
            </a:r>
            <a:r>
              <a:rPr lang="en-US" sz="2000" b="1" dirty="0">
                <a:hlinkClick r:id="rId3"/>
              </a:rPr>
              <a:t>HARR </a:t>
            </a:r>
            <a:r>
              <a:rPr lang="en-US" sz="2000" dirty="0">
                <a:hlinkClick r:id="rId3"/>
              </a:rPr>
              <a:t>wavelet</a:t>
            </a:r>
            <a:r>
              <a:rPr lang="en-US" sz="2000" dirty="0"/>
              <a:t>, which is one of the simplest wavelet functions. These are their impulse responses: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A filter </a:t>
            </a:r>
            <a:r>
              <a:rPr lang="en-US" i="1" dirty="0"/>
              <a:t>g</a:t>
            </a:r>
            <a:r>
              <a:rPr lang="en-US" dirty="0"/>
              <a:t> is applied to a signal </a:t>
            </a:r>
            <a:r>
              <a:rPr lang="en-US" i="1" dirty="0"/>
              <a:t>x</a:t>
            </a:r>
            <a:r>
              <a:rPr lang="en-US" dirty="0"/>
              <a:t> using a </a:t>
            </a:r>
            <a:r>
              <a:rPr lang="en-US" dirty="0">
                <a:hlinkClick r:id="rId4"/>
              </a:rPr>
              <a:t>discrete convolution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69D27-6D90-BB4B-81F4-5D24D89661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5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5"/>
                </a:buBlip>
              </a:pPr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081C05-18A9-5E49-9AC3-CE63E7FC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Transform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AD85D8-5844-55C2-7C66-19699DCBE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44345"/>
            <a:ext cx="5486400" cy="167693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00550E-4FE1-43F8-9EBC-CD0601C20A07}"/>
              </a:ext>
            </a:extLst>
          </p:cNvPr>
          <p:cNvSpPr txBox="1"/>
          <p:nvPr/>
        </p:nvSpPr>
        <p:spPr>
          <a:xfrm>
            <a:off x="304800" y="3401164"/>
            <a:ext cx="4644220" cy="29546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sz="800" dirty="0">
                <a:hlinkClick r:id="rId7"/>
              </a:rPr>
              <a:t>https://en.wikipedia.org/wiki/Discrete_wavelet_transformhttps://en.wikipedia.org/wiki/Discrete_wavelet_transform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A5C81D-F3C0-B6A0-AAF3-064DF917775E}"/>
                  </a:ext>
                </a:extLst>
              </p:cNvPr>
              <p:cNvSpPr txBox="1"/>
              <p:nvPr/>
            </p:nvSpPr>
            <p:spPr>
              <a:xfrm>
                <a:off x="609600" y="4385073"/>
                <a:ext cx="4752327" cy="679160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none" lIns="91440" tIns="91440" rIns="9144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=[1, 1] 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1600" dirty="0"/>
                  <a:t>computes the local "average" of the signal)</a:t>
                </a:r>
              </a:p>
              <a:p>
                <a:pPr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(computes the "derivative" of the signal)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A5C81D-F3C0-B6A0-AAF3-064DF9177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385073"/>
                <a:ext cx="4752327" cy="679160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  <a:ln w="571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E5883F-8C92-4AD5-7D16-026F21A49778}"/>
                  </a:ext>
                </a:extLst>
              </p:cNvPr>
              <p:cNvSpPr txBox="1"/>
              <p:nvPr/>
            </p:nvSpPr>
            <p:spPr>
              <a:xfrm>
                <a:off x="617316" y="5392238"/>
                <a:ext cx="3821559" cy="807722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none" lIns="91440" tIns="91440" rIns="91440" bIns="9144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E5883F-8C92-4AD5-7D16-026F21A49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16" y="5392238"/>
                <a:ext cx="3821559" cy="807722"/>
              </a:xfrm>
              <a:prstGeom prst="rect">
                <a:avLst/>
              </a:prstGeom>
              <a:blipFill>
                <a:blip r:embed="rId9"/>
                <a:stretch>
                  <a:fillRect t="-93846" b="-141538"/>
                </a:stretch>
              </a:blipFill>
              <a:ln w="571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F52825D-D5B5-7454-07D1-D3C4BAC1E521}"/>
              </a:ext>
            </a:extLst>
          </p:cNvPr>
          <p:cNvSpPr txBox="1"/>
          <p:nvPr/>
        </p:nvSpPr>
        <p:spPr>
          <a:xfrm>
            <a:off x="1524000" y="6112528"/>
            <a:ext cx="2502608" cy="3785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sz="1400" dirty="0"/>
              <a:t>where g is defined over {-M, …, M}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7F5F3B-85FB-A852-FD9D-5C7DCA76966E}"/>
              </a:ext>
            </a:extLst>
          </p:cNvPr>
          <p:cNvSpPr/>
          <p:nvPr/>
        </p:nvSpPr>
        <p:spPr bwMode="ltGray">
          <a:xfrm>
            <a:off x="3753075" y="1805622"/>
            <a:ext cx="1371600" cy="72635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FEFB8-78F8-6CD6-7E49-CD0A438B1744}"/>
              </a:ext>
            </a:extLst>
          </p:cNvPr>
          <p:cNvSpPr txBox="1"/>
          <p:nvPr/>
        </p:nvSpPr>
        <p:spPr>
          <a:xfrm>
            <a:off x="6858000" y="2571039"/>
            <a:ext cx="3099122" cy="683264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latin typeface="MetricHPE" pitchFamily="2" charset="77"/>
              </a:rPr>
              <a:t>Note that each layer of filtering can be computed concurrently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592FAC-CBEB-E176-93CC-EB4E2F42D1F0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124675" y="2447722"/>
            <a:ext cx="1733325" cy="46494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0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4E8EF-4032-D14A-84E4-E40CE1EC2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Implementation – Filter Convolution and Down-sampling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268D-B53F-F94D-8F5E-2BC9C380AD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1219200"/>
            <a:ext cx="6705600" cy="5638800"/>
          </a:xfrm>
        </p:spPr>
        <p:txBody>
          <a:bodyPr>
            <a:noAutofit/>
          </a:bodyPr>
          <a:lstStyle/>
          <a:p>
            <a:pPr lvl="3"/>
            <a:r>
              <a:rPr lang="en-US" sz="1400" dirty="0">
                <a:solidFill>
                  <a:schemeClr val="accent1"/>
                </a:solidFill>
                <a:latin typeface="MetricHPE" pitchFamily="2" charset="77"/>
              </a:rPr>
              <a:t>// convolution with the HAAR wavelet high-pass filter</a:t>
            </a:r>
          </a:p>
          <a:p>
            <a:pPr lvl="3"/>
            <a:r>
              <a:rPr lang="en-US" sz="1400" b="1" dirty="0"/>
              <a:t>proc</a:t>
            </a:r>
            <a:r>
              <a:rPr lang="en-US" sz="1400" dirty="0"/>
              <a:t> </a:t>
            </a:r>
            <a:r>
              <a:rPr lang="en-US" sz="1400" dirty="0" err="1"/>
              <a:t>haarHP</a:t>
            </a:r>
            <a:r>
              <a:rPr lang="en-US" sz="1400" dirty="0"/>
              <a:t>(x: [?d] ?t): [d] t {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/>
              <a:t>var</a:t>
            </a:r>
            <a:r>
              <a:rPr lang="en-US" sz="1400" dirty="0"/>
              <a:t> y : [d] t = x;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 err="1"/>
              <a:t>forall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b="1" dirty="0"/>
              <a:t>in</a:t>
            </a:r>
            <a:r>
              <a:rPr lang="en-US" sz="1400" dirty="0"/>
              <a:t> d#d.size-1 </a:t>
            </a:r>
            <a:r>
              <a:rPr lang="en-US" sz="1400" b="1" dirty="0"/>
              <a:t>do</a:t>
            </a:r>
            <a:r>
              <a:rPr lang="en-US" sz="1400" dirty="0"/>
              <a:t> y[</a:t>
            </a:r>
            <a:r>
              <a:rPr lang="en-US" sz="1400" dirty="0" err="1"/>
              <a:t>i</a:t>
            </a:r>
            <a:r>
              <a:rPr lang="en-US" sz="1400" dirty="0"/>
              <a:t>] -= x[i+1];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/>
              <a:t>return</a:t>
            </a:r>
            <a:r>
              <a:rPr lang="en-US" sz="1400" dirty="0"/>
              <a:t> y;</a:t>
            </a:r>
          </a:p>
          <a:p>
            <a:pPr lvl="3"/>
            <a:r>
              <a:rPr lang="en-US" sz="1400" dirty="0"/>
              <a:t>}</a:t>
            </a:r>
          </a:p>
          <a:p>
            <a:pPr lvl="3"/>
            <a:br>
              <a:rPr lang="en-US" sz="1400" dirty="0"/>
            </a:br>
            <a:r>
              <a:rPr lang="en-US" sz="1400" dirty="0">
                <a:solidFill>
                  <a:schemeClr val="accent1"/>
                </a:solidFill>
                <a:latin typeface="MetricHPE" pitchFamily="2" charset="77"/>
              </a:rPr>
              <a:t>// convolution with the HAAR wavelet low-pass filter</a:t>
            </a:r>
          </a:p>
          <a:p>
            <a:pPr lvl="3"/>
            <a:r>
              <a:rPr lang="en-US" sz="1400" b="1" dirty="0"/>
              <a:t>proc</a:t>
            </a:r>
            <a:r>
              <a:rPr lang="en-US" sz="1400" dirty="0"/>
              <a:t> </a:t>
            </a:r>
            <a:r>
              <a:rPr lang="en-US" sz="1400" dirty="0" err="1"/>
              <a:t>haarLP</a:t>
            </a:r>
            <a:r>
              <a:rPr lang="en-US" sz="1400" dirty="0"/>
              <a:t>(x: [?d] ?t): [d] t {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/>
              <a:t>var</a:t>
            </a:r>
            <a:r>
              <a:rPr lang="en-US" sz="1400" dirty="0"/>
              <a:t> y : [d] t = x;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 err="1"/>
              <a:t>forall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b="1" dirty="0"/>
              <a:t>in</a:t>
            </a:r>
            <a:r>
              <a:rPr lang="en-US" sz="1400" dirty="0"/>
              <a:t> d#d.size-1 </a:t>
            </a:r>
            <a:r>
              <a:rPr lang="en-US" sz="1400" b="1" dirty="0"/>
              <a:t>do</a:t>
            </a:r>
            <a:r>
              <a:rPr lang="en-US" sz="1400" dirty="0"/>
              <a:t> y[</a:t>
            </a:r>
            <a:r>
              <a:rPr lang="en-US" sz="1400" dirty="0" err="1"/>
              <a:t>i</a:t>
            </a:r>
            <a:r>
              <a:rPr lang="en-US" sz="1400" dirty="0"/>
              <a:t>] += x[i+1];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/>
              <a:t>return</a:t>
            </a:r>
            <a:r>
              <a:rPr lang="en-US" sz="1400" dirty="0"/>
              <a:t> y;</a:t>
            </a:r>
          </a:p>
          <a:p>
            <a:pPr lvl="3"/>
            <a:r>
              <a:rPr lang="en-US" sz="1400" dirty="0"/>
              <a:t>}</a:t>
            </a:r>
          </a:p>
          <a:p>
            <a:pPr lvl="3"/>
            <a:endParaRPr lang="en-US" sz="1400" dirty="0"/>
          </a:p>
          <a:p>
            <a:pPr lvl="3"/>
            <a:r>
              <a:rPr lang="en-US" sz="1400" dirty="0">
                <a:solidFill>
                  <a:schemeClr val="accent1"/>
                </a:solidFill>
                <a:latin typeface="MetricHPE" pitchFamily="2" charset="77"/>
              </a:rPr>
              <a:t>// down-sample by a factor of 2</a:t>
            </a:r>
          </a:p>
          <a:p>
            <a:pPr lvl="3"/>
            <a:r>
              <a:rPr lang="en-US" sz="1400" b="1" dirty="0"/>
              <a:t>proc</a:t>
            </a:r>
            <a:r>
              <a:rPr lang="en-US" sz="1400" dirty="0"/>
              <a:t> downSample2(x: [?d] ?t) {</a:t>
            </a:r>
          </a:p>
          <a:p>
            <a:pPr lvl="3"/>
            <a:r>
              <a:rPr lang="en-US" sz="1400" dirty="0"/>
              <a:t>	var y : [{</a:t>
            </a:r>
            <a:r>
              <a:rPr lang="en-US" sz="1400" dirty="0" err="1"/>
              <a:t>d.first</a:t>
            </a:r>
            <a:r>
              <a:rPr lang="en-US" sz="1400" dirty="0"/>
              <a:t>..(</a:t>
            </a:r>
            <a:r>
              <a:rPr lang="en-US" sz="1400" dirty="0" err="1"/>
              <a:t>d.last</a:t>
            </a:r>
            <a:r>
              <a:rPr lang="en-US" sz="1400" dirty="0"/>
              <a:t>/2)}] t;</a:t>
            </a:r>
          </a:p>
          <a:p>
            <a:pPr lvl="3"/>
            <a:r>
              <a:rPr lang="en-US" sz="1400" dirty="0"/>
              <a:t>	y = x[d </a:t>
            </a:r>
            <a:r>
              <a:rPr lang="en-US" sz="1400" b="1" dirty="0"/>
              <a:t>by</a:t>
            </a:r>
            <a:r>
              <a:rPr lang="en-US" sz="1400" dirty="0"/>
              <a:t> 2];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/>
              <a:t>return</a:t>
            </a:r>
            <a:r>
              <a:rPr lang="en-US" sz="1400" dirty="0"/>
              <a:t> y;</a:t>
            </a:r>
          </a:p>
          <a:p>
            <a:pPr lvl="3"/>
            <a:r>
              <a:rPr lang="en-US" sz="1400" dirty="0"/>
              <a:t>}</a:t>
            </a:r>
          </a:p>
          <a:p>
            <a:pPr lvl="3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69D27-6D90-BB4B-81F4-5D24D89661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081C05-18A9-5E49-9AC3-CE63E7FC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Transform</a:t>
            </a:r>
          </a:p>
        </p:txBody>
      </p:sp>
    </p:spTree>
    <p:extLst>
      <p:ext uri="{BB962C8B-B14F-4D97-AF65-F5344CB8AC3E}">
        <p14:creationId xmlns:p14="http://schemas.microsoft.com/office/powerpoint/2010/main" val="16454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4E8EF-4032-D14A-84E4-E40CE1EC2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Implementation – Progressive Filtering using a Recursive Procedure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268D-B53F-F94D-8F5E-2BC9C380AD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20" y="1360194"/>
            <a:ext cx="9829800" cy="4473488"/>
          </a:xfrm>
        </p:spPr>
        <p:txBody>
          <a:bodyPr>
            <a:noAutofit/>
          </a:bodyPr>
          <a:lstStyle/>
          <a:p>
            <a:pPr lvl="3"/>
            <a:r>
              <a:rPr lang="en-US" i="1" dirty="0">
                <a:solidFill>
                  <a:schemeClr val="accent1"/>
                </a:solidFill>
                <a:latin typeface="MetricHPE" pitchFamily="2" charset="77"/>
              </a:rPr>
              <a:t>// </a:t>
            </a:r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recursive helper for wavelet computation</a:t>
            </a:r>
          </a:p>
          <a:p>
            <a:pPr lvl="3"/>
            <a:r>
              <a:rPr lang="en-US" b="1" dirty="0"/>
              <a:t>proc</a:t>
            </a:r>
            <a:r>
              <a:rPr lang="en-US" dirty="0"/>
              <a:t> </a:t>
            </a:r>
            <a:r>
              <a:rPr lang="en-US" dirty="0" err="1"/>
              <a:t>hwRec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signal, </a:t>
            </a:r>
            <a:r>
              <a:rPr lang="en-US" b="1" dirty="0"/>
              <a:t>ref</a:t>
            </a:r>
            <a:r>
              <a:rPr lang="en-US" dirty="0"/>
              <a:t> output, fmax: </a:t>
            </a:r>
            <a:r>
              <a:rPr lang="en-US" b="1" dirty="0"/>
              <a:t>int</a:t>
            </a:r>
            <a:r>
              <a:rPr lang="en-US" dirty="0"/>
              <a:t>, </a:t>
            </a:r>
            <a:r>
              <a:rPr lang="en-US" dirty="0" err="1"/>
              <a:t>fstop</a:t>
            </a:r>
            <a:r>
              <a:rPr lang="en-US" dirty="0"/>
              <a:t>: </a:t>
            </a:r>
            <a:r>
              <a:rPr lang="en-US" b="1" dirty="0"/>
              <a:t>int</a:t>
            </a:r>
            <a:r>
              <a:rPr lang="en-US" dirty="0"/>
              <a:t>) {</a:t>
            </a:r>
          </a:p>
          <a:p>
            <a:pPr lvl="3"/>
            <a:r>
              <a:rPr lang="en-US" dirty="0"/>
              <a:t>  </a:t>
            </a:r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check termination condition</a:t>
            </a:r>
            <a:endParaRPr lang="en-US" dirty="0"/>
          </a:p>
          <a:p>
            <a:pPr lvl="3"/>
            <a:r>
              <a:rPr lang="en-US" b="1" dirty="0"/>
              <a:t>  if</a:t>
            </a:r>
            <a:r>
              <a:rPr lang="en-US" dirty="0"/>
              <a:t> fmax == </a:t>
            </a:r>
            <a:r>
              <a:rPr lang="en-US" dirty="0" err="1"/>
              <a:t>fstop</a:t>
            </a:r>
            <a:r>
              <a:rPr lang="en-US" dirty="0"/>
              <a:t> {</a:t>
            </a:r>
          </a:p>
          <a:p>
            <a:pPr lvl="3"/>
            <a:r>
              <a:rPr lang="en-US" dirty="0"/>
              <a:t>    </a:t>
            </a:r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store the final layer of high-pass coefficients</a:t>
            </a:r>
          </a:p>
          <a:p>
            <a:pPr lvl="3"/>
            <a:r>
              <a:rPr lang="en-US" dirty="0"/>
              <a:t>	 output[{0..&lt;fmax}] = signal;</a:t>
            </a:r>
          </a:p>
          <a:p>
            <a:pPr lvl="3"/>
            <a:r>
              <a:rPr lang="en-US" dirty="0"/>
              <a:t>  } </a:t>
            </a:r>
            <a:r>
              <a:rPr lang="en-US" b="1" dirty="0"/>
              <a:t>else</a:t>
            </a:r>
            <a:r>
              <a:rPr lang="en-US" dirty="0"/>
              <a:t> {</a:t>
            </a:r>
          </a:p>
          <a:p>
            <a:pPr lvl="3"/>
            <a:r>
              <a:rPr lang="en-US" dirty="0"/>
              <a:t>    </a:t>
            </a:r>
            <a:r>
              <a:rPr lang="en-US" b="1" dirty="0" err="1"/>
              <a:t>cobegin</a:t>
            </a:r>
            <a:r>
              <a:rPr lang="en-US" dirty="0"/>
              <a:t> {</a:t>
            </a:r>
          </a:p>
          <a:p>
            <a:pPr lvl="3"/>
            <a:r>
              <a:rPr lang="en-US" dirty="0"/>
              <a:t>      </a:t>
            </a:r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compute and store the low-pass coefficients</a:t>
            </a:r>
          </a:p>
          <a:p>
            <a:pPr lvl="3"/>
            <a:r>
              <a:rPr lang="en-US" dirty="0"/>
              <a:t>      output[{fmax/2..&lt;fmax}] = downSample2(</a:t>
            </a:r>
            <a:r>
              <a:rPr lang="en-US" dirty="0" err="1"/>
              <a:t>haarLP</a:t>
            </a:r>
            <a:r>
              <a:rPr lang="en-US" dirty="0"/>
              <a:t>(signal));</a:t>
            </a:r>
          </a:p>
          <a:p>
            <a:pPr lvl="3"/>
            <a:br>
              <a:rPr lang="en-US" dirty="0"/>
            </a:br>
            <a:r>
              <a:rPr lang="en-US" dirty="0"/>
              <a:t>	   </a:t>
            </a:r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compute the high-pass coefficients and start the next layer of filtering</a:t>
            </a:r>
          </a:p>
          <a:p>
            <a:pPr lvl="3"/>
            <a:r>
              <a:rPr lang="en-US" dirty="0"/>
              <a:t>	   </a:t>
            </a:r>
            <a:r>
              <a:rPr lang="en-US" dirty="0" err="1"/>
              <a:t>hwRec</a:t>
            </a:r>
            <a:r>
              <a:rPr lang="en-US" dirty="0"/>
              <a:t>(downSample2(</a:t>
            </a:r>
            <a:r>
              <a:rPr lang="en-US" dirty="0" err="1"/>
              <a:t>haarHP</a:t>
            </a:r>
            <a:r>
              <a:rPr lang="en-US" dirty="0"/>
              <a:t>(signal)), output, fmax/2, </a:t>
            </a:r>
            <a:r>
              <a:rPr lang="en-US" dirty="0" err="1"/>
              <a:t>fstop</a:t>
            </a:r>
            <a:r>
              <a:rPr lang="en-US" dirty="0"/>
              <a:t>);</a:t>
            </a:r>
          </a:p>
          <a:p>
            <a:pPr lvl="3"/>
            <a:r>
              <a:rPr lang="en-US" dirty="0"/>
              <a:t>	 }</a:t>
            </a:r>
          </a:p>
          <a:p>
            <a:pPr lvl="3"/>
            <a:r>
              <a:rPr lang="en-US" dirty="0"/>
              <a:t>  }</a:t>
            </a:r>
          </a:p>
          <a:p>
            <a:pPr lvl="3"/>
            <a:r>
              <a:rPr lang="en-US" dirty="0"/>
              <a:t>}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69D27-6D90-BB4B-81F4-5D24D89661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081C05-18A9-5E49-9AC3-CE63E7FC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Transform</a:t>
            </a:r>
          </a:p>
        </p:txBody>
      </p:sp>
    </p:spTree>
    <p:extLst>
      <p:ext uri="{BB962C8B-B14F-4D97-AF65-F5344CB8AC3E}">
        <p14:creationId xmlns:p14="http://schemas.microsoft.com/office/powerpoint/2010/main" val="353619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4E8EF-4032-D14A-84E4-E40CE1EC2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Implementation – Calling Recursive Procedure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268D-B53F-F94D-8F5E-2BC9C380AD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20" y="1360194"/>
            <a:ext cx="9829800" cy="4473488"/>
          </a:xfrm>
        </p:spPr>
        <p:txBody>
          <a:bodyPr>
            <a:noAutofit/>
          </a:bodyPr>
          <a:lstStyle/>
          <a:p>
            <a:pPr lvl="3"/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compute an n-level DWT of x</a:t>
            </a:r>
          </a:p>
          <a:p>
            <a:pPr lvl="3"/>
            <a:r>
              <a:rPr lang="en-US" b="1" dirty="0"/>
              <a:t>proc</a:t>
            </a:r>
            <a:r>
              <a:rPr lang="en-US" dirty="0"/>
              <a:t> haarWavelet1D(x: [?d] ?t, n: </a:t>
            </a:r>
            <a:r>
              <a:rPr lang="en-US" b="1" dirty="0"/>
              <a:t>int</a:t>
            </a:r>
            <a:r>
              <a:rPr lang="en-US" dirty="0"/>
              <a:t>) : [d] t</a:t>
            </a:r>
          </a:p>
          <a:p>
            <a:pPr lvl="3"/>
            <a:r>
              <a:rPr lang="en-US" dirty="0"/>
              <a:t>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d.rank</a:t>
            </a:r>
            <a:r>
              <a:rPr lang="en-US" dirty="0"/>
              <a:t> == 1 &amp;&amp; </a:t>
            </a:r>
            <a:r>
              <a:rPr lang="en-US" dirty="0" err="1"/>
              <a:t>isNumericType</a:t>
            </a:r>
            <a:r>
              <a:rPr lang="en-US" dirty="0"/>
              <a:t>(t)</a:t>
            </a:r>
          </a:p>
          <a:p>
            <a:pPr lvl="3"/>
            <a:r>
              <a:rPr lang="en-US" dirty="0"/>
              <a:t>{</a:t>
            </a:r>
          </a:p>
          <a:p>
            <a:pPr lvl="3"/>
            <a:r>
              <a:rPr lang="en-US" dirty="0"/>
              <a:t>	</a:t>
            </a:r>
            <a:r>
              <a:rPr lang="en-US" b="1" dirty="0"/>
              <a:t>assert</a:t>
            </a:r>
            <a:r>
              <a:rPr lang="en-US" dirty="0"/>
              <a:t>(2**log2(</a:t>
            </a:r>
            <a:r>
              <a:rPr lang="en-US" dirty="0" err="1"/>
              <a:t>d.size</a:t>
            </a:r>
            <a:r>
              <a:rPr lang="en-US" dirty="0"/>
              <a:t>) == </a:t>
            </a:r>
            <a:r>
              <a:rPr lang="en-US" dirty="0" err="1"/>
              <a:t>d.size</a:t>
            </a:r>
            <a:r>
              <a:rPr lang="en-US" dirty="0"/>
              <a:t>, "array size must be a power of 2");</a:t>
            </a:r>
          </a:p>
          <a:p>
            <a:pPr lvl="3"/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var</a:t>
            </a:r>
            <a:r>
              <a:rPr lang="en-US" dirty="0"/>
              <a:t> output : [d] t;</a:t>
            </a:r>
          </a:p>
          <a:p>
            <a:pPr lvl="3"/>
            <a:r>
              <a:rPr lang="en-US" dirty="0"/>
              <a:t>	</a:t>
            </a:r>
            <a:r>
              <a:rPr lang="en-US" dirty="0" err="1"/>
              <a:t>hwRec</a:t>
            </a:r>
            <a:r>
              <a:rPr lang="en-US" dirty="0"/>
              <a:t>(x, output, </a:t>
            </a:r>
            <a:r>
              <a:rPr lang="en-US" dirty="0" err="1"/>
              <a:t>d.size</a:t>
            </a:r>
            <a:r>
              <a:rPr lang="en-US" dirty="0"/>
              <a:t>, </a:t>
            </a:r>
            <a:r>
              <a:rPr lang="en-US" dirty="0" err="1"/>
              <a:t>d.size</a:t>
            </a:r>
            <a:r>
              <a:rPr lang="en-US" dirty="0"/>
              <a:t> / 2**n);</a:t>
            </a:r>
          </a:p>
          <a:p>
            <a:pPr lvl="3"/>
            <a:r>
              <a:rPr lang="en-US" dirty="0"/>
              <a:t>	</a:t>
            </a:r>
            <a:r>
              <a:rPr lang="en-US" b="1" dirty="0"/>
              <a:t>return</a:t>
            </a:r>
            <a:r>
              <a:rPr lang="en-US" dirty="0"/>
              <a:t> output;</a:t>
            </a:r>
          </a:p>
          <a:p>
            <a:pPr lvl="3"/>
            <a:r>
              <a:rPr lang="en-US" dirty="0"/>
              <a:t>}</a:t>
            </a:r>
          </a:p>
          <a:p>
            <a:pPr lvl="3"/>
            <a:endParaRPr lang="en-US" dirty="0"/>
          </a:p>
          <a:p>
            <a:pPr lvl="3"/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apply a 3-level DWT to a simple signal</a:t>
            </a:r>
            <a:endParaRPr lang="en-US" dirty="0"/>
          </a:p>
          <a:p>
            <a:pPr lvl="3"/>
            <a:r>
              <a:rPr lang="en-US" b="1" dirty="0"/>
              <a:t>var</a:t>
            </a:r>
            <a:r>
              <a:rPr lang="en-US" dirty="0"/>
              <a:t> signal = [</a:t>
            </a:r>
            <a:r>
              <a:rPr lang="en-US" dirty="0" err="1"/>
              <a:t>i</a:t>
            </a:r>
            <a:r>
              <a:rPr lang="en-US" dirty="0"/>
              <a:t> in {0..&lt;32}] (i-16)**2;</a:t>
            </a:r>
          </a:p>
          <a:p>
            <a:pPr lvl="3"/>
            <a:r>
              <a:rPr lang="en-US" b="1" dirty="0"/>
              <a:t>var</a:t>
            </a:r>
            <a:r>
              <a:rPr lang="en-US" dirty="0"/>
              <a:t> </a:t>
            </a:r>
            <a:r>
              <a:rPr lang="en-US" dirty="0" err="1"/>
              <a:t>wt</a:t>
            </a:r>
            <a:r>
              <a:rPr lang="en-US" dirty="0"/>
              <a:t> = haarWavelet1D(signal, 3);</a:t>
            </a:r>
          </a:p>
          <a:p>
            <a:pPr lvl="3"/>
            <a:br>
              <a:rPr lang="en-US" dirty="0"/>
            </a:br>
            <a:r>
              <a:rPr lang="en-US" b="1" dirty="0" err="1"/>
              <a:t>writeln</a:t>
            </a:r>
            <a:r>
              <a:rPr lang="en-US" dirty="0"/>
              <a:t>(signal);</a:t>
            </a:r>
          </a:p>
          <a:p>
            <a:pPr lvl="3"/>
            <a:r>
              <a:rPr lang="en-US" b="1" dirty="0" err="1"/>
              <a:t>writeln</a:t>
            </a:r>
            <a:r>
              <a:rPr lang="en-US" dirty="0"/>
              <a:t>(</a:t>
            </a:r>
            <a:r>
              <a:rPr lang="en-US" dirty="0" err="1"/>
              <a:t>wt</a:t>
            </a:r>
            <a:r>
              <a:rPr lang="en-US" dirty="0"/>
              <a:t>);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69D27-6D90-BB4B-81F4-5D24D89661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081C05-18A9-5E49-9AC3-CE63E7FC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Transform</a:t>
            </a:r>
          </a:p>
        </p:txBody>
      </p:sp>
    </p:spTree>
    <p:extLst>
      <p:ext uri="{BB962C8B-B14F-4D97-AF65-F5344CB8AC3E}">
        <p14:creationId xmlns:p14="http://schemas.microsoft.com/office/powerpoint/2010/main" val="53517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9C4A0F-287B-40DD-326C-B51F85714D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Using code from previous slides on some real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315E4-AF66-F395-D51A-10A20D8078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Looking at this example: </a:t>
            </a:r>
            <a:r>
              <a:rPr lang="en-US" dirty="0">
                <a:hlinkClick r:id="rId3"/>
              </a:rPr>
              <a:t>https://github.com/jeremiah-corrado/chpl_dwt_example</a:t>
            </a:r>
            <a:endParaRPr lang="en-US" dirty="0"/>
          </a:p>
          <a:p>
            <a:pPr lvl="1"/>
            <a:r>
              <a:rPr lang="en-US" dirty="0"/>
              <a:t>Compile with: </a:t>
            </a:r>
            <a:r>
              <a:rPr lang="en-US" i="1" dirty="0"/>
              <a:t>'</a:t>
            </a:r>
            <a:r>
              <a:rPr lang="en-US" i="1" dirty="0" err="1"/>
              <a:t>chpl</a:t>
            </a:r>
            <a:r>
              <a:rPr lang="en-US" i="1" dirty="0"/>
              <a:t> </a:t>
            </a:r>
            <a:r>
              <a:rPr lang="en-US" i="1" dirty="0" err="1"/>
              <a:t>wavelet.chpl</a:t>
            </a:r>
            <a:r>
              <a:rPr lang="en-US" i="1" dirty="0"/>
              <a:t> --fast</a:t>
            </a:r>
            <a:r>
              <a:rPr lang="en-US" dirty="0"/>
              <a:t>'</a:t>
            </a:r>
          </a:p>
          <a:p>
            <a:pPr lvl="1"/>
            <a:r>
              <a:rPr lang="en-US" dirty="0"/>
              <a:t>Run with: </a:t>
            </a:r>
            <a:r>
              <a:rPr lang="en-US" i="1" dirty="0"/>
              <a:t>'./wavelet</a:t>
            </a:r>
            <a:r>
              <a:rPr lang="en-US" dirty="0"/>
              <a:t>'</a:t>
            </a:r>
          </a:p>
          <a:p>
            <a:r>
              <a:rPr lang="en-US" dirty="0"/>
              <a:t>You should see an output like this in the results folder: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again with: </a:t>
            </a:r>
            <a:r>
              <a:rPr lang="en-US" i="1" dirty="0"/>
              <a:t>'./wavelet -–</a:t>
            </a:r>
            <a:r>
              <a:rPr lang="en-US" i="1" dirty="0" err="1"/>
              <a:t>nLevels</a:t>
            </a:r>
            <a:r>
              <a:rPr lang="en-US" i="1" dirty="0"/>
              <a:t>=5</a:t>
            </a:r>
            <a:r>
              <a:rPr lang="en-US" dirty="0"/>
              <a:t>' to see different results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47D42-6115-E85A-E2DF-584BC80C59C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4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4"/>
                </a:buBlip>
              </a:pPr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840852-063D-C8DF-3C16-5B478EEB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ECG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D68139-68ED-0876-0914-321E407C7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819400"/>
            <a:ext cx="3424727" cy="25685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640782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Metric_16x9_080117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57150">
          <a:solidFill>
            <a:schemeClr val="accent1"/>
          </a:solidFill>
        </a:ln>
      </a:spPr>
      <a:bodyPr tIns="91440" bIns="91440"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91440" tIns="91440" rIns="91440" bIns="91440" rtlCol="0">
        <a:spAutoFit/>
      </a:bodyPr>
      <a:lstStyle>
        <a:defPPr marL="285750" indent="-285750" algn="l">
          <a:lnSpc>
            <a:spcPct val="90000"/>
          </a:lnSpc>
          <a:spcBef>
            <a:spcPts val="400"/>
          </a:spcBef>
          <a:buFont typeface="MetricHPE" panose="020B0503030202060203" pitchFamily="34" charset="0"/>
          <a:buChar char="•"/>
          <a:defRPr dirty="0" err="1" smtClean="0"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Presentation1" id="{E01CEC0A-754E-4C29-9093-6C5C4E8C7284}" vid="{C4F1D16E-1AE6-4310-A166-1D00B7EABDC5}"/>
    </a:ext>
  </a:extLst>
</a:theme>
</file>

<file path=ppt/theme/theme2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HPE_Standard_Metric_16x9_080117</Template>
  <TotalTime>1141</TotalTime>
  <Words>836</Words>
  <Application>Microsoft Macintosh PowerPoint</Application>
  <PresentationFormat>Widescreen</PresentationFormat>
  <Paragraphs>110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Cambria Math</vt:lpstr>
      <vt:lpstr>Courier New</vt:lpstr>
      <vt:lpstr>MetricHPE</vt:lpstr>
      <vt:lpstr>HPE_Standard_Metric_16x9_080117</vt:lpstr>
      <vt:lpstr>Discrete Wavelet Transform Using Chapel</vt:lpstr>
      <vt:lpstr>Wavelet Transform</vt:lpstr>
      <vt:lpstr>Wavelet Transform</vt:lpstr>
      <vt:lpstr>Wavelet Transform</vt:lpstr>
      <vt:lpstr>Wavelet Transform</vt:lpstr>
      <vt:lpstr>Wavelet Transform</vt:lpstr>
      <vt:lpstr>ECG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Legal guidelines for PowerPoint presentations</dc:title>
  <dc:creator>Brad Chamberlain</dc:creator>
  <cp:lastModifiedBy>Corrado, Jeremiah</cp:lastModifiedBy>
  <cp:revision>90</cp:revision>
  <dcterms:created xsi:type="dcterms:W3CDTF">2020-09-26T01:43:33Z</dcterms:created>
  <dcterms:modified xsi:type="dcterms:W3CDTF">2023-01-24T17:55:56Z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