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840" r:id="rId2"/>
    <p:sldId id="1883" r:id="rId3"/>
    <p:sldId id="1886" r:id="rId4"/>
    <p:sldId id="1893" r:id="rId5"/>
    <p:sldId id="1882" r:id="rId6"/>
    <p:sldId id="1887" r:id="rId7"/>
    <p:sldId id="1888" r:id="rId8"/>
    <p:sldId id="1894" r:id="rId9"/>
    <p:sldId id="1890" r:id="rId10"/>
    <p:sldId id="1891" r:id="rId11"/>
    <p:sldId id="1892" r:id="rId12"/>
    <p:sldId id="188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6395" autoAdjust="0"/>
  </p:normalViewPr>
  <p:slideViewPr>
    <p:cSldViewPr>
      <p:cViewPr>
        <p:scale>
          <a:sx n="98" d="100"/>
          <a:sy n="98" d="100"/>
        </p:scale>
        <p:origin x="496" y="44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1/31/23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5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2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4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 marL="594360" indent="0">
              <a:buClr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27000">
              <a:buClrTx/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 marL="59436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39775" indent="-147638">
              <a:tabLst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iah-corrado/chpl_dwt_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esearchgate.net/figure/Wavelet-denoising-for-ECG-record-no-103m-using-Biorthogonal-1D-wavelet_fig1_26269830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Haar_wavelet" TargetMode="External"/><Relationship Id="rId7" Type="http://schemas.openxmlformats.org/officeDocument/2006/relationships/hyperlink" Target="https://en.wikipedia.org/wiki/Discrete_wavelet_transformhttps:/en.wikipedia.org/wiki/Discrete_wavelet_transf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Convolution#Discrete_convolution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en.wikipedia.org/wiki/Discrete_wavelet_transformhttps:/en.wikipedia.org/wiki/Discrete_wavelet_transform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DA174E-0152-5943-BD26-F7A29E75504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68"/>
            <a:ext cx="12192000" cy="68508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94A8CD-E6DD-2A4E-BAF6-E7C88E03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9" y="2743510"/>
            <a:ext cx="6488961" cy="148528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Discrete Wavelet Transform Using Chapel</a:t>
            </a:r>
          </a:p>
        </p:txBody>
      </p:sp>
    </p:spTree>
    <p:extLst>
      <p:ext uri="{BB962C8B-B14F-4D97-AF65-F5344CB8AC3E}">
        <p14:creationId xmlns:p14="http://schemas.microsoft.com/office/powerpoint/2010/main" val="318244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Progressive Filtering using a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i="1" dirty="0">
                <a:solidFill>
                  <a:schemeClr val="accent1"/>
                </a:solidFill>
                <a:latin typeface="MetricHPE" pitchFamily="2" charset="77"/>
              </a:rPr>
              <a:t>//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recursive helper for wavelet computation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signal, </a:t>
            </a:r>
            <a:r>
              <a:rPr lang="en-US" b="1" dirty="0"/>
              <a:t>ref </a:t>
            </a:r>
            <a:r>
              <a:rPr lang="en-US" dirty="0"/>
              <a:t>output, fmax: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dirty="0" err="1"/>
              <a:t>fstop</a:t>
            </a:r>
            <a:r>
              <a:rPr lang="en-US" dirty="0"/>
              <a:t>:</a:t>
            </a:r>
            <a:r>
              <a:rPr lang="en-US" b="1" dirty="0"/>
              <a:t> int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check termination condition</a:t>
            </a:r>
            <a:endParaRPr lang="en-US" dirty="0"/>
          </a:p>
          <a:p>
            <a:pPr lvl="3"/>
            <a:r>
              <a:rPr lang="en-US" b="1" dirty="0"/>
              <a:t>  if</a:t>
            </a:r>
            <a:r>
              <a:rPr lang="en-US" dirty="0"/>
              <a:t> fmax == </a:t>
            </a:r>
            <a:r>
              <a:rPr lang="en-US" dirty="0" err="1"/>
              <a:t>fstop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store the final layer of high-pass coefficients</a:t>
            </a:r>
          </a:p>
          <a:p>
            <a:pPr lvl="3"/>
            <a:r>
              <a:rPr lang="en-US" dirty="0"/>
              <a:t>	 output[{0..&lt;fmax}] = signal;</a:t>
            </a:r>
          </a:p>
          <a:p>
            <a:pPr lvl="3"/>
            <a:r>
              <a:rPr lang="en-US" dirty="0"/>
              <a:t>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cobegin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and store the low-pass coefficients</a:t>
            </a:r>
          </a:p>
          <a:p>
            <a:pPr lvl="3"/>
            <a:r>
              <a:rPr lang="en-US" dirty="0"/>
              <a:t>      output[{fmax/2..&lt;fmax}] = downSample2(</a:t>
            </a:r>
            <a:r>
              <a:rPr lang="en-US" dirty="0" err="1"/>
              <a:t>haarLP</a:t>
            </a:r>
            <a:r>
              <a:rPr lang="en-US" dirty="0"/>
              <a:t>(signal));</a:t>
            </a:r>
          </a:p>
          <a:p>
            <a:pPr lvl="3"/>
            <a:br>
              <a:rPr lang="en-US" dirty="0"/>
            </a:br>
            <a:r>
              <a:rPr lang="en-US" dirty="0"/>
              <a:t>	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the high-pass coefficients and start the next layer of filtering</a:t>
            </a:r>
          </a:p>
          <a:p>
            <a:pPr lvl="3"/>
            <a:r>
              <a:rPr lang="en-US" dirty="0"/>
              <a:t>	   </a:t>
            </a:r>
            <a:r>
              <a:rPr lang="en-US" dirty="0" err="1"/>
              <a:t>hwRec</a:t>
            </a:r>
            <a:r>
              <a:rPr lang="en-US" dirty="0"/>
              <a:t>(downSample2(</a:t>
            </a:r>
            <a:r>
              <a:rPr lang="en-US" dirty="0" err="1"/>
              <a:t>haarHP</a:t>
            </a:r>
            <a:r>
              <a:rPr lang="en-US" dirty="0"/>
              <a:t>(signal)), output, fmax/2, </a:t>
            </a:r>
            <a:r>
              <a:rPr lang="en-US" dirty="0" err="1"/>
              <a:t>fstop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	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87396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Calling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haarWavelet1D(x: [?d] ?t, n): [d] t {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assert</a:t>
            </a:r>
            <a:r>
              <a:rPr lang="en-US" dirty="0"/>
              <a:t>(2**log2(</a:t>
            </a:r>
            <a:r>
              <a:rPr lang="en-US" dirty="0" err="1"/>
              <a:t>d.size</a:t>
            </a:r>
            <a:r>
              <a:rPr lang="en-US" dirty="0"/>
              <a:t>) == </a:t>
            </a:r>
            <a:r>
              <a:rPr lang="en-US" dirty="0" err="1"/>
              <a:t>d.size</a:t>
            </a:r>
            <a:r>
              <a:rPr lang="en-US" dirty="0"/>
              <a:t>, "array size must be a power of 2");</a:t>
            </a:r>
          </a:p>
          <a:p>
            <a:pPr lvl="3"/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</a:t>
            </a:r>
            <a:r>
              <a:rPr lang="en-US" dirty="0"/>
              <a:t> output : [d] t;</a:t>
            </a:r>
          </a:p>
          <a:p>
            <a:pPr lvl="3"/>
            <a:r>
              <a:rPr lang="en-US" dirty="0"/>
              <a:t>	</a:t>
            </a:r>
            <a:r>
              <a:rPr lang="en-US" dirty="0" err="1"/>
              <a:t>hwRec</a:t>
            </a:r>
            <a:r>
              <a:rPr lang="en-US" dirty="0"/>
              <a:t>(x, output, </a:t>
            </a:r>
            <a:r>
              <a:rPr lang="en-US" dirty="0" err="1"/>
              <a:t>d.size</a:t>
            </a:r>
            <a:r>
              <a:rPr lang="en-US" dirty="0"/>
              <a:t>, </a:t>
            </a:r>
            <a:r>
              <a:rPr lang="en-US" dirty="0" err="1"/>
              <a:t>d.size</a:t>
            </a:r>
            <a:r>
              <a:rPr lang="en-US" dirty="0"/>
              <a:t> / 2**n);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output;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apply a 3-level DWT to a simple signal</a:t>
            </a:r>
            <a:endParaRPr lang="en-US" dirty="0"/>
          </a:p>
          <a:p>
            <a:pPr lvl="3"/>
            <a:r>
              <a:rPr lang="en-US" b="1" dirty="0"/>
              <a:t>var</a:t>
            </a:r>
            <a:r>
              <a:rPr lang="en-US" dirty="0"/>
              <a:t> signal = 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{0..&lt;32}] (i-16)**2;</a:t>
            </a:r>
          </a:p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= haarWavelet1D(signal, 3);</a:t>
            </a:r>
          </a:p>
          <a:p>
            <a:pPr lvl="3"/>
            <a:br>
              <a:rPr lang="en-US" dirty="0"/>
            </a:br>
            <a:r>
              <a:rPr lang="en-US" b="1" dirty="0" err="1"/>
              <a:t>writeln</a:t>
            </a:r>
            <a:r>
              <a:rPr lang="en-US" dirty="0"/>
              <a:t>(signal);</a:t>
            </a:r>
          </a:p>
          <a:p>
            <a:pPr lvl="3"/>
            <a:r>
              <a:rPr lang="en-US" b="1" dirty="0" err="1"/>
              <a:t>writeln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0337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C4A0F-287B-40DD-326C-B51F85714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code from previous slides on some real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15E4-AF66-F395-D51A-10A20D8078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Looking at this example: </a:t>
            </a:r>
            <a:r>
              <a:rPr lang="en-US" dirty="0">
                <a:hlinkClick r:id="rId3"/>
              </a:rPr>
              <a:t>https://github.com/jeremiah-corrado/chpl_dwt_example</a:t>
            </a:r>
            <a:endParaRPr lang="en-US" dirty="0"/>
          </a:p>
          <a:p>
            <a:pPr lvl="1"/>
            <a:r>
              <a:rPr lang="en-US" dirty="0"/>
              <a:t>Compile with: </a:t>
            </a:r>
            <a:r>
              <a:rPr lang="en-US" i="1" dirty="0"/>
              <a:t>'</a:t>
            </a:r>
            <a:r>
              <a:rPr lang="en-US" i="1" dirty="0" err="1"/>
              <a:t>chpl</a:t>
            </a:r>
            <a:r>
              <a:rPr lang="en-US" i="1" dirty="0"/>
              <a:t> </a:t>
            </a:r>
            <a:r>
              <a:rPr lang="en-US" i="1" dirty="0" err="1"/>
              <a:t>wavelet.chpl</a:t>
            </a:r>
            <a:r>
              <a:rPr lang="en-US" i="1" dirty="0"/>
              <a:t> --fast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Run with: </a:t>
            </a:r>
            <a:r>
              <a:rPr lang="en-US" i="1" dirty="0"/>
              <a:t>'./wavelet</a:t>
            </a:r>
            <a:r>
              <a:rPr lang="en-US" dirty="0"/>
              <a:t>'</a:t>
            </a:r>
          </a:p>
          <a:p>
            <a:r>
              <a:rPr lang="en-US" dirty="0"/>
              <a:t>You should see an output like this in the results 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again with: </a:t>
            </a:r>
            <a:r>
              <a:rPr lang="en-US" i="1" dirty="0"/>
              <a:t>'./wavelet -–</a:t>
            </a:r>
            <a:r>
              <a:rPr lang="en-US" i="1" dirty="0" err="1"/>
              <a:t>nLevels</a:t>
            </a:r>
            <a:r>
              <a:rPr lang="en-US" i="1" dirty="0"/>
              <a:t>=5</a:t>
            </a:r>
            <a:r>
              <a:rPr lang="en-US" dirty="0"/>
              <a:t>' to see different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7D42-6115-E85A-E2DF-584BC80C59C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840852-063D-C8DF-3C16-5B478EEB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8139-68ED-0876-0914-321E407C7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819400"/>
            <a:ext cx="3424727" cy="2568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40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wavelet transform is a common signal processing technique used to decompose a signal into a set of sub-signals — each reflecting various degrees of detail from the original. This is useful in a variety of domains such as image compression (JPEG uses a discrete wavelet transform) or signal de-noising: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30" name="Picture 6" descr="Wavelet denoising for ECG record no 103 m using Biorthogonal 1D wavelet.">
            <a:extLst>
              <a:ext uri="{FF2B5EF4-FFF2-40B4-BE49-F238E27FC236}">
                <a16:creationId xmlns:a16="http://schemas.microsoft.com/office/drawing/2014/main" id="{9EBEF771-F6C7-68FC-A2EC-4B66556A1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r="27000" b="11589"/>
          <a:stretch/>
        </p:blipFill>
        <p:spPr bwMode="auto">
          <a:xfrm>
            <a:off x="381000" y="2309984"/>
            <a:ext cx="3604454" cy="343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79AEF-E4FB-88CA-0EC6-09B8077B284A}"/>
              </a:ext>
            </a:extLst>
          </p:cNvPr>
          <p:cNvSpPr txBox="1"/>
          <p:nvPr/>
        </p:nvSpPr>
        <p:spPr>
          <a:xfrm>
            <a:off x="4626744" y="2667000"/>
            <a:ext cx="1154483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ECG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44064-EDCC-B87E-CD39-B0FDFDA0DB47}"/>
              </a:ext>
            </a:extLst>
          </p:cNvPr>
          <p:cNvSpPr txBox="1"/>
          <p:nvPr/>
        </p:nvSpPr>
        <p:spPr>
          <a:xfrm>
            <a:off x="809199" y="5781058"/>
            <a:ext cx="3411149" cy="568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4"/>
              </a:rPr>
              <a:t>https://www.researchgate.net/figure/Wavelet-denoising-for-ECG-record-no-103m-using-Biorthogonal-1D-wavelet_fig1_262698301</a:t>
            </a:r>
            <a:endParaRPr lang="en-US" sz="800" dirty="0"/>
          </a:p>
          <a:p>
            <a:pPr marL="285750" indent="-285750" algn="l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Char char="•"/>
            </a:pPr>
            <a:endParaRPr lang="en-US" sz="8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ADA0-5C86-D463-CA91-F7EFD9FDD418}"/>
              </a:ext>
            </a:extLst>
          </p:cNvPr>
          <p:cNvSpPr txBox="1"/>
          <p:nvPr/>
        </p:nvSpPr>
        <p:spPr>
          <a:xfrm>
            <a:off x="4621921" y="3134846"/>
            <a:ext cx="2738250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Average Component of DWT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27843-081D-3DB3-B4A3-448922002AD2}"/>
              </a:ext>
            </a:extLst>
          </p:cNvPr>
          <p:cNvSpPr txBox="1"/>
          <p:nvPr/>
        </p:nvSpPr>
        <p:spPr>
          <a:xfrm>
            <a:off x="4480230" y="4416056"/>
            <a:ext cx="2601994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Detail Components of DWT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A35B9-385A-319E-71FF-E5B7534BC21B}"/>
              </a:ext>
            </a:extLst>
          </p:cNvPr>
          <p:cNvSpPr txBox="1"/>
          <p:nvPr/>
        </p:nvSpPr>
        <p:spPr>
          <a:xfrm>
            <a:off x="5199806" y="5095217"/>
            <a:ext cx="6003050" cy="93256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highest detail-level is essentially all noise. By discarding this signal, and computing an inverse DWT, one can obtain a denoised version of the original signal.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61B0AC-6259-29FF-99D0-093D10973F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985454" y="2883982"/>
            <a:ext cx="6412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F451E-C68A-E1CC-1D66-CB0DC7D6DCF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5454" y="3351828"/>
            <a:ext cx="63646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5228D0-A9D4-70E7-5AD8-6867E33BF232}"/>
              </a:ext>
            </a:extLst>
          </p:cNvPr>
          <p:cNvSpPr/>
          <p:nvPr/>
        </p:nvSpPr>
        <p:spPr>
          <a:xfrm>
            <a:off x="3985454" y="3720148"/>
            <a:ext cx="494776" cy="1918289"/>
          </a:xfrm>
          <a:prstGeom prst="rightBrace">
            <a:avLst>
              <a:gd name="adj1" fmla="val 8333"/>
              <a:gd name="adj2" fmla="val 47628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9E541-ECAC-7068-0685-968949EFEC62}"/>
              </a:ext>
            </a:extLst>
          </p:cNvPr>
          <p:cNvCxnSpPr>
            <a:cxnSpLocks/>
          </p:cNvCxnSpPr>
          <p:nvPr/>
        </p:nvCxnSpPr>
        <p:spPr>
          <a:xfrm flipH="1" flipV="1">
            <a:off x="4026179" y="5410072"/>
            <a:ext cx="1173627" cy="1050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5121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DWT of a signal </a:t>
            </a:r>
            <a:r>
              <a:rPr lang="en-US" i="1" dirty="0"/>
              <a:t>x</a:t>
            </a:r>
            <a:r>
              <a:rPr lang="en-US" dirty="0"/>
              <a:t> is typically computed using a cascaded bank of filters and down-samplers: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/>
              <a:t>A variety of filter types can be used for </a:t>
            </a:r>
            <a:r>
              <a:rPr lang="en-US" sz="2000" i="1" dirty="0"/>
              <a:t>g[n]</a:t>
            </a:r>
            <a:r>
              <a:rPr lang="en-US" sz="2000" dirty="0"/>
              <a:t> and </a:t>
            </a:r>
            <a:r>
              <a:rPr lang="en-US" sz="2000" i="1" dirty="0"/>
              <a:t>h[n]</a:t>
            </a:r>
            <a:r>
              <a:rPr lang="en-US" sz="2000" dirty="0"/>
              <a:t>. In this example, we'll use the two-element </a:t>
            </a:r>
            <a:r>
              <a:rPr lang="en-US" sz="2000" b="1" dirty="0">
                <a:hlinkClick r:id="rId3"/>
              </a:rPr>
              <a:t>HARR </a:t>
            </a:r>
            <a:r>
              <a:rPr lang="en-US" sz="2000" dirty="0">
                <a:hlinkClick r:id="rId3"/>
              </a:rPr>
              <a:t>wavelet</a:t>
            </a:r>
            <a:r>
              <a:rPr lang="en-US" sz="2000" dirty="0"/>
              <a:t>, which is one of the simplest wavelet functions. These are their impulse responses: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 filter </a:t>
            </a:r>
            <a:r>
              <a:rPr lang="en-US" i="1" dirty="0"/>
              <a:t>g</a:t>
            </a:r>
            <a:r>
              <a:rPr lang="en-US" dirty="0"/>
              <a:t> is applied to a signal </a:t>
            </a:r>
            <a:r>
              <a:rPr lang="en-US" i="1" dirty="0"/>
              <a:t>x</a:t>
            </a:r>
            <a:r>
              <a:rPr lang="en-US" dirty="0"/>
              <a:t> using a </a:t>
            </a:r>
            <a:r>
              <a:rPr lang="en-US" dirty="0">
                <a:hlinkClick r:id="rId4"/>
              </a:rPr>
              <a:t>discrete convolution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5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5"/>
                </a:buBlip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D85D8-5844-55C2-7C66-19699DCB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4345"/>
            <a:ext cx="5486400" cy="16769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0550E-4FE1-43F8-9EBC-CD0601C20A07}"/>
              </a:ext>
            </a:extLst>
          </p:cNvPr>
          <p:cNvSpPr txBox="1"/>
          <p:nvPr/>
        </p:nvSpPr>
        <p:spPr>
          <a:xfrm>
            <a:off x="304800" y="3401164"/>
            <a:ext cx="4644220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7"/>
              </a:rPr>
              <a:t>https://en.wikipedia.org/wiki/Discrete_wavelet_transformhttps://en.wikipedia.org/wiki/Discrete_wavelet_transform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/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=[1, 1]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600" dirty="0"/>
                  <a:t>computes the local "average" of the signal)</a:t>
                </a:r>
              </a:p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(computes the "derivative" of the signal)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5C81D-F3C0-B6A0-AAF3-064DF917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85073"/>
                <a:ext cx="4752327" cy="679160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/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5883F-8C92-4AD5-7D16-026F21A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6" y="5392238"/>
                <a:ext cx="3821559" cy="807722"/>
              </a:xfrm>
              <a:prstGeom prst="rect">
                <a:avLst/>
              </a:prstGeom>
              <a:blipFill>
                <a:blip r:embed="rId9"/>
                <a:stretch>
                  <a:fillRect t="-93846" b="-141538"/>
                </a:stretch>
              </a:blipFill>
              <a:ln w="571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52825D-D5B5-7454-07D1-D3C4BAC1E521}"/>
              </a:ext>
            </a:extLst>
          </p:cNvPr>
          <p:cNvSpPr txBox="1"/>
          <p:nvPr/>
        </p:nvSpPr>
        <p:spPr>
          <a:xfrm>
            <a:off x="1524000" y="6112528"/>
            <a:ext cx="2502608" cy="3785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where g is defined over {-M, …, M}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7F5F3B-85FB-A852-FD9D-5C7DCA76966E}"/>
              </a:ext>
            </a:extLst>
          </p:cNvPr>
          <p:cNvSpPr/>
          <p:nvPr/>
        </p:nvSpPr>
        <p:spPr bwMode="ltGray">
          <a:xfrm>
            <a:off x="3753075" y="1805622"/>
            <a:ext cx="1371600" cy="7263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FEFB8-78F8-6CD6-7E49-CD0A438B1744}"/>
              </a:ext>
            </a:extLst>
          </p:cNvPr>
          <p:cNvSpPr txBox="1"/>
          <p:nvPr/>
        </p:nvSpPr>
        <p:spPr>
          <a:xfrm>
            <a:off x="6858000" y="2571039"/>
            <a:ext cx="3099122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MetricHPE" pitchFamily="2" charset="77"/>
              </a:rPr>
              <a:t>Note that each layer of filtering can be computed concurrently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92FAC-CBEB-E176-93CC-EB4E2F42D1F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124675" y="2447722"/>
            <a:ext cx="1733325" cy="4649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60AC-2D9B-5999-686C-0CCBA35E53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C72A87-6C6E-F763-6D08-A590437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 Implementation of 1d dwt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18F525-DEAF-0953-4243-E592CE955E46}"/>
              </a:ext>
            </a:extLst>
          </p:cNvPr>
          <p:cNvSpPr txBox="1">
            <a:spLocks/>
          </p:cNvSpPr>
          <p:nvPr/>
        </p:nvSpPr>
        <p:spPr>
          <a:xfrm>
            <a:off x="1" y="1274159"/>
            <a:ext cx="9829800" cy="430968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haarWavelet1D(x, n){ … 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one step of the wavelet computation on the input signal (stores results in the 'output' array)</a:t>
            </a:r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this procedure relies on the following three procedures to complete each step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(signal, output, fmax, </a:t>
            </a:r>
            <a:r>
              <a:rPr lang="en-US" dirty="0" err="1"/>
              <a:t>fstop</a:t>
            </a:r>
            <a:r>
              <a:rPr lang="en-US" dirty="0"/>
              <a:t>){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haarHP</a:t>
            </a:r>
            <a:r>
              <a:rPr lang="en-US" sz="1600" dirty="0"/>
              <a:t>(x)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haarLP</a:t>
            </a:r>
            <a:r>
              <a:rPr lang="en-US" sz="1600" dirty="0"/>
              <a:t>(x)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downSample2(x) { … }</a:t>
            </a:r>
          </a:p>
          <a:p>
            <a:pPr lvl="3"/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11B795-4E73-99F3-C9D5-DE65FD91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487" y="3268746"/>
            <a:ext cx="6232541" cy="1905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582C1D-0B3A-9E5B-5CCB-92162889BD3E}"/>
              </a:ext>
            </a:extLst>
          </p:cNvPr>
          <p:cNvSpPr txBox="1"/>
          <p:nvPr/>
        </p:nvSpPr>
        <p:spPr>
          <a:xfrm>
            <a:off x="6248400" y="5208248"/>
            <a:ext cx="4644220" cy="2954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sz="800" dirty="0">
                <a:hlinkClick r:id="rId5"/>
              </a:rPr>
              <a:t>https://en.wikipedia.org/wiki/Discrete_wavelet_transformhttps://en.wikipedia.org/wiki/Discrete_wavelet_transform</a:t>
            </a:r>
            <a:endParaRPr 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73BDC-BE0F-0D50-2596-5157D591123F}"/>
              </a:ext>
            </a:extLst>
          </p:cNvPr>
          <p:cNvSpPr txBox="1"/>
          <p:nvPr/>
        </p:nvSpPr>
        <p:spPr>
          <a:xfrm>
            <a:off x="5410200" y="1243667"/>
            <a:ext cx="5825634" cy="7345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These are the signatures of each functions used in the 1D DWT 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Their implementations will be discussed on the following slides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0310E-0F43-5029-0F91-EBEAF05FF714}"/>
              </a:ext>
            </a:extLst>
          </p:cNvPr>
          <p:cNvCxnSpPr>
            <a:cxnSpLocks/>
          </p:cNvCxnSpPr>
          <p:nvPr/>
        </p:nvCxnSpPr>
        <p:spPr>
          <a:xfrm>
            <a:off x="3255862" y="4410084"/>
            <a:ext cx="2992538" cy="366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B27469-D6BB-EA93-05F7-6DA4D9A8CAF8}"/>
              </a:ext>
            </a:extLst>
          </p:cNvPr>
          <p:cNvCxnSpPr>
            <a:cxnSpLocks/>
          </p:cNvCxnSpPr>
          <p:nvPr/>
        </p:nvCxnSpPr>
        <p:spPr>
          <a:xfrm>
            <a:off x="6096000" y="2793226"/>
            <a:ext cx="2095844" cy="8018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C1D79E-54AE-5FC4-D3A5-C183D407CE53}"/>
              </a:ext>
            </a:extLst>
          </p:cNvPr>
          <p:cNvCxnSpPr>
            <a:cxnSpLocks/>
          </p:cNvCxnSpPr>
          <p:nvPr/>
        </p:nvCxnSpPr>
        <p:spPr>
          <a:xfrm flipV="1">
            <a:off x="3810000" y="4930679"/>
            <a:ext cx="3200400" cy="332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A179EA2-A274-64A2-737B-02DC8B4890A9}"/>
              </a:ext>
            </a:extLst>
          </p:cNvPr>
          <p:cNvSpPr/>
          <p:nvPr/>
        </p:nvSpPr>
        <p:spPr bwMode="ltGray">
          <a:xfrm>
            <a:off x="7391400" y="3629587"/>
            <a:ext cx="1600888" cy="102996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380837-F85D-1D4E-FD6C-B5A5CE21EEEF}"/>
              </a:ext>
            </a:extLst>
          </p:cNvPr>
          <p:cNvCxnSpPr>
            <a:cxnSpLocks/>
          </p:cNvCxnSpPr>
          <p:nvPr/>
        </p:nvCxnSpPr>
        <p:spPr>
          <a:xfrm>
            <a:off x="3215695" y="3625268"/>
            <a:ext cx="3032705" cy="6957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Filter Convolution and Down-sampling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219200"/>
            <a:ext cx="9220200" cy="5447736"/>
          </a:xfrm>
        </p:spPr>
        <p:txBody>
          <a:bodyPr>
            <a:noAutofit/>
          </a:bodyPr>
          <a:lstStyle/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haarHP</a:t>
            </a:r>
            <a:r>
              <a:rPr lang="en-US" sz="1400" dirty="0"/>
              <a:t>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</a:t>
            </a:r>
            <a:r>
              <a:rPr lang="en-US" sz="1400" dirty="0" err="1"/>
              <a:t>x.domain</a:t>
            </a:r>
            <a:r>
              <a:rPr lang="en-US" sz="1400" dirty="0"/>
              <a:t>] </a:t>
            </a:r>
            <a:r>
              <a:rPr lang="en-US" sz="1400" b="1" dirty="0"/>
              <a:t>int</a:t>
            </a:r>
            <a:r>
              <a:rPr lang="en-US" sz="1400" dirty="0"/>
              <a:t>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</a:t>
            </a:r>
            <a:r>
              <a:rPr lang="en-US" sz="1400" dirty="0" err="1"/>
              <a:t>x.domain</a:t>
            </a:r>
            <a:r>
              <a:rPr lang="en-US" sz="1400" dirty="0"/>
              <a:t>#(x.domain.size-1)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-=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br>
              <a:rPr lang="en-US" sz="1400" dirty="0"/>
            </a:br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haarLP</a:t>
            </a:r>
            <a:r>
              <a:rPr lang="en-US" sz="1400" dirty="0"/>
              <a:t>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</a:t>
            </a:r>
            <a:r>
              <a:rPr lang="en-US" sz="1400" b="1" dirty="0"/>
              <a:t>int</a:t>
            </a:r>
            <a:r>
              <a:rPr lang="en-US" sz="1400" dirty="0"/>
              <a:t>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</a:t>
            </a:r>
            <a:r>
              <a:rPr lang="en-US" sz="1400" dirty="0" err="1"/>
              <a:t>x.domain</a:t>
            </a:r>
            <a:r>
              <a:rPr lang="en-US" sz="1400" dirty="0"/>
              <a:t>#(x.domain.size-1)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+=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sz="1400" dirty="0"/>
          </a:p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downSample2(x)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[{</a:t>
            </a:r>
            <a:r>
              <a:rPr lang="en-US" sz="1400" dirty="0" err="1"/>
              <a:t>x.domain.first</a:t>
            </a:r>
            <a:r>
              <a:rPr lang="en-US" sz="1400" dirty="0"/>
              <a:t>..(</a:t>
            </a:r>
            <a:r>
              <a:rPr lang="en-US" sz="1400" dirty="0" err="1"/>
              <a:t>x.domain.last</a:t>
            </a:r>
            <a:r>
              <a:rPr lang="en-US" sz="1400" dirty="0"/>
              <a:t>/2)}] </a:t>
            </a:r>
            <a:r>
              <a:rPr lang="en-US" sz="1400" b="1" dirty="0"/>
              <a:t>int</a:t>
            </a:r>
            <a:r>
              <a:rPr lang="en-US" sz="1400" dirty="0"/>
              <a:t>;</a:t>
            </a:r>
          </a:p>
          <a:p>
            <a:pPr lvl="3"/>
            <a:r>
              <a:rPr lang="en-US" sz="1400" dirty="0"/>
              <a:t>	y = x[</a:t>
            </a:r>
            <a:r>
              <a:rPr lang="en-US" sz="1400" dirty="0" err="1"/>
              <a:t>x.domain</a:t>
            </a:r>
            <a:r>
              <a:rPr lang="en-US" sz="1400" dirty="0"/>
              <a:t> </a:t>
            </a:r>
            <a:r>
              <a:rPr lang="en-US" sz="1400" b="1" dirty="0"/>
              <a:t>by</a:t>
            </a:r>
            <a:r>
              <a:rPr lang="en-US" sz="1400" dirty="0"/>
              <a:t> 2];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1645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Progressive Filtering using a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i="1" dirty="0">
                <a:solidFill>
                  <a:schemeClr val="accent1"/>
                </a:solidFill>
                <a:latin typeface="MetricHPE" pitchFamily="2" charset="77"/>
              </a:rPr>
              <a:t>//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recursive helper for wavelet computation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(signal, output, fmax, </a:t>
            </a:r>
            <a:r>
              <a:rPr lang="en-US" dirty="0" err="1"/>
              <a:t>fstop</a:t>
            </a:r>
            <a:r>
              <a:rPr lang="en-US" dirty="0"/>
              <a:t>) {</a:t>
            </a:r>
          </a:p>
          <a:p>
            <a:pPr lvl="3"/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check termination condition</a:t>
            </a:r>
            <a:endParaRPr lang="en-US" dirty="0"/>
          </a:p>
          <a:p>
            <a:pPr lvl="3"/>
            <a:r>
              <a:rPr lang="en-US" b="1" dirty="0"/>
              <a:t>  if</a:t>
            </a:r>
            <a:r>
              <a:rPr lang="en-US" dirty="0"/>
              <a:t> fmax == </a:t>
            </a:r>
            <a:r>
              <a:rPr lang="en-US" dirty="0" err="1"/>
              <a:t>fstop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store the final layer of high-pass coefficients</a:t>
            </a:r>
          </a:p>
          <a:p>
            <a:pPr lvl="3"/>
            <a:r>
              <a:rPr lang="en-US" dirty="0"/>
              <a:t>	 output[{0..&lt;fmax}] = signal;</a:t>
            </a:r>
          </a:p>
          <a:p>
            <a:pPr lvl="3"/>
            <a:r>
              <a:rPr lang="en-US" dirty="0"/>
              <a:t>  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</a:t>
            </a:r>
            <a:r>
              <a:rPr lang="en-US" b="1" dirty="0" err="1"/>
              <a:t>cobegin</a:t>
            </a:r>
            <a:r>
              <a:rPr lang="en-US" dirty="0"/>
              <a:t> {</a:t>
            </a:r>
          </a:p>
          <a:p>
            <a:pPr lvl="3"/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and store the low-pass coefficients</a:t>
            </a:r>
          </a:p>
          <a:p>
            <a:pPr lvl="3"/>
            <a:r>
              <a:rPr lang="en-US" dirty="0"/>
              <a:t>      output[{fmax/2..&lt;fmax}] = downSample2(</a:t>
            </a:r>
            <a:r>
              <a:rPr lang="en-US" dirty="0" err="1"/>
              <a:t>haarLP</a:t>
            </a:r>
            <a:r>
              <a:rPr lang="en-US" dirty="0"/>
              <a:t>(signal));</a:t>
            </a:r>
          </a:p>
          <a:p>
            <a:pPr lvl="3"/>
            <a:br>
              <a:rPr lang="en-US" dirty="0"/>
            </a:br>
            <a:r>
              <a:rPr lang="en-US" dirty="0"/>
              <a:t>	   </a:t>
            </a:r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the high-pass coefficients and start the next layer of filtering</a:t>
            </a:r>
          </a:p>
          <a:p>
            <a:pPr lvl="3"/>
            <a:r>
              <a:rPr lang="en-US" dirty="0"/>
              <a:t>	   </a:t>
            </a:r>
            <a:r>
              <a:rPr lang="en-US" dirty="0" err="1"/>
              <a:t>hwRec</a:t>
            </a:r>
            <a:r>
              <a:rPr lang="en-US" dirty="0"/>
              <a:t>(downSample2(</a:t>
            </a:r>
            <a:r>
              <a:rPr lang="en-US" dirty="0" err="1"/>
              <a:t>haarHP</a:t>
            </a:r>
            <a:r>
              <a:rPr lang="en-US" dirty="0"/>
              <a:t>(signal)), output, fmax/2, </a:t>
            </a:r>
            <a:r>
              <a:rPr lang="en-US" dirty="0" err="1"/>
              <a:t>fstop</a:t>
            </a:r>
            <a:r>
              <a:rPr lang="en-US" dirty="0"/>
              <a:t>);</a:t>
            </a:r>
          </a:p>
          <a:p>
            <a:pPr lvl="3"/>
            <a:r>
              <a:rPr lang="en-US" dirty="0"/>
              <a:t>	 }</a:t>
            </a:r>
          </a:p>
          <a:p>
            <a:pPr lvl="3"/>
            <a:r>
              <a:rPr lang="en-US" dirty="0"/>
              <a:t>  }</a:t>
            </a:r>
          </a:p>
          <a:p>
            <a:pPr lvl="3"/>
            <a:r>
              <a:rPr lang="en-US" dirty="0"/>
              <a:t>}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5361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Calling Recursive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20" y="1360194"/>
            <a:ext cx="9829800" cy="4473488"/>
          </a:xfrm>
        </p:spPr>
        <p:txBody>
          <a:bodyPr>
            <a:noAutofit/>
          </a:bodyPr>
          <a:lstStyle/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haarWavelet1D(x, n) {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assert</a:t>
            </a:r>
            <a:r>
              <a:rPr lang="en-US" dirty="0"/>
              <a:t>(2**log2(</a:t>
            </a:r>
            <a:r>
              <a:rPr lang="en-US" dirty="0" err="1"/>
              <a:t>d.size</a:t>
            </a:r>
            <a:r>
              <a:rPr lang="en-US" dirty="0"/>
              <a:t>) == </a:t>
            </a:r>
            <a:r>
              <a:rPr lang="en-US" dirty="0" err="1"/>
              <a:t>d.size</a:t>
            </a:r>
            <a:r>
              <a:rPr lang="en-US" dirty="0"/>
              <a:t>, "array size must be a power of 2");</a:t>
            </a:r>
          </a:p>
          <a:p>
            <a:pPr lvl="3"/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</a:t>
            </a:r>
            <a:r>
              <a:rPr lang="en-US" dirty="0"/>
              <a:t> output : [</a:t>
            </a:r>
            <a:r>
              <a:rPr lang="en-US" dirty="0" err="1"/>
              <a:t>x.domain</a:t>
            </a:r>
            <a:r>
              <a:rPr lang="en-US" dirty="0"/>
              <a:t>] int;</a:t>
            </a:r>
          </a:p>
          <a:p>
            <a:pPr lvl="3"/>
            <a:r>
              <a:rPr lang="en-US" dirty="0"/>
              <a:t>	</a:t>
            </a:r>
            <a:r>
              <a:rPr lang="en-US" dirty="0" err="1"/>
              <a:t>hwRec</a:t>
            </a:r>
            <a:r>
              <a:rPr lang="en-US" dirty="0"/>
              <a:t>(x, output, </a:t>
            </a:r>
            <a:r>
              <a:rPr lang="en-US" dirty="0" err="1"/>
              <a:t>x.size</a:t>
            </a:r>
            <a:r>
              <a:rPr lang="en-US" dirty="0"/>
              <a:t>, </a:t>
            </a:r>
            <a:r>
              <a:rPr lang="en-US" dirty="0" err="1"/>
              <a:t>x.size</a:t>
            </a:r>
            <a:r>
              <a:rPr lang="en-US" dirty="0"/>
              <a:t> / 2**n);</a:t>
            </a:r>
          </a:p>
          <a:p>
            <a:pPr lvl="3"/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output;</a:t>
            </a:r>
          </a:p>
          <a:p>
            <a:pPr lvl="3"/>
            <a:r>
              <a:rPr lang="en-US" dirty="0"/>
              <a:t>}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apply a 3-level DWT to a simple signal</a:t>
            </a:r>
            <a:endParaRPr lang="en-US" dirty="0"/>
          </a:p>
          <a:p>
            <a:pPr lvl="3"/>
            <a:r>
              <a:rPr lang="en-US" b="1" dirty="0"/>
              <a:t>var</a:t>
            </a:r>
            <a:r>
              <a:rPr lang="en-US" dirty="0"/>
              <a:t> signal = 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{0..&lt;32}] (i-16)**2;</a:t>
            </a:r>
          </a:p>
          <a:p>
            <a:pPr lvl="3"/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wt</a:t>
            </a:r>
            <a:r>
              <a:rPr lang="en-US" dirty="0"/>
              <a:t> = haarWavelet1D(signal, 3);</a:t>
            </a:r>
          </a:p>
          <a:p>
            <a:pPr lvl="3"/>
            <a:br>
              <a:rPr lang="en-US" dirty="0"/>
            </a:br>
            <a:r>
              <a:rPr lang="en-US" b="1" dirty="0" err="1"/>
              <a:t>writeln</a:t>
            </a:r>
            <a:r>
              <a:rPr lang="en-US" dirty="0"/>
              <a:t>(signal);</a:t>
            </a:r>
          </a:p>
          <a:p>
            <a:pPr lvl="3"/>
            <a:r>
              <a:rPr lang="en-US" b="1" dirty="0" err="1"/>
              <a:t>writeln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5351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60AC-2D9B-5999-686C-0CCBA35E53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C72A87-6C6E-F763-6D08-A590437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Chapel Implementation of 1d dwt With Type annotations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18F525-DEAF-0953-4243-E592CE955E46}"/>
              </a:ext>
            </a:extLst>
          </p:cNvPr>
          <p:cNvSpPr txBox="1">
            <a:spLocks/>
          </p:cNvSpPr>
          <p:nvPr/>
        </p:nvSpPr>
        <p:spPr>
          <a:xfrm>
            <a:off x="1" y="1274159"/>
            <a:ext cx="9829800" cy="430968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None/>
              <a:defRPr sz="16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739775" indent="-1476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an n-level DWT of x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haarWavelet1D(x: [?d] ?t, n): [d] t</a:t>
            </a:r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compute one step of the wavelet computation on the input signal (stores results in the 'output' array)</a:t>
            </a:r>
          </a:p>
          <a:p>
            <a:pPr lvl="3"/>
            <a:r>
              <a:rPr lang="en-US" dirty="0">
                <a:solidFill>
                  <a:schemeClr val="accent1"/>
                </a:solidFill>
                <a:latin typeface="MetricHPE" pitchFamily="2" charset="77"/>
              </a:rPr>
              <a:t>// this procedure relies on the following three procedures to complete each step</a:t>
            </a:r>
          </a:p>
          <a:p>
            <a:pPr lvl="3"/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dirty="0" err="1"/>
              <a:t>hwRec</a:t>
            </a:r>
            <a:r>
              <a:rPr lang="en-US" dirty="0"/>
              <a:t>(</a:t>
            </a:r>
            <a:r>
              <a:rPr lang="en-US" b="1" dirty="0"/>
              <a:t>const</a:t>
            </a:r>
            <a:r>
              <a:rPr lang="en-US" dirty="0"/>
              <a:t> </a:t>
            </a:r>
            <a:r>
              <a:rPr lang="en-US" dirty="0" err="1"/>
              <a:t>signal,</a:t>
            </a:r>
            <a:r>
              <a:rPr lang="en-US" b="1" dirty="0" err="1"/>
              <a:t>ref</a:t>
            </a:r>
            <a:r>
              <a:rPr lang="en-US" dirty="0"/>
              <a:t> output, fmax: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dirty="0" err="1"/>
              <a:t>fstop</a:t>
            </a:r>
            <a:r>
              <a:rPr lang="en-US" dirty="0"/>
              <a:t>: </a:t>
            </a:r>
            <a:r>
              <a:rPr lang="en-US" b="1" dirty="0"/>
              <a:t>int</a:t>
            </a:r>
            <a:r>
              <a:rPr lang="en-US" dirty="0"/>
              <a:t>){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haarHP</a:t>
            </a:r>
            <a:r>
              <a:rPr lang="en-US" sz="1600" dirty="0"/>
              <a:t>(x: [?d] ?t): [d] t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dirty="0" err="1"/>
              <a:t>haarLP</a:t>
            </a:r>
            <a:r>
              <a:rPr lang="en-US" sz="1600" dirty="0"/>
              <a:t>(x: [?d] ?t): [d] t { … }</a:t>
            </a:r>
          </a:p>
          <a:p>
            <a:pPr lvl="3"/>
            <a:endParaRPr lang="en-US" dirty="0"/>
          </a:p>
          <a:p>
            <a:pPr lvl="3"/>
            <a:r>
              <a:rPr lang="en-US" sz="16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600" b="1" dirty="0"/>
              <a:t>proc</a:t>
            </a:r>
            <a:r>
              <a:rPr lang="en-US" sz="1600" dirty="0"/>
              <a:t> downSample2(x: [?d] ?t): [d] t { … }</a:t>
            </a:r>
          </a:p>
          <a:p>
            <a:pPr lvl="3"/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  <a:p>
            <a:pPr marL="228600" lvl="1" indent="0">
              <a:buFont typeface="" panose="020B0303030202060203" pitchFamily="34" charset="0"/>
              <a:buNone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73BDC-BE0F-0D50-2596-5157D591123F}"/>
              </a:ext>
            </a:extLst>
          </p:cNvPr>
          <p:cNvSpPr txBox="1"/>
          <p:nvPr/>
        </p:nvSpPr>
        <p:spPr>
          <a:xfrm>
            <a:off x="6091646" y="3200400"/>
            <a:ext cx="5105401" cy="203235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Updated signatures for each of the same procedures using type annotations, type queries and formal intents.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The following slides will discuss these in more detail; however, it is important to note that a program written this way will behave the same as the previously defined program without type annotations</a:t>
            </a:r>
          </a:p>
        </p:txBody>
      </p:sp>
    </p:spTree>
    <p:extLst>
      <p:ext uri="{BB962C8B-B14F-4D97-AF65-F5344CB8AC3E}">
        <p14:creationId xmlns:p14="http://schemas.microsoft.com/office/powerpoint/2010/main" val="51757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4E8EF-4032-D14A-84E4-E40CE1EC2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Implementation – Filter Convolution and Down-sampling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268D-B53F-F94D-8F5E-2BC9C380AD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219200"/>
            <a:ext cx="6705600" cy="5638800"/>
          </a:xfrm>
        </p:spPr>
        <p:txBody>
          <a:bodyPr>
            <a:noAutofit/>
          </a:bodyPr>
          <a:lstStyle/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high-pass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haarHP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-=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br>
              <a:rPr lang="en-US" sz="1400" dirty="0"/>
            </a:br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convolution with the HAAR wavelet low-pass filter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</a:t>
            </a:r>
            <a:r>
              <a:rPr lang="en-US" sz="1400" dirty="0" err="1"/>
              <a:t>haarLP</a:t>
            </a:r>
            <a:r>
              <a:rPr lang="en-US" sz="1400" dirty="0"/>
              <a:t>(x: [?d] ?t): [d] t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[d] t = x;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b="1" dirty="0"/>
              <a:t>in</a:t>
            </a:r>
            <a:r>
              <a:rPr lang="en-US" sz="1400" dirty="0"/>
              <a:t> d#d.size-1 </a:t>
            </a:r>
            <a:r>
              <a:rPr lang="en-US" sz="1400" b="1" dirty="0"/>
              <a:t>do</a:t>
            </a:r>
            <a:r>
              <a:rPr lang="en-US" sz="1400" dirty="0"/>
              <a:t> y[</a:t>
            </a:r>
            <a:r>
              <a:rPr lang="en-US" sz="1400" dirty="0" err="1"/>
              <a:t>i</a:t>
            </a:r>
            <a:r>
              <a:rPr lang="en-US" sz="1400" dirty="0"/>
              <a:t>] += x[i+1];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sz="1400" dirty="0"/>
          </a:p>
          <a:p>
            <a:pPr lvl="3"/>
            <a:r>
              <a:rPr lang="en-US" sz="1400" dirty="0">
                <a:solidFill>
                  <a:schemeClr val="accent1"/>
                </a:solidFill>
                <a:latin typeface="MetricHPE" pitchFamily="2" charset="77"/>
              </a:rPr>
              <a:t>// down-sample by a factor of 2</a:t>
            </a:r>
          </a:p>
          <a:p>
            <a:pPr lvl="3"/>
            <a:r>
              <a:rPr lang="en-US" sz="1400" b="1" dirty="0"/>
              <a:t>proc</a:t>
            </a:r>
            <a:r>
              <a:rPr lang="en-US" sz="1400" dirty="0"/>
              <a:t> downSample2(x: [?d] ?t) {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var</a:t>
            </a:r>
            <a:r>
              <a:rPr lang="en-US" sz="1400" dirty="0"/>
              <a:t> y : [{</a:t>
            </a:r>
            <a:r>
              <a:rPr lang="en-US" sz="1400" dirty="0" err="1"/>
              <a:t>d.first</a:t>
            </a:r>
            <a:r>
              <a:rPr lang="en-US" sz="1400" dirty="0"/>
              <a:t>..(</a:t>
            </a:r>
            <a:r>
              <a:rPr lang="en-US" sz="1400" dirty="0" err="1"/>
              <a:t>d.last</a:t>
            </a:r>
            <a:r>
              <a:rPr lang="en-US" sz="1400" dirty="0"/>
              <a:t>/2)}] t;</a:t>
            </a:r>
          </a:p>
          <a:p>
            <a:pPr lvl="3"/>
            <a:r>
              <a:rPr lang="en-US" sz="1400" dirty="0"/>
              <a:t>	y = x[d </a:t>
            </a:r>
            <a:r>
              <a:rPr lang="en-US" sz="1400" b="1" dirty="0"/>
              <a:t>by</a:t>
            </a:r>
            <a:r>
              <a:rPr lang="en-US" sz="1400" dirty="0"/>
              <a:t> 2];</a:t>
            </a:r>
          </a:p>
          <a:p>
            <a:pPr lvl="3"/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y;</a:t>
            </a:r>
          </a:p>
          <a:p>
            <a:pPr lvl="3"/>
            <a:r>
              <a:rPr lang="en-US" sz="1400" dirty="0"/>
              <a:t>}</a:t>
            </a:r>
          </a:p>
          <a:p>
            <a:pPr lvl="3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69D27-6D90-BB4B-81F4-5D24D8966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81C05-18A9-5E49-9AC3-CE63E7FC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2292093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HPE_Standard_Metric_16x9_080117</Template>
  <TotalTime>1168</TotalTime>
  <Words>1640</Words>
  <Application>Microsoft Macintosh PowerPoint</Application>
  <PresentationFormat>Widescreen</PresentationFormat>
  <Paragraphs>212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Courier New</vt:lpstr>
      <vt:lpstr>MetricHPE</vt:lpstr>
      <vt:lpstr>HPE_Standard_Metric_16x9_080117</vt:lpstr>
      <vt:lpstr>Discrete Wavelet Transform Using Chapel</vt:lpstr>
      <vt:lpstr>Wavelet Transform</vt:lpstr>
      <vt:lpstr>Wavelet Transform</vt:lpstr>
      <vt:lpstr>Chapel Implementation of 1d dwt</vt:lpstr>
      <vt:lpstr>Wavelet Transform</vt:lpstr>
      <vt:lpstr>Wavelet Transform</vt:lpstr>
      <vt:lpstr>Wavelet Transform</vt:lpstr>
      <vt:lpstr>Chapel Implementation of 1d dwt With Type annotations</vt:lpstr>
      <vt:lpstr>Wavelet Transform</vt:lpstr>
      <vt:lpstr>Wavelet Transform</vt:lpstr>
      <vt:lpstr>Wavelet Transform</vt:lpstr>
      <vt:lpstr>ECG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Brad Chamberlain</dc:creator>
  <cp:lastModifiedBy>Corrado, Jeremiah</cp:lastModifiedBy>
  <cp:revision>111</cp:revision>
  <dcterms:created xsi:type="dcterms:W3CDTF">2020-09-26T01:43:33Z</dcterms:created>
  <dcterms:modified xsi:type="dcterms:W3CDTF">2023-02-01T00:37:05Z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