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82" r:id="rId2"/>
    <p:sldId id="287" r:id="rId3"/>
    <p:sldId id="288" r:id="rId4"/>
    <p:sldId id="289" r:id="rId5"/>
    <p:sldId id="291" r:id="rId6"/>
    <p:sldId id="292" r:id="rId7"/>
    <p:sldId id="293" r:id="rId8"/>
    <p:sldId id="294" r:id="rId9"/>
    <p:sldId id="295" r:id="rId10"/>
    <p:sldId id="299" r:id="rId11"/>
    <p:sldId id="298" r:id="rId12"/>
    <p:sldId id="283" r:id="rId13"/>
    <p:sldId id="284" r:id="rId14"/>
    <p:sldId id="297" r:id="rId15"/>
    <p:sldId id="286" r:id="rId16"/>
    <p:sldId id="256" r:id="rId17"/>
    <p:sldId id="285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035" autoAdjust="0"/>
  </p:normalViewPr>
  <p:slideViewPr>
    <p:cSldViewPr snapToGrid="0" snapToObjects="1">
      <p:cViewPr>
        <p:scale>
          <a:sx n="100" d="100"/>
          <a:sy n="100" d="100"/>
        </p:scale>
        <p:origin x="-1296" y="-4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864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03E3BC-36F6-8340-B9CD-686AE3098F29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F2EAF-30E0-724C-9CF0-335FD680B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51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initiated</a:t>
            </a:r>
            <a:r>
              <a:rPr lang="en-US" baseline="0" dirty="0" smtClean="0"/>
              <a:t> projects to test various aspects of our advocacy</a:t>
            </a:r>
          </a:p>
          <a:p>
            <a:endParaRPr lang="en-US" baseline="0" dirty="0" smtClean="0"/>
          </a:p>
          <a:p>
            <a:r>
              <a:rPr lang="en-US" baseline="0" dirty="0" smtClean="0"/>
              <a:t>PPR to test differences in diet change between booklets</a:t>
            </a:r>
          </a:p>
          <a:p>
            <a:endParaRPr lang="en-US" baseline="0" dirty="0" smtClean="0"/>
          </a:p>
          <a:p>
            <a:r>
              <a:rPr lang="en-US" baseline="0" dirty="0" smtClean="0"/>
              <a:t>Paid people small fee on Amazon </a:t>
            </a:r>
            <a:r>
              <a:rPr lang="en-US" baseline="0" dirty="0" err="1" smtClean="0"/>
              <a:t>turk</a:t>
            </a:r>
            <a:r>
              <a:rPr lang="en-US" baseline="0" dirty="0" smtClean="0"/>
              <a:t> to read a PDF and take a survey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 SS between booklets, but</a:t>
            </a:r>
          </a:p>
          <a:p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smtClean="0"/>
              <a:t>1+ week (or more) vegan for every 75 booklets</a:t>
            </a:r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err="1" smtClean="0"/>
              <a:t>pp</a:t>
            </a:r>
            <a:r>
              <a:rPr lang="en-US" baseline="0" dirty="0" smtClean="0"/>
              <a:t> gave up mammals didn't increase chicken consumption (in fact, it slightly decreased)</a:t>
            </a:r>
          </a:p>
          <a:p>
            <a:pPr marL="0" indent="0">
              <a:buNone/>
            </a:pPr>
            <a:endParaRPr lang="en-US" baseline="0" dirty="0" smtClean="0"/>
          </a:p>
          <a:p>
            <a:pPr marL="0" indent="0">
              <a:buNone/>
            </a:pPr>
            <a:r>
              <a:rPr lang="en-US" baseline="0" dirty="0" smtClean="0"/>
              <a:t>Can read about it on our website Outreach -&gt; Effectiveness</a:t>
            </a:r>
          </a:p>
          <a:p>
            <a:pPr marL="0" indent="0">
              <a:buNone/>
            </a:pPr>
            <a:endParaRPr lang="en-US" baseline="0" dirty="0" smtClean="0"/>
          </a:p>
          <a:p>
            <a:pPr marL="0" indent="0">
              <a:buNone/>
            </a:pPr>
            <a:r>
              <a:rPr lang="en-US" baseline="0" dirty="0" smtClean="0"/>
              <a:t>PPR only for booklets read online</a:t>
            </a:r>
          </a:p>
          <a:p>
            <a:pPr marL="0" indent="0">
              <a:buNone/>
            </a:pPr>
            <a:endParaRPr lang="en-US" baseline="0" dirty="0" smtClean="0"/>
          </a:p>
          <a:p>
            <a:pPr marL="0" indent="0">
              <a:buNone/>
            </a:pPr>
            <a:r>
              <a:rPr lang="en-US" baseline="0" dirty="0" smtClean="0"/>
              <a:t>Now </a:t>
            </a:r>
            <a:r>
              <a:rPr lang="en-US" baseline="0" smtClean="0"/>
              <a:t>have </a:t>
            </a:r>
            <a:r>
              <a:rPr lang="en-US" baseline="0" smtClean="0"/>
              <a:t>ongoing </a:t>
            </a:r>
            <a:r>
              <a:rPr lang="en-US" baseline="0" dirty="0" smtClean="0"/>
              <a:t>study measure leafleting effectiveness</a:t>
            </a:r>
          </a:p>
          <a:p>
            <a:pPr marL="0" indent="0">
              <a:buNone/>
            </a:pPr>
            <a:endParaRPr lang="en-US" baseline="0" dirty="0" smtClean="0"/>
          </a:p>
          <a:p>
            <a:pPr marL="0" indent="0">
              <a:buNone/>
            </a:pP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F2EAF-30E0-724C-9CF0-335FD680B6A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3085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F2EAF-30E0-724C-9CF0-335FD680B6A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3354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F2EAF-30E0-724C-9CF0-335FD680B6A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3354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F2EAF-30E0-724C-9CF0-335FD680B6A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3354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F2EAF-30E0-724C-9CF0-335FD680B6A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3354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F2EAF-30E0-724C-9CF0-335FD680B6A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3354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Physically, this is doable.</a:t>
            </a:r>
          </a:p>
          <a:p>
            <a:r>
              <a:rPr lang="en-US" dirty="0" smtClean="0"/>
              <a:t>Monetarily, we might want to do this in stages.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F2EAF-30E0-724C-9CF0-335FD680B6A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3354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F2EAF-30E0-724C-9CF0-335FD680B6A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0270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case people</a:t>
            </a:r>
            <a:r>
              <a:rPr lang="en-US" baseline="0" dirty="0" smtClean="0"/>
              <a:t> want to see an example of the CIs for controls.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F2EAF-30E0-724C-9CF0-335FD680B6A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335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F2EAF-30E0-724C-9CF0-335FD680B6A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3354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F2EAF-30E0-724C-9CF0-335FD680B6A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3354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F2EAF-30E0-724C-9CF0-335FD680B6A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3354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F2EAF-30E0-724C-9CF0-335FD680B6A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3354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F2EAF-30E0-724C-9CF0-335FD680B6A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3354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F2EAF-30E0-724C-9CF0-335FD680B6A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3354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F2EAF-30E0-724C-9CF0-335FD680B6A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3354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Hey, as Getty Lee of the band Rush once said about being paid to</a:t>
            </a:r>
            <a:r>
              <a:rPr lang="en-US" baseline="0" dirty="0" smtClean="0"/>
              <a:t> sing on a radio show, "10 bucks is 10 bucks."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F2EAF-30E0-724C-9CF0-335FD680B6A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335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D7C3A134-F1C3-464B-BF47-54DC2DE08F52}" type="datetimeFigureOut">
              <a:rPr lang="en-US" smtClean="0"/>
              <a:t>11/11/16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7C3A134-F1C3-464B-BF47-54DC2DE08F52}" type="datetimeFigureOut">
              <a:rPr lang="en-US" smtClean="0"/>
              <a:t>11/11/16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648F39E-9C37-485F-AC97-16BB4BDF9F49}" type="slidenum">
              <a:rPr kumimoji="0" lang="en-US" smtClean="0"/>
              <a:t>‹#›</a:t>
            </a:fld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06845"/>
            <a:ext cx="9144000" cy="1840687"/>
          </a:xfrm>
        </p:spPr>
        <p:txBody>
          <a:bodyPr>
            <a:noAutofit/>
          </a:bodyPr>
          <a:lstStyle/>
          <a:p>
            <a:pPr algn="ctr"/>
            <a:r>
              <a:rPr lang="en-US" sz="4500" dirty="0" smtClean="0"/>
              <a:t>Leafleting Effectiveness:</a:t>
            </a:r>
            <a:br>
              <a:rPr lang="en-US" sz="4500" dirty="0" smtClean="0"/>
            </a:br>
            <a:r>
              <a:rPr lang="en-US" sz="4500" dirty="0" smtClean="0"/>
              <a:t>Pilot Studies</a:t>
            </a:r>
            <a:endParaRPr lang="en-US" sz="45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1943" y="2882046"/>
            <a:ext cx="8077200" cy="1499616"/>
          </a:xfrm>
        </p:spPr>
        <p:txBody>
          <a:bodyPr/>
          <a:lstStyle/>
          <a:p>
            <a:r>
              <a:rPr lang="en-US" dirty="0" smtClean="0"/>
              <a:t>Jack Norris, RD, Executive Director, Vegan Outreach</a:t>
            </a:r>
            <a:endParaRPr lang="en-US" dirty="0"/>
          </a:p>
        </p:txBody>
      </p:sp>
      <p:pic>
        <p:nvPicPr>
          <p:cNvPr id="6" name="Picture 5" descr="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980" y="5367867"/>
            <a:ext cx="3055553" cy="1253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2493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6293"/>
            <a:ext cx="8229600" cy="1252728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dirty="0" smtClean="0"/>
              <a:t>Power Calculations</a:t>
            </a:r>
            <a:endParaRPr lang="en-US" dirty="0"/>
          </a:p>
        </p:txBody>
      </p:sp>
      <p:pic>
        <p:nvPicPr>
          <p:cNvPr id="6" name="Picture 5" descr="169 Vegan Outreach logo 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076" y="5730077"/>
            <a:ext cx="1127923" cy="112792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44700"/>
            <a:ext cx="8229600" cy="4305299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dirty="0" smtClean="0"/>
              <a:t>80% power calculations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Assume 5% response rate</a:t>
            </a:r>
          </a:p>
          <a:p>
            <a:pPr>
              <a:spcAft>
                <a:spcPts val="1200"/>
              </a:spcAft>
            </a:pPr>
            <a:r>
              <a:rPr lang="en-US" dirty="0"/>
              <a:t>Based on previous Pay Per Read study</a:t>
            </a:r>
          </a:p>
          <a:p>
            <a:pPr>
              <a:spcAft>
                <a:spcPts val="1200"/>
              </a:spcAft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87957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6293"/>
            <a:ext cx="8229600" cy="1252728"/>
          </a:xfrm>
        </p:spPr>
        <p:txBody>
          <a:bodyPr/>
          <a:lstStyle/>
          <a:p>
            <a:r>
              <a:rPr lang="en-US" dirty="0" smtClean="0"/>
              <a:t>Pay Per Read Results</a:t>
            </a:r>
            <a:endParaRPr lang="en-US" dirty="0"/>
          </a:p>
        </p:txBody>
      </p:sp>
      <p:pic>
        <p:nvPicPr>
          <p:cNvPr id="6" name="Picture 5" descr="169 Vegan Outreach logo 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076" y="5730077"/>
            <a:ext cx="1127923" cy="1127923"/>
          </a:xfrm>
          <a:prstGeom prst="rect">
            <a:avLst/>
          </a:prstGeom>
        </p:spPr>
      </p:pic>
      <p:pic>
        <p:nvPicPr>
          <p:cNvPr id="4" name="Content Placeholder 3" descr="Booklets-Combined.png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622" r="-16622"/>
          <a:stretch>
            <a:fillRect/>
          </a:stretch>
        </p:blipFill>
        <p:spPr>
          <a:xfrm>
            <a:off x="0" y="1518213"/>
            <a:ext cx="9144000" cy="5139565"/>
          </a:xfrm>
        </p:spPr>
      </p:pic>
    </p:spTree>
    <p:extLst>
      <p:ext uri="{BB962C8B-B14F-4D97-AF65-F5344CB8AC3E}">
        <p14:creationId xmlns:p14="http://schemas.microsoft.com/office/powerpoint/2010/main" val="34569316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6293"/>
            <a:ext cx="8229600" cy="1252728"/>
          </a:xfrm>
        </p:spPr>
        <p:txBody>
          <a:bodyPr/>
          <a:lstStyle/>
          <a:p>
            <a:r>
              <a:rPr lang="en-US" dirty="0" smtClean="0"/>
              <a:t>Pay Per Read Results</a:t>
            </a:r>
            <a:endParaRPr lang="en-US" dirty="0"/>
          </a:p>
        </p:txBody>
      </p:sp>
      <p:pic>
        <p:nvPicPr>
          <p:cNvPr id="6" name="Picture 5" descr="169 Vegan Outreach logo 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076" y="5730077"/>
            <a:ext cx="1127923" cy="1127923"/>
          </a:xfrm>
          <a:prstGeom prst="rect">
            <a:avLst/>
          </a:prstGeom>
        </p:spPr>
      </p:pic>
      <p:pic>
        <p:nvPicPr>
          <p:cNvPr id="9" name="Content Placeholder 8" descr="2016-10 Diet Change Graph for LES article ACE conf.png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5419" b="-75419"/>
          <a:stretch>
            <a:fillRect/>
          </a:stretch>
        </p:blipFill>
        <p:spPr>
          <a:xfrm>
            <a:off x="0" y="1518213"/>
            <a:ext cx="9144000" cy="5139565"/>
          </a:xfrm>
        </p:spPr>
      </p:pic>
    </p:spTree>
    <p:extLst>
      <p:ext uri="{BB962C8B-B14F-4D97-AF65-F5344CB8AC3E}">
        <p14:creationId xmlns:p14="http://schemas.microsoft.com/office/powerpoint/2010/main" val="28921295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6293"/>
            <a:ext cx="8229600" cy="1252728"/>
          </a:xfrm>
        </p:spPr>
        <p:txBody>
          <a:bodyPr/>
          <a:lstStyle/>
          <a:p>
            <a:r>
              <a:rPr lang="en-US" dirty="0" smtClean="0"/>
              <a:t>Booklets Required for LES Cases</a:t>
            </a:r>
            <a:endParaRPr lang="en-US" dirty="0"/>
          </a:p>
        </p:txBody>
      </p:sp>
      <p:pic>
        <p:nvPicPr>
          <p:cNvPr id="6" name="Picture 5" descr="169 Vegan Outreach logo 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076" y="5730077"/>
            <a:ext cx="1127923" cy="1127923"/>
          </a:xfrm>
          <a:prstGeom prst="rect">
            <a:avLst/>
          </a:prstGeom>
        </p:spPr>
      </p:pic>
      <p:pic>
        <p:nvPicPr>
          <p:cNvPr id="7" name="Content Placeholder 6" descr="Screenshot 2016-10-31 13.39.07.png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5715" b="-55715"/>
          <a:stretch>
            <a:fillRect/>
          </a:stretch>
        </p:blipFill>
        <p:spPr>
          <a:xfrm>
            <a:off x="0" y="1246435"/>
            <a:ext cx="8978900" cy="5046768"/>
          </a:xfrm>
        </p:spPr>
      </p:pic>
    </p:spTree>
    <p:extLst>
      <p:ext uri="{BB962C8B-B14F-4D97-AF65-F5344CB8AC3E}">
        <p14:creationId xmlns:p14="http://schemas.microsoft.com/office/powerpoint/2010/main" val="1829271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6293"/>
            <a:ext cx="8229600" cy="125272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Booklets Required for LES Controls</a:t>
            </a:r>
            <a:endParaRPr lang="en-US" dirty="0"/>
          </a:p>
        </p:txBody>
      </p:sp>
      <p:pic>
        <p:nvPicPr>
          <p:cNvPr id="6" name="Picture 5" descr="169 Vegan Outreach logo 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076" y="5730077"/>
            <a:ext cx="1127923" cy="112792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4191000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dirty="0" smtClean="0"/>
              <a:t>Assuming a 1.0 odds ratio for controls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Desire relatively small confidence intervals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500 – 1,000 participants should be enough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At 5%, 500 responses =  10,000 booklets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6791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6293"/>
            <a:ext cx="8229600" cy="1252728"/>
          </a:xfrm>
        </p:spPr>
        <p:txBody>
          <a:bodyPr/>
          <a:lstStyle/>
          <a:p>
            <a:r>
              <a:rPr lang="en-US" dirty="0" smtClean="0"/>
              <a:t>Costs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3700" dirty="0" smtClean="0"/>
              <a:t>2,040 incentives = $33,600</a:t>
            </a:r>
          </a:p>
          <a:p>
            <a:pPr>
              <a:spcAft>
                <a:spcPts val="1200"/>
              </a:spcAft>
            </a:pPr>
            <a:r>
              <a:rPr lang="en-US" sz="3700" dirty="0" smtClean="0"/>
              <a:t>40,800 stickers = $6,528</a:t>
            </a:r>
          </a:p>
          <a:p>
            <a:pPr>
              <a:spcAft>
                <a:spcPts val="1200"/>
              </a:spcAft>
            </a:pPr>
            <a:r>
              <a:rPr lang="en-US" sz="3700" dirty="0" smtClean="0"/>
              <a:t>40,800 booklets = $2,856</a:t>
            </a:r>
          </a:p>
          <a:p>
            <a:r>
              <a:rPr lang="en-US" sz="3700" dirty="0" smtClean="0"/>
              <a:t>Total = $42,984</a:t>
            </a:r>
          </a:p>
          <a:p>
            <a:endParaRPr lang="en-US" sz="3700" dirty="0" smtClean="0"/>
          </a:p>
          <a:p>
            <a:pPr marL="438912" lvl="1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sz="3700" dirty="0"/>
              <a:t>245 hours for </a:t>
            </a:r>
            <a:r>
              <a:rPr lang="en-US" sz="3700" dirty="0" err="1"/>
              <a:t>stickering</a:t>
            </a:r>
            <a:endParaRPr lang="en-US" sz="3700" dirty="0"/>
          </a:p>
          <a:p>
            <a:pPr marL="118872" indent="0">
              <a:buNone/>
            </a:pPr>
            <a:endParaRPr lang="en-US" sz="3700" dirty="0" smtClean="0"/>
          </a:p>
          <a:p>
            <a:endParaRPr lang="en-US" sz="3700" dirty="0" smtClean="0"/>
          </a:p>
          <a:p>
            <a:pPr marL="457200" lvl="1" indent="0">
              <a:buNone/>
            </a:pPr>
            <a:endParaRPr lang="en-US" sz="3700" dirty="0" smtClean="0"/>
          </a:p>
        </p:txBody>
      </p:sp>
      <p:pic>
        <p:nvPicPr>
          <p:cNvPr id="6" name="Picture 5" descr="169 Vegan Outreach logo 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076" y="5730077"/>
            <a:ext cx="1127923" cy="1127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524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87380" y="947573"/>
            <a:ext cx="8077200" cy="184068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Jack@VeganOutreach.org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err="1" smtClean="0"/>
              <a:t>VeganOutreach.org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6" name="Picture 5" descr="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980" y="5367867"/>
            <a:ext cx="3055553" cy="1253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406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6293"/>
            <a:ext cx="8229600" cy="125272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Confidence Intervals for 750 Controls</a:t>
            </a:r>
            <a:endParaRPr lang="en-US" sz="3600" dirty="0"/>
          </a:p>
        </p:txBody>
      </p:sp>
      <p:pic>
        <p:nvPicPr>
          <p:cNvPr id="4" name="Content Placeholder 3" descr="Scenario-3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878" r="-38878"/>
          <a:stretch>
            <a:fillRect/>
          </a:stretch>
        </p:blipFill>
        <p:spPr>
          <a:xfrm>
            <a:off x="-254620" y="1447800"/>
            <a:ext cx="9625494" cy="5410199"/>
          </a:xfrm>
        </p:spPr>
      </p:pic>
      <p:pic>
        <p:nvPicPr>
          <p:cNvPr id="6" name="Picture 5" descr="169 Vegan Outreach logo 2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076" y="5730077"/>
            <a:ext cx="1127923" cy="1127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271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6293"/>
            <a:ext cx="8229600" cy="1252728"/>
          </a:xfrm>
        </p:spPr>
        <p:txBody>
          <a:bodyPr/>
          <a:lstStyle/>
          <a:p>
            <a:r>
              <a:rPr lang="en-US" dirty="0" smtClean="0"/>
              <a:t>Potential Benefits of Leafleting</a:t>
            </a:r>
            <a:endParaRPr lang="en-US" dirty="0"/>
          </a:p>
        </p:txBody>
      </p:sp>
      <p:pic>
        <p:nvPicPr>
          <p:cNvPr id="6" name="Picture 5" descr="169 Vegan Outreach logo 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076" y="5730077"/>
            <a:ext cx="1127923" cy="112792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11400"/>
            <a:ext cx="8229600" cy="4089400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dirty="0" smtClean="0"/>
              <a:t>Direct diet </a:t>
            </a:r>
            <a:r>
              <a:rPr lang="en-US" dirty="0"/>
              <a:t>c</a:t>
            </a:r>
            <a:r>
              <a:rPr lang="en-US" dirty="0" smtClean="0"/>
              <a:t>hange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Word of mouth</a:t>
            </a:r>
          </a:p>
          <a:p>
            <a:pPr>
              <a:spcAft>
                <a:spcPts val="1200"/>
              </a:spcAft>
            </a:pPr>
            <a:r>
              <a:rPr lang="en-US" dirty="0" err="1" smtClean="0"/>
              <a:t>Touchpoint</a:t>
            </a:r>
            <a:endParaRPr lang="en-US" dirty="0" smtClean="0"/>
          </a:p>
          <a:p>
            <a:pPr>
              <a:spcAft>
                <a:spcPts val="1200"/>
              </a:spcAft>
            </a:pPr>
            <a:r>
              <a:rPr lang="en-US" dirty="0" smtClean="0"/>
              <a:t>Community building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417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6293"/>
            <a:ext cx="8229600" cy="1252728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dirty="0"/>
              <a:t>Leafleting Effectiveness Study</a:t>
            </a:r>
          </a:p>
        </p:txBody>
      </p:sp>
      <p:pic>
        <p:nvPicPr>
          <p:cNvPr id="6" name="Picture 5" descr="169 Vegan Outreach logo 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076" y="5730077"/>
            <a:ext cx="1127923" cy="112792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11400"/>
            <a:ext cx="8229600" cy="4089400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dirty="0" smtClean="0"/>
              <a:t>Assesses only direct </a:t>
            </a:r>
            <a:r>
              <a:rPr lang="en-US" dirty="0"/>
              <a:t>d</a:t>
            </a:r>
            <a:r>
              <a:rPr lang="en-US" dirty="0" smtClean="0"/>
              <a:t>iet </a:t>
            </a:r>
            <a:r>
              <a:rPr lang="en-US" dirty="0"/>
              <a:t>c</a:t>
            </a:r>
            <a:r>
              <a:rPr lang="en-US" dirty="0" smtClean="0"/>
              <a:t>hange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Pilot Phase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Testing incentives</a:t>
            </a:r>
          </a:p>
        </p:txBody>
      </p:sp>
    </p:spTree>
    <p:extLst>
      <p:ext uri="{BB962C8B-B14F-4D97-AF65-F5344CB8AC3E}">
        <p14:creationId xmlns:p14="http://schemas.microsoft.com/office/powerpoint/2010/main" val="31289938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6293"/>
            <a:ext cx="8229600" cy="1252728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dirty="0" smtClean="0"/>
              <a:t>Pilot One: Fall 2015</a:t>
            </a:r>
            <a:endParaRPr lang="en-US" dirty="0"/>
          </a:p>
        </p:txBody>
      </p:sp>
      <p:pic>
        <p:nvPicPr>
          <p:cNvPr id="6" name="Picture 5" descr="169 Vegan Outreach logo 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076" y="5730077"/>
            <a:ext cx="1127923" cy="112792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70100"/>
            <a:ext cx="8229600" cy="4089400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dirty="0" smtClean="0"/>
              <a:t>5,000 booklets, 1,000 controls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Stickers offering $5 gift certificate total for taking pre- and post-tests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Treatment response: 88 (1.8%)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Control response: 16 (1.6%)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No bias in favor of animals?</a:t>
            </a:r>
          </a:p>
        </p:txBody>
      </p:sp>
    </p:spTree>
    <p:extLst>
      <p:ext uri="{BB962C8B-B14F-4D97-AF65-F5344CB8AC3E}">
        <p14:creationId xmlns:p14="http://schemas.microsoft.com/office/powerpoint/2010/main" val="3686780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6293"/>
            <a:ext cx="8229600" cy="125272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Pre-Test Response Compared to Videos</a:t>
            </a:r>
            <a:endParaRPr lang="en-US" sz="3600" dirty="0"/>
          </a:p>
        </p:txBody>
      </p:sp>
      <p:pic>
        <p:nvPicPr>
          <p:cNvPr id="6" name="Picture 5" descr="169 Vegan Outreach logo 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076" y="5730077"/>
            <a:ext cx="1127923" cy="1127923"/>
          </a:xfrm>
          <a:prstGeom prst="rect">
            <a:avLst/>
          </a:prstGeom>
        </p:spPr>
      </p:pic>
      <p:pic>
        <p:nvPicPr>
          <p:cNvPr id="5" name="Content Placeholder 4" descr="LES vs PPV 2016-03-23.jpg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117" b="-19117"/>
          <a:stretch>
            <a:fillRect/>
          </a:stretch>
        </p:blipFill>
        <p:spPr>
          <a:xfrm>
            <a:off x="0" y="1518213"/>
            <a:ext cx="8839200" cy="4968247"/>
          </a:xfrm>
        </p:spPr>
      </p:pic>
    </p:spTree>
    <p:extLst>
      <p:ext uri="{BB962C8B-B14F-4D97-AF65-F5344CB8AC3E}">
        <p14:creationId xmlns:p14="http://schemas.microsoft.com/office/powerpoint/2010/main" val="1545902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6293"/>
            <a:ext cx="8229600" cy="125272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Pre-Test Response Compared to Videos</a:t>
            </a:r>
            <a:endParaRPr lang="en-US" sz="3600" dirty="0"/>
          </a:p>
        </p:txBody>
      </p:sp>
      <p:pic>
        <p:nvPicPr>
          <p:cNvPr id="6" name="Picture 5" descr="169 Vegan Outreach logo 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076" y="5730077"/>
            <a:ext cx="1127923" cy="1127923"/>
          </a:xfrm>
          <a:prstGeom prst="rect">
            <a:avLst/>
          </a:prstGeom>
        </p:spPr>
      </p:pic>
      <p:pic>
        <p:nvPicPr>
          <p:cNvPr id="4" name="Content Placeholder 3" descr="LES vs PPV 2016-03-23 copy.jpg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276" b="-17276"/>
          <a:stretch>
            <a:fillRect/>
          </a:stretch>
        </p:blipFill>
        <p:spPr>
          <a:xfrm>
            <a:off x="0" y="1518213"/>
            <a:ext cx="8686800" cy="4882587"/>
          </a:xfrm>
        </p:spPr>
      </p:pic>
    </p:spTree>
    <p:extLst>
      <p:ext uri="{BB962C8B-B14F-4D97-AF65-F5344CB8AC3E}">
        <p14:creationId xmlns:p14="http://schemas.microsoft.com/office/powerpoint/2010/main" val="12026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6293"/>
            <a:ext cx="8229600" cy="125272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Pre-Test Response Compared to Videos</a:t>
            </a:r>
            <a:endParaRPr lang="en-US" sz="3600" dirty="0"/>
          </a:p>
        </p:txBody>
      </p:sp>
      <p:pic>
        <p:nvPicPr>
          <p:cNvPr id="6" name="Picture 5" descr="169 Vegan Outreach logo 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076" y="5730077"/>
            <a:ext cx="1127923" cy="1127923"/>
          </a:xfrm>
          <a:prstGeom prst="rect">
            <a:avLst/>
          </a:prstGeom>
        </p:spPr>
      </p:pic>
      <p:pic>
        <p:nvPicPr>
          <p:cNvPr id="4" name="Content Placeholder 3" descr="LES vs PPV 2016-03-23 copy 2.jpg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1389" b="-21389"/>
          <a:stretch>
            <a:fillRect/>
          </a:stretch>
        </p:blipFill>
        <p:spPr>
          <a:xfrm>
            <a:off x="0" y="1518213"/>
            <a:ext cx="8686800" cy="4882587"/>
          </a:xfrm>
        </p:spPr>
      </p:pic>
    </p:spTree>
    <p:extLst>
      <p:ext uri="{BB962C8B-B14F-4D97-AF65-F5344CB8AC3E}">
        <p14:creationId xmlns:p14="http://schemas.microsoft.com/office/powerpoint/2010/main" val="12026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6293"/>
            <a:ext cx="8229600" cy="1252728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dirty="0" smtClean="0"/>
              <a:t>Pilot Two: Spring 2016</a:t>
            </a:r>
            <a:endParaRPr lang="en-US" dirty="0"/>
          </a:p>
        </p:txBody>
      </p:sp>
      <p:pic>
        <p:nvPicPr>
          <p:cNvPr id="6" name="Picture 5" descr="169 Vegan Outreach logo 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076" y="5730077"/>
            <a:ext cx="1127923" cy="112792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11400"/>
            <a:ext cx="8229600" cy="4089400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dirty="0" smtClean="0"/>
              <a:t>200 booklets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Stickers offering $10 or $20 gift certificate for taking pre- and post-tests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Response: 3 and 2 respectively</a:t>
            </a:r>
          </a:p>
        </p:txBody>
      </p:sp>
    </p:spTree>
    <p:extLst>
      <p:ext uri="{BB962C8B-B14F-4D97-AF65-F5344CB8AC3E}">
        <p14:creationId xmlns:p14="http://schemas.microsoft.com/office/powerpoint/2010/main" val="9447111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6293"/>
            <a:ext cx="8229600" cy="1252728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dirty="0" smtClean="0"/>
              <a:t>Pilot Three: Fall 2016</a:t>
            </a:r>
            <a:endParaRPr lang="en-US" dirty="0"/>
          </a:p>
        </p:txBody>
      </p:sp>
      <p:pic>
        <p:nvPicPr>
          <p:cNvPr id="6" name="Picture 5" descr="169 Vegan Outreach logo 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076" y="5730077"/>
            <a:ext cx="1127923" cy="112792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0676"/>
            <a:ext cx="8229600" cy="4709323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dirty="0" smtClean="0"/>
              <a:t>600 booklets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Stickers offering $5 gift certificate for pre-test; survey offering $10 for post-test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Pre-test response: </a:t>
            </a:r>
            <a:r>
              <a:rPr lang="en-US" dirty="0"/>
              <a:t>3</a:t>
            </a:r>
            <a:r>
              <a:rPr lang="en-US" dirty="0" smtClean="0"/>
              <a:t>8 (6.3%)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Post-test in late November</a:t>
            </a:r>
          </a:p>
          <a:p>
            <a:pPr lvl="1">
              <a:spcAft>
                <a:spcPts val="1200"/>
              </a:spcAft>
            </a:pPr>
            <a:r>
              <a:rPr lang="en-US" dirty="0" smtClean="0"/>
              <a:t>Hoping for 5%</a:t>
            </a:r>
          </a:p>
        </p:txBody>
      </p:sp>
    </p:spTree>
    <p:extLst>
      <p:ext uri="{BB962C8B-B14F-4D97-AF65-F5344CB8AC3E}">
        <p14:creationId xmlns:p14="http://schemas.microsoft.com/office/powerpoint/2010/main" val="9447111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Custom 21">
      <a:dk1>
        <a:sysClr val="windowText" lastClr="000000"/>
      </a:dk1>
      <a:lt1>
        <a:sysClr val="window" lastClr="FFFFFF"/>
      </a:lt1>
      <a:dk2>
        <a:srgbClr val="FFFFFF"/>
      </a:dk2>
      <a:lt2>
        <a:srgbClr val="FFFFFF"/>
      </a:lt2>
      <a:accent1>
        <a:srgbClr val="FEC00B"/>
      </a:accent1>
      <a:accent2>
        <a:srgbClr val="000000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Module.thmx</Template>
  <TotalTime>6110</TotalTime>
  <Words>445</Words>
  <Application>Microsoft Macintosh PowerPoint</Application>
  <PresentationFormat>On-screen Show (4:3)</PresentationFormat>
  <Paragraphs>92</Paragraphs>
  <Slides>17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Module</vt:lpstr>
      <vt:lpstr>Leafleting Effectiveness: Pilot Studies</vt:lpstr>
      <vt:lpstr>Potential Benefits of Leafleting</vt:lpstr>
      <vt:lpstr>Leafleting Effectiveness Study</vt:lpstr>
      <vt:lpstr>Pilot One: Fall 2015</vt:lpstr>
      <vt:lpstr>Pre-Test Response Compared to Videos</vt:lpstr>
      <vt:lpstr>Pre-Test Response Compared to Videos</vt:lpstr>
      <vt:lpstr>Pre-Test Response Compared to Videos</vt:lpstr>
      <vt:lpstr>Pilot Two: Spring 2016</vt:lpstr>
      <vt:lpstr>Pilot Three: Fall 2016</vt:lpstr>
      <vt:lpstr>Power Calculations</vt:lpstr>
      <vt:lpstr>Pay Per Read Results</vt:lpstr>
      <vt:lpstr>Pay Per Read Results</vt:lpstr>
      <vt:lpstr>Booklets Required for LES Cases</vt:lpstr>
      <vt:lpstr>Booklets Required for LES Controls</vt:lpstr>
      <vt:lpstr>Costs</vt:lpstr>
      <vt:lpstr>  Jack@VeganOutreach.org  VeganOutreach.org   </vt:lpstr>
      <vt:lpstr>Confidence Intervals for 750 Controls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Creative &gt; Why and How</dc:title>
  <dc:creator>Microsoft Office User</dc:creator>
  <cp:lastModifiedBy>Jack Norris</cp:lastModifiedBy>
  <cp:revision>259</cp:revision>
  <dcterms:created xsi:type="dcterms:W3CDTF">2016-07-06T17:15:39Z</dcterms:created>
  <dcterms:modified xsi:type="dcterms:W3CDTF">2016-11-12T03:28:14Z</dcterms:modified>
</cp:coreProperties>
</file>