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d8a60bc61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d8a60bc61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d8a60bc61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d8a60bc61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d8a60bc61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d8a60bc61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d8a60bc61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d8a60bc61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d8a60bc61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d8a60bc61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d8a60bc61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d8a60bc61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d8a60bc61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d8a60bc61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d8a60bc61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d8a60bc61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d8a60bc61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d8a60bc61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d8a60bc61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d8a60bc61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d8a60bc61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d8a60bc61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d8a60bc61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d8a60bc61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d8a60bc61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d8a60bc61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d8a60bc61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d8a60bc61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d8a60bc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d8a60bc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d8a60bc6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d8a60bc6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d8a60bc6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d8a60bc6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d8a60bc61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d8a60bc61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d8a60bc61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d8a60bc61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d8a60bc61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d8a60bc6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d8a60bc61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d8a60bc61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100"/>
              <a:t>Ticket System Microservice Project</a:t>
            </a:r>
            <a:endParaRPr sz="4100"/>
          </a:p>
        </p:txBody>
      </p:sp>
      <p:sp>
        <p:nvSpPr>
          <p:cNvPr id="87" name="Google Shape;87;p13"/>
          <p:cNvSpPr txBox="1"/>
          <p:nvPr>
            <p:ph idx="1" type="subTitle"/>
          </p:nvPr>
        </p:nvSpPr>
        <p:spPr>
          <a:xfrm>
            <a:off x="845100" y="2834125"/>
            <a:ext cx="7572300" cy="93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Jeremiah Dy</a:t>
            </a:r>
            <a:endParaRPr/>
          </a:p>
          <a:p>
            <a:pPr indent="0" lvl="0" marL="0" rtl="0" algn="l">
              <a:lnSpc>
                <a:spcPct val="115000"/>
              </a:lnSpc>
              <a:spcBef>
                <a:spcPts val="0"/>
              </a:spcBef>
              <a:spcAft>
                <a:spcPts val="0"/>
              </a:spcAft>
              <a:buNone/>
            </a:pPr>
            <a:r>
              <a:rPr lang="en"/>
              <a:t>Project duration: 1 month (May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Landing</a:t>
            </a:r>
            <a:endParaRPr/>
          </a:p>
        </p:txBody>
      </p:sp>
      <p:pic>
        <p:nvPicPr>
          <p:cNvPr id="179" name="Google Shape;179;p22" title="Screenshot 2025-05-29 041007.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Dashboard (active tickets)</a:t>
            </a:r>
            <a:endParaRPr/>
          </a:p>
        </p:txBody>
      </p:sp>
      <p:pic>
        <p:nvPicPr>
          <p:cNvPr id="185" name="Google Shape;185;p23" title="Screenshot 2025-05-29 041220.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Dashboard (closed/rejected tickets)</a:t>
            </a:r>
            <a:endParaRPr/>
          </a:p>
        </p:txBody>
      </p:sp>
      <p:pic>
        <p:nvPicPr>
          <p:cNvPr id="191" name="Google Shape;191;p24" title="Screenshot 2025-05-29 041531.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Dashboard (pending tickets)</a:t>
            </a:r>
            <a:endParaRPr/>
          </a:p>
        </p:txBody>
      </p:sp>
      <p:pic>
        <p:nvPicPr>
          <p:cNvPr id="197" name="Google Shape;197;p25" title="Screenshot 2025-05-29 041244.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Dashboard (all tickets)</a:t>
            </a:r>
            <a:endParaRPr/>
          </a:p>
        </p:txBody>
      </p:sp>
      <p:pic>
        <p:nvPicPr>
          <p:cNvPr id="203" name="Google Shape;203;p26" title="Screenshot 2025-05-29 041334.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Dashboard (assigned tickets)</a:t>
            </a:r>
            <a:endParaRPr/>
          </a:p>
        </p:txBody>
      </p:sp>
      <p:pic>
        <p:nvPicPr>
          <p:cNvPr id="209" name="Google Shape;209;p27" title="Screenshot 2025-05-29 041346.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Dashboard (all previously assigned tickets)</a:t>
            </a:r>
            <a:endParaRPr/>
          </a:p>
        </p:txBody>
      </p:sp>
      <p:pic>
        <p:nvPicPr>
          <p:cNvPr id="215" name="Google Shape;215;p28" title="Screenshot 2025-05-29 041427.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 Details (User)</a:t>
            </a:r>
            <a:endParaRPr/>
          </a:p>
        </p:txBody>
      </p:sp>
      <p:pic>
        <p:nvPicPr>
          <p:cNvPr id="221" name="Google Shape;221;p29" title="Screenshot 2025-05-29 042745.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 Details (Manager)</a:t>
            </a:r>
            <a:endParaRPr/>
          </a:p>
        </p:txBody>
      </p:sp>
      <p:pic>
        <p:nvPicPr>
          <p:cNvPr id="227" name="Google Shape;227;p30" title="Screenshot 2025-05-29 041248.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 Details (Admin)</a:t>
            </a:r>
            <a:endParaRPr/>
          </a:p>
        </p:txBody>
      </p:sp>
      <p:pic>
        <p:nvPicPr>
          <p:cNvPr id="233" name="Google Shape;233;p31" title="Screenshot 2025-05-29 041352.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nvSpPr>
        <p:spPr>
          <a:xfrm>
            <a:off x="7300425" y="2092475"/>
            <a:ext cx="18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4" name="Google Shape;94;p14"/>
          <p:cNvSpPr txBox="1"/>
          <p:nvPr/>
        </p:nvSpPr>
        <p:spPr>
          <a:xfrm>
            <a:off x="427600" y="1301075"/>
            <a:ext cx="8349900" cy="3668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This is a microservice based project intended to model an online ticket-support system, complete with functionality for users, managers, and admin personnel. Upon encountering a problem in the workplace, users can raise a ticket and provide information about their circumstance.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Managers</a:t>
            </a:r>
            <a:r>
              <a:rPr lang="en" sz="1600">
                <a:solidFill>
                  <a:schemeClr val="dk2"/>
                </a:solidFill>
              </a:rPr>
              <a:t> can then view the ticket and either approve or reject them.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Upon approval, tickets are assigned to an admin employee, who then works on the problem until a solution is reached. Afterwards, the admin employee will resolve the ticket, automatically generating an email that lists the ticket details and lifetime for the user.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If the user is </a:t>
            </a:r>
            <a:r>
              <a:rPr lang="en" sz="1600">
                <a:solidFill>
                  <a:schemeClr val="dk2"/>
                </a:solidFill>
              </a:rPr>
              <a:t>satisfied with their solution, they can close the ticket. However, if the user is unsatisfied, they can reopen the ticket, in which the admin employee will be able to work on it again.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At each stage in the ticket lifecycle, when the ticket’s status is changed (created → pending → approval, etc.), a simple notification email is sent to the user to keep them updated.</a:t>
            </a:r>
            <a:endParaRPr sz="16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Notification - Manager (pending tickets)</a:t>
            </a:r>
            <a:endParaRPr/>
          </a:p>
        </p:txBody>
      </p:sp>
      <p:pic>
        <p:nvPicPr>
          <p:cNvPr id="239" name="Google Shape;239;p32" title="Screenshot 2025-05-29 042126.png"/>
          <p:cNvPicPr preferRelativeResize="0"/>
          <p:nvPr/>
        </p:nvPicPr>
        <p:blipFill>
          <a:blip r:embed="rId3">
            <a:alphaModFix/>
          </a:blip>
          <a:stretch>
            <a:fillRect/>
          </a:stretch>
        </p:blipFill>
        <p:spPr>
          <a:xfrm>
            <a:off x="152400" y="919375"/>
            <a:ext cx="8839200" cy="1047750"/>
          </a:xfrm>
          <a:prstGeom prst="rect">
            <a:avLst/>
          </a:prstGeom>
          <a:noFill/>
          <a:ln>
            <a:noFill/>
          </a:ln>
        </p:spPr>
      </p:pic>
      <p:pic>
        <p:nvPicPr>
          <p:cNvPr id="240" name="Google Shape;240;p32" title="Screenshot 2025-05-29 042132.png"/>
          <p:cNvPicPr preferRelativeResize="0"/>
          <p:nvPr/>
        </p:nvPicPr>
        <p:blipFill>
          <a:blip r:embed="rId4">
            <a:alphaModFix/>
          </a:blip>
          <a:stretch>
            <a:fillRect/>
          </a:stretch>
        </p:blipFill>
        <p:spPr>
          <a:xfrm>
            <a:off x="152400" y="2119525"/>
            <a:ext cx="3486150" cy="1123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Notification - User (ticket updated)</a:t>
            </a:r>
            <a:endParaRPr/>
          </a:p>
        </p:txBody>
      </p:sp>
      <p:pic>
        <p:nvPicPr>
          <p:cNvPr id="246" name="Google Shape;246;p33" title="Screenshot 2025-05-29 042953.png"/>
          <p:cNvPicPr preferRelativeResize="0"/>
          <p:nvPr/>
        </p:nvPicPr>
        <p:blipFill>
          <a:blip r:embed="rId3">
            <a:alphaModFix/>
          </a:blip>
          <a:stretch>
            <a:fillRect/>
          </a:stretch>
        </p:blipFill>
        <p:spPr>
          <a:xfrm>
            <a:off x="704425" y="766975"/>
            <a:ext cx="2657475" cy="1733550"/>
          </a:xfrm>
          <a:prstGeom prst="rect">
            <a:avLst/>
          </a:prstGeom>
          <a:noFill/>
          <a:ln>
            <a:noFill/>
          </a:ln>
        </p:spPr>
      </p:pic>
      <p:pic>
        <p:nvPicPr>
          <p:cNvPr id="247" name="Google Shape;247;p33" title="Screenshot 2025-05-29 043000.png"/>
          <p:cNvPicPr preferRelativeResize="0"/>
          <p:nvPr/>
        </p:nvPicPr>
        <p:blipFill>
          <a:blip r:embed="rId4">
            <a:alphaModFix/>
          </a:blip>
          <a:stretch>
            <a:fillRect/>
          </a:stretch>
        </p:blipFill>
        <p:spPr>
          <a:xfrm>
            <a:off x="4120450" y="832750"/>
            <a:ext cx="2790825" cy="1485900"/>
          </a:xfrm>
          <a:prstGeom prst="rect">
            <a:avLst/>
          </a:prstGeom>
          <a:noFill/>
          <a:ln>
            <a:noFill/>
          </a:ln>
        </p:spPr>
      </p:pic>
      <p:pic>
        <p:nvPicPr>
          <p:cNvPr id="248" name="Google Shape;248;p33" title="Screenshot 2025-05-29 043011.png"/>
          <p:cNvPicPr preferRelativeResize="0"/>
          <p:nvPr/>
        </p:nvPicPr>
        <p:blipFill>
          <a:blip r:embed="rId5">
            <a:alphaModFix/>
          </a:blip>
          <a:stretch>
            <a:fillRect/>
          </a:stretch>
        </p:blipFill>
        <p:spPr>
          <a:xfrm>
            <a:off x="718713" y="2633425"/>
            <a:ext cx="2628900" cy="1638300"/>
          </a:xfrm>
          <a:prstGeom prst="rect">
            <a:avLst/>
          </a:prstGeom>
          <a:noFill/>
          <a:ln>
            <a:noFill/>
          </a:ln>
        </p:spPr>
      </p:pic>
      <p:pic>
        <p:nvPicPr>
          <p:cNvPr id="249" name="Google Shape;249;p33" title="Screenshot 2025-05-29 043018.png"/>
          <p:cNvPicPr preferRelativeResize="0"/>
          <p:nvPr/>
        </p:nvPicPr>
        <p:blipFill>
          <a:blip r:embed="rId6">
            <a:alphaModFix/>
          </a:blip>
          <a:stretch>
            <a:fillRect/>
          </a:stretch>
        </p:blipFill>
        <p:spPr>
          <a:xfrm>
            <a:off x="4168075" y="2652475"/>
            <a:ext cx="2695575" cy="1466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Notification - User (ticket resolved)</a:t>
            </a:r>
            <a:endParaRPr/>
          </a:p>
        </p:txBody>
      </p:sp>
      <p:pic>
        <p:nvPicPr>
          <p:cNvPr id="255" name="Google Shape;255;p34" title="Screenshot 2025-05-29 042846.png"/>
          <p:cNvPicPr preferRelativeResize="0"/>
          <p:nvPr/>
        </p:nvPicPr>
        <p:blipFill>
          <a:blip r:embed="rId3">
            <a:alphaModFix/>
          </a:blip>
          <a:stretch>
            <a:fillRect/>
          </a:stretch>
        </p:blipFill>
        <p:spPr>
          <a:xfrm>
            <a:off x="152400" y="919375"/>
            <a:ext cx="3262491" cy="4071725"/>
          </a:xfrm>
          <a:prstGeom prst="rect">
            <a:avLst/>
          </a:prstGeom>
          <a:noFill/>
          <a:ln>
            <a:noFill/>
          </a:ln>
        </p:spPr>
      </p:pic>
      <p:pic>
        <p:nvPicPr>
          <p:cNvPr id="256" name="Google Shape;256;p34"/>
          <p:cNvPicPr preferRelativeResize="0"/>
          <p:nvPr/>
        </p:nvPicPr>
        <p:blipFill>
          <a:blip r:embed="rId4">
            <a:alphaModFix/>
          </a:blip>
          <a:stretch>
            <a:fillRect/>
          </a:stretch>
        </p:blipFill>
        <p:spPr>
          <a:xfrm>
            <a:off x="4033468" y="766975"/>
            <a:ext cx="4738280" cy="456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 Entity Relationship Diagram</a:t>
            </a:r>
            <a:endParaRPr/>
          </a:p>
        </p:txBody>
      </p:sp>
      <p:sp>
        <p:nvSpPr>
          <p:cNvPr id="100" name="Google Shape;100;p15"/>
          <p:cNvSpPr txBox="1"/>
          <p:nvPr/>
        </p:nvSpPr>
        <p:spPr>
          <a:xfrm>
            <a:off x="7300425" y="2092475"/>
            <a:ext cx="18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grpSp>
        <p:nvGrpSpPr>
          <p:cNvPr id="101" name="Google Shape;101;p15"/>
          <p:cNvGrpSpPr/>
          <p:nvPr/>
        </p:nvGrpSpPr>
        <p:grpSpPr>
          <a:xfrm>
            <a:off x="909250" y="766988"/>
            <a:ext cx="4245225" cy="4147925"/>
            <a:chOff x="660300" y="766975"/>
            <a:chExt cx="4245225" cy="4147925"/>
          </a:xfrm>
        </p:grpSpPr>
        <p:pic>
          <p:nvPicPr>
            <p:cNvPr id="102" name="Google Shape;102;p15" title="Untitled.png"/>
            <p:cNvPicPr preferRelativeResize="0"/>
            <p:nvPr/>
          </p:nvPicPr>
          <p:blipFill>
            <a:blip r:embed="rId3">
              <a:alphaModFix/>
            </a:blip>
            <a:stretch>
              <a:fillRect/>
            </a:stretch>
          </p:blipFill>
          <p:spPr>
            <a:xfrm>
              <a:off x="660300" y="766975"/>
              <a:ext cx="4198633" cy="4147925"/>
            </a:xfrm>
            <a:prstGeom prst="rect">
              <a:avLst/>
            </a:prstGeom>
            <a:noFill/>
            <a:ln>
              <a:noFill/>
            </a:ln>
          </p:spPr>
        </p:pic>
        <p:sp>
          <p:nvSpPr>
            <p:cNvPr id="103" name="Google Shape;103;p15"/>
            <p:cNvSpPr/>
            <p:nvPr/>
          </p:nvSpPr>
          <p:spPr>
            <a:xfrm>
              <a:off x="3617325" y="766975"/>
              <a:ext cx="1288200" cy="4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4" name="Google Shape;104;p15"/>
          <p:cNvSpPr txBox="1"/>
          <p:nvPr/>
        </p:nvSpPr>
        <p:spPr>
          <a:xfrm>
            <a:off x="5589900" y="767038"/>
            <a:ext cx="3242400" cy="4147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Employee - Role</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Many-to-many</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An employee can have multiple roles, and vice versa</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Employee - Ticket</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One-to-many</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FK: </a:t>
            </a:r>
            <a:r>
              <a:rPr i="1" lang="en" sz="1300">
                <a:solidFill>
                  <a:schemeClr val="dk2"/>
                </a:solidFill>
              </a:rPr>
              <a:t>createdBy</a:t>
            </a:r>
            <a:endParaRPr i="1"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FK: </a:t>
            </a:r>
            <a:r>
              <a:rPr i="1" lang="en" sz="1300">
                <a:solidFill>
                  <a:schemeClr val="dk2"/>
                </a:solidFill>
              </a:rPr>
              <a:t>assignee</a:t>
            </a:r>
            <a:endParaRPr i="1"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An employee can create any number of tickets, but a ticket can only have one creator or assignee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Ticket - TicketHistory</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One-to-many</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FK: </a:t>
            </a:r>
            <a:r>
              <a:rPr i="1" lang="en" sz="1300">
                <a:solidFill>
                  <a:schemeClr val="dk2"/>
                </a:solidFill>
              </a:rPr>
              <a:t>ticket</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A ticket will have multiple events in its historical record, but each individual TicketHistory event log will only refer to a single ticket</a:t>
            </a:r>
            <a:endParaRPr sz="13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Architecture</a:t>
            </a:r>
            <a:endParaRPr/>
          </a:p>
        </p:txBody>
      </p:sp>
      <p:sp>
        <p:nvSpPr>
          <p:cNvPr id="110" name="Google Shape;110;p16"/>
          <p:cNvSpPr txBox="1"/>
          <p:nvPr/>
        </p:nvSpPr>
        <p:spPr>
          <a:xfrm>
            <a:off x="7300425" y="2092475"/>
            <a:ext cx="18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grpSp>
        <p:nvGrpSpPr>
          <p:cNvPr id="111" name="Google Shape;111;p16"/>
          <p:cNvGrpSpPr/>
          <p:nvPr/>
        </p:nvGrpSpPr>
        <p:grpSpPr>
          <a:xfrm>
            <a:off x="1077675" y="1544850"/>
            <a:ext cx="1741800" cy="2974500"/>
            <a:chOff x="544275" y="2154450"/>
            <a:chExt cx="1741800" cy="2974500"/>
          </a:xfrm>
        </p:grpSpPr>
        <p:sp>
          <p:nvSpPr>
            <p:cNvPr id="112" name="Google Shape;112;p16"/>
            <p:cNvSpPr/>
            <p:nvPr/>
          </p:nvSpPr>
          <p:spPr>
            <a:xfrm>
              <a:off x="544275" y="2462850"/>
              <a:ext cx="1741800" cy="2666100"/>
            </a:xfrm>
            <a:prstGeom prst="rect">
              <a:avLst/>
            </a:prstGeom>
            <a:noFill/>
            <a:ln cap="flat" cmpd="sng" w="9525">
              <a:solidFill>
                <a:schemeClr val="dk2"/>
              </a:solidFill>
              <a:prstDash val="solid"/>
              <a:round/>
              <a:headEnd len="sm" w="sm" type="none"/>
              <a:tailEnd len="sm" w="sm" type="none"/>
            </a:ln>
          </p:spPr>
          <p:txBody>
            <a:bodyPr anchorCtr="0" anchor="t" bIns="91425" lIns="182875" spcFirstLastPara="1" rIns="91425" wrap="square" tIns="91425">
              <a:noAutofit/>
            </a:bodyPr>
            <a:lstStyle/>
            <a:p>
              <a:pPr indent="-292100" lvl="0" marL="228600" rtl="0" algn="l">
                <a:spcBef>
                  <a:spcPts val="0"/>
                </a:spcBef>
                <a:spcAft>
                  <a:spcPts val="0"/>
                </a:spcAft>
                <a:buSzPts val="1000"/>
                <a:buChar char="❏"/>
              </a:pPr>
              <a:r>
                <a:rPr lang="en" sz="1000"/>
                <a:t>Spring-boot</a:t>
              </a:r>
              <a:endParaRPr sz="1000"/>
            </a:p>
            <a:p>
              <a:pPr indent="-292100" lvl="0" marL="228600" rtl="0" algn="l">
                <a:spcBef>
                  <a:spcPts val="0"/>
                </a:spcBef>
                <a:spcAft>
                  <a:spcPts val="0"/>
                </a:spcAft>
                <a:buSzPts val="1000"/>
                <a:buChar char="❏"/>
              </a:pPr>
              <a:r>
                <a:rPr lang="en" sz="1000"/>
                <a:t>Maven</a:t>
              </a:r>
              <a:endParaRPr sz="1000"/>
            </a:p>
            <a:p>
              <a:pPr indent="-292100" lvl="0" marL="228600" rtl="0" algn="l">
                <a:spcBef>
                  <a:spcPts val="0"/>
                </a:spcBef>
                <a:spcAft>
                  <a:spcPts val="0"/>
                </a:spcAft>
                <a:buSzPts val="1000"/>
                <a:buChar char="❏"/>
              </a:pPr>
              <a:r>
                <a:rPr lang="en" sz="1000"/>
                <a:t>Spring-security</a:t>
              </a:r>
              <a:endParaRPr sz="1000"/>
            </a:p>
            <a:p>
              <a:pPr indent="-292100" lvl="0" marL="228600" rtl="0" algn="l">
                <a:spcBef>
                  <a:spcPts val="0"/>
                </a:spcBef>
                <a:spcAft>
                  <a:spcPts val="0"/>
                </a:spcAft>
                <a:buSzPts val="1000"/>
                <a:buChar char="❏"/>
              </a:pPr>
              <a:r>
                <a:rPr lang="en" sz="1000"/>
                <a:t>Spring Data JPA</a:t>
              </a:r>
              <a:endParaRPr sz="1000"/>
            </a:p>
            <a:p>
              <a:pPr indent="-292100" lvl="0" marL="228600" rtl="0" algn="l">
                <a:spcBef>
                  <a:spcPts val="0"/>
                </a:spcBef>
                <a:spcAft>
                  <a:spcPts val="0"/>
                </a:spcAft>
                <a:buSzPts val="1000"/>
                <a:buChar char="❏"/>
              </a:pPr>
              <a:r>
                <a:rPr lang="en" sz="1000"/>
                <a:t>MySQL Database</a:t>
              </a:r>
              <a:endParaRPr sz="1000"/>
            </a:p>
            <a:p>
              <a:pPr indent="-292100" lvl="0" marL="228600" rtl="0" algn="l">
                <a:spcBef>
                  <a:spcPts val="0"/>
                </a:spcBef>
                <a:spcAft>
                  <a:spcPts val="0"/>
                </a:spcAft>
                <a:buSzPts val="1000"/>
                <a:buChar char="❏"/>
              </a:pPr>
              <a:r>
                <a:rPr lang="en" sz="1000"/>
                <a:t>jQuery</a:t>
              </a:r>
              <a:endParaRPr sz="1000"/>
            </a:p>
            <a:p>
              <a:pPr indent="-292100" lvl="0" marL="228600" rtl="0" algn="l">
                <a:spcBef>
                  <a:spcPts val="0"/>
                </a:spcBef>
                <a:spcAft>
                  <a:spcPts val="0"/>
                </a:spcAft>
                <a:buSzPts val="1000"/>
                <a:buChar char="❏"/>
              </a:pPr>
              <a:r>
                <a:rPr lang="en" sz="1000"/>
                <a:t>Bootstrap CSS</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This microservice serves the </a:t>
              </a:r>
              <a:r>
                <a:rPr b="1" lang="en" sz="1000"/>
                <a:t>frontend </a:t>
              </a:r>
              <a:r>
                <a:rPr lang="en" sz="1000"/>
                <a:t>of the project application. </a:t>
              </a:r>
              <a:endParaRPr sz="1000"/>
            </a:p>
            <a:p>
              <a:pPr indent="0" lvl="0" marL="0" rtl="0" algn="l">
                <a:spcBef>
                  <a:spcPts val="0"/>
                </a:spcBef>
                <a:spcAft>
                  <a:spcPts val="0"/>
                </a:spcAft>
                <a:buNone/>
              </a:pPr>
              <a:r>
                <a:rPr lang="en" sz="1000"/>
                <a:t>It allows users to login/logout and create/modify/view tickets through HTTP requests to </a:t>
              </a:r>
              <a:r>
                <a:rPr i="1" lang="en" sz="1000"/>
                <a:t>ticketmicroservice</a:t>
              </a:r>
              <a:r>
                <a:rPr lang="en" sz="1000"/>
                <a:t>.</a:t>
              </a:r>
              <a:endParaRPr sz="1000"/>
            </a:p>
          </p:txBody>
        </p:sp>
        <p:sp>
          <p:nvSpPr>
            <p:cNvPr id="113" name="Google Shape;113;p16"/>
            <p:cNvSpPr/>
            <p:nvPr/>
          </p:nvSpPr>
          <p:spPr>
            <a:xfrm>
              <a:off x="544275" y="2154450"/>
              <a:ext cx="1741800" cy="3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ticketinggateway</a:t>
              </a:r>
              <a:endParaRPr i="1"/>
            </a:p>
          </p:txBody>
        </p:sp>
      </p:grpSp>
      <p:grpSp>
        <p:nvGrpSpPr>
          <p:cNvPr id="114" name="Google Shape;114;p16"/>
          <p:cNvGrpSpPr/>
          <p:nvPr/>
        </p:nvGrpSpPr>
        <p:grpSpPr>
          <a:xfrm>
            <a:off x="3762800" y="1240050"/>
            <a:ext cx="1741800" cy="3509700"/>
            <a:chOff x="544275" y="1392450"/>
            <a:chExt cx="1741800" cy="3509700"/>
          </a:xfrm>
        </p:grpSpPr>
        <p:sp>
          <p:nvSpPr>
            <p:cNvPr id="115" name="Google Shape;115;p16"/>
            <p:cNvSpPr/>
            <p:nvPr/>
          </p:nvSpPr>
          <p:spPr>
            <a:xfrm>
              <a:off x="544275" y="1700850"/>
              <a:ext cx="1741800" cy="3201300"/>
            </a:xfrm>
            <a:prstGeom prst="rect">
              <a:avLst/>
            </a:prstGeom>
            <a:noFill/>
            <a:ln cap="flat" cmpd="sng" w="9525">
              <a:solidFill>
                <a:schemeClr val="dk2"/>
              </a:solidFill>
              <a:prstDash val="solid"/>
              <a:round/>
              <a:headEnd len="sm" w="sm" type="none"/>
              <a:tailEnd len="sm" w="sm" type="none"/>
            </a:ln>
          </p:spPr>
          <p:txBody>
            <a:bodyPr anchorCtr="0" anchor="t" bIns="91425" lIns="182875" spcFirstLastPara="1" rIns="91425" wrap="square" tIns="91425">
              <a:noAutofit/>
            </a:bodyPr>
            <a:lstStyle/>
            <a:p>
              <a:pPr indent="-292100" lvl="0" marL="228600" rtl="0" algn="l">
                <a:spcBef>
                  <a:spcPts val="0"/>
                </a:spcBef>
                <a:spcAft>
                  <a:spcPts val="0"/>
                </a:spcAft>
                <a:buSzPts val="1000"/>
                <a:buChar char="❏"/>
              </a:pPr>
              <a:r>
                <a:rPr lang="en" sz="1000"/>
                <a:t>Spring-boot</a:t>
              </a:r>
              <a:endParaRPr sz="1000"/>
            </a:p>
            <a:p>
              <a:pPr indent="-292100" lvl="0" marL="228600" rtl="0" algn="l">
                <a:spcBef>
                  <a:spcPts val="0"/>
                </a:spcBef>
                <a:spcAft>
                  <a:spcPts val="0"/>
                </a:spcAft>
                <a:buSzPts val="1000"/>
                <a:buChar char="❏"/>
              </a:pPr>
              <a:r>
                <a:rPr lang="en" sz="1000"/>
                <a:t>Maven</a:t>
              </a:r>
              <a:endParaRPr sz="1000"/>
            </a:p>
            <a:p>
              <a:pPr indent="-292100" lvl="0" marL="228600" rtl="0" algn="l">
                <a:spcBef>
                  <a:spcPts val="0"/>
                </a:spcBef>
                <a:spcAft>
                  <a:spcPts val="0"/>
                </a:spcAft>
                <a:buSzPts val="1000"/>
                <a:buChar char="❏"/>
              </a:pPr>
              <a:r>
                <a:rPr lang="en" sz="1000"/>
                <a:t>Spring Data JPA</a:t>
              </a:r>
              <a:endParaRPr sz="1000"/>
            </a:p>
            <a:p>
              <a:pPr indent="-292100" lvl="0" marL="228600" rtl="0" algn="l">
                <a:spcBef>
                  <a:spcPts val="0"/>
                </a:spcBef>
                <a:spcAft>
                  <a:spcPts val="0"/>
                </a:spcAft>
                <a:buSzPts val="1000"/>
                <a:buChar char="❏"/>
              </a:pPr>
              <a:r>
                <a:rPr lang="en" sz="1000"/>
                <a:t>MySQL Database</a:t>
              </a:r>
              <a:endParaRPr sz="1000"/>
            </a:p>
            <a:p>
              <a:pPr indent="-292100" lvl="0" marL="228600" rtl="0" algn="l">
                <a:spcBef>
                  <a:spcPts val="0"/>
                </a:spcBef>
                <a:spcAft>
                  <a:spcPts val="0"/>
                </a:spcAft>
                <a:buSzPts val="1000"/>
                <a:buChar char="❏"/>
              </a:pPr>
              <a:r>
                <a:rPr lang="en" sz="1000"/>
                <a:t>ActiveMQ</a:t>
              </a:r>
              <a:endParaRPr sz="1000"/>
            </a:p>
            <a:p>
              <a:pPr indent="-292100" lvl="0" marL="228600" rtl="0" algn="l">
                <a:spcBef>
                  <a:spcPts val="0"/>
                </a:spcBef>
                <a:spcAft>
                  <a:spcPts val="0"/>
                </a:spcAft>
                <a:buSzPts val="1000"/>
                <a:buChar char="❏"/>
              </a:pPr>
              <a:r>
                <a:rPr lang="en" sz="1000"/>
                <a:t>Jackson (library)</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This microservice serves the </a:t>
              </a:r>
              <a:r>
                <a:rPr b="1" lang="en" sz="1000"/>
                <a:t>backend </a:t>
              </a:r>
              <a:r>
                <a:rPr lang="en" sz="1000"/>
                <a:t>of the project application.</a:t>
              </a:r>
              <a:endParaRPr sz="1000"/>
            </a:p>
            <a:p>
              <a:pPr indent="0" lvl="0" marL="0" rtl="0" algn="l">
                <a:spcBef>
                  <a:spcPts val="0"/>
                </a:spcBef>
                <a:spcAft>
                  <a:spcPts val="0"/>
                </a:spcAft>
                <a:buNone/>
              </a:pPr>
              <a:r>
                <a:rPr lang="en" sz="1000"/>
                <a:t>It accesses the MySQL </a:t>
              </a:r>
              <a:r>
                <a:rPr lang="en" sz="1000"/>
                <a:t>database</a:t>
              </a:r>
              <a:r>
                <a:rPr lang="en" sz="1000"/>
                <a:t> to create and modify tickets and </a:t>
              </a:r>
              <a:r>
                <a:rPr lang="en" sz="1000"/>
                <a:t>create a historical record of </a:t>
              </a:r>
              <a:r>
                <a:rPr lang="en" sz="1000"/>
                <a:t>ticket lifecycle events. It also communicates to </a:t>
              </a:r>
              <a:r>
                <a:rPr i="1" lang="en" sz="1000"/>
                <a:t>notificationmicroservice</a:t>
              </a:r>
              <a:r>
                <a:rPr lang="en" sz="1000"/>
                <a:t> to send email notifications to users (e.g. MANAGERs and USERs).</a:t>
              </a:r>
              <a:endParaRPr sz="1000"/>
            </a:p>
          </p:txBody>
        </p:sp>
        <p:sp>
          <p:nvSpPr>
            <p:cNvPr id="116" name="Google Shape;116;p16"/>
            <p:cNvSpPr/>
            <p:nvPr/>
          </p:nvSpPr>
          <p:spPr>
            <a:xfrm>
              <a:off x="544275" y="1392450"/>
              <a:ext cx="1741800" cy="3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ticketmicroservice</a:t>
              </a:r>
              <a:endParaRPr i="1"/>
            </a:p>
          </p:txBody>
        </p:sp>
      </p:grpSp>
      <p:grpSp>
        <p:nvGrpSpPr>
          <p:cNvPr id="117" name="Google Shape;117;p16"/>
          <p:cNvGrpSpPr/>
          <p:nvPr/>
        </p:nvGrpSpPr>
        <p:grpSpPr>
          <a:xfrm>
            <a:off x="6447925" y="1011450"/>
            <a:ext cx="2137200" cy="4015800"/>
            <a:chOff x="544275" y="1392450"/>
            <a:chExt cx="2137200" cy="4015800"/>
          </a:xfrm>
        </p:grpSpPr>
        <p:sp>
          <p:nvSpPr>
            <p:cNvPr id="118" name="Google Shape;118;p16"/>
            <p:cNvSpPr/>
            <p:nvPr/>
          </p:nvSpPr>
          <p:spPr>
            <a:xfrm>
              <a:off x="544275" y="1700850"/>
              <a:ext cx="2137200" cy="3707400"/>
            </a:xfrm>
            <a:prstGeom prst="rect">
              <a:avLst/>
            </a:prstGeom>
            <a:noFill/>
            <a:ln cap="flat" cmpd="sng" w="9525">
              <a:solidFill>
                <a:schemeClr val="dk2"/>
              </a:solidFill>
              <a:prstDash val="solid"/>
              <a:round/>
              <a:headEnd len="sm" w="sm" type="none"/>
              <a:tailEnd len="sm" w="sm" type="none"/>
            </a:ln>
          </p:spPr>
          <p:txBody>
            <a:bodyPr anchorCtr="0" anchor="t" bIns="91425" lIns="182875" spcFirstLastPara="1" rIns="91425" wrap="square" tIns="91425">
              <a:noAutofit/>
            </a:bodyPr>
            <a:lstStyle/>
            <a:p>
              <a:pPr indent="-292100" lvl="0" marL="228600" rtl="0" algn="l">
                <a:spcBef>
                  <a:spcPts val="0"/>
                </a:spcBef>
                <a:spcAft>
                  <a:spcPts val="0"/>
                </a:spcAft>
                <a:buSzPts val="1000"/>
                <a:buChar char="❏"/>
              </a:pPr>
              <a:r>
                <a:rPr lang="en" sz="1000"/>
                <a:t>Spring-boot</a:t>
              </a:r>
              <a:endParaRPr sz="1000"/>
            </a:p>
            <a:p>
              <a:pPr indent="-292100" lvl="0" marL="228600" rtl="0" algn="l">
                <a:spcBef>
                  <a:spcPts val="0"/>
                </a:spcBef>
                <a:spcAft>
                  <a:spcPts val="0"/>
                </a:spcAft>
                <a:buSzPts val="1000"/>
                <a:buChar char="❏"/>
              </a:pPr>
              <a:r>
                <a:rPr lang="en" sz="1000"/>
                <a:t>Maven</a:t>
              </a:r>
              <a:endParaRPr sz="1000"/>
            </a:p>
            <a:p>
              <a:pPr indent="-292100" lvl="0" marL="228600" rtl="0" algn="l">
                <a:spcBef>
                  <a:spcPts val="0"/>
                </a:spcBef>
                <a:spcAft>
                  <a:spcPts val="0"/>
                </a:spcAft>
                <a:buSzPts val="1000"/>
                <a:buChar char="❏"/>
              </a:pPr>
              <a:r>
                <a:rPr lang="en" sz="1000"/>
                <a:t>ActiveMQ</a:t>
              </a:r>
              <a:endParaRPr sz="1000"/>
            </a:p>
            <a:p>
              <a:pPr indent="-292100" lvl="0" marL="228600" rtl="0" algn="l">
                <a:spcBef>
                  <a:spcPts val="0"/>
                </a:spcBef>
                <a:spcAft>
                  <a:spcPts val="0"/>
                </a:spcAft>
                <a:buSzPts val="1000"/>
                <a:buChar char="❏"/>
              </a:pPr>
              <a:r>
                <a:rPr lang="en" sz="1000"/>
                <a:t>Quartz Scheduler</a:t>
              </a:r>
              <a:endParaRPr sz="1000"/>
            </a:p>
            <a:p>
              <a:pPr indent="-292100" lvl="0" marL="228600" rtl="0" algn="l">
                <a:spcBef>
                  <a:spcPts val="0"/>
                </a:spcBef>
                <a:spcAft>
                  <a:spcPts val="0"/>
                </a:spcAft>
                <a:buSzPts val="1000"/>
                <a:buChar char="❏"/>
              </a:pPr>
              <a:r>
                <a:rPr lang="en" sz="1000"/>
                <a:t>iText PDF v.5</a:t>
              </a:r>
              <a:endParaRPr sz="1000"/>
            </a:p>
            <a:p>
              <a:pPr indent="-292100" lvl="0" marL="228600" rtl="0" algn="l">
                <a:spcBef>
                  <a:spcPts val="0"/>
                </a:spcBef>
                <a:spcAft>
                  <a:spcPts val="0"/>
                </a:spcAft>
                <a:buSzPts val="1000"/>
                <a:buChar char="❏"/>
              </a:pPr>
              <a:r>
                <a:rPr lang="en" sz="1000"/>
                <a:t>Jackson (library)</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This microservice serves the </a:t>
              </a:r>
              <a:r>
                <a:rPr b="1" lang="en" sz="1000"/>
                <a:t>notification portion </a:t>
              </a:r>
              <a:r>
                <a:rPr lang="en" sz="1000"/>
                <a:t>of the project application.</a:t>
              </a:r>
              <a:endParaRPr sz="1000"/>
            </a:p>
            <a:p>
              <a:pPr indent="0" lvl="0" marL="0" rtl="0" algn="l">
                <a:spcBef>
                  <a:spcPts val="0"/>
                </a:spcBef>
                <a:spcAft>
                  <a:spcPts val="0"/>
                </a:spcAft>
                <a:buNone/>
              </a:pPr>
              <a:r>
                <a:rPr lang="en" sz="1000"/>
                <a:t>Upon </a:t>
              </a:r>
              <a:r>
                <a:rPr lang="en" sz="1000"/>
                <a:t>receiving</a:t>
              </a:r>
              <a:r>
                <a:rPr lang="en" sz="1000"/>
                <a:t> JMS messages from </a:t>
              </a:r>
              <a:r>
                <a:rPr i="1" lang="en" sz="1000"/>
                <a:t>ticketmicroservice</a:t>
              </a:r>
              <a:r>
                <a:rPr lang="en" sz="1000"/>
                <a:t> through an ActiveMQ broker, it will generate an email and send it to the email address associated with that user. It also uses Quartz to periodically send a JMS message to </a:t>
              </a:r>
              <a:r>
                <a:rPr i="1" lang="en" sz="1000">
                  <a:solidFill>
                    <a:schemeClr val="dk2"/>
                  </a:solidFill>
                </a:rPr>
                <a:t>ticketmicroservice</a:t>
              </a:r>
              <a:r>
                <a:rPr lang="en" sz="1000">
                  <a:solidFill>
                    <a:schemeClr val="dk2"/>
                  </a:solidFill>
                </a:rPr>
                <a:t> to check ticket statuses and perform routine tasks (e.g. sending reminder emails, auto-closing inactive tickets).</a:t>
              </a:r>
              <a:endParaRPr sz="1000">
                <a:solidFill>
                  <a:schemeClr val="dk2"/>
                </a:solidFill>
              </a:endParaRPr>
            </a:p>
          </p:txBody>
        </p:sp>
        <p:sp>
          <p:nvSpPr>
            <p:cNvPr id="119" name="Google Shape;119;p16"/>
            <p:cNvSpPr/>
            <p:nvPr/>
          </p:nvSpPr>
          <p:spPr>
            <a:xfrm>
              <a:off x="544275" y="1392450"/>
              <a:ext cx="2137200" cy="3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notificationmicroservice</a:t>
              </a:r>
              <a:endParaRPr i="1"/>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Login Flow Diagram</a:t>
            </a:r>
            <a:endParaRPr/>
          </a:p>
        </p:txBody>
      </p:sp>
      <p:sp>
        <p:nvSpPr>
          <p:cNvPr id="125" name="Google Shape;125;p17"/>
          <p:cNvSpPr/>
          <p:nvPr/>
        </p:nvSpPr>
        <p:spPr>
          <a:xfrm>
            <a:off x="3420458" y="1120799"/>
            <a:ext cx="1483800" cy="84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Login Page</a:t>
            </a:r>
            <a:endParaRPr/>
          </a:p>
        </p:txBody>
      </p:sp>
      <p:sp>
        <p:nvSpPr>
          <p:cNvPr id="126" name="Google Shape;126;p17"/>
          <p:cNvSpPr/>
          <p:nvPr/>
        </p:nvSpPr>
        <p:spPr>
          <a:xfrm>
            <a:off x="1378575" y="1365844"/>
            <a:ext cx="1249500" cy="7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Register Page</a:t>
            </a:r>
            <a:endParaRPr/>
          </a:p>
        </p:txBody>
      </p:sp>
      <p:sp>
        <p:nvSpPr>
          <p:cNvPr id="127" name="Google Shape;127;p17"/>
          <p:cNvSpPr/>
          <p:nvPr/>
        </p:nvSpPr>
        <p:spPr>
          <a:xfrm>
            <a:off x="3537678" y="2417855"/>
            <a:ext cx="1249500" cy="7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Landing Page</a:t>
            </a:r>
            <a:endParaRPr/>
          </a:p>
        </p:txBody>
      </p:sp>
      <p:cxnSp>
        <p:nvCxnSpPr>
          <p:cNvPr id="128" name="Google Shape;128;p17"/>
          <p:cNvCxnSpPr>
            <a:stCxn id="125" idx="2"/>
            <a:endCxn id="127" idx="0"/>
          </p:cNvCxnSpPr>
          <p:nvPr/>
        </p:nvCxnSpPr>
        <p:spPr>
          <a:xfrm>
            <a:off x="4162358" y="1965599"/>
            <a:ext cx="0" cy="452400"/>
          </a:xfrm>
          <a:prstGeom prst="straightConnector1">
            <a:avLst/>
          </a:prstGeom>
          <a:solidFill>
            <a:schemeClr val="lt2"/>
          </a:solidFill>
          <a:ln cap="flat" cmpd="sng" w="9525">
            <a:solidFill>
              <a:schemeClr val="dk2"/>
            </a:solidFill>
            <a:prstDash val="solid"/>
            <a:round/>
            <a:headEnd len="med" w="med" type="none"/>
            <a:tailEnd len="med" w="med" type="triangle"/>
          </a:ln>
        </p:spPr>
      </p:cxnSp>
      <p:sp>
        <p:nvSpPr>
          <p:cNvPr id="129" name="Google Shape;129;p17"/>
          <p:cNvSpPr txBox="1"/>
          <p:nvPr/>
        </p:nvSpPr>
        <p:spPr>
          <a:xfrm>
            <a:off x="3395206" y="2021044"/>
            <a:ext cx="1534200" cy="21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Successful login</a:t>
            </a:r>
            <a:endParaRPr sz="1200">
              <a:solidFill>
                <a:schemeClr val="dk2"/>
              </a:solidFill>
            </a:endParaRPr>
          </a:p>
        </p:txBody>
      </p:sp>
      <p:cxnSp>
        <p:nvCxnSpPr>
          <p:cNvPr id="130" name="Google Shape;130;p17"/>
          <p:cNvCxnSpPr>
            <a:stCxn id="126" idx="0"/>
            <a:endCxn id="125" idx="0"/>
          </p:cNvCxnSpPr>
          <p:nvPr/>
        </p:nvCxnSpPr>
        <p:spPr>
          <a:xfrm rot="-5400000">
            <a:off x="2960325" y="163744"/>
            <a:ext cx="245100" cy="2159100"/>
          </a:xfrm>
          <a:prstGeom prst="bentConnector3">
            <a:avLst>
              <a:gd fmla="val 189330" name="adj1"/>
            </a:avLst>
          </a:prstGeom>
          <a:noFill/>
          <a:ln cap="flat" cmpd="sng" w="9525">
            <a:solidFill>
              <a:schemeClr val="dk2"/>
            </a:solidFill>
            <a:prstDash val="solid"/>
            <a:round/>
            <a:headEnd len="med" w="med" type="none"/>
            <a:tailEnd len="med" w="med" type="stealth"/>
          </a:ln>
        </p:spPr>
      </p:cxnSp>
      <p:sp>
        <p:nvSpPr>
          <p:cNvPr id="131" name="Google Shape;131;p17"/>
          <p:cNvSpPr/>
          <p:nvPr/>
        </p:nvSpPr>
        <p:spPr>
          <a:xfrm>
            <a:off x="3082787" y="3514872"/>
            <a:ext cx="2159400" cy="128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Does user have authority to access?</a:t>
            </a:r>
            <a:endParaRPr/>
          </a:p>
        </p:txBody>
      </p:sp>
      <p:cxnSp>
        <p:nvCxnSpPr>
          <p:cNvPr id="132" name="Google Shape;132;p17"/>
          <p:cNvCxnSpPr>
            <a:stCxn id="127" idx="2"/>
            <a:endCxn id="131" idx="0"/>
          </p:cNvCxnSpPr>
          <p:nvPr/>
        </p:nvCxnSpPr>
        <p:spPr>
          <a:xfrm>
            <a:off x="4162428" y="3127355"/>
            <a:ext cx="0" cy="3876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7"/>
          <p:cNvSpPr/>
          <p:nvPr/>
        </p:nvSpPr>
        <p:spPr>
          <a:xfrm>
            <a:off x="7341690" y="1078808"/>
            <a:ext cx="1249500" cy="7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Manager Dashboard</a:t>
            </a:r>
            <a:endParaRPr/>
          </a:p>
        </p:txBody>
      </p:sp>
      <p:sp>
        <p:nvSpPr>
          <p:cNvPr id="134" name="Google Shape;134;p17"/>
          <p:cNvSpPr/>
          <p:nvPr/>
        </p:nvSpPr>
        <p:spPr>
          <a:xfrm>
            <a:off x="7341690" y="2412978"/>
            <a:ext cx="1249500" cy="7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Dashboard</a:t>
            </a:r>
            <a:endParaRPr/>
          </a:p>
        </p:txBody>
      </p:sp>
      <p:sp>
        <p:nvSpPr>
          <p:cNvPr id="135" name="Google Shape;135;p17"/>
          <p:cNvSpPr/>
          <p:nvPr/>
        </p:nvSpPr>
        <p:spPr>
          <a:xfrm>
            <a:off x="7341690" y="3747147"/>
            <a:ext cx="1249500" cy="7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Dashboard</a:t>
            </a:r>
            <a:endParaRPr/>
          </a:p>
        </p:txBody>
      </p:sp>
      <p:cxnSp>
        <p:nvCxnSpPr>
          <p:cNvPr id="136" name="Google Shape;136;p17"/>
          <p:cNvCxnSpPr>
            <a:endCxn id="126" idx="3"/>
          </p:cNvCxnSpPr>
          <p:nvPr/>
        </p:nvCxnSpPr>
        <p:spPr>
          <a:xfrm flipH="1">
            <a:off x="2628075" y="1485994"/>
            <a:ext cx="805500" cy="234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137" name="Google Shape;137;p17"/>
          <p:cNvCxnSpPr>
            <a:stCxn id="131" idx="3"/>
            <a:endCxn id="133" idx="1"/>
          </p:cNvCxnSpPr>
          <p:nvPr/>
        </p:nvCxnSpPr>
        <p:spPr>
          <a:xfrm flipH="1" rot="10800000">
            <a:off x="5242187" y="1433472"/>
            <a:ext cx="2099400" cy="2724300"/>
          </a:xfrm>
          <a:prstGeom prst="bentConnector3">
            <a:avLst>
              <a:gd fmla="val 38543" name="adj1"/>
            </a:avLst>
          </a:prstGeom>
          <a:noFill/>
          <a:ln cap="flat" cmpd="sng" w="9525">
            <a:solidFill>
              <a:schemeClr val="dk2"/>
            </a:solidFill>
            <a:prstDash val="solid"/>
            <a:round/>
            <a:headEnd len="med" w="med" type="none"/>
            <a:tailEnd len="med" w="med" type="none"/>
          </a:ln>
        </p:spPr>
      </p:cxnSp>
      <p:cxnSp>
        <p:nvCxnSpPr>
          <p:cNvPr id="138" name="Google Shape;138;p17"/>
          <p:cNvCxnSpPr>
            <a:stCxn id="134" idx="1"/>
          </p:cNvCxnSpPr>
          <p:nvPr/>
        </p:nvCxnSpPr>
        <p:spPr>
          <a:xfrm flipH="1">
            <a:off x="6066390" y="2767728"/>
            <a:ext cx="1275300" cy="9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a:stCxn id="135" idx="1"/>
          </p:cNvCxnSpPr>
          <p:nvPr/>
        </p:nvCxnSpPr>
        <p:spPr>
          <a:xfrm flipH="1">
            <a:off x="6058890" y="4101897"/>
            <a:ext cx="1282800" cy="84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17"/>
          <p:cNvSpPr txBox="1"/>
          <p:nvPr/>
        </p:nvSpPr>
        <p:spPr>
          <a:xfrm>
            <a:off x="6325445" y="1221141"/>
            <a:ext cx="805500" cy="42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Manager</a:t>
            </a:r>
            <a:endParaRPr sz="1200">
              <a:solidFill>
                <a:schemeClr val="dk2"/>
              </a:solidFill>
            </a:endParaRPr>
          </a:p>
          <a:p>
            <a:pPr indent="0" lvl="0" marL="0" rtl="0" algn="ctr">
              <a:spcBef>
                <a:spcPts val="0"/>
              </a:spcBef>
              <a:spcAft>
                <a:spcPts val="0"/>
              </a:spcAft>
              <a:buNone/>
            </a:pPr>
            <a:r>
              <a:rPr lang="en" sz="1200">
                <a:solidFill>
                  <a:schemeClr val="dk2"/>
                </a:solidFill>
              </a:rPr>
              <a:t>Role</a:t>
            </a:r>
            <a:endParaRPr sz="1200">
              <a:solidFill>
                <a:schemeClr val="dk2"/>
              </a:solidFill>
            </a:endParaRPr>
          </a:p>
        </p:txBody>
      </p:sp>
      <p:sp>
        <p:nvSpPr>
          <p:cNvPr id="141" name="Google Shape;141;p17"/>
          <p:cNvSpPr txBox="1"/>
          <p:nvPr/>
        </p:nvSpPr>
        <p:spPr>
          <a:xfrm>
            <a:off x="6325445" y="2583289"/>
            <a:ext cx="805500" cy="42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Admin</a:t>
            </a:r>
            <a:endParaRPr sz="1200">
              <a:solidFill>
                <a:schemeClr val="dk2"/>
              </a:solidFill>
            </a:endParaRPr>
          </a:p>
          <a:p>
            <a:pPr indent="0" lvl="0" marL="0" rtl="0" algn="ctr">
              <a:spcBef>
                <a:spcPts val="0"/>
              </a:spcBef>
              <a:spcAft>
                <a:spcPts val="0"/>
              </a:spcAft>
              <a:buNone/>
            </a:pPr>
            <a:r>
              <a:rPr lang="en" sz="1200">
                <a:solidFill>
                  <a:schemeClr val="dk2"/>
                </a:solidFill>
              </a:rPr>
              <a:t>Role</a:t>
            </a:r>
            <a:endParaRPr sz="1200">
              <a:solidFill>
                <a:schemeClr val="dk2"/>
              </a:solidFill>
            </a:endParaRPr>
          </a:p>
        </p:txBody>
      </p:sp>
      <p:sp>
        <p:nvSpPr>
          <p:cNvPr id="142" name="Google Shape;142;p17"/>
          <p:cNvSpPr txBox="1"/>
          <p:nvPr/>
        </p:nvSpPr>
        <p:spPr>
          <a:xfrm>
            <a:off x="6325445" y="3890308"/>
            <a:ext cx="805500" cy="42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User</a:t>
            </a:r>
            <a:endParaRPr sz="1200">
              <a:solidFill>
                <a:schemeClr val="dk2"/>
              </a:solidFill>
            </a:endParaRPr>
          </a:p>
          <a:p>
            <a:pPr indent="0" lvl="0" marL="0" rtl="0" algn="ctr">
              <a:spcBef>
                <a:spcPts val="0"/>
              </a:spcBef>
              <a:spcAft>
                <a:spcPts val="0"/>
              </a:spcAft>
              <a:buNone/>
            </a:pPr>
            <a:r>
              <a:rPr lang="en" sz="1200">
                <a:solidFill>
                  <a:schemeClr val="dk2"/>
                </a:solidFill>
              </a:rPr>
              <a:t>Role</a:t>
            </a:r>
            <a:endParaRPr sz="1200">
              <a:solidFill>
                <a:schemeClr val="dk2"/>
              </a:solidFill>
            </a:endParaRPr>
          </a:p>
        </p:txBody>
      </p:sp>
      <p:cxnSp>
        <p:nvCxnSpPr>
          <p:cNvPr id="143" name="Google Shape;143;p17"/>
          <p:cNvCxnSpPr>
            <a:stCxn id="133" idx="3"/>
            <a:endCxn id="125" idx="3"/>
          </p:cNvCxnSpPr>
          <p:nvPr/>
        </p:nvCxnSpPr>
        <p:spPr>
          <a:xfrm flipH="1">
            <a:off x="4904190" y="1433558"/>
            <a:ext cx="3687000" cy="109500"/>
          </a:xfrm>
          <a:prstGeom prst="bentConnector5">
            <a:avLst>
              <a:gd fmla="val -6178" name="adj1"/>
              <a:gd fmla="val -604009" name="adj2"/>
              <a:gd fmla="val 80117" name="adj3"/>
            </a:avLst>
          </a:prstGeom>
          <a:noFill/>
          <a:ln cap="flat" cmpd="sng" w="9525">
            <a:solidFill>
              <a:schemeClr val="dk2"/>
            </a:solidFill>
            <a:prstDash val="solid"/>
            <a:round/>
            <a:headEnd len="med" w="med" type="none"/>
            <a:tailEnd len="med" w="med" type="triangle"/>
          </a:ln>
        </p:spPr>
      </p:cxnSp>
      <p:cxnSp>
        <p:nvCxnSpPr>
          <p:cNvPr id="144" name="Google Shape;144;p17"/>
          <p:cNvCxnSpPr>
            <a:stCxn id="134" idx="3"/>
          </p:cNvCxnSpPr>
          <p:nvPr/>
        </p:nvCxnSpPr>
        <p:spPr>
          <a:xfrm flipH="1" rot="10800000">
            <a:off x="8591190" y="834228"/>
            <a:ext cx="227100" cy="1933500"/>
          </a:xfrm>
          <a:prstGeom prst="bentConnector2">
            <a:avLst/>
          </a:prstGeom>
          <a:noFill/>
          <a:ln cap="flat" cmpd="sng" w="9525">
            <a:solidFill>
              <a:schemeClr val="dk2"/>
            </a:solidFill>
            <a:prstDash val="solid"/>
            <a:round/>
            <a:headEnd len="med" w="med" type="none"/>
            <a:tailEnd len="med" w="med" type="none"/>
          </a:ln>
        </p:spPr>
      </p:cxnSp>
      <p:cxnSp>
        <p:nvCxnSpPr>
          <p:cNvPr id="145" name="Google Shape;145;p17"/>
          <p:cNvCxnSpPr>
            <a:stCxn id="135" idx="3"/>
          </p:cNvCxnSpPr>
          <p:nvPr/>
        </p:nvCxnSpPr>
        <p:spPr>
          <a:xfrm flipH="1" rot="10800000">
            <a:off x="8591190" y="2540397"/>
            <a:ext cx="227100" cy="1561500"/>
          </a:xfrm>
          <a:prstGeom prst="bentConnector2">
            <a:avLst/>
          </a:prstGeom>
          <a:noFill/>
          <a:ln cap="flat" cmpd="sng" w="9525">
            <a:solidFill>
              <a:schemeClr val="dk2"/>
            </a:solidFill>
            <a:prstDash val="solid"/>
            <a:round/>
            <a:headEnd len="med" w="med" type="none"/>
            <a:tailEnd len="med" w="med" type="none"/>
          </a:ln>
        </p:spPr>
      </p:cxnSp>
      <p:sp>
        <p:nvSpPr>
          <p:cNvPr id="146" name="Google Shape;146;p17"/>
          <p:cNvSpPr txBox="1"/>
          <p:nvPr/>
        </p:nvSpPr>
        <p:spPr>
          <a:xfrm>
            <a:off x="5212129" y="877837"/>
            <a:ext cx="805500" cy="42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Logout</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 Lifecycle Flow Diagram</a:t>
            </a:r>
            <a:endParaRPr/>
          </a:p>
        </p:txBody>
      </p:sp>
      <p:pic>
        <p:nvPicPr>
          <p:cNvPr id="152" name="Google Shape;152;p18" title="Ticket System.png"/>
          <p:cNvPicPr preferRelativeResize="0"/>
          <p:nvPr/>
        </p:nvPicPr>
        <p:blipFill rotWithShape="1">
          <a:blip r:embed="rId3">
            <a:alphaModFix/>
          </a:blip>
          <a:srcRect b="0" l="0" r="0" t="60478"/>
          <a:stretch/>
        </p:blipFill>
        <p:spPr>
          <a:xfrm>
            <a:off x="4862100" y="523975"/>
            <a:ext cx="4132576" cy="4639201"/>
          </a:xfrm>
          <a:prstGeom prst="rect">
            <a:avLst/>
          </a:prstGeom>
          <a:noFill/>
          <a:ln>
            <a:noFill/>
          </a:ln>
        </p:spPr>
      </p:pic>
      <p:sp>
        <p:nvSpPr>
          <p:cNvPr id="153" name="Google Shape;153;p18"/>
          <p:cNvSpPr txBox="1"/>
          <p:nvPr/>
        </p:nvSpPr>
        <p:spPr>
          <a:xfrm>
            <a:off x="672600" y="1298850"/>
            <a:ext cx="3535200" cy="371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User creates a ticket*</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Manager sees ticket</a:t>
            </a:r>
            <a:endParaRPr sz="1500">
              <a:solidFill>
                <a:schemeClr val="dk2"/>
              </a:solidFill>
            </a:endParaRPr>
          </a:p>
          <a:p>
            <a:pPr indent="-323850" lvl="1" marL="640080" rtl="0" algn="l">
              <a:lnSpc>
                <a:spcPct val="115000"/>
              </a:lnSpc>
              <a:spcBef>
                <a:spcPts val="0"/>
              </a:spcBef>
              <a:spcAft>
                <a:spcPts val="0"/>
              </a:spcAft>
              <a:buClr>
                <a:schemeClr val="dk2"/>
              </a:buClr>
              <a:buSzPts val="1500"/>
              <a:buChar char="○"/>
            </a:pPr>
            <a:r>
              <a:rPr lang="en" sz="1500">
                <a:solidFill>
                  <a:schemeClr val="dk2"/>
                </a:solidFill>
              </a:rPr>
              <a:t>Approved? Assign to Admin*</a:t>
            </a:r>
            <a:endParaRPr sz="1500">
              <a:solidFill>
                <a:schemeClr val="dk2"/>
              </a:solidFill>
            </a:endParaRPr>
          </a:p>
          <a:p>
            <a:pPr indent="-323850" lvl="1" marL="640080" rtl="0" algn="l">
              <a:lnSpc>
                <a:spcPct val="115000"/>
              </a:lnSpc>
              <a:spcBef>
                <a:spcPts val="0"/>
              </a:spcBef>
              <a:spcAft>
                <a:spcPts val="0"/>
              </a:spcAft>
              <a:buClr>
                <a:schemeClr val="dk2"/>
              </a:buClr>
              <a:buSzPts val="1500"/>
              <a:buChar char="○"/>
            </a:pPr>
            <a:r>
              <a:rPr lang="en" sz="1500">
                <a:solidFill>
                  <a:schemeClr val="dk2"/>
                </a:solidFill>
              </a:rPr>
              <a:t>Rejected? End of ticket life*</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Admin resolves assigned ticket*</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User views resolved ticket</a:t>
            </a:r>
            <a:endParaRPr sz="1500">
              <a:solidFill>
                <a:schemeClr val="dk2"/>
              </a:solidFill>
            </a:endParaRPr>
          </a:p>
          <a:p>
            <a:pPr indent="-323850" lvl="1" marL="640080" rtl="0" algn="l">
              <a:lnSpc>
                <a:spcPct val="115000"/>
              </a:lnSpc>
              <a:spcBef>
                <a:spcPts val="0"/>
              </a:spcBef>
              <a:spcAft>
                <a:spcPts val="0"/>
              </a:spcAft>
              <a:buClr>
                <a:schemeClr val="dk2"/>
              </a:buClr>
              <a:buSzPts val="1500"/>
              <a:buChar char="○"/>
            </a:pPr>
            <a:r>
              <a:rPr lang="en" sz="1500">
                <a:solidFill>
                  <a:schemeClr val="dk2"/>
                </a:solidFill>
              </a:rPr>
              <a:t>User satisfied? Close ticket*</a:t>
            </a:r>
            <a:endParaRPr sz="1500">
              <a:solidFill>
                <a:schemeClr val="dk2"/>
              </a:solidFill>
            </a:endParaRPr>
          </a:p>
          <a:p>
            <a:pPr indent="-323850" lvl="1" marL="640080" rtl="0" algn="l">
              <a:lnSpc>
                <a:spcPct val="115000"/>
              </a:lnSpc>
              <a:spcBef>
                <a:spcPts val="0"/>
              </a:spcBef>
              <a:spcAft>
                <a:spcPts val="0"/>
              </a:spcAft>
              <a:buClr>
                <a:schemeClr val="dk2"/>
              </a:buClr>
              <a:buSzPts val="1500"/>
              <a:buChar char="○"/>
            </a:pPr>
            <a:r>
              <a:rPr lang="en" sz="1500">
                <a:solidFill>
                  <a:schemeClr val="dk2"/>
                </a:solidFill>
              </a:rPr>
              <a:t>User unsatisfied? Reopen ticket and send back to Admin employee*</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 Denotes a DB change and email</a:t>
            </a:r>
            <a:endParaRPr sz="1500">
              <a:solidFill>
                <a:schemeClr val="dk2"/>
              </a:solidFill>
            </a:endParaRPr>
          </a:p>
          <a:p>
            <a:pPr indent="0" lvl="0" marL="0" rtl="0" algn="l">
              <a:spcBef>
                <a:spcPts val="0"/>
              </a:spcBef>
              <a:spcAft>
                <a:spcPts val="0"/>
              </a:spcAft>
              <a:buNone/>
            </a:pPr>
            <a:r>
              <a:rPr lang="en" sz="1500">
                <a:solidFill>
                  <a:schemeClr val="dk2"/>
                </a:solidFill>
              </a:rPr>
              <a:t>    notification</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CRON Jobs using Quartz</a:t>
            </a:r>
            <a:endParaRPr/>
          </a:p>
        </p:txBody>
      </p:sp>
      <p:sp>
        <p:nvSpPr>
          <p:cNvPr id="159" name="Google Shape;159;p19"/>
          <p:cNvSpPr txBox="1"/>
          <p:nvPr/>
        </p:nvSpPr>
        <p:spPr>
          <a:xfrm>
            <a:off x="421950" y="1300375"/>
            <a:ext cx="8300100" cy="14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Quartz jobs are used to send JavaMessageService notifications from </a:t>
            </a:r>
            <a:r>
              <a:rPr i="1" lang="en" sz="1500">
                <a:solidFill>
                  <a:schemeClr val="dk2"/>
                </a:solidFill>
              </a:rPr>
              <a:t>notificationmicroservice</a:t>
            </a:r>
            <a:r>
              <a:rPr lang="en" sz="1500">
                <a:solidFill>
                  <a:schemeClr val="dk2"/>
                </a:solidFill>
              </a:rPr>
              <a:t> to </a:t>
            </a:r>
            <a:r>
              <a:rPr i="1" lang="en" sz="1500">
                <a:solidFill>
                  <a:schemeClr val="dk2"/>
                </a:solidFill>
              </a:rPr>
              <a:t>ticketmicroservice</a:t>
            </a:r>
            <a:r>
              <a:rPr lang="en" sz="1500">
                <a:solidFill>
                  <a:schemeClr val="dk2"/>
                </a:solidFill>
              </a:rPr>
              <a:t>. Upon receiving this JMS message, </a:t>
            </a:r>
            <a:r>
              <a:rPr i="1" lang="en" sz="1500">
                <a:solidFill>
                  <a:schemeClr val="dk2"/>
                </a:solidFill>
              </a:rPr>
              <a:t>ticketmicroservice</a:t>
            </a:r>
            <a:r>
              <a:rPr lang="en" sz="1500">
                <a:solidFill>
                  <a:schemeClr val="dk2"/>
                </a:solidFill>
              </a:rPr>
              <a:t> will check for pending tickets and automatically close any inactive, RESOLVED tickets. Email notifications are sent to MANAGERs for pending tickets. Similarly, email notifications are sent upon auto-close of any inactive tickets.</a:t>
            </a:r>
            <a:endParaRPr sz="1500">
              <a:solidFill>
                <a:schemeClr val="dk2"/>
              </a:solidFill>
            </a:endParaRPr>
          </a:p>
        </p:txBody>
      </p:sp>
      <p:pic>
        <p:nvPicPr>
          <p:cNvPr id="160" name="Google Shape;160;p19"/>
          <p:cNvPicPr preferRelativeResize="0"/>
          <p:nvPr/>
        </p:nvPicPr>
        <p:blipFill>
          <a:blip r:embed="rId3">
            <a:alphaModFix/>
          </a:blip>
          <a:stretch>
            <a:fillRect/>
          </a:stretch>
        </p:blipFill>
        <p:spPr>
          <a:xfrm>
            <a:off x="1285850" y="2686975"/>
            <a:ext cx="5333401" cy="1077525"/>
          </a:xfrm>
          <a:prstGeom prst="rect">
            <a:avLst/>
          </a:prstGeom>
          <a:noFill/>
          <a:ln>
            <a:noFill/>
          </a:ln>
        </p:spPr>
      </p:pic>
      <p:pic>
        <p:nvPicPr>
          <p:cNvPr id="161" name="Google Shape;161;p19" title="Screenshot 2025-05-29 042126.png"/>
          <p:cNvPicPr preferRelativeResize="0"/>
          <p:nvPr/>
        </p:nvPicPr>
        <p:blipFill>
          <a:blip r:embed="rId4">
            <a:alphaModFix/>
          </a:blip>
          <a:stretch>
            <a:fillRect/>
          </a:stretch>
        </p:blipFill>
        <p:spPr>
          <a:xfrm>
            <a:off x="152400" y="3757225"/>
            <a:ext cx="8839200" cy="104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Signup</a:t>
            </a:r>
            <a:endParaRPr/>
          </a:p>
        </p:txBody>
      </p:sp>
      <p:pic>
        <p:nvPicPr>
          <p:cNvPr id="167" name="Google Shape;167;p20" title="Screenshot 2025-05-29 040801.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11700" y="-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Login</a:t>
            </a:r>
            <a:endParaRPr/>
          </a:p>
        </p:txBody>
      </p:sp>
      <p:pic>
        <p:nvPicPr>
          <p:cNvPr id="173" name="Google Shape;173;p21" title="Screenshot 2025-05-29 040745.png"/>
          <p:cNvPicPr preferRelativeResize="0"/>
          <p:nvPr/>
        </p:nvPicPr>
        <p:blipFill rotWithShape="1">
          <a:blip r:embed="rId3">
            <a:alphaModFix/>
          </a:blip>
          <a:srcRect b="0" l="0" r="0" t="0"/>
          <a:stretch/>
        </p:blipFill>
        <p:spPr>
          <a:xfrm>
            <a:off x="784350" y="766975"/>
            <a:ext cx="7575302" cy="407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