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0" r:id="rId5"/>
    <p:sldId id="261" r:id="rId6"/>
    <p:sldId id="262" r:id="rId7"/>
    <p:sldId id="263" r:id="rId8"/>
    <p:sldId id="264" r:id="rId9"/>
    <p:sldId id="265" r:id="rId10"/>
    <p:sldId id="267"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D6DC52-D0A1-404F-A16E-1884AF0F9811}" name="Lnu, Shwetha" initials="LS" userId="S::slnu2@luc.edu::27020afa-27b2-40a4-9dd5-156b41d266e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65F3B-3CD0-A572-2ED2-E33A04268F5D}" v="562" dt="2023-12-03T19:07:38.861"/>
    <p1510:client id="{599D8583-A19E-0301-53AE-C2F36A9ADB6B}" v="271" dt="2023-12-03T20:00:18.992"/>
    <p1510:client id="{85383119-9FCD-63D3-7B97-0AF281C0D4BD}" v="3" dt="2023-12-05T15:17:35.736"/>
    <p1510:client id="{A02BD68D-0A87-E644-8BF3-EF0E2C832A34}" v="322" dt="2023-12-04T00:32:08.043"/>
    <p1510:client id="{B8355D64-B052-6020-7AD7-F216889712F6}" v="145" dt="2023-12-04T00:31:04.489"/>
    <p1510:client id="{C8A10C35-2898-2339-7DF4-B70585CCED50}" v="396" dt="2023-12-03T19:17:31.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12/5/2023</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3853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12/5/2023</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6345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12/5/2023</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21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12/5/2023</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63278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12/5/2023</a:t>
            </a:fld>
            <a:endParaRPr lang="en-US"/>
          </a:p>
        </p:txBody>
      </p:sp>
    </p:spTree>
    <p:extLst>
      <p:ext uri="{BB962C8B-B14F-4D97-AF65-F5344CB8AC3E}">
        <p14:creationId xmlns:p14="http://schemas.microsoft.com/office/powerpoint/2010/main" val="240481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12/5/2023</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53174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12/5/2023</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12/5/2023</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220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12/5/2023</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433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12/5/2023</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721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12/5/2023</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25386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12/5/2023</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251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eremiahlateef/JavaCustomProjectCOMP170F23/tree/ma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map of the world with different spices&#10;&#10;Description automatically generated">
            <a:extLst>
              <a:ext uri="{FF2B5EF4-FFF2-40B4-BE49-F238E27FC236}">
                <a16:creationId xmlns:a16="http://schemas.microsoft.com/office/drawing/2014/main" id="{0428B058-F654-1956-280C-E16485F92A9D}"/>
              </a:ext>
            </a:extLst>
          </p:cNvPr>
          <p:cNvPicPr>
            <a:picLocks noChangeAspect="1"/>
          </p:cNvPicPr>
          <p:nvPr/>
        </p:nvPicPr>
        <p:blipFill rotWithShape="1">
          <a:blip r:embed="rId2"/>
          <a:srcRect l="971" t="-190" r="-1032" b="11905"/>
          <a:stretch/>
        </p:blipFill>
        <p:spPr>
          <a:xfrm>
            <a:off x="1524" y="10"/>
            <a:ext cx="12196241" cy="6860150"/>
          </a:xfrm>
          <a:prstGeom prst="rect">
            <a:avLst/>
          </a:prstGeom>
        </p:spPr>
      </p:pic>
      <p:grpSp>
        <p:nvGrpSpPr>
          <p:cNvPr id="12" name="Group 11">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3" name="Freeform: Shape 12">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E7123C1-688E-72EC-AB56-E00B5054D259}"/>
              </a:ext>
            </a:extLst>
          </p:cNvPr>
          <p:cNvSpPr>
            <a:spLocks noGrp="1"/>
          </p:cNvSpPr>
          <p:nvPr>
            <p:ph type="ctrTitle"/>
          </p:nvPr>
        </p:nvSpPr>
        <p:spPr>
          <a:xfrm>
            <a:off x="1314450" y="1700473"/>
            <a:ext cx="4596649" cy="3191255"/>
          </a:xfrm>
        </p:spPr>
        <p:txBody>
          <a:bodyPr anchor="b">
            <a:normAutofit/>
          </a:bodyPr>
          <a:lstStyle/>
          <a:p>
            <a:pPr algn="ctr"/>
            <a:r>
              <a:rPr lang="en-US" sz="4800">
                <a:solidFill>
                  <a:schemeClr val="tx1">
                    <a:lumMod val="75000"/>
                    <a:lumOff val="25000"/>
                  </a:schemeClr>
                </a:solidFill>
              </a:rPr>
              <a:t>Multicultural Menu</a:t>
            </a:r>
            <a:br>
              <a:rPr lang="en-US" sz="4800">
                <a:solidFill>
                  <a:schemeClr val="tx1">
                    <a:lumMod val="75000"/>
                    <a:lumOff val="25000"/>
                  </a:schemeClr>
                </a:solidFill>
              </a:rPr>
            </a:br>
            <a:r>
              <a:rPr lang="en-US" sz="2200">
                <a:solidFill>
                  <a:schemeClr val="tx1">
                    <a:lumMod val="75000"/>
                    <a:lumOff val="25000"/>
                  </a:schemeClr>
                </a:solidFill>
                <a:ea typeface="Meiryo"/>
                <a:hlinkClick r:id="rId3">
                  <a:extLst>
                    <a:ext uri="{A12FA001-AC4F-418D-AE19-62706E023703}">
                      <ahyp:hlinkClr xmlns:ahyp="http://schemas.microsoft.com/office/drawing/2018/hyperlinkcolor" val="tx"/>
                    </a:ext>
                  </a:extLst>
                </a:hlinkClick>
              </a:rPr>
              <a:t>GitHubLink</a:t>
            </a:r>
            <a:endParaRPr lang="en-US" sz="2200">
              <a:solidFill>
                <a:schemeClr val="tx1">
                  <a:lumMod val="75000"/>
                  <a:lumOff val="25000"/>
                </a:schemeClr>
              </a:solidFill>
              <a:ea typeface="Meiryo"/>
            </a:endParaRPr>
          </a:p>
        </p:txBody>
      </p:sp>
    </p:spTree>
    <p:extLst>
      <p:ext uri="{BB962C8B-B14F-4D97-AF65-F5344CB8AC3E}">
        <p14:creationId xmlns:p14="http://schemas.microsoft.com/office/powerpoint/2010/main" val="266840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7" name="Content Placeholder 56">
            <a:extLst>
              <a:ext uri="{FF2B5EF4-FFF2-40B4-BE49-F238E27FC236}">
                <a16:creationId xmlns:a16="http://schemas.microsoft.com/office/drawing/2014/main" id="{00A413DD-AC61-7D8C-277F-F5369B6EC1B8}"/>
              </a:ext>
            </a:extLst>
          </p:cNvPr>
          <p:cNvSpPr>
            <a:spLocks noGrp="1"/>
          </p:cNvSpPr>
          <p:nvPr>
            <p:ph idx="1"/>
          </p:nvPr>
        </p:nvSpPr>
        <p:spPr>
          <a:xfrm>
            <a:off x="7684369" y="3220279"/>
            <a:ext cx="3996098" cy="2385392"/>
          </a:xfrm>
        </p:spPr>
        <p:txBody>
          <a:bodyPr vert="horz" lIns="109728" tIns="109728" rIns="109728" bIns="91440" rtlCol="0" anchor="t">
            <a:normAutofit lnSpcReduction="10000"/>
          </a:bodyPr>
          <a:lstStyle/>
          <a:p>
            <a:r>
              <a:rPr lang="en-US">
                <a:ea typeface="Meiryo"/>
              </a:rPr>
              <a:t>The options for the questions are also modified based on the user's dietary preference. Non-vegan has four options; vegan has two options. </a:t>
            </a:r>
            <a:endParaRPr lang="en-US"/>
          </a:p>
        </p:txBody>
      </p:sp>
      <p:pic>
        <p:nvPicPr>
          <p:cNvPr id="3" name="Picture 2" descr="A white background with black text&#10;&#10;Description automatically generated">
            <a:extLst>
              <a:ext uri="{FF2B5EF4-FFF2-40B4-BE49-F238E27FC236}">
                <a16:creationId xmlns:a16="http://schemas.microsoft.com/office/drawing/2014/main" id="{BCDC71CC-2CA7-1BBC-BE8C-A44461515AFE}"/>
              </a:ext>
            </a:extLst>
          </p:cNvPr>
          <p:cNvPicPr>
            <a:picLocks noChangeAspect="1"/>
          </p:cNvPicPr>
          <p:nvPr/>
        </p:nvPicPr>
        <p:blipFill>
          <a:blip r:embed="rId2"/>
          <a:stretch>
            <a:fillRect/>
          </a:stretch>
        </p:blipFill>
        <p:spPr>
          <a:xfrm>
            <a:off x="235742" y="4106590"/>
            <a:ext cx="6015857" cy="196217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572CE47-0684-5211-3B67-4303D070D750}"/>
              </a:ext>
            </a:extLst>
          </p:cNvPr>
          <p:cNvPicPr>
            <a:picLocks noChangeAspect="1"/>
          </p:cNvPicPr>
          <p:nvPr/>
        </p:nvPicPr>
        <p:blipFill>
          <a:blip r:embed="rId3"/>
          <a:stretch>
            <a:fillRect/>
          </a:stretch>
        </p:blipFill>
        <p:spPr>
          <a:xfrm>
            <a:off x="162757" y="1098736"/>
            <a:ext cx="6142653" cy="2514183"/>
          </a:xfrm>
          <a:prstGeom prst="rect">
            <a:avLst/>
          </a:prstGeom>
        </p:spPr>
      </p:pic>
    </p:spTree>
    <p:extLst>
      <p:ext uri="{BB962C8B-B14F-4D97-AF65-F5344CB8AC3E}">
        <p14:creationId xmlns:p14="http://schemas.microsoft.com/office/powerpoint/2010/main" val="407035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7" name="Content Placeholder 56">
            <a:extLst>
              <a:ext uri="{FF2B5EF4-FFF2-40B4-BE49-F238E27FC236}">
                <a16:creationId xmlns:a16="http://schemas.microsoft.com/office/drawing/2014/main" id="{00A413DD-AC61-7D8C-277F-F5369B6EC1B8}"/>
              </a:ext>
            </a:extLst>
          </p:cNvPr>
          <p:cNvSpPr>
            <a:spLocks noGrp="1"/>
          </p:cNvSpPr>
          <p:nvPr>
            <p:ph idx="1"/>
          </p:nvPr>
        </p:nvSpPr>
        <p:spPr>
          <a:xfrm>
            <a:off x="7684369" y="3220279"/>
            <a:ext cx="3996098" cy="2385392"/>
          </a:xfrm>
        </p:spPr>
        <p:txBody>
          <a:bodyPr vert="horz" lIns="109728" tIns="109728" rIns="109728" bIns="91440" rtlCol="0" anchor="t">
            <a:normAutofit/>
          </a:bodyPr>
          <a:lstStyle/>
          <a:p>
            <a:r>
              <a:rPr lang="en-US">
                <a:ea typeface="Meiryo"/>
              </a:rPr>
              <a:t>A snapshot of the program along with the results generated. </a:t>
            </a:r>
          </a:p>
        </p:txBody>
      </p:sp>
      <p:pic>
        <p:nvPicPr>
          <p:cNvPr id="2" name="Picture 1" descr="A screenshot of a computer&#10;&#10;Description automatically generated">
            <a:extLst>
              <a:ext uri="{FF2B5EF4-FFF2-40B4-BE49-F238E27FC236}">
                <a16:creationId xmlns:a16="http://schemas.microsoft.com/office/drawing/2014/main" id="{96673473-7EA1-74EA-74F0-940BE08072A0}"/>
              </a:ext>
            </a:extLst>
          </p:cNvPr>
          <p:cNvPicPr>
            <a:picLocks noChangeAspect="1"/>
          </p:cNvPicPr>
          <p:nvPr/>
        </p:nvPicPr>
        <p:blipFill>
          <a:blip r:embed="rId2"/>
          <a:stretch>
            <a:fillRect/>
          </a:stretch>
        </p:blipFill>
        <p:spPr>
          <a:xfrm>
            <a:off x="-3110" y="279509"/>
            <a:ext cx="6351037" cy="6127922"/>
          </a:xfrm>
          <a:prstGeom prst="rect">
            <a:avLst/>
          </a:prstGeom>
        </p:spPr>
      </p:pic>
    </p:spTree>
    <p:extLst>
      <p:ext uri="{BB962C8B-B14F-4D97-AF65-F5344CB8AC3E}">
        <p14:creationId xmlns:p14="http://schemas.microsoft.com/office/powerpoint/2010/main" val="168312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7" name="Group 16">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18" name="Freeform: Shape 17">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37EC04B-B87B-2CAA-280A-6A624A3469AA}"/>
              </a:ext>
            </a:extLst>
          </p:cNvPr>
          <p:cNvSpPr>
            <a:spLocks noGrp="1"/>
          </p:cNvSpPr>
          <p:nvPr>
            <p:ph type="title"/>
          </p:nvPr>
        </p:nvSpPr>
        <p:spPr>
          <a:xfrm>
            <a:off x="711804" y="1711464"/>
            <a:ext cx="5793851" cy="2625114"/>
          </a:xfrm>
        </p:spPr>
        <p:txBody>
          <a:bodyPr anchor="b">
            <a:normAutofit/>
          </a:bodyPr>
          <a:lstStyle/>
          <a:p>
            <a:pPr algn="ctr"/>
            <a:r>
              <a:rPr lang="en-US" sz="5400">
                <a:ea typeface="Meiryo"/>
              </a:rPr>
              <a:t>Thank You </a:t>
            </a:r>
          </a:p>
        </p:txBody>
      </p:sp>
    </p:spTree>
    <p:extLst>
      <p:ext uri="{BB962C8B-B14F-4D97-AF65-F5344CB8AC3E}">
        <p14:creationId xmlns:p14="http://schemas.microsoft.com/office/powerpoint/2010/main" val="317722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AC90-BA6A-4CE1-10C8-070E4D9D6A8A}"/>
              </a:ext>
            </a:extLst>
          </p:cNvPr>
          <p:cNvSpPr>
            <a:spLocks noGrp="1"/>
          </p:cNvSpPr>
          <p:nvPr>
            <p:ph type="title"/>
          </p:nvPr>
        </p:nvSpPr>
        <p:spPr/>
        <p:txBody>
          <a:bodyPr>
            <a:normAutofit fontScale="90000"/>
          </a:bodyPr>
          <a:lstStyle/>
          <a:p>
            <a:r>
              <a:rPr lang="en-US"/>
              <a:t>COMP 170 – Final Project Presentation</a:t>
            </a:r>
          </a:p>
        </p:txBody>
      </p:sp>
      <p:sp>
        <p:nvSpPr>
          <p:cNvPr id="3" name="Content Placeholder 2">
            <a:extLst>
              <a:ext uri="{FF2B5EF4-FFF2-40B4-BE49-F238E27FC236}">
                <a16:creationId xmlns:a16="http://schemas.microsoft.com/office/drawing/2014/main" id="{AC7F3F12-AC84-33E3-5BF8-3A7730799740}"/>
              </a:ext>
            </a:extLst>
          </p:cNvPr>
          <p:cNvSpPr>
            <a:spLocks noGrp="1"/>
          </p:cNvSpPr>
          <p:nvPr>
            <p:ph idx="1"/>
          </p:nvPr>
        </p:nvSpPr>
        <p:spPr/>
        <p:txBody>
          <a:bodyPr vert="horz" lIns="109728" tIns="109728" rIns="109728" bIns="91440" rtlCol="0" anchor="t">
            <a:normAutofit/>
          </a:bodyPr>
          <a:lstStyle/>
          <a:p>
            <a:r>
              <a:rPr lang="en-US" sz="2400"/>
              <a:t>Team Name: Team 3</a:t>
            </a:r>
          </a:p>
          <a:p>
            <a:r>
              <a:rPr lang="en-US" sz="2400"/>
              <a:t>Team Members:</a:t>
            </a:r>
            <a:endParaRPr lang="en-US" sz="2400">
              <a:ea typeface="Meiryo"/>
            </a:endParaRPr>
          </a:p>
          <a:p>
            <a:pPr marL="285750" indent="-285750">
              <a:buFont typeface="Arial" panose="020B0604020202020204" pitchFamily="34" charset="0"/>
              <a:buChar char="•"/>
            </a:pPr>
            <a:r>
              <a:rPr lang="en-US" sz="2400"/>
              <a:t>Alberta </a:t>
            </a:r>
            <a:r>
              <a:rPr lang="en-US" sz="2400" err="1"/>
              <a:t>Ayitey</a:t>
            </a:r>
            <a:r>
              <a:rPr lang="en-US" sz="2400"/>
              <a:t>- Database Collection </a:t>
            </a:r>
            <a:endParaRPr lang="en-US" sz="2400">
              <a:ea typeface="Meiryo"/>
            </a:endParaRPr>
          </a:p>
          <a:p>
            <a:pPr marL="285750" indent="-285750">
              <a:buFont typeface="Arial" panose="020B0604020202020204" pitchFamily="34" charset="0"/>
              <a:buChar char="•"/>
            </a:pPr>
            <a:r>
              <a:rPr lang="en-US" sz="2400"/>
              <a:t>Jeremiah Lateef- Program Structure</a:t>
            </a:r>
            <a:endParaRPr lang="en-US" sz="2400">
              <a:ea typeface="Meiryo"/>
            </a:endParaRPr>
          </a:p>
          <a:p>
            <a:pPr marL="285750" indent="-285750">
              <a:buFont typeface="Arial" panose="020B0604020202020204" pitchFamily="34" charset="0"/>
              <a:buChar char="•"/>
            </a:pPr>
            <a:r>
              <a:rPr lang="en-US" sz="2400"/>
              <a:t>Shwetha Vaidyanathan- Content/Design</a:t>
            </a:r>
            <a:endParaRPr lang="en-US" sz="2400">
              <a:ea typeface="Meiryo"/>
            </a:endParaRPr>
          </a:p>
        </p:txBody>
      </p:sp>
    </p:spTree>
    <p:extLst>
      <p:ext uri="{BB962C8B-B14F-4D97-AF65-F5344CB8AC3E}">
        <p14:creationId xmlns:p14="http://schemas.microsoft.com/office/powerpoint/2010/main" val="9897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351-CA08-BB96-B85D-546141B2EED6}"/>
              </a:ext>
            </a:extLst>
          </p:cNvPr>
          <p:cNvSpPr>
            <a:spLocks noGrp="1"/>
          </p:cNvSpPr>
          <p:nvPr>
            <p:ph type="title"/>
          </p:nvPr>
        </p:nvSpPr>
        <p:spPr/>
        <p:txBody>
          <a:bodyPr/>
          <a:lstStyle/>
          <a:p>
            <a:r>
              <a:rPr lang="en-IN"/>
              <a:t>Final Project Overall Idea</a:t>
            </a:r>
            <a:endParaRPr lang="en-US"/>
          </a:p>
        </p:txBody>
      </p:sp>
      <p:sp>
        <p:nvSpPr>
          <p:cNvPr id="3" name="Content Placeholder 2">
            <a:extLst>
              <a:ext uri="{FF2B5EF4-FFF2-40B4-BE49-F238E27FC236}">
                <a16:creationId xmlns:a16="http://schemas.microsoft.com/office/drawing/2014/main" id="{99646D36-A0ED-5C8F-2BCD-D9A7607D904C}"/>
              </a:ext>
            </a:extLst>
          </p:cNvPr>
          <p:cNvSpPr>
            <a:spLocks noGrp="1"/>
          </p:cNvSpPr>
          <p:nvPr>
            <p:ph idx="1"/>
          </p:nvPr>
        </p:nvSpPr>
        <p:spPr/>
        <p:txBody>
          <a:bodyPr vert="horz" lIns="109728" tIns="109728" rIns="109728" bIns="91440" rtlCol="0" anchor="t">
            <a:normAutofit lnSpcReduction="10000"/>
          </a:bodyPr>
          <a:lstStyle/>
          <a:p>
            <a:pPr marL="285750" indent="-285750">
              <a:buFont typeface="Wingdings" pitchFamily="2" charset="2"/>
              <a:buChar char="§"/>
            </a:pPr>
            <a:r>
              <a:rPr lang="en-IN"/>
              <a:t>Name of the Project: Multicultural Menu</a:t>
            </a:r>
          </a:p>
          <a:p>
            <a:pPr marL="285750" indent="-285750">
              <a:buFont typeface="Wingdings" pitchFamily="2" charset="2"/>
              <a:buChar char="§"/>
            </a:pPr>
            <a:r>
              <a:rPr lang="en-IN"/>
              <a:t>How the Project works:</a:t>
            </a:r>
            <a:endParaRPr lang="en-IN">
              <a:ea typeface="Meiryo"/>
            </a:endParaRPr>
          </a:p>
          <a:p>
            <a:r>
              <a:rPr lang="en-IN"/>
              <a:t>This project aims to present a personalized menu with dishes from Asia, Africa, the Caribbean, and Europe. The user will interact with the program by answering questions to understand their choice of region, dietary preference, and allergies, if any. The program will then provide an itemized list of menu items. The program was made to celebrate the diversity of food across the world and provide knowledge on various dishes. </a:t>
            </a:r>
            <a:endParaRPr lang="en-US"/>
          </a:p>
        </p:txBody>
      </p:sp>
    </p:spTree>
    <p:extLst>
      <p:ext uri="{BB962C8B-B14F-4D97-AF65-F5344CB8AC3E}">
        <p14:creationId xmlns:p14="http://schemas.microsoft.com/office/powerpoint/2010/main" val="420982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FAFF-0822-1F7F-2F33-A3DAC1F156CA}"/>
              </a:ext>
            </a:extLst>
          </p:cNvPr>
          <p:cNvSpPr>
            <a:spLocks noGrp="1"/>
          </p:cNvSpPr>
          <p:nvPr>
            <p:ph type="title"/>
          </p:nvPr>
        </p:nvSpPr>
        <p:spPr/>
        <p:txBody>
          <a:bodyPr/>
          <a:lstStyle/>
          <a:p>
            <a:r>
              <a:rPr lang="en-US" sz="3200"/>
              <a:t>Overall Organization</a:t>
            </a:r>
            <a:endParaRPr lang="en-US"/>
          </a:p>
        </p:txBody>
      </p:sp>
      <p:sp>
        <p:nvSpPr>
          <p:cNvPr id="3" name="Content Placeholder 2">
            <a:extLst>
              <a:ext uri="{FF2B5EF4-FFF2-40B4-BE49-F238E27FC236}">
                <a16:creationId xmlns:a16="http://schemas.microsoft.com/office/drawing/2014/main" id="{EE7BD038-7955-A831-5C7F-7DD9B36B0643}"/>
              </a:ext>
            </a:extLst>
          </p:cNvPr>
          <p:cNvSpPr>
            <a:spLocks noGrp="1"/>
          </p:cNvSpPr>
          <p:nvPr>
            <p:ph idx="1"/>
          </p:nvPr>
        </p:nvSpPr>
        <p:spPr/>
        <p:txBody>
          <a:bodyPr vert="horz" lIns="109728" tIns="109728" rIns="109728" bIns="91440" rtlCol="0" anchor="t">
            <a:normAutofit fontScale="85000" lnSpcReduction="20000"/>
          </a:bodyPr>
          <a:lstStyle/>
          <a:p>
            <a:r>
              <a:rPr lang="en-US" b="1"/>
              <a:t>Class/program structure-</a:t>
            </a:r>
            <a:endParaRPr lang="en-US" b="1">
              <a:ea typeface="Meiryo"/>
            </a:endParaRPr>
          </a:p>
          <a:p>
            <a:r>
              <a:rPr lang="en-US"/>
              <a:t>There is one main java file, along with other text files and a JSON File.</a:t>
            </a:r>
          </a:p>
          <a:p>
            <a:r>
              <a:rPr lang="en-US" b="1"/>
              <a:t>What do they do-</a:t>
            </a:r>
            <a:endParaRPr lang="en-US" b="1">
              <a:ea typeface="Meiryo"/>
            </a:endParaRPr>
          </a:p>
          <a:p>
            <a:r>
              <a:rPr lang="en-US"/>
              <a:t>The JSON File has the arrays of all the menu items grouped based on the region, dietary preference, and allergies. The main java file will extract the content from this file. There are five methods in the main program.</a:t>
            </a:r>
          </a:p>
          <a:p>
            <a:r>
              <a:rPr lang="en-US" b="1"/>
              <a:t>Any Project text files and how they’re used-</a:t>
            </a:r>
            <a:endParaRPr lang="en-US" b="1">
              <a:ea typeface="Meiryo"/>
            </a:endParaRPr>
          </a:p>
          <a:p>
            <a:r>
              <a:rPr lang="en-US"/>
              <a:t>There are four text files which contain content for the various questions, and statements. We created a </a:t>
            </a:r>
            <a:r>
              <a:rPr lang="en-US" err="1"/>
              <a:t>Github</a:t>
            </a:r>
            <a:r>
              <a:rPr lang="en-US"/>
              <a:t> repository, and hosted all our files there, this made editing and working on the file much easier. </a:t>
            </a:r>
            <a:endParaRPr lang="en-US">
              <a:ea typeface="Meiryo"/>
            </a:endParaRPr>
          </a:p>
        </p:txBody>
      </p:sp>
    </p:spTree>
    <p:extLst>
      <p:ext uri="{BB962C8B-B14F-4D97-AF65-F5344CB8AC3E}">
        <p14:creationId xmlns:p14="http://schemas.microsoft.com/office/powerpoint/2010/main" val="346830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845-1DA1-5A3A-85CA-58F7304F587A}"/>
              </a:ext>
            </a:extLst>
          </p:cNvPr>
          <p:cNvSpPr>
            <a:spLocks noGrp="1"/>
          </p:cNvSpPr>
          <p:nvPr>
            <p:ph type="title"/>
          </p:nvPr>
        </p:nvSpPr>
        <p:spPr/>
        <p:txBody>
          <a:bodyPr/>
          <a:lstStyle/>
          <a:p>
            <a:r>
              <a:rPr lang="en-US" sz="3200"/>
              <a:t>Project Testing</a:t>
            </a:r>
            <a:endParaRPr lang="en-US"/>
          </a:p>
        </p:txBody>
      </p:sp>
      <p:sp>
        <p:nvSpPr>
          <p:cNvPr id="3" name="Content Placeholder 2">
            <a:extLst>
              <a:ext uri="{FF2B5EF4-FFF2-40B4-BE49-F238E27FC236}">
                <a16:creationId xmlns:a16="http://schemas.microsoft.com/office/drawing/2014/main" id="{728EF550-AFA6-0706-AA5E-01B470EC7F62}"/>
              </a:ext>
            </a:extLst>
          </p:cNvPr>
          <p:cNvSpPr>
            <a:spLocks noGrp="1"/>
          </p:cNvSpPr>
          <p:nvPr>
            <p:ph idx="1"/>
          </p:nvPr>
        </p:nvSpPr>
        <p:spPr/>
        <p:txBody>
          <a:bodyPr vert="horz" lIns="109728" tIns="109728" rIns="109728" bIns="91440" rtlCol="0" anchor="t">
            <a:normAutofit fontScale="85000" lnSpcReduction="10000"/>
          </a:bodyPr>
          <a:lstStyle/>
          <a:p>
            <a:r>
              <a:rPr lang="en-US" b="1"/>
              <a:t>How did you test your Project?</a:t>
            </a:r>
            <a:endParaRPr lang="en-US" b="1">
              <a:ea typeface="Meiryo"/>
            </a:endParaRPr>
          </a:p>
          <a:p>
            <a:r>
              <a:rPr lang="en-US"/>
              <a:t>We tested the project by ourselves, and then got feedback from family and friends, to gauge if the various questions resonated with them. </a:t>
            </a:r>
          </a:p>
          <a:p>
            <a:r>
              <a:rPr lang="en-US" b="1"/>
              <a:t>What kinds of tests did you run?</a:t>
            </a:r>
            <a:endParaRPr lang="en-US" b="1">
              <a:ea typeface="Meiryo"/>
            </a:endParaRPr>
          </a:p>
          <a:p>
            <a:r>
              <a:rPr lang="en-US"/>
              <a:t>The very first test we ran after writing out the methods was to prepare for the contingencies if the user does not provide a response. The second test we did was to ensure that the user only picks among the predefined values.</a:t>
            </a:r>
            <a:endParaRPr lang="en-US">
              <a:ea typeface="Meiryo"/>
            </a:endParaRPr>
          </a:p>
          <a:p>
            <a:r>
              <a:rPr lang="en-US" b="1"/>
              <a:t>Who was responsible for what aspects of Project testing?</a:t>
            </a:r>
            <a:endParaRPr lang="en-US" b="1">
              <a:ea typeface="Meiryo"/>
            </a:endParaRPr>
          </a:p>
          <a:p>
            <a:endParaRPr lang="en-US"/>
          </a:p>
          <a:p>
            <a:endParaRPr lang="en-US"/>
          </a:p>
        </p:txBody>
      </p:sp>
    </p:spTree>
    <p:extLst>
      <p:ext uri="{BB962C8B-B14F-4D97-AF65-F5344CB8AC3E}">
        <p14:creationId xmlns:p14="http://schemas.microsoft.com/office/powerpoint/2010/main" val="293761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6CE8-F87E-5768-9F94-72641A798B25}"/>
              </a:ext>
            </a:extLst>
          </p:cNvPr>
          <p:cNvSpPr>
            <a:spLocks noGrp="1"/>
          </p:cNvSpPr>
          <p:nvPr>
            <p:ph type="title"/>
          </p:nvPr>
        </p:nvSpPr>
        <p:spPr/>
        <p:txBody>
          <a:bodyPr/>
          <a:lstStyle/>
          <a:p>
            <a:r>
              <a:rPr lang="en-US" sz="3200"/>
              <a:t>Learning Beyond Class</a:t>
            </a:r>
            <a:endParaRPr lang="en-US"/>
          </a:p>
        </p:txBody>
      </p:sp>
      <p:sp>
        <p:nvSpPr>
          <p:cNvPr id="3" name="Content Placeholder 2">
            <a:extLst>
              <a:ext uri="{FF2B5EF4-FFF2-40B4-BE49-F238E27FC236}">
                <a16:creationId xmlns:a16="http://schemas.microsoft.com/office/drawing/2014/main" id="{E722BCFF-D55A-6B50-8EC2-9D55AEF4D657}"/>
              </a:ext>
            </a:extLst>
          </p:cNvPr>
          <p:cNvSpPr>
            <a:spLocks noGrp="1"/>
          </p:cNvSpPr>
          <p:nvPr>
            <p:ph idx="1"/>
          </p:nvPr>
        </p:nvSpPr>
        <p:spPr/>
        <p:txBody>
          <a:bodyPr vert="horz" lIns="109728" tIns="109728" rIns="109728" bIns="91440" rtlCol="0" anchor="t">
            <a:normAutofit fontScale="85000" lnSpcReduction="10000"/>
          </a:bodyPr>
          <a:lstStyle/>
          <a:p>
            <a:pPr marL="285750" indent="-285750">
              <a:buFont typeface="Arial" panose="020B0503020204020204" pitchFamily="34" charset="0"/>
              <a:buChar char="•"/>
            </a:pPr>
            <a:r>
              <a:rPr lang="en-US"/>
              <a:t>We learnt to use JSON, especially in terms of adding the data there, and extracting it to the main Java program. We used </a:t>
            </a:r>
            <a:r>
              <a:rPr lang="en-US">
                <a:ea typeface="+mn-lt"/>
                <a:cs typeface="+mn-lt"/>
              </a:rPr>
              <a:t>JSON-simple library  to decode all the data from the JSON Array. </a:t>
            </a:r>
            <a:endParaRPr lang="en-US">
              <a:ea typeface="Meiryo"/>
            </a:endParaRPr>
          </a:p>
          <a:p>
            <a:pPr marL="285750" indent="-285750">
              <a:buFont typeface="Arial" panose="020B0503020204020204" pitchFamily="34" charset="0"/>
              <a:buChar char="•"/>
            </a:pPr>
            <a:r>
              <a:rPr lang="en-US">
                <a:ea typeface="+mn-lt"/>
                <a:cs typeface="+mn-lt"/>
              </a:rPr>
              <a:t>This was very difficult to work out, when Dr. Yacobellis sent us a link which gave Jeremiah the means to complete the code by linking it to the array. We also became better at understanding and collecting data from various resources. Since our project has a strong inter-cultural element, we were able to learn more about each other's cultures and cuisines.</a:t>
            </a:r>
          </a:p>
          <a:p>
            <a:pPr marL="285750" indent="-285750">
              <a:buFont typeface="Arial" panose="020B0503020204020204" pitchFamily="34" charset="0"/>
              <a:buChar char="•"/>
            </a:pPr>
            <a:r>
              <a:rPr lang="en-US">
                <a:ea typeface="Meiryo"/>
              </a:rPr>
              <a:t>We also learnt how to use the ternary operator in place of an if/else statement. </a:t>
            </a: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236783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9385-C060-70DB-528C-1F73244B2DFB}"/>
              </a:ext>
            </a:extLst>
          </p:cNvPr>
          <p:cNvSpPr>
            <a:spLocks noGrp="1"/>
          </p:cNvSpPr>
          <p:nvPr>
            <p:ph type="title"/>
          </p:nvPr>
        </p:nvSpPr>
        <p:spPr/>
        <p:txBody>
          <a:bodyPr>
            <a:normAutofit/>
          </a:bodyPr>
          <a:lstStyle/>
          <a:p>
            <a:r>
              <a:rPr lang="en-US" sz="3200"/>
              <a:t>Biggest Challenges</a:t>
            </a:r>
            <a:endParaRPr lang="en-US"/>
          </a:p>
        </p:txBody>
      </p:sp>
      <p:sp>
        <p:nvSpPr>
          <p:cNvPr id="3" name="Content Placeholder 2">
            <a:extLst>
              <a:ext uri="{FF2B5EF4-FFF2-40B4-BE49-F238E27FC236}">
                <a16:creationId xmlns:a16="http://schemas.microsoft.com/office/drawing/2014/main" id="{75AC7F22-A134-A7B7-F50B-84FA3E1DFA5E}"/>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r>
              <a:rPr lang="en-US" sz="1200">
                <a:ea typeface="Meiryo"/>
              </a:rPr>
              <a:t>The first challenge was choosing the database we could use to store our files. We focused on access and readability. We eventually decided to use JSON because Jeremiah had a prior experience in JavaScript and how to structure a JSON database.</a:t>
            </a:r>
          </a:p>
          <a:p>
            <a:pPr marL="285750" indent="-285750">
              <a:buFont typeface="Arial" panose="020B0503020204020204" pitchFamily="34" charset="0"/>
              <a:buChar char="•"/>
            </a:pPr>
            <a:r>
              <a:rPr lang="en-US" sz="1200">
                <a:ea typeface="Meiryo"/>
              </a:rPr>
              <a:t>The</a:t>
            </a:r>
            <a:r>
              <a:rPr lang="en-US" sz="1200">
                <a:ea typeface="+mn-lt"/>
                <a:cs typeface="+mn-lt"/>
              </a:rPr>
              <a:t> biggest challenge was decoding and extracting the data from the JSON array. We tried to use Stream API at first because that was the first option, we saw on YouTube, but it was too complicated to learn within a short time. After inquiring from Prof. Yacobellis, the JSON-simple library was recommended to us. We tried it out and after several attempts, we were able to decode the menus from the file.</a:t>
            </a:r>
            <a:endParaRPr lang="en-US" sz="1200">
              <a:ea typeface="Meiryo"/>
            </a:endParaRPr>
          </a:p>
          <a:p>
            <a:pPr marL="285750" indent="-285750">
              <a:buFont typeface="Arial" panose="020B0503020204020204" pitchFamily="34" charset="0"/>
              <a:buChar char="•"/>
            </a:pPr>
            <a:r>
              <a:rPr lang="en-US" sz="1200">
                <a:ea typeface="Meiryo"/>
              </a:rPr>
              <a:t>When we started gathering data, we had to learn to collate, and format the data respecting the culture it has emerged from. As recipes can be changed based on preference, we decided to stick to the traditional mode of the recipe. </a:t>
            </a:r>
          </a:p>
        </p:txBody>
      </p:sp>
    </p:spTree>
    <p:extLst>
      <p:ext uri="{BB962C8B-B14F-4D97-AF65-F5344CB8AC3E}">
        <p14:creationId xmlns:p14="http://schemas.microsoft.com/office/powerpoint/2010/main" val="258887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D79-8F49-B46C-BA29-B82A7CC6B6AE}"/>
              </a:ext>
            </a:extLst>
          </p:cNvPr>
          <p:cNvSpPr>
            <a:spLocks noGrp="1"/>
          </p:cNvSpPr>
          <p:nvPr>
            <p:ph type="title"/>
          </p:nvPr>
        </p:nvSpPr>
        <p:spPr/>
        <p:txBody>
          <a:bodyPr/>
          <a:lstStyle/>
          <a:p>
            <a:r>
              <a:rPr lang="en-US"/>
              <a:t>Project Demo</a:t>
            </a:r>
          </a:p>
        </p:txBody>
      </p:sp>
      <p:sp>
        <p:nvSpPr>
          <p:cNvPr id="3" name="Content Placeholder 2">
            <a:extLst>
              <a:ext uri="{FF2B5EF4-FFF2-40B4-BE49-F238E27FC236}">
                <a16:creationId xmlns:a16="http://schemas.microsoft.com/office/drawing/2014/main" id="{8C7DDBB7-4E09-2815-DE1B-4B2969EE727D}"/>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endParaRPr lang="en-US" sz="1200">
              <a:solidFill>
                <a:srgbClr val="374151"/>
              </a:solidFill>
              <a:ea typeface="+mn-lt"/>
              <a:cs typeface="+mn-lt"/>
            </a:endParaRPr>
          </a:p>
          <a:p>
            <a:r>
              <a:rPr lang="en-US">
                <a:ea typeface="Meiryo"/>
              </a:rPr>
              <a:t>Multicultural Menu allows users to explore various dishes from Europe, Asia, Africa, and Caribbean. Users will be able to get a personalized list of dishes. The project has the following functionalities-</a:t>
            </a:r>
          </a:p>
          <a:p>
            <a:pPr marL="285750" indent="-285750">
              <a:buFont typeface="Arial" panose="020B0503020204020204" pitchFamily="34" charset="0"/>
              <a:buChar char="•"/>
            </a:pPr>
            <a:r>
              <a:rPr lang="en-US">
                <a:ea typeface="Meiryo"/>
              </a:rPr>
              <a:t>Menu Exploration</a:t>
            </a:r>
            <a:endParaRPr lang="en-US"/>
          </a:p>
          <a:p>
            <a:pPr marL="285750" indent="-285750">
              <a:buFont typeface="Arial" panose="020B0503020204020204" pitchFamily="34" charset="0"/>
              <a:buChar char="•"/>
            </a:pPr>
            <a:r>
              <a:rPr lang="en-US">
                <a:ea typeface="Meiryo"/>
              </a:rPr>
              <a:t>Information on the dishes</a:t>
            </a: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solidFill>
                <a:srgbClr val="404040"/>
              </a:solidFill>
              <a:ea typeface="Meiryo"/>
            </a:endParaRP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135410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screenshot of a computer program&#10;&#10;Description automatically generated">
            <a:extLst>
              <a:ext uri="{FF2B5EF4-FFF2-40B4-BE49-F238E27FC236}">
                <a16:creationId xmlns:a16="http://schemas.microsoft.com/office/drawing/2014/main" id="{A88310EA-73CC-3626-1E01-F456318FEB91}"/>
              </a:ext>
            </a:extLst>
          </p:cNvPr>
          <p:cNvPicPr>
            <a:picLocks noChangeAspect="1"/>
          </p:cNvPicPr>
          <p:nvPr/>
        </p:nvPicPr>
        <p:blipFill>
          <a:blip r:embed="rId2"/>
          <a:stretch>
            <a:fillRect/>
          </a:stretch>
        </p:blipFill>
        <p:spPr>
          <a:xfrm>
            <a:off x="965199" y="1027244"/>
            <a:ext cx="4788670" cy="2178844"/>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1E40AF32-B4AE-4538-45E6-F4E56DAE24BF}"/>
              </a:ext>
            </a:extLst>
          </p:cNvPr>
          <p:cNvPicPr>
            <a:picLocks noChangeAspect="1"/>
          </p:cNvPicPr>
          <p:nvPr/>
        </p:nvPicPr>
        <p:blipFill>
          <a:blip r:embed="rId3"/>
          <a:stretch>
            <a:fillRect/>
          </a:stretch>
        </p:blipFill>
        <p:spPr>
          <a:xfrm>
            <a:off x="975509" y="3589865"/>
            <a:ext cx="4749063" cy="2313073"/>
          </a:xfrm>
          <a:prstGeom prst="rect">
            <a:avLst/>
          </a:prstGeom>
        </p:spPr>
      </p:pic>
      <p:sp>
        <p:nvSpPr>
          <p:cNvPr id="57" name="Content Placeholder 56">
            <a:extLst>
              <a:ext uri="{FF2B5EF4-FFF2-40B4-BE49-F238E27FC236}">
                <a16:creationId xmlns:a16="http://schemas.microsoft.com/office/drawing/2014/main" id="{00A413DD-AC61-7D8C-277F-F5369B6EC1B8}"/>
              </a:ext>
            </a:extLst>
          </p:cNvPr>
          <p:cNvSpPr>
            <a:spLocks noGrp="1"/>
          </p:cNvSpPr>
          <p:nvPr>
            <p:ph idx="1"/>
          </p:nvPr>
        </p:nvSpPr>
        <p:spPr>
          <a:xfrm>
            <a:off x="7684369" y="3220279"/>
            <a:ext cx="3996098" cy="2385392"/>
          </a:xfrm>
        </p:spPr>
        <p:txBody>
          <a:bodyPr vert="horz" lIns="109728" tIns="109728" rIns="109728" bIns="91440" rtlCol="0" anchor="t">
            <a:normAutofit lnSpcReduction="10000"/>
          </a:bodyPr>
          <a:lstStyle/>
          <a:p>
            <a:r>
              <a:rPr lang="en-US">
                <a:ea typeface="Meiryo"/>
              </a:rPr>
              <a:t>We ensured that the user provide a feedback before we proceed, and the program prompts the user until they provide a proper response.  </a:t>
            </a:r>
            <a:endParaRPr lang="en-US"/>
          </a:p>
        </p:txBody>
      </p:sp>
    </p:spTree>
    <p:extLst>
      <p:ext uri="{BB962C8B-B14F-4D97-AF65-F5344CB8AC3E}">
        <p14:creationId xmlns:p14="http://schemas.microsoft.com/office/powerpoint/2010/main" val="303998502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SketchLinesVTI</vt:lpstr>
      <vt:lpstr>Multicultural Menu GitHubLink</vt:lpstr>
      <vt:lpstr>COMP 170 – Final Project Presentation</vt:lpstr>
      <vt:lpstr>Final Project Overall Idea</vt:lpstr>
      <vt:lpstr>Overall Organization</vt:lpstr>
      <vt:lpstr>Project Testing</vt:lpstr>
      <vt:lpstr>Learning Beyond Class</vt:lpstr>
      <vt:lpstr>Biggest Challenges</vt:lpstr>
      <vt:lpstr>Project Demo</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Lnu, Shwetha</dc:creator>
  <cp:revision>5</cp:revision>
  <dcterms:created xsi:type="dcterms:W3CDTF">2023-12-02T23:02:46Z</dcterms:created>
  <dcterms:modified xsi:type="dcterms:W3CDTF">2023-12-05T15:32:37Z</dcterms:modified>
</cp:coreProperties>
</file>