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7" r:id="rId11"/>
    <p:sldId id="269" r:id="rId12"/>
    <p:sldId id="263" r:id="rId13"/>
    <p:sldId id="271" r:id="rId14"/>
    <p:sldId id="273" r:id="rId15"/>
    <p:sldId id="272" r:id="rId16"/>
    <p:sldId id="274" r:id="rId17"/>
    <p:sldId id="275" r:id="rId18"/>
    <p:sldId id="278" r:id="rId19"/>
    <p:sldId id="279"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2" autoAdjust="0"/>
    <p:restoredTop sz="94660"/>
  </p:normalViewPr>
  <p:slideViewPr>
    <p:cSldViewPr snapToGrid="0">
      <p:cViewPr varScale="1">
        <p:scale>
          <a:sx n="111" d="100"/>
          <a:sy n="111" d="100"/>
        </p:scale>
        <p:origin x="6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8/31/2025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8/31/2025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eremiahsnipes/titanic_micro_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p:txBody>
          <a:bodyPr>
            <a:normAutofit fontScale="90000"/>
          </a:bodyPr>
          <a:lstStyle/>
          <a:p>
            <a:r>
              <a:rPr lang="en-US" sz="4400" dirty="0"/>
              <a:t>Titanic Survival Data</a:t>
            </a:r>
            <a:br>
              <a:rPr lang="en-US" sz="4400" dirty="0"/>
            </a:br>
            <a:r>
              <a:rPr lang="en-US" sz="4000" dirty="0"/>
              <a:t>Micro-Project 4 Machine Learning Project 2 of 2</a:t>
            </a:r>
            <a:br>
              <a:rPr lang="en-US" sz="4900" dirty="0"/>
            </a:br>
            <a:r>
              <a:rPr lang="en-US" sz="4900" dirty="0">
                <a:hlinkClick r:id="rId2"/>
              </a:rPr>
              <a:t>Repository link: </a:t>
            </a:r>
            <a:endParaRPr lang="en-US" sz="4400"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dirty="0"/>
              <a:t>Jeremiah Snipes</a:t>
            </a:r>
          </a:p>
          <a:p>
            <a:r>
              <a:rPr lang="en-US" dirty="0"/>
              <a:t>August 31</a:t>
            </a:r>
            <a:r>
              <a:rPr lang="en-US" baseline="30000" dirty="0"/>
              <a:t>st</a:t>
            </a:r>
            <a:r>
              <a:rPr lang="en-US" dirty="0"/>
              <a:t>, 2025</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AAD92-FBCD-23FC-A7AF-03EA63803D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F841E-B2AC-7F0F-40BB-423DA2A9158F}"/>
              </a:ext>
            </a:extLst>
          </p:cNvPr>
          <p:cNvSpPr>
            <a:spLocks noGrp="1"/>
          </p:cNvSpPr>
          <p:nvPr>
            <p:ph type="title"/>
          </p:nvPr>
        </p:nvSpPr>
        <p:spPr/>
        <p:txBody>
          <a:bodyPr/>
          <a:lstStyle/>
          <a:p>
            <a:pPr algn="ctr"/>
            <a:r>
              <a:rPr lang="en-US" dirty="0"/>
              <a:t>Analyze Data - Fare Boxplot</a:t>
            </a:r>
          </a:p>
        </p:txBody>
      </p:sp>
      <p:sp>
        <p:nvSpPr>
          <p:cNvPr id="4" name="TextBox 3">
            <a:extLst>
              <a:ext uri="{FF2B5EF4-FFF2-40B4-BE49-F238E27FC236}">
                <a16:creationId xmlns:a16="http://schemas.microsoft.com/office/drawing/2014/main" id="{7836C296-D9D9-3148-AE71-B5F31D7D17D5}"/>
              </a:ext>
            </a:extLst>
          </p:cNvPr>
          <p:cNvSpPr txBox="1"/>
          <p:nvPr/>
        </p:nvSpPr>
        <p:spPr>
          <a:xfrm>
            <a:off x="603849" y="5244860"/>
            <a:ext cx="11050438" cy="646331"/>
          </a:xfrm>
          <a:prstGeom prst="rect">
            <a:avLst/>
          </a:prstGeom>
          <a:noFill/>
        </p:spPr>
        <p:txBody>
          <a:bodyPr wrap="square" rtlCol="0">
            <a:spAutoFit/>
          </a:bodyPr>
          <a:lstStyle/>
          <a:p>
            <a:r>
              <a:rPr lang="en-US" dirty="0"/>
              <a:t>Passengers who paid higher fares were more likely to survive. The boxplot shows survivors clustered at higher fare levels, suggesting that wealth and class both played a role in who made it onto lifeboats.</a:t>
            </a:r>
          </a:p>
        </p:txBody>
      </p:sp>
      <p:pic>
        <p:nvPicPr>
          <p:cNvPr id="4098" name="Picture 2">
            <a:extLst>
              <a:ext uri="{FF2B5EF4-FFF2-40B4-BE49-F238E27FC236}">
                <a16:creationId xmlns:a16="http://schemas.microsoft.com/office/drawing/2014/main" id="{374356A6-2C61-85BF-A5D4-8F796BAB7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319" y="1327322"/>
            <a:ext cx="4457362" cy="3701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00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E022A-AED4-4006-4AE1-D784EDD95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143D4-CCC2-1F8B-16FD-019FD65765D8}"/>
              </a:ext>
            </a:extLst>
          </p:cNvPr>
          <p:cNvSpPr>
            <a:spLocks noGrp="1"/>
          </p:cNvSpPr>
          <p:nvPr>
            <p:ph type="title"/>
          </p:nvPr>
        </p:nvSpPr>
        <p:spPr/>
        <p:txBody>
          <a:bodyPr/>
          <a:lstStyle/>
          <a:p>
            <a:pPr algn="ctr"/>
            <a:r>
              <a:rPr lang="en-US" dirty="0"/>
              <a:t>Analyze Data - Correlation Heatmap</a:t>
            </a:r>
          </a:p>
        </p:txBody>
      </p:sp>
      <p:sp>
        <p:nvSpPr>
          <p:cNvPr id="4" name="TextBox 3">
            <a:extLst>
              <a:ext uri="{FF2B5EF4-FFF2-40B4-BE49-F238E27FC236}">
                <a16:creationId xmlns:a16="http://schemas.microsoft.com/office/drawing/2014/main" id="{BBD64EE6-859F-95BF-0DA8-D070D6E76EE7}"/>
              </a:ext>
            </a:extLst>
          </p:cNvPr>
          <p:cNvSpPr txBox="1"/>
          <p:nvPr/>
        </p:nvSpPr>
        <p:spPr>
          <a:xfrm>
            <a:off x="603849" y="5244860"/>
            <a:ext cx="11050438" cy="646331"/>
          </a:xfrm>
          <a:prstGeom prst="rect">
            <a:avLst/>
          </a:prstGeom>
          <a:noFill/>
        </p:spPr>
        <p:txBody>
          <a:bodyPr wrap="square" rtlCol="0">
            <a:spAutoFit/>
          </a:bodyPr>
          <a:lstStyle/>
          <a:p>
            <a:r>
              <a:rPr lang="en-US" dirty="0"/>
              <a:t>Survival is most strongly correlated with sex, passenger class, and fare. Age shows a weaker but still visible effect. These variables together form the clearest predictors of who survived the disaster.</a:t>
            </a:r>
          </a:p>
        </p:txBody>
      </p:sp>
      <p:pic>
        <p:nvPicPr>
          <p:cNvPr id="5" name="Picture 4">
            <a:extLst>
              <a:ext uri="{FF2B5EF4-FFF2-40B4-BE49-F238E27FC236}">
                <a16:creationId xmlns:a16="http://schemas.microsoft.com/office/drawing/2014/main" id="{4B5F6453-2C93-6CC7-8370-26E7B1987A67}"/>
              </a:ext>
            </a:extLst>
          </p:cNvPr>
          <p:cNvPicPr>
            <a:picLocks noChangeAspect="1"/>
          </p:cNvPicPr>
          <p:nvPr/>
        </p:nvPicPr>
        <p:blipFill>
          <a:blip r:embed="rId2"/>
          <a:stretch>
            <a:fillRect/>
          </a:stretch>
        </p:blipFill>
        <p:spPr>
          <a:xfrm>
            <a:off x="3276376" y="1307200"/>
            <a:ext cx="5196216" cy="3937660"/>
          </a:xfrm>
          <a:prstGeom prst="rect">
            <a:avLst/>
          </a:prstGeom>
        </p:spPr>
      </p:pic>
    </p:spTree>
    <p:extLst>
      <p:ext uri="{BB962C8B-B14F-4D97-AF65-F5344CB8AC3E}">
        <p14:creationId xmlns:p14="http://schemas.microsoft.com/office/powerpoint/2010/main" val="410489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fontScale="92500" lnSpcReduction="10000"/>
          </a:bodyPr>
          <a:lstStyle/>
          <a:p>
            <a:pPr marL="0" indent="0">
              <a:buNone/>
            </a:pPr>
            <a:r>
              <a:rPr lang="en-US" dirty="0"/>
              <a:t>Key Results</a:t>
            </a:r>
          </a:p>
          <a:p>
            <a:r>
              <a:rPr lang="en-US" dirty="0"/>
              <a:t>Women and children were more likely to survive, consistent with the “women and children first” practice.</a:t>
            </a:r>
          </a:p>
          <a:p>
            <a:r>
              <a:rPr lang="en-US" dirty="0"/>
              <a:t>First-class passengers had much higher survival rates (~63%) compared to third-class (~24%).</a:t>
            </a:r>
          </a:p>
          <a:p>
            <a:r>
              <a:rPr lang="en-US" dirty="0"/>
              <a:t>Higher fares were linked to higher survival, reflecting class and wealth effects.</a:t>
            </a:r>
          </a:p>
          <a:p>
            <a:r>
              <a:rPr lang="en-US" dirty="0"/>
              <a:t>Correlation analysis confirms sex, class, and fare as the strongest predictors of survival.</a:t>
            </a:r>
          </a:p>
          <a:p>
            <a:r>
              <a:rPr lang="en-US" dirty="0"/>
              <a:t>Age distribution shows children had an advantage, while survival rates for adult men were much lower.</a:t>
            </a:r>
          </a:p>
        </p:txBody>
      </p:sp>
    </p:spTree>
    <p:extLst>
      <p:ext uri="{BB962C8B-B14F-4D97-AF65-F5344CB8AC3E}">
        <p14:creationId xmlns:p14="http://schemas.microsoft.com/office/powerpoint/2010/main" val="230990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05676-70F6-7032-C334-CC364B2D5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62C50A-8BA5-6FD6-A35B-D6A3C65E80AC}"/>
              </a:ext>
            </a:extLst>
          </p:cNvPr>
          <p:cNvSpPr>
            <a:spLocks noGrp="1"/>
          </p:cNvSpPr>
          <p:nvPr>
            <p:ph type="title"/>
          </p:nvPr>
        </p:nvSpPr>
        <p:spPr/>
        <p:txBody>
          <a:bodyPr/>
          <a:lstStyle/>
          <a:p>
            <a:r>
              <a:rPr lang="en-US" dirty="0"/>
              <a:t>Report (Continued)</a:t>
            </a:r>
          </a:p>
        </p:txBody>
      </p:sp>
      <p:sp>
        <p:nvSpPr>
          <p:cNvPr id="3" name="Content Placeholder 2">
            <a:extLst>
              <a:ext uri="{FF2B5EF4-FFF2-40B4-BE49-F238E27FC236}">
                <a16:creationId xmlns:a16="http://schemas.microsoft.com/office/drawing/2014/main" id="{C1E73454-1F4B-FF89-9CE2-696547FCFBA8}"/>
              </a:ext>
            </a:extLst>
          </p:cNvPr>
          <p:cNvSpPr>
            <a:spLocks noGrp="1"/>
          </p:cNvSpPr>
          <p:nvPr>
            <p:ph idx="1"/>
          </p:nvPr>
        </p:nvSpPr>
        <p:spPr/>
        <p:txBody>
          <a:bodyPr>
            <a:normAutofit/>
          </a:bodyPr>
          <a:lstStyle/>
          <a:p>
            <a:pPr marL="0" indent="0">
              <a:buNone/>
            </a:pPr>
            <a:r>
              <a:rPr lang="en-US" dirty="0"/>
              <a:t>Hypothesis: In the Titanic dataset, we expect to find that passengers who were female or under the age of 13 had a higher probability of survival than adult male passengers.</a:t>
            </a:r>
          </a:p>
          <a:p>
            <a:pPr marL="0" indent="0">
              <a:buNone/>
            </a:pPr>
            <a:r>
              <a:rPr lang="en-US" dirty="0"/>
              <a:t>Result: Supported.</a:t>
            </a:r>
          </a:p>
          <a:p>
            <a:pPr marL="0" indent="0">
              <a:buNone/>
            </a:pPr>
            <a:r>
              <a:rPr lang="en-US" dirty="0"/>
              <a:t>Data shows women and children had significantly better survival outcomes.</a:t>
            </a:r>
          </a:p>
          <a:p>
            <a:pPr marL="0" indent="0">
              <a:buNone/>
            </a:pPr>
            <a:r>
              <a:rPr lang="en-US" dirty="0"/>
              <a:t>Class and fare added additional influence, with wealthier passengers more likely to survive.</a:t>
            </a:r>
          </a:p>
        </p:txBody>
      </p:sp>
    </p:spTree>
    <p:extLst>
      <p:ext uri="{BB962C8B-B14F-4D97-AF65-F5344CB8AC3E}">
        <p14:creationId xmlns:p14="http://schemas.microsoft.com/office/powerpoint/2010/main" val="41317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7CC39-3748-B9D2-5C52-49CDD3BA37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42237-6B41-F0DB-1F0B-7EBBBC8843E2}"/>
              </a:ext>
            </a:extLst>
          </p:cNvPr>
          <p:cNvSpPr>
            <a:spLocks noGrp="1"/>
          </p:cNvSpPr>
          <p:nvPr>
            <p:ph type="title"/>
          </p:nvPr>
        </p:nvSpPr>
        <p:spPr/>
        <p:txBody>
          <a:bodyPr>
            <a:normAutofit/>
          </a:bodyPr>
          <a:lstStyle/>
          <a:p>
            <a:r>
              <a:rPr lang="en-US" sz="4000" dirty="0"/>
              <a:t>Act: Final Model Selection and Recommendation</a:t>
            </a:r>
          </a:p>
        </p:txBody>
      </p:sp>
      <p:sp>
        <p:nvSpPr>
          <p:cNvPr id="3" name="Content Placeholder 2">
            <a:extLst>
              <a:ext uri="{FF2B5EF4-FFF2-40B4-BE49-F238E27FC236}">
                <a16:creationId xmlns:a16="http://schemas.microsoft.com/office/drawing/2014/main" id="{7A445E39-85FF-7FC5-C0C3-DDDC5E01AE81}"/>
              </a:ext>
            </a:extLst>
          </p:cNvPr>
          <p:cNvSpPr>
            <a:spLocks noGrp="1"/>
          </p:cNvSpPr>
          <p:nvPr>
            <p:ph idx="1"/>
          </p:nvPr>
        </p:nvSpPr>
        <p:spPr/>
        <p:txBody>
          <a:bodyPr>
            <a:normAutofit/>
          </a:bodyPr>
          <a:lstStyle/>
          <a:p>
            <a:pPr>
              <a:buFont typeface="Arial" panose="020B0604020202020204" pitchFamily="34" charset="0"/>
              <a:buChar char="•"/>
            </a:pPr>
            <a:r>
              <a:rPr lang="en-US" sz="2400" dirty="0"/>
              <a:t>I tested four models: Logistic Regression, Support Vector Classifier (SVC), Linear Regression, and Support Vector Regression (SVR).</a:t>
            </a:r>
          </a:p>
          <a:p>
            <a:pPr>
              <a:buFont typeface="Arial" panose="020B0604020202020204" pitchFamily="34" charset="0"/>
              <a:buChar char="•"/>
            </a:pPr>
            <a:r>
              <a:rPr lang="en-US" sz="2400" dirty="0"/>
              <a:t>I created five visualizations to compare model performance in terms of precision, recall, F1-score, and accuracy.</a:t>
            </a:r>
          </a:p>
          <a:p>
            <a:pPr>
              <a:buFont typeface="Arial" panose="020B0604020202020204" pitchFamily="34" charset="0"/>
              <a:buChar char="•"/>
            </a:pPr>
            <a:r>
              <a:rPr lang="en-US" sz="2400" dirty="0"/>
              <a:t>Logistic Regression delivered the most balanced performance, achieving around 80% accuracy with consistent results across both survivor classes.</a:t>
            </a:r>
          </a:p>
          <a:p>
            <a:pPr>
              <a:buFont typeface="Arial" panose="020B0604020202020204" pitchFamily="34" charset="0"/>
              <a:buChar char="•"/>
            </a:pPr>
            <a:r>
              <a:rPr lang="en-US" sz="2400" dirty="0"/>
              <a:t>SVR slightly outperformed in raw accuracy (~81%), but it is a regression model not ideal for binary classification and lacks interpretability.</a:t>
            </a:r>
          </a:p>
          <a:p>
            <a:pPr>
              <a:buFont typeface="Arial" panose="020B0604020202020204" pitchFamily="34" charset="0"/>
              <a:buChar char="•"/>
            </a:pPr>
            <a:r>
              <a:rPr lang="en-US" sz="2400" dirty="0"/>
              <a:t>For real-world deployment, Logistic Regression is the most appropriate choice due to its balance of accuracy, simplicity, and explainability.</a:t>
            </a:r>
          </a:p>
          <a:p>
            <a:pPr marL="0" indent="0">
              <a:buNone/>
            </a:pPr>
            <a:endParaRPr lang="en-US" sz="2400" dirty="0"/>
          </a:p>
        </p:txBody>
      </p:sp>
    </p:spTree>
    <p:extLst>
      <p:ext uri="{BB962C8B-B14F-4D97-AF65-F5344CB8AC3E}">
        <p14:creationId xmlns:p14="http://schemas.microsoft.com/office/powerpoint/2010/main" val="223645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CEE2-C975-C939-9436-29C21063AF9A}"/>
              </a:ext>
            </a:extLst>
          </p:cNvPr>
          <p:cNvSpPr>
            <a:spLocks noGrp="1"/>
          </p:cNvSpPr>
          <p:nvPr>
            <p:ph type="title"/>
          </p:nvPr>
        </p:nvSpPr>
        <p:spPr/>
        <p:txBody>
          <a:bodyPr/>
          <a:lstStyle/>
          <a:p>
            <a:r>
              <a:rPr lang="en-US" dirty="0"/>
              <a:t>Act: Logistic Regression Model</a:t>
            </a:r>
          </a:p>
        </p:txBody>
      </p:sp>
      <p:pic>
        <p:nvPicPr>
          <p:cNvPr id="5" name="Content Placeholder 4">
            <a:extLst>
              <a:ext uri="{FF2B5EF4-FFF2-40B4-BE49-F238E27FC236}">
                <a16:creationId xmlns:a16="http://schemas.microsoft.com/office/drawing/2014/main" id="{29033232-F1C4-BEA1-0EAA-BF2E2F83687F}"/>
              </a:ext>
            </a:extLst>
          </p:cNvPr>
          <p:cNvPicPr>
            <a:picLocks noGrp="1" noChangeAspect="1"/>
          </p:cNvPicPr>
          <p:nvPr>
            <p:ph idx="1"/>
          </p:nvPr>
        </p:nvPicPr>
        <p:blipFill>
          <a:blip r:embed="rId2"/>
          <a:stretch>
            <a:fillRect/>
          </a:stretch>
        </p:blipFill>
        <p:spPr>
          <a:xfrm>
            <a:off x="1157946" y="2010204"/>
            <a:ext cx="4180964" cy="1609824"/>
          </a:xfrm>
          <a:prstGeom prst="rect">
            <a:avLst/>
          </a:prstGeom>
        </p:spPr>
      </p:pic>
      <p:pic>
        <p:nvPicPr>
          <p:cNvPr id="1028" name="Picture 4">
            <a:extLst>
              <a:ext uri="{FF2B5EF4-FFF2-40B4-BE49-F238E27FC236}">
                <a16:creationId xmlns:a16="http://schemas.microsoft.com/office/drawing/2014/main" id="{70B2BA25-F5D3-3F09-99DF-1D039407E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19326"/>
            <a:ext cx="4500710" cy="27915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44921F0-BC9D-A15F-98A1-9596C0E0EA82}"/>
              </a:ext>
            </a:extLst>
          </p:cNvPr>
          <p:cNvSpPr txBox="1"/>
          <p:nvPr/>
        </p:nvSpPr>
        <p:spPr>
          <a:xfrm>
            <a:off x="838200" y="4429169"/>
            <a:ext cx="10962736" cy="1815882"/>
          </a:xfrm>
          <a:prstGeom prst="rect">
            <a:avLst/>
          </a:prstGeom>
          <a:noFill/>
        </p:spPr>
        <p:txBody>
          <a:bodyPr wrap="square">
            <a:spAutoFit/>
          </a:bodyPr>
          <a:lstStyle/>
          <a:p>
            <a:r>
              <a:rPr lang="en-US" sz="1600" dirty="0"/>
              <a:t>Here, I used logistic regression to predict who survived the Titanic using passenger data. The model was good at spotting who didn’t survive, but it struggled to correctly identify many of the actual survivors. Overall, it's cautious about predicting survival and errs on the side of assuming people died.</a:t>
            </a:r>
          </a:p>
          <a:p>
            <a:endParaRPr lang="en-US" sz="1600" dirty="0"/>
          </a:p>
          <a:p>
            <a:r>
              <a:rPr lang="en-US" sz="1600" dirty="0"/>
              <a:t>The model struggled likely due to class imbalance, weak or missing features, and no feature engineering or hyperparameter tuning. It mostly learned to predict death because the inputs didn’t provide enough signal to separate survivors from non-survivors.</a:t>
            </a:r>
          </a:p>
        </p:txBody>
      </p:sp>
    </p:spTree>
    <p:extLst>
      <p:ext uri="{BB962C8B-B14F-4D97-AF65-F5344CB8AC3E}">
        <p14:creationId xmlns:p14="http://schemas.microsoft.com/office/powerpoint/2010/main" val="305038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8DDB7-F41B-94D4-C362-C308C25D5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960DD-E3E5-D018-8A82-7C7871E819B5}"/>
              </a:ext>
            </a:extLst>
          </p:cNvPr>
          <p:cNvSpPr>
            <a:spLocks noGrp="1"/>
          </p:cNvSpPr>
          <p:nvPr>
            <p:ph type="title"/>
          </p:nvPr>
        </p:nvSpPr>
        <p:spPr/>
        <p:txBody>
          <a:bodyPr/>
          <a:lstStyle/>
          <a:p>
            <a:r>
              <a:rPr lang="en-US" dirty="0"/>
              <a:t>Act: Logistic Regression Model Try #2</a:t>
            </a:r>
          </a:p>
        </p:txBody>
      </p:sp>
      <p:pic>
        <p:nvPicPr>
          <p:cNvPr id="5" name="Content Placeholder 4">
            <a:extLst>
              <a:ext uri="{FF2B5EF4-FFF2-40B4-BE49-F238E27FC236}">
                <a16:creationId xmlns:a16="http://schemas.microsoft.com/office/drawing/2014/main" id="{1F872E15-9F8C-26AF-E93E-558E65C852D5}"/>
              </a:ext>
            </a:extLst>
          </p:cNvPr>
          <p:cNvPicPr>
            <a:picLocks noGrp="1" noChangeAspect="1"/>
          </p:cNvPicPr>
          <p:nvPr>
            <p:ph idx="1"/>
          </p:nvPr>
        </p:nvPicPr>
        <p:blipFill>
          <a:blip r:embed="rId2"/>
          <a:stretch>
            <a:fillRect/>
          </a:stretch>
        </p:blipFill>
        <p:spPr>
          <a:xfrm>
            <a:off x="1157946" y="2010204"/>
            <a:ext cx="4180964" cy="1609824"/>
          </a:xfrm>
          <a:prstGeom prst="rect">
            <a:avLst/>
          </a:prstGeom>
        </p:spPr>
      </p:pic>
      <p:sp>
        <p:nvSpPr>
          <p:cNvPr id="9" name="TextBox 8">
            <a:extLst>
              <a:ext uri="{FF2B5EF4-FFF2-40B4-BE49-F238E27FC236}">
                <a16:creationId xmlns:a16="http://schemas.microsoft.com/office/drawing/2014/main" id="{E9315249-F6BF-C4F8-21EA-C6A179750014}"/>
              </a:ext>
            </a:extLst>
          </p:cNvPr>
          <p:cNvSpPr txBox="1"/>
          <p:nvPr/>
        </p:nvSpPr>
        <p:spPr>
          <a:xfrm>
            <a:off x="838200" y="4429169"/>
            <a:ext cx="10962736" cy="1077218"/>
          </a:xfrm>
          <a:prstGeom prst="rect">
            <a:avLst/>
          </a:prstGeom>
          <a:noFill/>
        </p:spPr>
        <p:txBody>
          <a:bodyPr wrap="square">
            <a:spAutoFit/>
          </a:bodyPr>
          <a:lstStyle/>
          <a:p>
            <a:r>
              <a:rPr lang="en-US" sz="1600" dirty="0"/>
              <a:t>After cleaning up the data and focusing on better features (like passenger class, gender, and who they were traveling with), the logistic regression model became much smarter. Instead of mostly guessing that people didn’t survive (which it did before), it now gets both survivors and non-survivors right more often—correctly predicting survival about 80% of the time. The model no longer favors one outcome over the other and gives us a more balanced and fair prediction overall.</a:t>
            </a:r>
          </a:p>
        </p:txBody>
      </p:sp>
      <p:pic>
        <p:nvPicPr>
          <p:cNvPr id="12" name="Picture 11">
            <a:extLst>
              <a:ext uri="{FF2B5EF4-FFF2-40B4-BE49-F238E27FC236}">
                <a16:creationId xmlns:a16="http://schemas.microsoft.com/office/drawing/2014/main" id="{C698ACC6-BD87-DCAD-4806-3F48A051579B}"/>
              </a:ext>
            </a:extLst>
          </p:cNvPr>
          <p:cNvPicPr>
            <a:picLocks noChangeAspect="1"/>
          </p:cNvPicPr>
          <p:nvPr/>
        </p:nvPicPr>
        <p:blipFill>
          <a:blip r:embed="rId3"/>
          <a:stretch>
            <a:fillRect/>
          </a:stretch>
        </p:blipFill>
        <p:spPr>
          <a:xfrm>
            <a:off x="1157946" y="2010204"/>
            <a:ext cx="3926463" cy="1672530"/>
          </a:xfrm>
          <a:prstGeom prst="rect">
            <a:avLst/>
          </a:prstGeom>
        </p:spPr>
      </p:pic>
      <p:pic>
        <p:nvPicPr>
          <p:cNvPr id="2050" name="Picture 2">
            <a:extLst>
              <a:ext uri="{FF2B5EF4-FFF2-40B4-BE49-F238E27FC236}">
                <a16:creationId xmlns:a16="http://schemas.microsoft.com/office/drawing/2014/main" id="{680D47C8-9315-F949-5FED-08A8163C97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29292"/>
            <a:ext cx="4347899" cy="2696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7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5A7C1-BC35-F98F-CA7C-DA1FF669B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2AFE75-BDA8-DDA1-9EA0-142AC43CB335}"/>
              </a:ext>
            </a:extLst>
          </p:cNvPr>
          <p:cNvSpPr>
            <a:spLocks noGrp="1"/>
          </p:cNvSpPr>
          <p:nvPr>
            <p:ph type="title"/>
          </p:nvPr>
        </p:nvSpPr>
        <p:spPr/>
        <p:txBody>
          <a:bodyPr/>
          <a:lstStyle/>
          <a:p>
            <a:r>
              <a:rPr lang="en-US" dirty="0"/>
              <a:t>Act: Support Vector Classifier</a:t>
            </a:r>
          </a:p>
        </p:txBody>
      </p:sp>
      <p:pic>
        <p:nvPicPr>
          <p:cNvPr id="5" name="Content Placeholder 4">
            <a:extLst>
              <a:ext uri="{FF2B5EF4-FFF2-40B4-BE49-F238E27FC236}">
                <a16:creationId xmlns:a16="http://schemas.microsoft.com/office/drawing/2014/main" id="{46AE1B84-8B86-5798-E021-017BCFB7EB60}"/>
              </a:ext>
            </a:extLst>
          </p:cNvPr>
          <p:cNvPicPr>
            <a:picLocks noGrp="1" noChangeAspect="1"/>
          </p:cNvPicPr>
          <p:nvPr>
            <p:ph idx="1"/>
          </p:nvPr>
        </p:nvPicPr>
        <p:blipFill>
          <a:blip r:embed="rId2"/>
          <a:stretch>
            <a:fillRect/>
          </a:stretch>
        </p:blipFill>
        <p:spPr>
          <a:xfrm>
            <a:off x="1157946" y="2010204"/>
            <a:ext cx="4180964" cy="1609824"/>
          </a:xfrm>
          <a:prstGeom prst="rect">
            <a:avLst/>
          </a:prstGeom>
        </p:spPr>
      </p:pic>
      <p:sp>
        <p:nvSpPr>
          <p:cNvPr id="9" name="TextBox 8">
            <a:extLst>
              <a:ext uri="{FF2B5EF4-FFF2-40B4-BE49-F238E27FC236}">
                <a16:creationId xmlns:a16="http://schemas.microsoft.com/office/drawing/2014/main" id="{5F22CCBD-3DDD-55A8-2BDC-C82A44382426}"/>
              </a:ext>
            </a:extLst>
          </p:cNvPr>
          <p:cNvSpPr txBox="1"/>
          <p:nvPr/>
        </p:nvSpPr>
        <p:spPr>
          <a:xfrm>
            <a:off x="838200" y="4429169"/>
            <a:ext cx="10962736" cy="830997"/>
          </a:xfrm>
          <a:prstGeom prst="rect">
            <a:avLst/>
          </a:prstGeom>
          <a:noFill/>
        </p:spPr>
        <p:txBody>
          <a:bodyPr wrap="square">
            <a:spAutoFit/>
          </a:bodyPr>
          <a:lstStyle/>
          <a:p>
            <a:r>
              <a:rPr lang="en-US" sz="1600" dirty="0"/>
              <a:t>After cleaning the data, I used a Support Vector Classifier (SVC) to predict survival on the Titanic. The model performed well in identifying passengers who did not survive but struggled to correctly identify those who did. This resulted in higher accuracy for the majority class but lower recall for the minority class of survivors.</a:t>
            </a:r>
          </a:p>
        </p:txBody>
      </p:sp>
      <p:pic>
        <p:nvPicPr>
          <p:cNvPr id="12" name="Picture 11">
            <a:extLst>
              <a:ext uri="{FF2B5EF4-FFF2-40B4-BE49-F238E27FC236}">
                <a16:creationId xmlns:a16="http://schemas.microsoft.com/office/drawing/2014/main" id="{F8362139-1201-C71D-C83E-41097E1A63D5}"/>
              </a:ext>
            </a:extLst>
          </p:cNvPr>
          <p:cNvPicPr>
            <a:picLocks noChangeAspect="1"/>
          </p:cNvPicPr>
          <p:nvPr/>
        </p:nvPicPr>
        <p:blipFill>
          <a:blip r:embed="rId3"/>
          <a:stretch>
            <a:fillRect/>
          </a:stretch>
        </p:blipFill>
        <p:spPr>
          <a:xfrm>
            <a:off x="1157946" y="2010204"/>
            <a:ext cx="3926463" cy="1672530"/>
          </a:xfrm>
          <a:prstGeom prst="rect">
            <a:avLst/>
          </a:prstGeom>
        </p:spPr>
      </p:pic>
      <p:pic>
        <p:nvPicPr>
          <p:cNvPr id="4" name="Picture 3">
            <a:extLst>
              <a:ext uri="{FF2B5EF4-FFF2-40B4-BE49-F238E27FC236}">
                <a16:creationId xmlns:a16="http://schemas.microsoft.com/office/drawing/2014/main" id="{AFA53CBF-9F2C-A68C-134D-67472A0CD12A}"/>
              </a:ext>
            </a:extLst>
          </p:cNvPr>
          <p:cNvPicPr>
            <a:picLocks noChangeAspect="1"/>
          </p:cNvPicPr>
          <p:nvPr/>
        </p:nvPicPr>
        <p:blipFill>
          <a:blip r:embed="rId4"/>
          <a:stretch>
            <a:fillRect/>
          </a:stretch>
        </p:blipFill>
        <p:spPr>
          <a:xfrm>
            <a:off x="1192643" y="2010205"/>
            <a:ext cx="3827931" cy="1696020"/>
          </a:xfrm>
          <a:prstGeom prst="rect">
            <a:avLst/>
          </a:prstGeom>
        </p:spPr>
      </p:pic>
      <p:pic>
        <p:nvPicPr>
          <p:cNvPr id="3074" name="Picture 2">
            <a:extLst>
              <a:ext uri="{FF2B5EF4-FFF2-40B4-BE49-F238E27FC236}">
                <a16:creationId xmlns:a16="http://schemas.microsoft.com/office/drawing/2014/main" id="{F2D00133-9E76-6929-3E7E-02AAD7B134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568" y="1779905"/>
            <a:ext cx="4024167" cy="228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0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74F43-25F2-6E1B-FAB4-E172F8DF3E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92E9F-19AD-13A7-35A7-902C57820C0B}"/>
              </a:ext>
            </a:extLst>
          </p:cNvPr>
          <p:cNvSpPr>
            <a:spLocks noGrp="1"/>
          </p:cNvSpPr>
          <p:nvPr>
            <p:ph type="title"/>
          </p:nvPr>
        </p:nvSpPr>
        <p:spPr/>
        <p:txBody>
          <a:bodyPr/>
          <a:lstStyle/>
          <a:p>
            <a:r>
              <a:rPr lang="en-US" dirty="0"/>
              <a:t>Act: Dense Neural Network</a:t>
            </a:r>
          </a:p>
        </p:txBody>
      </p:sp>
      <p:sp>
        <p:nvSpPr>
          <p:cNvPr id="9" name="TextBox 8">
            <a:extLst>
              <a:ext uri="{FF2B5EF4-FFF2-40B4-BE49-F238E27FC236}">
                <a16:creationId xmlns:a16="http://schemas.microsoft.com/office/drawing/2014/main" id="{84B75C5D-05E6-A946-E596-FA8CF5443FEF}"/>
              </a:ext>
            </a:extLst>
          </p:cNvPr>
          <p:cNvSpPr txBox="1"/>
          <p:nvPr/>
        </p:nvSpPr>
        <p:spPr>
          <a:xfrm>
            <a:off x="691550" y="1403108"/>
            <a:ext cx="10962736" cy="1323439"/>
          </a:xfrm>
          <a:prstGeom prst="rect">
            <a:avLst/>
          </a:prstGeom>
          <a:noFill/>
        </p:spPr>
        <p:txBody>
          <a:bodyPr wrap="square">
            <a:spAutoFit/>
          </a:bodyPr>
          <a:lstStyle/>
          <a:p>
            <a:r>
              <a:rPr lang="en-US" sz="1600" dirty="0"/>
              <a:t>I trained a feed-forward (Dense) neural network using cleaned Titanic features.</a:t>
            </a:r>
          </a:p>
          <a:p>
            <a:endParaRPr lang="en-US" sz="1600" dirty="0"/>
          </a:p>
          <a:p>
            <a:pPr marL="285750" indent="-285750">
              <a:buFont typeface="Arial" panose="020B0604020202020204" pitchFamily="34" charset="0"/>
              <a:buChar char="•"/>
            </a:pPr>
            <a:r>
              <a:rPr lang="en-US" sz="1600" dirty="0"/>
              <a:t>Accuracy: ~72% on the test set</a:t>
            </a:r>
          </a:p>
          <a:p>
            <a:pPr marL="285750" indent="-285750">
              <a:buFont typeface="Arial" panose="020B0604020202020204" pitchFamily="34" charset="0"/>
              <a:buChar char="•"/>
            </a:pPr>
            <a:r>
              <a:rPr lang="en-US" sz="1600" dirty="0"/>
              <a:t>Strengths: Performed better than LSTM for this structured dataset</a:t>
            </a:r>
          </a:p>
          <a:p>
            <a:pPr marL="285750" indent="-285750">
              <a:buFont typeface="Arial" panose="020B0604020202020204" pitchFamily="34" charset="0"/>
              <a:buChar char="•"/>
            </a:pPr>
            <a:r>
              <a:rPr lang="en-US" sz="1600" dirty="0"/>
              <a:t>Limitations: Model still misclassified some survivors due to class imbalance and limited features</a:t>
            </a:r>
          </a:p>
        </p:txBody>
      </p:sp>
      <p:pic>
        <p:nvPicPr>
          <p:cNvPr id="1030" name="Picture 6">
            <a:extLst>
              <a:ext uri="{FF2B5EF4-FFF2-40B4-BE49-F238E27FC236}">
                <a16:creationId xmlns:a16="http://schemas.microsoft.com/office/drawing/2014/main" id="{89391124-7334-82C4-6006-AE96F95EE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50" y="3067291"/>
            <a:ext cx="3713493" cy="29668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C9B41C-A588-BBF4-C48C-278F52909384}"/>
              </a:ext>
            </a:extLst>
          </p:cNvPr>
          <p:cNvSpPr txBox="1"/>
          <p:nvPr/>
        </p:nvSpPr>
        <p:spPr>
          <a:xfrm>
            <a:off x="4919214" y="3613651"/>
            <a:ext cx="6094562" cy="1477328"/>
          </a:xfrm>
          <a:prstGeom prst="rect">
            <a:avLst/>
          </a:prstGeom>
          <a:noFill/>
        </p:spPr>
        <p:txBody>
          <a:bodyPr wrap="square">
            <a:spAutoFit/>
          </a:bodyPr>
          <a:lstStyle/>
          <a:p>
            <a:r>
              <a:rPr lang="en-US" dirty="0"/>
              <a:t>The Dense Neural Network learned useful patterns from the Titanic data and maintained stable performance across train/test sets. Performance plateaued early, indicating that additional epochs or deeper layers may not yield major gains without further feature engineering.</a:t>
            </a:r>
          </a:p>
        </p:txBody>
      </p:sp>
    </p:spTree>
    <p:extLst>
      <p:ext uri="{BB962C8B-B14F-4D97-AF65-F5344CB8AC3E}">
        <p14:creationId xmlns:p14="http://schemas.microsoft.com/office/powerpoint/2010/main" val="981898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CE235-D8A9-0C55-E458-171C3CDA7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1F8C8B-D9FC-7ED6-F71D-6BE6103553BD}"/>
              </a:ext>
            </a:extLst>
          </p:cNvPr>
          <p:cNvSpPr>
            <a:spLocks noGrp="1"/>
          </p:cNvSpPr>
          <p:nvPr>
            <p:ph type="title"/>
          </p:nvPr>
        </p:nvSpPr>
        <p:spPr/>
        <p:txBody>
          <a:bodyPr/>
          <a:lstStyle/>
          <a:p>
            <a:r>
              <a:rPr lang="en-US" dirty="0"/>
              <a:t>Act: Dense Neural Network (</a:t>
            </a:r>
            <a:r>
              <a:rPr lang="en-US" dirty="0" err="1"/>
              <a:t>cont</a:t>
            </a:r>
            <a:r>
              <a:rPr lang="en-US" dirty="0"/>
              <a:t>)</a:t>
            </a:r>
          </a:p>
        </p:txBody>
      </p:sp>
      <p:sp>
        <p:nvSpPr>
          <p:cNvPr id="9" name="TextBox 8">
            <a:extLst>
              <a:ext uri="{FF2B5EF4-FFF2-40B4-BE49-F238E27FC236}">
                <a16:creationId xmlns:a16="http://schemas.microsoft.com/office/drawing/2014/main" id="{91953B88-6EEB-4F77-086E-7F6A9275D0EF}"/>
              </a:ext>
            </a:extLst>
          </p:cNvPr>
          <p:cNvSpPr txBox="1"/>
          <p:nvPr/>
        </p:nvSpPr>
        <p:spPr>
          <a:xfrm>
            <a:off x="691550" y="1403108"/>
            <a:ext cx="10962736" cy="1569660"/>
          </a:xfrm>
          <a:prstGeom prst="rect">
            <a:avLst/>
          </a:prstGeom>
          <a:noFill/>
        </p:spPr>
        <p:txBody>
          <a:bodyPr wrap="square">
            <a:spAutoFit/>
          </a:bodyPr>
          <a:lstStyle/>
          <a:p>
            <a:r>
              <a:rPr lang="en-US" sz="1600" dirty="0"/>
              <a:t>Dense NN – Confusion Matrix</a:t>
            </a:r>
          </a:p>
          <a:p>
            <a:endParaRPr lang="en-US" sz="1600" dirty="0"/>
          </a:p>
          <a:p>
            <a:pPr marL="285750" indent="-285750">
              <a:buFont typeface="Arial" panose="020B0604020202020204" pitchFamily="34" charset="0"/>
              <a:buChar char="•"/>
            </a:pPr>
            <a:r>
              <a:rPr lang="en-US" sz="1600" dirty="0"/>
              <a:t>True Negatives (75): Correctly identified non-survivors.</a:t>
            </a:r>
          </a:p>
          <a:p>
            <a:pPr marL="285750" indent="-285750">
              <a:buFont typeface="Arial" panose="020B0604020202020204" pitchFamily="34" charset="0"/>
              <a:buChar char="•"/>
            </a:pPr>
            <a:r>
              <a:rPr lang="en-US" sz="1600" dirty="0"/>
              <a:t>True Positives (54): Correctly identified survivors.</a:t>
            </a:r>
          </a:p>
          <a:p>
            <a:pPr marL="285750" indent="-285750">
              <a:buFont typeface="Arial" panose="020B0604020202020204" pitchFamily="34" charset="0"/>
              <a:buChar char="•"/>
            </a:pPr>
            <a:r>
              <a:rPr lang="en-US" sz="1600" dirty="0"/>
              <a:t>False Positives (35): Predicted survival when the passenger did not survive.</a:t>
            </a:r>
          </a:p>
          <a:p>
            <a:pPr marL="285750" indent="-285750">
              <a:buFont typeface="Arial" panose="020B0604020202020204" pitchFamily="34" charset="0"/>
              <a:buChar char="•"/>
            </a:pPr>
            <a:r>
              <a:rPr lang="en-US" sz="1600" dirty="0"/>
              <a:t>False Negatives (15): Missed survivors, predicting them as non-survivors.</a:t>
            </a:r>
          </a:p>
        </p:txBody>
      </p:sp>
      <p:sp>
        <p:nvSpPr>
          <p:cNvPr id="8" name="TextBox 7">
            <a:extLst>
              <a:ext uri="{FF2B5EF4-FFF2-40B4-BE49-F238E27FC236}">
                <a16:creationId xmlns:a16="http://schemas.microsoft.com/office/drawing/2014/main" id="{2110DA57-F989-CA2B-7FD4-3D54E66BFC46}"/>
              </a:ext>
            </a:extLst>
          </p:cNvPr>
          <p:cNvSpPr txBox="1"/>
          <p:nvPr/>
        </p:nvSpPr>
        <p:spPr>
          <a:xfrm>
            <a:off x="4919214" y="3613651"/>
            <a:ext cx="6094562" cy="1754326"/>
          </a:xfrm>
          <a:prstGeom prst="rect">
            <a:avLst/>
          </a:prstGeom>
          <a:noFill/>
        </p:spPr>
        <p:txBody>
          <a:bodyPr wrap="square">
            <a:spAutoFit/>
          </a:bodyPr>
          <a:lstStyle/>
          <a:p>
            <a:r>
              <a:rPr lang="en-US" dirty="0"/>
              <a:t>The Dense NN performed well overall but leaned slightly toward predicting survival incorrectly (higher false positives). While it correctly captured most survivors (54), it also mislabeled a fair number of non-survivors. This suggests the model is sensitive to imbalance in the Titanic dataset, where more passengers died than survived.</a:t>
            </a:r>
          </a:p>
        </p:txBody>
      </p:sp>
      <p:pic>
        <p:nvPicPr>
          <p:cNvPr id="2050" name="Picture 2">
            <a:extLst>
              <a:ext uri="{FF2B5EF4-FFF2-40B4-BE49-F238E27FC236}">
                <a16:creationId xmlns:a16="http://schemas.microsoft.com/office/drawing/2014/main" id="{DBA1A0CC-2565-7378-A282-200D230E2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43" y="2988246"/>
            <a:ext cx="3409770" cy="3101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08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r>
              <a:rPr lang="en-US" sz="1800" dirty="0"/>
              <a:t>We aim to determine whether being female, being a child, or other key passenger characteristics were strong predictors of survival on the Titanic, and by how much. Across the project, we will clean the data, build a reproducible pipeline, and develop models that estimate survival probability and explain the most influential factors.</a:t>
            </a:r>
            <a:endParaRPr lang="en-US" dirty="0"/>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C137A-2400-943F-1050-6EA5C61A3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94150-6AE2-28A6-A5D1-9A351412BE16}"/>
              </a:ext>
            </a:extLst>
          </p:cNvPr>
          <p:cNvSpPr>
            <a:spLocks noGrp="1"/>
          </p:cNvSpPr>
          <p:nvPr>
            <p:ph type="title"/>
          </p:nvPr>
        </p:nvSpPr>
        <p:spPr/>
        <p:txBody>
          <a:bodyPr/>
          <a:lstStyle/>
          <a:p>
            <a:r>
              <a:rPr lang="en-US" dirty="0"/>
              <a:t>Act: LSTM Neural Network</a:t>
            </a:r>
          </a:p>
        </p:txBody>
      </p:sp>
      <p:sp>
        <p:nvSpPr>
          <p:cNvPr id="9" name="TextBox 8">
            <a:extLst>
              <a:ext uri="{FF2B5EF4-FFF2-40B4-BE49-F238E27FC236}">
                <a16:creationId xmlns:a16="http://schemas.microsoft.com/office/drawing/2014/main" id="{E2E78B48-D1D6-847F-8869-003B102FF066}"/>
              </a:ext>
            </a:extLst>
          </p:cNvPr>
          <p:cNvSpPr txBox="1"/>
          <p:nvPr/>
        </p:nvSpPr>
        <p:spPr>
          <a:xfrm>
            <a:off x="691550" y="1403108"/>
            <a:ext cx="10962736" cy="1569660"/>
          </a:xfrm>
          <a:prstGeom prst="rect">
            <a:avLst/>
          </a:prstGeom>
          <a:noFill/>
        </p:spPr>
        <p:txBody>
          <a:bodyPr wrap="square">
            <a:spAutoFit/>
          </a:bodyPr>
          <a:lstStyle/>
          <a:p>
            <a:r>
              <a:rPr lang="en-US" sz="1600" dirty="0"/>
              <a:t>I trained an LSTM to see if sequence-based learning improved Titanic survival predictions.</a:t>
            </a:r>
          </a:p>
          <a:p>
            <a:endParaRPr lang="en-US" sz="1600" dirty="0"/>
          </a:p>
          <a:p>
            <a:pPr marL="285750" indent="-285750">
              <a:buFont typeface="Arial" panose="020B0604020202020204" pitchFamily="34" charset="0"/>
              <a:buChar char="•"/>
            </a:pPr>
            <a:r>
              <a:rPr lang="en-US" sz="1600" dirty="0"/>
              <a:t>Accuracy: ~65%</a:t>
            </a:r>
          </a:p>
          <a:p>
            <a:pPr marL="285750" indent="-285750">
              <a:buFont typeface="Arial" panose="020B0604020202020204" pitchFamily="34" charset="0"/>
              <a:buChar char="•"/>
            </a:pPr>
            <a:r>
              <a:rPr lang="en-US" sz="1600" dirty="0"/>
              <a:t>AUC: ~0.73</a:t>
            </a:r>
          </a:p>
          <a:p>
            <a:pPr marL="285750" indent="-285750">
              <a:buFont typeface="Arial" panose="020B0604020202020204" pitchFamily="34" charset="0"/>
              <a:buChar char="•"/>
            </a:pPr>
            <a:r>
              <a:rPr lang="en-US" sz="1600" dirty="0"/>
              <a:t>Struggled compared to Dense NN, since Titanic data is not inherently sequential or time-based.</a:t>
            </a:r>
          </a:p>
          <a:p>
            <a:pPr marL="285750" indent="-285750">
              <a:buFont typeface="Arial" panose="020B0604020202020204" pitchFamily="34" charset="0"/>
              <a:buChar char="•"/>
            </a:pPr>
            <a:r>
              <a:rPr lang="en-US" sz="1600" dirty="0"/>
              <a:t>Still learned some useful patterns, but performance plateaued early.</a:t>
            </a:r>
          </a:p>
        </p:txBody>
      </p:sp>
      <p:sp>
        <p:nvSpPr>
          <p:cNvPr id="8" name="TextBox 7">
            <a:extLst>
              <a:ext uri="{FF2B5EF4-FFF2-40B4-BE49-F238E27FC236}">
                <a16:creationId xmlns:a16="http://schemas.microsoft.com/office/drawing/2014/main" id="{2E95BC82-40CA-55D2-6D52-787BE95B714B}"/>
              </a:ext>
            </a:extLst>
          </p:cNvPr>
          <p:cNvSpPr txBox="1"/>
          <p:nvPr/>
        </p:nvSpPr>
        <p:spPr>
          <a:xfrm>
            <a:off x="5143500" y="3139198"/>
            <a:ext cx="6094562" cy="2862322"/>
          </a:xfrm>
          <a:prstGeom prst="rect">
            <a:avLst/>
          </a:prstGeom>
          <a:noFill/>
        </p:spPr>
        <p:txBody>
          <a:bodyPr wrap="square">
            <a:spAutoFit/>
          </a:bodyPr>
          <a:lstStyle/>
          <a:p>
            <a:r>
              <a:rPr lang="en-US" dirty="0"/>
              <a:t>The LSTM model achieved a test accuracy of 64.8% with an AUC of 0.73 and a final loss of 0.59. The confusion matrix shows it correctly classified most non-survivors (47/64) but struggled with survivors, only identifying 23 out of 44. Precision for survivors was 0.57 with recall at 0.52, meaning nearly half of actual survivors were missed. Overall, the weighted F1-score of 0.65 reflects moderate performance but a clear weakness compared to the Dense NN. These results highlight the challenge of applying recurrent architectures like LSTMs to non-sequential tabular data such as the Titanic dataset.</a:t>
            </a:r>
          </a:p>
        </p:txBody>
      </p:sp>
      <p:pic>
        <p:nvPicPr>
          <p:cNvPr id="4" name="Picture 3">
            <a:extLst>
              <a:ext uri="{FF2B5EF4-FFF2-40B4-BE49-F238E27FC236}">
                <a16:creationId xmlns:a16="http://schemas.microsoft.com/office/drawing/2014/main" id="{BB7DFF7E-3A64-8DCC-3F59-65867A53332F}"/>
              </a:ext>
            </a:extLst>
          </p:cNvPr>
          <p:cNvPicPr>
            <a:picLocks noChangeAspect="1"/>
          </p:cNvPicPr>
          <p:nvPr/>
        </p:nvPicPr>
        <p:blipFill>
          <a:blip r:embed="rId2"/>
          <a:stretch>
            <a:fillRect/>
          </a:stretch>
        </p:blipFill>
        <p:spPr>
          <a:xfrm>
            <a:off x="838200" y="3045755"/>
            <a:ext cx="3972479" cy="2543530"/>
          </a:xfrm>
          <a:prstGeom prst="rect">
            <a:avLst/>
          </a:prstGeom>
        </p:spPr>
      </p:pic>
    </p:spTree>
    <p:extLst>
      <p:ext uri="{BB962C8B-B14F-4D97-AF65-F5344CB8AC3E}">
        <p14:creationId xmlns:p14="http://schemas.microsoft.com/office/powerpoint/2010/main" val="1803456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87565-8A65-B595-417F-C7FC6A4E0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26A89B-3DA4-B392-0481-3CCD141FB2C9}"/>
              </a:ext>
            </a:extLst>
          </p:cNvPr>
          <p:cNvSpPr>
            <a:spLocks noGrp="1"/>
          </p:cNvSpPr>
          <p:nvPr>
            <p:ph type="title"/>
          </p:nvPr>
        </p:nvSpPr>
        <p:spPr/>
        <p:txBody>
          <a:bodyPr/>
          <a:lstStyle/>
          <a:p>
            <a:r>
              <a:rPr lang="en-US" dirty="0"/>
              <a:t>Act: LSTM Neural Network (</a:t>
            </a:r>
            <a:r>
              <a:rPr lang="en-US" dirty="0" err="1"/>
              <a:t>cont</a:t>
            </a:r>
            <a:r>
              <a:rPr lang="en-US" dirty="0"/>
              <a:t>)</a:t>
            </a:r>
          </a:p>
        </p:txBody>
      </p:sp>
      <p:sp>
        <p:nvSpPr>
          <p:cNvPr id="9" name="TextBox 8">
            <a:extLst>
              <a:ext uri="{FF2B5EF4-FFF2-40B4-BE49-F238E27FC236}">
                <a16:creationId xmlns:a16="http://schemas.microsoft.com/office/drawing/2014/main" id="{08393740-5E68-90AD-9519-97E254556428}"/>
              </a:ext>
            </a:extLst>
          </p:cNvPr>
          <p:cNvSpPr txBox="1"/>
          <p:nvPr/>
        </p:nvSpPr>
        <p:spPr>
          <a:xfrm>
            <a:off x="898585" y="4967778"/>
            <a:ext cx="10962736" cy="1323439"/>
          </a:xfrm>
          <a:prstGeom prst="rect">
            <a:avLst/>
          </a:prstGeom>
          <a:noFill/>
        </p:spPr>
        <p:txBody>
          <a:bodyPr wrap="square">
            <a:spAutoFit/>
          </a:bodyPr>
          <a:lstStyle/>
          <a:p>
            <a:r>
              <a:rPr lang="en-US" sz="1600" dirty="0"/>
              <a:t>The LSTM model showed steady improvement during training, with both training and validation loss decreasing over time. Accuracy on the training set reached just above 70%, while validation accuracy stabilized around 65–70%. The gap between the two curves indicates that the model fit the training data better than the unseen data, with limited generalization. Overall, the results confirm that while the LSTM was able to learn some useful patterns, its predictive power plateaued early, reflecting the challenge of applying recurrent networks to static, tabular datasets like Titanic.</a:t>
            </a:r>
          </a:p>
        </p:txBody>
      </p:sp>
      <p:pic>
        <p:nvPicPr>
          <p:cNvPr id="3074" name="Picture 2">
            <a:extLst>
              <a:ext uri="{FF2B5EF4-FFF2-40B4-BE49-F238E27FC236}">
                <a16:creationId xmlns:a16="http://schemas.microsoft.com/office/drawing/2014/main" id="{7C609B43-7BD2-D57C-FD58-648889FF4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810" y="1291228"/>
            <a:ext cx="8644379" cy="3408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103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0B7D-5A1D-AE95-D0A7-077CA5A1B8B0}"/>
              </a:ext>
            </a:extLst>
          </p:cNvPr>
          <p:cNvSpPr>
            <a:spLocks noGrp="1"/>
          </p:cNvSpPr>
          <p:nvPr>
            <p:ph type="title"/>
          </p:nvPr>
        </p:nvSpPr>
        <p:spPr/>
        <p:txBody>
          <a:bodyPr>
            <a:normAutofit/>
          </a:bodyPr>
          <a:lstStyle/>
          <a:p>
            <a:r>
              <a:rPr lang="en-US" sz="4000" dirty="0"/>
              <a:t>Final Comparison: ML vs Deep Learning on Titanic</a:t>
            </a:r>
          </a:p>
        </p:txBody>
      </p:sp>
      <p:sp>
        <p:nvSpPr>
          <p:cNvPr id="3" name="Content Placeholder 2">
            <a:extLst>
              <a:ext uri="{FF2B5EF4-FFF2-40B4-BE49-F238E27FC236}">
                <a16:creationId xmlns:a16="http://schemas.microsoft.com/office/drawing/2014/main" id="{AEEFB83D-95E2-1BCB-2594-D18CAA488744}"/>
              </a:ext>
            </a:extLst>
          </p:cNvPr>
          <p:cNvSpPr>
            <a:spLocks noGrp="1"/>
          </p:cNvSpPr>
          <p:nvPr>
            <p:ph idx="1"/>
          </p:nvPr>
        </p:nvSpPr>
        <p:spPr/>
        <p:txBody>
          <a:bodyPr/>
          <a:lstStyle/>
          <a:p>
            <a:pPr marL="0" indent="0">
              <a:buNone/>
            </a:pPr>
            <a:r>
              <a:rPr lang="en-US" b="1" dirty="0"/>
              <a:t>Traditional ML (Logistic Regression, SVC, SVR):</a:t>
            </a:r>
          </a:p>
          <a:p>
            <a:r>
              <a:rPr lang="en-US" sz="1600" dirty="0"/>
              <a:t>Logistic Regression achieved ~80% accuracy, offering simplicity, speed, and interpretability.</a:t>
            </a:r>
          </a:p>
          <a:p>
            <a:r>
              <a:rPr lang="en-US" sz="1600" dirty="0"/>
              <a:t>SVC/SVR performed slightly higher in raw accuracy but less interpretable.</a:t>
            </a:r>
          </a:p>
          <a:p>
            <a:r>
              <a:rPr lang="en-US" sz="1600" dirty="0"/>
              <a:t>Overall: Balanced results, fast training, and good fit for tabular Titanic data.</a:t>
            </a:r>
          </a:p>
          <a:p>
            <a:endParaRPr lang="en-US" sz="1600" dirty="0"/>
          </a:p>
          <a:p>
            <a:pPr marL="0" indent="0">
              <a:buNone/>
            </a:pPr>
            <a:r>
              <a:rPr lang="en-US" sz="3200" b="1" dirty="0"/>
              <a:t>Deep Learning (Dense NN, LSTM):</a:t>
            </a:r>
          </a:p>
          <a:p>
            <a:r>
              <a:rPr lang="en-US" sz="1600" dirty="0"/>
              <a:t>Dense NN reached ~72% accuracy—solid, but below Logistic Regression.</a:t>
            </a:r>
          </a:p>
          <a:p>
            <a:r>
              <a:rPr lang="en-US" sz="1600" dirty="0"/>
              <a:t>LSTM reached ~65% accuracy (AUC ~0.73), struggled due to lack of sequential structure.</a:t>
            </a:r>
          </a:p>
          <a:p>
            <a:r>
              <a:rPr lang="en-US" sz="1600" dirty="0"/>
              <a:t>Overall: More complex, longer training, but not superior on small, structured datasets.</a:t>
            </a:r>
          </a:p>
        </p:txBody>
      </p:sp>
    </p:spTree>
    <p:extLst>
      <p:ext uri="{BB962C8B-B14F-4D97-AF65-F5344CB8AC3E}">
        <p14:creationId xmlns:p14="http://schemas.microsoft.com/office/powerpoint/2010/main" val="176599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lstStyle/>
          <a:p>
            <a:r>
              <a:rPr lang="en-US" sz="1800" dirty="0">
                <a:solidFill>
                  <a:srgbClr val="000000"/>
                </a:solidFill>
                <a:ea typeface="Times New Roman" panose="02020603050405020304" pitchFamily="18" charset="0"/>
              </a:rPr>
              <a:t>In the Titanic dataset, we expect to find that passengers who were female or under the age of 13 had a higher probability of survival than adult male passengers. This assumption comes from the historical “women and children first” evacuation practice, but it will need to be tested once the data is cleaned and prepared.</a:t>
            </a:r>
            <a:endParaRPr lang="en-US" dirty="0"/>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a:bodyPr>
          <a:lstStyle/>
          <a:p>
            <a:r>
              <a:rPr lang="en-US" sz="1800" b="1" dirty="0"/>
              <a:t>Source:</a:t>
            </a:r>
            <a:r>
              <a:rPr lang="en-US" sz="1800" dirty="0"/>
              <a:t> Kaggle “Titanic – Machine Learning from Disaster” CSV files (</a:t>
            </a:r>
          </a:p>
          <a:p>
            <a:r>
              <a:rPr lang="en-US" sz="1800" b="1" dirty="0"/>
              <a:t>Size:</a:t>
            </a:r>
            <a:r>
              <a:rPr lang="en-US" sz="1800" dirty="0"/>
              <a:t> 1,309 rows × 12 columns.</a:t>
            </a:r>
          </a:p>
          <a:p>
            <a:r>
              <a:rPr lang="en-US" sz="1800" b="1" dirty="0"/>
              <a:t>Target column:</a:t>
            </a:r>
            <a:r>
              <a:rPr lang="en-US" sz="1800" dirty="0"/>
              <a:t> Survived—populated for 891 passengers in the training set; missing for the 418 passengers in the test set by design.</a:t>
            </a:r>
          </a:p>
          <a:p>
            <a:r>
              <a:rPr lang="en-US" sz="1800" b="1" dirty="0"/>
              <a:t>Key variables:</a:t>
            </a:r>
            <a:r>
              <a:rPr lang="en-US" sz="1800" dirty="0"/>
              <a:t> </a:t>
            </a:r>
            <a:r>
              <a:rPr lang="en-US" sz="1800" dirty="0" err="1"/>
              <a:t>Pclass</a:t>
            </a:r>
            <a:r>
              <a:rPr lang="en-US" sz="1800" dirty="0"/>
              <a:t>, Sex, Age, </a:t>
            </a:r>
            <a:r>
              <a:rPr lang="en-US" sz="1800" dirty="0" err="1"/>
              <a:t>SibSp</a:t>
            </a:r>
            <a:r>
              <a:rPr lang="en-US" sz="1800" dirty="0"/>
              <a:t>, Parch, Ticket, Fare, Cabin, Embarked.</a:t>
            </a:r>
          </a:p>
          <a:p>
            <a:r>
              <a:rPr lang="en-US" sz="1800" b="1" dirty="0"/>
              <a:t>Why this dataset:</a:t>
            </a:r>
            <a:r>
              <a:rPr lang="en-US" sz="1800" dirty="0"/>
              <a:t> Well-documented, contains a mix of numeric and categorical features, and is suitable for building and testing survival prediction models across multiple project stages.</a:t>
            </a:r>
          </a:p>
          <a:p>
            <a:endParaRPr lang="en-US" sz="1800" dirty="0"/>
          </a:p>
        </p:txBody>
      </p:sp>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38200" y="1447556"/>
            <a:ext cx="10515600" cy="4761606"/>
          </a:xfrm>
        </p:spPr>
        <p:txBody>
          <a:bodyPr>
            <a:noAutofit/>
          </a:bodyPr>
          <a:lstStyle/>
          <a:p>
            <a:r>
              <a:rPr lang="en-US" sz="1800" b="1" dirty="0"/>
              <a:t>Checked dataset structure</a:t>
            </a:r>
            <a:r>
              <a:rPr lang="en-US" sz="1800" dirty="0"/>
              <a:t> using .info() and .describe() to review column types, non-null counts, and basic statistics.</a:t>
            </a:r>
          </a:p>
          <a:p>
            <a:r>
              <a:rPr lang="en-US" sz="1800" b="1" dirty="0"/>
              <a:t>Identified missing values</a:t>
            </a:r>
            <a:r>
              <a:rPr lang="en-US" sz="1800" dirty="0"/>
              <a:t>: Age (263), Fare (1), Embarked (2), Cabin (1,014), Survived (418 test set, left unchanged).</a:t>
            </a:r>
          </a:p>
          <a:p>
            <a:r>
              <a:rPr lang="en-US" sz="1800" b="1" dirty="0"/>
              <a:t>Handled missing values</a:t>
            </a:r>
            <a:r>
              <a:rPr lang="en-US" sz="1800" dirty="0"/>
              <a:t>:</a:t>
            </a:r>
          </a:p>
          <a:p>
            <a:pPr lvl="1"/>
            <a:r>
              <a:rPr lang="en-US" sz="1800" dirty="0"/>
              <a:t>Age → filled with median age within each Sex × </a:t>
            </a:r>
            <a:r>
              <a:rPr lang="en-US" sz="1800" dirty="0" err="1"/>
              <a:t>Pclass</a:t>
            </a:r>
            <a:r>
              <a:rPr lang="en-US" sz="1800" dirty="0"/>
              <a:t> group.</a:t>
            </a:r>
          </a:p>
          <a:p>
            <a:pPr lvl="1"/>
            <a:r>
              <a:rPr lang="en-US" sz="1800" dirty="0"/>
              <a:t>Fare → filled with median fare.</a:t>
            </a:r>
          </a:p>
          <a:p>
            <a:pPr lvl="1"/>
            <a:r>
              <a:rPr lang="en-US" sz="1800" dirty="0"/>
              <a:t>Embarked → filled with most common value (mode).</a:t>
            </a:r>
          </a:p>
          <a:p>
            <a:r>
              <a:rPr lang="en-US" sz="1800" b="1" dirty="0"/>
              <a:t>Converted data types</a:t>
            </a:r>
            <a:r>
              <a:rPr lang="en-US" sz="1800" dirty="0"/>
              <a:t>: </a:t>
            </a:r>
            <a:r>
              <a:rPr lang="en-US" sz="1800" dirty="0" err="1"/>
              <a:t>Pclass</a:t>
            </a:r>
            <a:r>
              <a:rPr lang="en-US" sz="1800" dirty="0"/>
              <a:t>, Sex, and Embarked changed to categorical types.</a:t>
            </a:r>
          </a:p>
          <a:p>
            <a:r>
              <a:rPr lang="en-US" sz="1800" b="1" dirty="0"/>
              <a:t>Removed duplicate records</a:t>
            </a:r>
            <a:r>
              <a:rPr lang="en-US" sz="1800" dirty="0"/>
              <a:t> based on Name and Ticket.</a:t>
            </a:r>
          </a:p>
          <a:p>
            <a:r>
              <a:rPr lang="en-US" sz="1800" b="1" dirty="0"/>
              <a:t>Created helper columns</a:t>
            </a:r>
            <a:r>
              <a:rPr lang="en-US" sz="1800" dirty="0"/>
              <a:t> for later analysis: </a:t>
            </a:r>
            <a:r>
              <a:rPr lang="en-US" sz="1800" dirty="0" err="1"/>
              <a:t>FamilySize</a:t>
            </a:r>
            <a:r>
              <a:rPr lang="en-US" sz="1800" dirty="0"/>
              <a:t> and </a:t>
            </a:r>
            <a:r>
              <a:rPr lang="en-US" sz="1800" dirty="0" err="1"/>
              <a:t>IsAlone</a:t>
            </a:r>
            <a:r>
              <a:rPr lang="en-US" sz="1800" dirty="0"/>
              <a:t>.</a:t>
            </a:r>
          </a:p>
          <a:p>
            <a:r>
              <a:rPr lang="en-US" sz="1800" b="1" dirty="0"/>
              <a:t>Verified cleaning</a:t>
            </a:r>
            <a:r>
              <a:rPr lang="en-US" sz="1800" dirty="0"/>
              <a:t> by rechecking missing values — only Survived (test rows) and Cabin remain missing by design.</a:t>
            </a:r>
          </a:p>
          <a:p>
            <a:endParaRPr lang="en-US" sz="1800" dirty="0"/>
          </a:p>
        </p:txBody>
      </p:sp>
    </p:spTree>
    <p:extLst>
      <p:ext uri="{BB962C8B-B14F-4D97-AF65-F5344CB8AC3E}">
        <p14:creationId xmlns:p14="http://schemas.microsoft.com/office/powerpoint/2010/main" val="2788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14C2-C259-A552-8F39-D7347509BBFA}"/>
              </a:ext>
            </a:extLst>
          </p:cNvPr>
          <p:cNvSpPr>
            <a:spLocks noGrp="1"/>
          </p:cNvSpPr>
          <p:nvPr>
            <p:ph type="title"/>
          </p:nvPr>
        </p:nvSpPr>
        <p:spPr/>
        <p:txBody>
          <a:bodyPr/>
          <a:lstStyle/>
          <a:p>
            <a:r>
              <a:rPr lang="en-US" dirty="0"/>
              <a:t>Prepare (Continued) </a:t>
            </a:r>
          </a:p>
        </p:txBody>
      </p:sp>
      <p:sp>
        <p:nvSpPr>
          <p:cNvPr id="3" name="Content Placeholder 2">
            <a:extLst>
              <a:ext uri="{FF2B5EF4-FFF2-40B4-BE49-F238E27FC236}">
                <a16:creationId xmlns:a16="http://schemas.microsoft.com/office/drawing/2014/main" id="{D0A89803-FEBC-71F8-3286-50CEB708FF80}"/>
              </a:ext>
            </a:extLst>
          </p:cNvPr>
          <p:cNvSpPr>
            <a:spLocks noGrp="1"/>
          </p:cNvSpPr>
          <p:nvPr>
            <p:ph idx="1"/>
          </p:nvPr>
        </p:nvSpPr>
        <p:spPr/>
        <p:txBody>
          <a:bodyPr>
            <a:normAutofit/>
          </a:bodyPr>
          <a:lstStyle/>
          <a:p>
            <a:pPr marL="0" indent="0">
              <a:buNone/>
            </a:pPr>
            <a:r>
              <a:rPr lang="en-US" sz="1800" dirty="0"/>
              <a:t># Final check of missing values after cleaning</a:t>
            </a:r>
          </a:p>
          <a:p>
            <a:pPr marL="0" indent="0">
              <a:buNone/>
            </a:pPr>
            <a:r>
              <a:rPr lang="en-US" sz="1800" dirty="0" err="1"/>
              <a:t>df.isna</a:t>
            </a:r>
            <a:r>
              <a:rPr lang="en-US" sz="1800" dirty="0"/>
              <a:t>().sum()</a:t>
            </a:r>
          </a:p>
          <a:p>
            <a:pPr marL="0" indent="0">
              <a:buNone/>
            </a:pPr>
            <a:endParaRPr lang="en-US" dirty="0"/>
          </a:p>
          <a:p>
            <a:endParaRPr lang="en-US" dirty="0"/>
          </a:p>
        </p:txBody>
      </p:sp>
      <p:sp>
        <p:nvSpPr>
          <p:cNvPr id="6" name="TextBox 5">
            <a:extLst>
              <a:ext uri="{FF2B5EF4-FFF2-40B4-BE49-F238E27FC236}">
                <a16:creationId xmlns:a16="http://schemas.microsoft.com/office/drawing/2014/main" id="{26328D98-6592-1262-438F-8FDD0B825669}"/>
              </a:ext>
            </a:extLst>
          </p:cNvPr>
          <p:cNvSpPr txBox="1"/>
          <p:nvPr/>
        </p:nvSpPr>
        <p:spPr>
          <a:xfrm>
            <a:off x="2811341" y="3239897"/>
            <a:ext cx="6097464" cy="646331"/>
          </a:xfrm>
          <a:prstGeom prst="rect">
            <a:avLst/>
          </a:prstGeom>
          <a:noFill/>
        </p:spPr>
        <p:txBody>
          <a:bodyPr wrap="square">
            <a:spAutoFit/>
          </a:bodyPr>
          <a:lstStyle/>
          <a:p>
            <a:r>
              <a:rPr lang="en-US" dirty="0"/>
              <a:t>418 missing in </a:t>
            </a:r>
            <a:r>
              <a:rPr lang="en-US" b="1" dirty="0"/>
              <a:t>Survived</a:t>
            </a:r>
            <a:r>
              <a:rPr lang="en-US" dirty="0"/>
              <a:t> is expected (test set). All other columns are now complete.</a:t>
            </a:r>
          </a:p>
        </p:txBody>
      </p:sp>
      <p:pic>
        <p:nvPicPr>
          <p:cNvPr id="7" name="Picture 6">
            <a:extLst>
              <a:ext uri="{FF2B5EF4-FFF2-40B4-BE49-F238E27FC236}">
                <a16:creationId xmlns:a16="http://schemas.microsoft.com/office/drawing/2014/main" id="{A6EF7DAE-275E-CF7D-5BD2-77FA18D9C9B6}"/>
              </a:ext>
            </a:extLst>
          </p:cNvPr>
          <p:cNvPicPr>
            <a:picLocks noChangeAspect="1"/>
          </p:cNvPicPr>
          <p:nvPr/>
        </p:nvPicPr>
        <p:blipFill>
          <a:blip r:embed="rId2"/>
          <a:stretch>
            <a:fillRect/>
          </a:stretch>
        </p:blipFill>
        <p:spPr>
          <a:xfrm>
            <a:off x="976927" y="2609244"/>
            <a:ext cx="1695687" cy="2362530"/>
          </a:xfrm>
          <a:prstGeom prst="rect">
            <a:avLst/>
          </a:prstGeom>
        </p:spPr>
      </p:pic>
    </p:spTree>
    <p:extLst>
      <p:ext uri="{BB962C8B-B14F-4D97-AF65-F5344CB8AC3E}">
        <p14:creationId xmlns:p14="http://schemas.microsoft.com/office/powerpoint/2010/main" val="168747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pPr marL="0" indent="0">
              <a:buNone/>
            </a:pPr>
            <a:r>
              <a:rPr lang="en-US" dirty="0"/>
              <a:t>To explore the problem statement and test the hypothesis, I created five key visualizations highlighting how survival varied across passenger characteristics.</a:t>
            </a:r>
          </a:p>
          <a:p>
            <a:endParaRPr lang="en-US" dirty="0"/>
          </a:p>
          <a:p>
            <a:pPr marL="514350" indent="-514350">
              <a:buFont typeface="+mj-lt"/>
              <a:buAutoNum type="arabicPeriod"/>
            </a:pPr>
            <a:r>
              <a:rPr lang="en-US" dirty="0"/>
              <a:t>Survival Rate by Passenger Class</a:t>
            </a:r>
          </a:p>
          <a:p>
            <a:pPr marL="514350" indent="-514350">
              <a:buFont typeface="+mj-lt"/>
              <a:buAutoNum type="arabicPeriod"/>
            </a:pPr>
            <a:r>
              <a:rPr lang="en-US" dirty="0"/>
              <a:t>Age Distribution: Survivors vs Non-Survivors</a:t>
            </a:r>
          </a:p>
          <a:p>
            <a:pPr marL="514350" indent="-514350">
              <a:buFont typeface="+mj-lt"/>
              <a:buAutoNum type="arabicPeriod"/>
            </a:pPr>
            <a:r>
              <a:rPr lang="en-US" dirty="0"/>
              <a:t>Fare Distribution by Survival (Boxplot)</a:t>
            </a:r>
          </a:p>
          <a:p>
            <a:pPr marL="514350" indent="-514350">
              <a:buFont typeface="+mj-lt"/>
              <a:buAutoNum type="arabicPeriod"/>
            </a:pPr>
            <a:r>
              <a:rPr lang="en-US" dirty="0"/>
              <a:t>Correlation Heatmap (numeric variables)</a:t>
            </a:r>
          </a:p>
          <a:p>
            <a:pPr marL="514350" indent="-514350">
              <a:buFont typeface="+mj-lt"/>
              <a:buAutoNum type="arabicPeriod"/>
            </a:pPr>
            <a:r>
              <a:rPr lang="en-US" dirty="0"/>
              <a:t>Distribution of Passenger Ages (Histogram)</a:t>
            </a:r>
          </a:p>
        </p:txBody>
      </p:sp>
    </p:spTree>
    <p:extLst>
      <p:ext uri="{BB962C8B-B14F-4D97-AF65-F5344CB8AC3E}">
        <p14:creationId xmlns:p14="http://schemas.microsoft.com/office/powerpoint/2010/main" val="69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ED65-97E5-739A-FCAC-E7B048D297BF}"/>
              </a:ext>
            </a:extLst>
          </p:cNvPr>
          <p:cNvSpPr>
            <a:spLocks noGrp="1"/>
          </p:cNvSpPr>
          <p:nvPr>
            <p:ph type="title"/>
          </p:nvPr>
        </p:nvSpPr>
        <p:spPr/>
        <p:txBody>
          <a:bodyPr/>
          <a:lstStyle/>
          <a:p>
            <a:pPr algn="ctr"/>
            <a:r>
              <a:rPr lang="en-US" dirty="0"/>
              <a:t>Analyze Data - Survival Rate by Class</a:t>
            </a:r>
          </a:p>
        </p:txBody>
      </p:sp>
      <p:pic>
        <p:nvPicPr>
          <p:cNvPr id="1026" name="Picture 2">
            <a:extLst>
              <a:ext uri="{FF2B5EF4-FFF2-40B4-BE49-F238E27FC236}">
                <a16:creationId xmlns:a16="http://schemas.microsoft.com/office/drawing/2014/main" id="{AE2BEA49-BC6B-5803-484D-7BD2C7C34F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1095" y="1536722"/>
            <a:ext cx="5394971" cy="35661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6F80F6-F500-C40B-A29D-1CE346C65859}"/>
              </a:ext>
            </a:extLst>
          </p:cNvPr>
          <p:cNvSpPr txBox="1"/>
          <p:nvPr/>
        </p:nvSpPr>
        <p:spPr>
          <a:xfrm>
            <a:off x="603849" y="5244860"/>
            <a:ext cx="11050438" cy="646331"/>
          </a:xfrm>
          <a:prstGeom prst="rect">
            <a:avLst/>
          </a:prstGeom>
          <a:noFill/>
        </p:spPr>
        <p:txBody>
          <a:bodyPr wrap="square" rtlCol="0">
            <a:spAutoFit/>
          </a:bodyPr>
          <a:lstStyle/>
          <a:p>
            <a:r>
              <a:rPr lang="en-US"/>
              <a:t>First-class passengers had the highest survival rate at about 63%, while only around 24% of third-class passengers survived. This highlights the strong influence of socioeconomic status and access to lifeboats.</a:t>
            </a:r>
            <a:endParaRPr lang="en-US" dirty="0"/>
          </a:p>
        </p:txBody>
      </p:sp>
    </p:spTree>
    <p:extLst>
      <p:ext uri="{BB962C8B-B14F-4D97-AF65-F5344CB8AC3E}">
        <p14:creationId xmlns:p14="http://schemas.microsoft.com/office/powerpoint/2010/main" val="340938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8EA84-B70D-F23B-E6E0-86F4B5622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7B141-8316-E4DB-B3C6-088477C9823D}"/>
              </a:ext>
            </a:extLst>
          </p:cNvPr>
          <p:cNvSpPr>
            <a:spLocks noGrp="1"/>
          </p:cNvSpPr>
          <p:nvPr>
            <p:ph type="title"/>
          </p:nvPr>
        </p:nvSpPr>
        <p:spPr/>
        <p:txBody>
          <a:bodyPr/>
          <a:lstStyle/>
          <a:p>
            <a:pPr algn="ctr"/>
            <a:r>
              <a:rPr lang="en-US" dirty="0"/>
              <a:t>Analyze Data - Age Distribution</a:t>
            </a:r>
          </a:p>
        </p:txBody>
      </p:sp>
      <p:sp>
        <p:nvSpPr>
          <p:cNvPr id="4" name="TextBox 3">
            <a:extLst>
              <a:ext uri="{FF2B5EF4-FFF2-40B4-BE49-F238E27FC236}">
                <a16:creationId xmlns:a16="http://schemas.microsoft.com/office/drawing/2014/main" id="{86F9F0CC-65E8-D8A2-A0A2-EA396C59B58E}"/>
              </a:ext>
            </a:extLst>
          </p:cNvPr>
          <p:cNvSpPr txBox="1"/>
          <p:nvPr/>
        </p:nvSpPr>
        <p:spPr>
          <a:xfrm>
            <a:off x="603849" y="5244860"/>
            <a:ext cx="11050438" cy="646331"/>
          </a:xfrm>
          <a:prstGeom prst="rect">
            <a:avLst/>
          </a:prstGeom>
          <a:noFill/>
        </p:spPr>
        <p:txBody>
          <a:bodyPr wrap="square" rtlCol="0">
            <a:spAutoFit/>
          </a:bodyPr>
          <a:lstStyle/>
          <a:p>
            <a:r>
              <a:rPr lang="en-US" dirty="0"/>
              <a:t>The age histogram shows that children under ~13 had noticeably better survival chances, while survival rates for adult males dropped sharply. This supports the historical “women and children first” evacuation practice.</a:t>
            </a:r>
          </a:p>
        </p:txBody>
      </p:sp>
      <p:pic>
        <p:nvPicPr>
          <p:cNvPr id="2052" name="Picture 4">
            <a:extLst>
              <a:ext uri="{FF2B5EF4-FFF2-40B4-BE49-F238E27FC236}">
                <a16:creationId xmlns:a16="http://schemas.microsoft.com/office/drawing/2014/main" id="{894403C5-0D7A-C7FE-1730-794805A81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706" y="1328288"/>
            <a:ext cx="5354577" cy="380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357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1779</Words>
  <Application>Microsoft Office PowerPoint</Application>
  <PresentationFormat>Widescreen</PresentationFormat>
  <Paragraphs>105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Titanic Survival Data Micro-Project 4 Machine Learning Project 2 of 2 Repository link: </vt:lpstr>
      <vt:lpstr>Problem Statement</vt:lpstr>
      <vt:lpstr>Hypothesis Formulation</vt:lpstr>
      <vt:lpstr>Acquire</vt:lpstr>
      <vt:lpstr>Prepare</vt:lpstr>
      <vt:lpstr>Prepare (Continued) </vt:lpstr>
      <vt:lpstr>Analyze data</vt:lpstr>
      <vt:lpstr>Analyze Data - Survival Rate by Class</vt:lpstr>
      <vt:lpstr>Analyze Data - Age Distribution</vt:lpstr>
      <vt:lpstr>Analyze Data - Fare Boxplot</vt:lpstr>
      <vt:lpstr>Analyze Data - Correlation Heatmap</vt:lpstr>
      <vt:lpstr>Report</vt:lpstr>
      <vt:lpstr>Report (Continued)</vt:lpstr>
      <vt:lpstr>Act: Final Model Selection and Recommendation</vt:lpstr>
      <vt:lpstr>Act: Logistic Regression Model</vt:lpstr>
      <vt:lpstr>Act: Logistic Regression Model Try #2</vt:lpstr>
      <vt:lpstr>Act: Support Vector Classifier</vt:lpstr>
      <vt:lpstr>Act: Dense Neural Network</vt:lpstr>
      <vt:lpstr>Act: Dense Neural Network (cont)</vt:lpstr>
      <vt:lpstr>Act: LSTM Neural Network</vt:lpstr>
      <vt:lpstr>Act: LSTM Neural Network (cont)</vt:lpstr>
      <vt:lpstr>Final Comparison: ML vs Deep Learning on Titanic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Jeremiah Snipes</cp:lastModifiedBy>
  <cp:revision>58</cp:revision>
  <dcterms:created xsi:type="dcterms:W3CDTF">2022-03-01T22:05:03Z</dcterms:created>
  <dcterms:modified xsi:type="dcterms:W3CDTF">2025-09-01T05:30:14Z</dcterms:modified>
</cp:coreProperties>
</file>