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75" r:id="rId5"/>
    <p:sldId id="259" r:id="rId6"/>
    <p:sldId id="276" r:id="rId7"/>
    <p:sldId id="260" r:id="rId8"/>
    <p:sldId id="274" r:id="rId9"/>
    <p:sldId id="261" r:id="rId10"/>
    <p:sldId id="277" r:id="rId11"/>
    <p:sldId id="262" r:id="rId12"/>
    <p:sldId id="278" r:id="rId13"/>
    <p:sldId id="263" r:id="rId14"/>
    <p:sldId id="279" r:id="rId15"/>
    <p:sldId id="264" r:id="rId16"/>
    <p:sldId id="280" r:id="rId17"/>
    <p:sldId id="265" r:id="rId18"/>
    <p:sldId id="281" r:id="rId19"/>
    <p:sldId id="266" r:id="rId20"/>
    <p:sldId id="287" r:id="rId21"/>
    <p:sldId id="267" r:id="rId22"/>
    <p:sldId id="282" r:id="rId23"/>
    <p:sldId id="268" r:id="rId24"/>
    <p:sldId id="283" r:id="rId25"/>
    <p:sldId id="269" r:id="rId26"/>
    <p:sldId id="284" r:id="rId27"/>
    <p:sldId id="290" r:id="rId28"/>
    <p:sldId id="289" r:id="rId29"/>
    <p:sldId id="270" r:id="rId30"/>
    <p:sldId id="285" r:id="rId31"/>
    <p:sldId id="271" r:id="rId32"/>
    <p:sldId id="286" r:id="rId33"/>
    <p:sldId id="291" r:id="rId34"/>
    <p:sldId id="292" r:id="rId35"/>
    <p:sldId id="272" r:id="rId36"/>
    <p:sldId id="288" r:id="rId37"/>
    <p:sldId id="293" r:id="rId38"/>
    <p:sldId id="273"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8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9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71B6AA-9FA7-4300-8F4C-7C32DC4DA82F}" type="datetimeFigureOut">
              <a:rPr lang="fr-FR" smtClean="0"/>
              <a:t>06/05/2025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BABC4-51A8-4742-9501-DFE50EDFF446}" type="slidenum">
              <a:rPr lang="fr-FR" smtClean="0"/>
              <a:t>‹N°›</a:t>
            </a:fld>
            <a:endParaRPr lang="fr-FR"/>
          </a:p>
        </p:txBody>
      </p:sp>
    </p:spTree>
    <p:extLst>
      <p:ext uri="{BB962C8B-B14F-4D97-AF65-F5344CB8AC3E}">
        <p14:creationId xmlns:p14="http://schemas.microsoft.com/office/powerpoint/2010/main" val="3115744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48BABC4-51A8-4742-9501-DFE50EDFF446}" type="slidenum">
              <a:rPr lang="fr-FR" smtClean="0"/>
              <a:t>2</a:t>
            </a:fld>
            <a:endParaRPr lang="fr-FR"/>
          </a:p>
        </p:txBody>
      </p:sp>
    </p:spTree>
    <p:extLst>
      <p:ext uri="{BB962C8B-B14F-4D97-AF65-F5344CB8AC3E}">
        <p14:creationId xmlns:p14="http://schemas.microsoft.com/office/powerpoint/2010/main" val="229231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7500B5-D4E7-DC79-244F-E628A7BBDB9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E76FFCC-FB50-1961-1207-049D216EAC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95B6246-DF3D-49A6-63EE-B817AD546700}"/>
              </a:ext>
            </a:extLst>
          </p:cNvPr>
          <p:cNvSpPr>
            <a:spLocks noGrp="1"/>
          </p:cNvSpPr>
          <p:nvPr>
            <p:ph type="dt" sz="half" idx="10"/>
          </p:nvPr>
        </p:nvSpPr>
        <p:spPr/>
        <p:txBody>
          <a:bodyPr/>
          <a:lstStyle/>
          <a:p>
            <a:fld id="{7266AECC-494B-4821-AE61-CBEB1571AEB3}" type="datetimeFigureOut">
              <a:rPr lang="fr-FR" smtClean="0"/>
              <a:t>06/05/2025</a:t>
            </a:fld>
            <a:endParaRPr lang="fr-FR"/>
          </a:p>
        </p:txBody>
      </p:sp>
      <p:sp>
        <p:nvSpPr>
          <p:cNvPr id="5" name="Espace réservé du pied de page 4">
            <a:extLst>
              <a:ext uri="{FF2B5EF4-FFF2-40B4-BE49-F238E27FC236}">
                <a16:creationId xmlns:a16="http://schemas.microsoft.com/office/drawing/2014/main" id="{D9EA3FC8-DB4D-1412-ADB2-162D033F97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36D37F4-4583-6F6C-45C0-B6E5DCDE4C2F}"/>
              </a:ext>
            </a:extLst>
          </p:cNvPr>
          <p:cNvSpPr>
            <a:spLocks noGrp="1"/>
          </p:cNvSpPr>
          <p:nvPr>
            <p:ph type="sldNum" sz="quarter" idx="12"/>
          </p:nvPr>
        </p:nvSpPr>
        <p:spPr/>
        <p:txBody>
          <a:bodyPr/>
          <a:lstStyle/>
          <a:p>
            <a:fld id="{07DDB353-7F3B-4ACF-B61B-A50DBE4F4DDC}" type="slidenum">
              <a:rPr lang="fr-FR" smtClean="0"/>
              <a:t>‹N°›</a:t>
            </a:fld>
            <a:endParaRPr lang="fr-FR"/>
          </a:p>
        </p:txBody>
      </p:sp>
    </p:spTree>
    <p:extLst>
      <p:ext uri="{BB962C8B-B14F-4D97-AF65-F5344CB8AC3E}">
        <p14:creationId xmlns:p14="http://schemas.microsoft.com/office/powerpoint/2010/main" val="2033563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C3769B-5C2D-1BFB-D645-0BF0136E763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34EC3F3-1CA2-7A6F-113D-0ADD1BB001C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A543FB7-99F7-6D42-729A-C86E5308E50A}"/>
              </a:ext>
            </a:extLst>
          </p:cNvPr>
          <p:cNvSpPr>
            <a:spLocks noGrp="1"/>
          </p:cNvSpPr>
          <p:nvPr>
            <p:ph type="dt" sz="half" idx="10"/>
          </p:nvPr>
        </p:nvSpPr>
        <p:spPr/>
        <p:txBody>
          <a:bodyPr/>
          <a:lstStyle/>
          <a:p>
            <a:fld id="{7266AECC-494B-4821-AE61-CBEB1571AEB3}" type="datetimeFigureOut">
              <a:rPr lang="fr-FR" smtClean="0"/>
              <a:t>06/05/2025</a:t>
            </a:fld>
            <a:endParaRPr lang="fr-FR"/>
          </a:p>
        </p:txBody>
      </p:sp>
      <p:sp>
        <p:nvSpPr>
          <p:cNvPr id="5" name="Espace réservé du pied de page 4">
            <a:extLst>
              <a:ext uri="{FF2B5EF4-FFF2-40B4-BE49-F238E27FC236}">
                <a16:creationId xmlns:a16="http://schemas.microsoft.com/office/drawing/2014/main" id="{24E46DFD-B45A-D032-A9CD-CD24B8BDBC0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1D39831-E2B0-9F82-D67F-510909B99AB1}"/>
              </a:ext>
            </a:extLst>
          </p:cNvPr>
          <p:cNvSpPr>
            <a:spLocks noGrp="1"/>
          </p:cNvSpPr>
          <p:nvPr>
            <p:ph type="sldNum" sz="quarter" idx="12"/>
          </p:nvPr>
        </p:nvSpPr>
        <p:spPr/>
        <p:txBody>
          <a:bodyPr/>
          <a:lstStyle/>
          <a:p>
            <a:fld id="{07DDB353-7F3B-4ACF-B61B-A50DBE4F4DDC}" type="slidenum">
              <a:rPr lang="fr-FR" smtClean="0"/>
              <a:t>‹N°›</a:t>
            </a:fld>
            <a:endParaRPr lang="fr-FR"/>
          </a:p>
        </p:txBody>
      </p:sp>
    </p:spTree>
    <p:extLst>
      <p:ext uri="{BB962C8B-B14F-4D97-AF65-F5344CB8AC3E}">
        <p14:creationId xmlns:p14="http://schemas.microsoft.com/office/powerpoint/2010/main" val="581004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E796CE7-1475-FC1F-986B-1C7A5989C88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9AF216B-00A5-9E6A-2DE5-56BC39307FF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3099B74-CA42-0F88-6228-CACBE7FC4E6F}"/>
              </a:ext>
            </a:extLst>
          </p:cNvPr>
          <p:cNvSpPr>
            <a:spLocks noGrp="1"/>
          </p:cNvSpPr>
          <p:nvPr>
            <p:ph type="dt" sz="half" idx="10"/>
          </p:nvPr>
        </p:nvSpPr>
        <p:spPr/>
        <p:txBody>
          <a:bodyPr/>
          <a:lstStyle/>
          <a:p>
            <a:fld id="{7266AECC-494B-4821-AE61-CBEB1571AEB3}" type="datetimeFigureOut">
              <a:rPr lang="fr-FR" smtClean="0"/>
              <a:t>06/05/2025</a:t>
            </a:fld>
            <a:endParaRPr lang="fr-FR"/>
          </a:p>
        </p:txBody>
      </p:sp>
      <p:sp>
        <p:nvSpPr>
          <p:cNvPr id="5" name="Espace réservé du pied de page 4">
            <a:extLst>
              <a:ext uri="{FF2B5EF4-FFF2-40B4-BE49-F238E27FC236}">
                <a16:creationId xmlns:a16="http://schemas.microsoft.com/office/drawing/2014/main" id="{EA001367-6004-0F6B-DB32-5EB9AFC6455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CBC5F9-8C86-0AE9-9ABF-034E5FE48F7E}"/>
              </a:ext>
            </a:extLst>
          </p:cNvPr>
          <p:cNvSpPr>
            <a:spLocks noGrp="1"/>
          </p:cNvSpPr>
          <p:nvPr>
            <p:ph type="sldNum" sz="quarter" idx="12"/>
          </p:nvPr>
        </p:nvSpPr>
        <p:spPr/>
        <p:txBody>
          <a:bodyPr/>
          <a:lstStyle/>
          <a:p>
            <a:fld id="{07DDB353-7F3B-4ACF-B61B-A50DBE4F4DDC}" type="slidenum">
              <a:rPr lang="fr-FR" smtClean="0"/>
              <a:t>‹N°›</a:t>
            </a:fld>
            <a:endParaRPr lang="fr-FR"/>
          </a:p>
        </p:txBody>
      </p:sp>
    </p:spTree>
    <p:extLst>
      <p:ext uri="{BB962C8B-B14F-4D97-AF65-F5344CB8AC3E}">
        <p14:creationId xmlns:p14="http://schemas.microsoft.com/office/powerpoint/2010/main" val="33237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22DDB8-4012-F6C3-0C5E-99797230F15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F7C6312-D2FA-ACF6-97C7-037EB249297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4F8793-4992-39EC-186C-01679E24A471}"/>
              </a:ext>
            </a:extLst>
          </p:cNvPr>
          <p:cNvSpPr>
            <a:spLocks noGrp="1"/>
          </p:cNvSpPr>
          <p:nvPr>
            <p:ph type="dt" sz="half" idx="10"/>
          </p:nvPr>
        </p:nvSpPr>
        <p:spPr/>
        <p:txBody>
          <a:bodyPr/>
          <a:lstStyle/>
          <a:p>
            <a:fld id="{7266AECC-494B-4821-AE61-CBEB1571AEB3}" type="datetimeFigureOut">
              <a:rPr lang="fr-FR" smtClean="0"/>
              <a:t>06/05/2025</a:t>
            </a:fld>
            <a:endParaRPr lang="fr-FR"/>
          </a:p>
        </p:txBody>
      </p:sp>
      <p:sp>
        <p:nvSpPr>
          <p:cNvPr id="5" name="Espace réservé du pied de page 4">
            <a:extLst>
              <a:ext uri="{FF2B5EF4-FFF2-40B4-BE49-F238E27FC236}">
                <a16:creationId xmlns:a16="http://schemas.microsoft.com/office/drawing/2014/main" id="{A4FB2F91-95BC-C4C2-CB0D-48A0FC740B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32FD2D9-2102-60E8-1632-6C8FBFDDC263}"/>
              </a:ext>
            </a:extLst>
          </p:cNvPr>
          <p:cNvSpPr>
            <a:spLocks noGrp="1"/>
          </p:cNvSpPr>
          <p:nvPr>
            <p:ph type="sldNum" sz="quarter" idx="12"/>
          </p:nvPr>
        </p:nvSpPr>
        <p:spPr/>
        <p:txBody>
          <a:bodyPr/>
          <a:lstStyle/>
          <a:p>
            <a:fld id="{07DDB353-7F3B-4ACF-B61B-A50DBE4F4DDC}" type="slidenum">
              <a:rPr lang="fr-FR" smtClean="0"/>
              <a:t>‹N°›</a:t>
            </a:fld>
            <a:endParaRPr lang="fr-FR"/>
          </a:p>
        </p:txBody>
      </p:sp>
    </p:spTree>
    <p:extLst>
      <p:ext uri="{BB962C8B-B14F-4D97-AF65-F5344CB8AC3E}">
        <p14:creationId xmlns:p14="http://schemas.microsoft.com/office/powerpoint/2010/main" val="3011522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CDA072-B3A7-800A-83B2-8A66D6B75F9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2C1D574-1F7B-2872-9C56-586B755482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DD2231D-B4F8-D59B-C89A-F28159BBDE9D}"/>
              </a:ext>
            </a:extLst>
          </p:cNvPr>
          <p:cNvSpPr>
            <a:spLocks noGrp="1"/>
          </p:cNvSpPr>
          <p:nvPr>
            <p:ph type="dt" sz="half" idx="10"/>
          </p:nvPr>
        </p:nvSpPr>
        <p:spPr/>
        <p:txBody>
          <a:bodyPr/>
          <a:lstStyle/>
          <a:p>
            <a:fld id="{7266AECC-494B-4821-AE61-CBEB1571AEB3}" type="datetimeFigureOut">
              <a:rPr lang="fr-FR" smtClean="0"/>
              <a:t>06/05/2025</a:t>
            </a:fld>
            <a:endParaRPr lang="fr-FR"/>
          </a:p>
        </p:txBody>
      </p:sp>
      <p:sp>
        <p:nvSpPr>
          <p:cNvPr id="5" name="Espace réservé du pied de page 4">
            <a:extLst>
              <a:ext uri="{FF2B5EF4-FFF2-40B4-BE49-F238E27FC236}">
                <a16:creationId xmlns:a16="http://schemas.microsoft.com/office/drawing/2014/main" id="{42C99FB3-9361-514A-AFFE-4A38A86FD40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FB52410-F2EF-A3ED-4E07-C4B79AEF8581}"/>
              </a:ext>
            </a:extLst>
          </p:cNvPr>
          <p:cNvSpPr>
            <a:spLocks noGrp="1"/>
          </p:cNvSpPr>
          <p:nvPr>
            <p:ph type="sldNum" sz="quarter" idx="12"/>
          </p:nvPr>
        </p:nvSpPr>
        <p:spPr/>
        <p:txBody>
          <a:bodyPr/>
          <a:lstStyle/>
          <a:p>
            <a:fld id="{07DDB353-7F3B-4ACF-B61B-A50DBE4F4DDC}" type="slidenum">
              <a:rPr lang="fr-FR" smtClean="0"/>
              <a:t>‹N°›</a:t>
            </a:fld>
            <a:endParaRPr lang="fr-FR"/>
          </a:p>
        </p:txBody>
      </p:sp>
    </p:spTree>
    <p:extLst>
      <p:ext uri="{BB962C8B-B14F-4D97-AF65-F5344CB8AC3E}">
        <p14:creationId xmlns:p14="http://schemas.microsoft.com/office/powerpoint/2010/main" val="360685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AD37E6-B22A-5A61-F1BA-BF977E65938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91CF6C1-7C76-D772-C699-5B8363A69A0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F719322-A5AA-0FD5-F766-7D23A82743E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C7FEC8F-B5B7-6E7A-99FA-0BBD356F049B}"/>
              </a:ext>
            </a:extLst>
          </p:cNvPr>
          <p:cNvSpPr>
            <a:spLocks noGrp="1"/>
          </p:cNvSpPr>
          <p:nvPr>
            <p:ph type="dt" sz="half" idx="10"/>
          </p:nvPr>
        </p:nvSpPr>
        <p:spPr/>
        <p:txBody>
          <a:bodyPr/>
          <a:lstStyle/>
          <a:p>
            <a:fld id="{7266AECC-494B-4821-AE61-CBEB1571AEB3}" type="datetimeFigureOut">
              <a:rPr lang="fr-FR" smtClean="0"/>
              <a:t>06/05/2025</a:t>
            </a:fld>
            <a:endParaRPr lang="fr-FR"/>
          </a:p>
        </p:txBody>
      </p:sp>
      <p:sp>
        <p:nvSpPr>
          <p:cNvPr id="6" name="Espace réservé du pied de page 5">
            <a:extLst>
              <a:ext uri="{FF2B5EF4-FFF2-40B4-BE49-F238E27FC236}">
                <a16:creationId xmlns:a16="http://schemas.microsoft.com/office/drawing/2014/main" id="{CE14C418-2B33-C894-AC49-EF4EFF0F1E2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B63D4D-9607-FE37-0C02-A09306A6657A}"/>
              </a:ext>
            </a:extLst>
          </p:cNvPr>
          <p:cNvSpPr>
            <a:spLocks noGrp="1"/>
          </p:cNvSpPr>
          <p:nvPr>
            <p:ph type="sldNum" sz="quarter" idx="12"/>
          </p:nvPr>
        </p:nvSpPr>
        <p:spPr/>
        <p:txBody>
          <a:bodyPr/>
          <a:lstStyle/>
          <a:p>
            <a:fld id="{07DDB353-7F3B-4ACF-B61B-A50DBE4F4DDC}" type="slidenum">
              <a:rPr lang="fr-FR" smtClean="0"/>
              <a:t>‹N°›</a:t>
            </a:fld>
            <a:endParaRPr lang="fr-FR"/>
          </a:p>
        </p:txBody>
      </p:sp>
    </p:spTree>
    <p:extLst>
      <p:ext uri="{BB962C8B-B14F-4D97-AF65-F5344CB8AC3E}">
        <p14:creationId xmlns:p14="http://schemas.microsoft.com/office/powerpoint/2010/main" val="411135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2C3036-3F43-E7C1-4BCA-CFB6588D5E4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763AAD6-EEF1-4710-7E47-46549E8024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87B2CED-DF68-EC12-AB45-937A68341F0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9D7A0BB-17DC-224F-A945-5B98F1D6A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0EB450A-6276-B86C-3D22-9D50CDEE8D7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955A633-B63F-815E-DD02-CB3078450837}"/>
              </a:ext>
            </a:extLst>
          </p:cNvPr>
          <p:cNvSpPr>
            <a:spLocks noGrp="1"/>
          </p:cNvSpPr>
          <p:nvPr>
            <p:ph type="dt" sz="half" idx="10"/>
          </p:nvPr>
        </p:nvSpPr>
        <p:spPr/>
        <p:txBody>
          <a:bodyPr/>
          <a:lstStyle/>
          <a:p>
            <a:fld id="{7266AECC-494B-4821-AE61-CBEB1571AEB3}" type="datetimeFigureOut">
              <a:rPr lang="fr-FR" smtClean="0"/>
              <a:t>06/05/2025</a:t>
            </a:fld>
            <a:endParaRPr lang="fr-FR"/>
          </a:p>
        </p:txBody>
      </p:sp>
      <p:sp>
        <p:nvSpPr>
          <p:cNvPr id="8" name="Espace réservé du pied de page 7">
            <a:extLst>
              <a:ext uri="{FF2B5EF4-FFF2-40B4-BE49-F238E27FC236}">
                <a16:creationId xmlns:a16="http://schemas.microsoft.com/office/drawing/2014/main" id="{0DC83A4C-99BE-1096-5C8D-F9DC7164429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81CE8D7-28B7-B419-A680-3ACAF0F976A5}"/>
              </a:ext>
            </a:extLst>
          </p:cNvPr>
          <p:cNvSpPr>
            <a:spLocks noGrp="1"/>
          </p:cNvSpPr>
          <p:nvPr>
            <p:ph type="sldNum" sz="quarter" idx="12"/>
          </p:nvPr>
        </p:nvSpPr>
        <p:spPr/>
        <p:txBody>
          <a:bodyPr/>
          <a:lstStyle/>
          <a:p>
            <a:fld id="{07DDB353-7F3B-4ACF-B61B-A50DBE4F4DDC}" type="slidenum">
              <a:rPr lang="fr-FR" smtClean="0"/>
              <a:t>‹N°›</a:t>
            </a:fld>
            <a:endParaRPr lang="fr-FR"/>
          </a:p>
        </p:txBody>
      </p:sp>
    </p:spTree>
    <p:extLst>
      <p:ext uri="{BB962C8B-B14F-4D97-AF65-F5344CB8AC3E}">
        <p14:creationId xmlns:p14="http://schemas.microsoft.com/office/powerpoint/2010/main" val="1833563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C46CC2-EC6A-6805-8341-DE1A9193E3E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A38B296-92C9-6B97-4011-208853C8527E}"/>
              </a:ext>
            </a:extLst>
          </p:cNvPr>
          <p:cNvSpPr>
            <a:spLocks noGrp="1"/>
          </p:cNvSpPr>
          <p:nvPr>
            <p:ph type="dt" sz="half" idx="10"/>
          </p:nvPr>
        </p:nvSpPr>
        <p:spPr/>
        <p:txBody>
          <a:bodyPr/>
          <a:lstStyle/>
          <a:p>
            <a:fld id="{7266AECC-494B-4821-AE61-CBEB1571AEB3}" type="datetimeFigureOut">
              <a:rPr lang="fr-FR" smtClean="0"/>
              <a:t>06/05/2025</a:t>
            </a:fld>
            <a:endParaRPr lang="fr-FR"/>
          </a:p>
        </p:txBody>
      </p:sp>
      <p:sp>
        <p:nvSpPr>
          <p:cNvPr id="4" name="Espace réservé du pied de page 3">
            <a:extLst>
              <a:ext uri="{FF2B5EF4-FFF2-40B4-BE49-F238E27FC236}">
                <a16:creationId xmlns:a16="http://schemas.microsoft.com/office/drawing/2014/main" id="{443FFC34-A7DC-9CA9-D705-A0CF80F515E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4DD494B-147A-4757-5C50-E6DD12E73819}"/>
              </a:ext>
            </a:extLst>
          </p:cNvPr>
          <p:cNvSpPr>
            <a:spLocks noGrp="1"/>
          </p:cNvSpPr>
          <p:nvPr>
            <p:ph type="sldNum" sz="quarter" idx="12"/>
          </p:nvPr>
        </p:nvSpPr>
        <p:spPr/>
        <p:txBody>
          <a:bodyPr/>
          <a:lstStyle/>
          <a:p>
            <a:fld id="{07DDB353-7F3B-4ACF-B61B-A50DBE4F4DDC}" type="slidenum">
              <a:rPr lang="fr-FR" smtClean="0"/>
              <a:t>‹N°›</a:t>
            </a:fld>
            <a:endParaRPr lang="fr-FR"/>
          </a:p>
        </p:txBody>
      </p:sp>
    </p:spTree>
    <p:extLst>
      <p:ext uri="{BB962C8B-B14F-4D97-AF65-F5344CB8AC3E}">
        <p14:creationId xmlns:p14="http://schemas.microsoft.com/office/powerpoint/2010/main" val="54341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7D5EF4E-4CDA-28AB-FF79-F5DB99D10D97}"/>
              </a:ext>
            </a:extLst>
          </p:cNvPr>
          <p:cNvSpPr>
            <a:spLocks noGrp="1"/>
          </p:cNvSpPr>
          <p:nvPr>
            <p:ph type="dt" sz="half" idx="10"/>
          </p:nvPr>
        </p:nvSpPr>
        <p:spPr/>
        <p:txBody>
          <a:bodyPr/>
          <a:lstStyle/>
          <a:p>
            <a:fld id="{7266AECC-494B-4821-AE61-CBEB1571AEB3}" type="datetimeFigureOut">
              <a:rPr lang="fr-FR" smtClean="0"/>
              <a:t>06/05/2025</a:t>
            </a:fld>
            <a:endParaRPr lang="fr-FR"/>
          </a:p>
        </p:txBody>
      </p:sp>
      <p:sp>
        <p:nvSpPr>
          <p:cNvPr id="3" name="Espace réservé du pied de page 2">
            <a:extLst>
              <a:ext uri="{FF2B5EF4-FFF2-40B4-BE49-F238E27FC236}">
                <a16:creationId xmlns:a16="http://schemas.microsoft.com/office/drawing/2014/main" id="{DD04ED80-4422-DD34-E14B-9C6A4714F58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B550769-5CFF-84ED-395F-893280C46776}"/>
              </a:ext>
            </a:extLst>
          </p:cNvPr>
          <p:cNvSpPr>
            <a:spLocks noGrp="1"/>
          </p:cNvSpPr>
          <p:nvPr>
            <p:ph type="sldNum" sz="quarter" idx="12"/>
          </p:nvPr>
        </p:nvSpPr>
        <p:spPr/>
        <p:txBody>
          <a:bodyPr/>
          <a:lstStyle/>
          <a:p>
            <a:fld id="{07DDB353-7F3B-4ACF-B61B-A50DBE4F4DDC}" type="slidenum">
              <a:rPr lang="fr-FR" smtClean="0"/>
              <a:t>‹N°›</a:t>
            </a:fld>
            <a:endParaRPr lang="fr-FR"/>
          </a:p>
        </p:txBody>
      </p:sp>
    </p:spTree>
    <p:extLst>
      <p:ext uri="{BB962C8B-B14F-4D97-AF65-F5344CB8AC3E}">
        <p14:creationId xmlns:p14="http://schemas.microsoft.com/office/powerpoint/2010/main" val="3664758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DA9748-A2CF-C2D2-EBDF-FC4B33E6477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E00544E-6ADF-6963-D3DB-782004387C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AE14E1B-406E-AE24-BB35-9429024AB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D52099-13FC-A98C-2D64-FD04467BD466}"/>
              </a:ext>
            </a:extLst>
          </p:cNvPr>
          <p:cNvSpPr>
            <a:spLocks noGrp="1"/>
          </p:cNvSpPr>
          <p:nvPr>
            <p:ph type="dt" sz="half" idx="10"/>
          </p:nvPr>
        </p:nvSpPr>
        <p:spPr/>
        <p:txBody>
          <a:bodyPr/>
          <a:lstStyle/>
          <a:p>
            <a:fld id="{7266AECC-494B-4821-AE61-CBEB1571AEB3}" type="datetimeFigureOut">
              <a:rPr lang="fr-FR" smtClean="0"/>
              <a:t>06/05/2025</a:t>
            </a:fld>
            <a:endParaRPr lang="fr-FR"/>
          </a:p>
        </p:txBody>
      </p:sp>
      <p:sp>
        <p:nvSpPr>
          <p:cNvPr id="6" name="Espace réservé du pied de page 5">
            <a:extLst>
              <a:ext uri="{FF2B5EF4-FFF2-40B4-BE49-F238E27FC236}">
                <a16:creationId xmlns:a16="http://schemas.microsoft.com/office/drawing/2014/main" id="{835AD57E-4580-F25B-3F81-E6129DE51C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A615D33-4875-1DCE-8EE9-A998E7E57F4C}"/>
              </a:ext>
            </a:extLst>
          </p:cNvPr>
          <p:cNvSpPr>
            <a:spLocks noGrp="1"/>
          </p:cNvSpPr>
          <p:nvPr>
            <p:ph type="sldNum" sz="quarter" idx="12"/>
          </p:nvPr>
        </p:nvSpPr>
        <p:spPr/>
        <p:txBody>
          <a:bodyPr/>
          <a:lstStyle/>
          <a:p>
            <a:fld id="{07DDB353-7F3B-4ACF-B61B-A50DBE4F4DDC}" type="slidenum">
              <a:rPr lang="fr-FR" smtClean="0"/>
              <a:t>‹N°›</a:t>
            </a:fld>
            <a:endParaRPr lang="fr-FR"/>
          </a:p>
        </p:txBody>
      </p:sp>
    </p:spTree>
    <p:extLst>
      <p:ext uri="{BB962C8B-B14F-4D97-AF65-F5344CB8AC3E}">
        <p14:creationId xmlns:p14="http://schemas.microsoft.com/office/powerpoint/2010/main" val="247052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21279-487C-EAEB-8B51-3A6CA8BD0C9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7658296-A525-46B6-4151-8994ADEFC8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49ED46C-BB0B-E459-3D9C-EA7CD986D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41A8BEB-1074-1BE2-3A8B-4E47A53B7DFB}"/>
              </a:ext>
            </a:extLst>
          </p:cNvPr>
          <p:cNvSpPr>
            <a:spLocks noGrp="1"/>
          </p:cNvSpPr>
          <p:nvPr>
            <p:ph type="dt" sz="half" idx="10"/>
          </p:nvPr>
        </p:nvSpPr>
        <p:spPr/>
        <p:txBody>
          <a:bodyPr/>
          <a:lstStyle/>
          <a:p>
            <a:fld id="{7266AECC-494B-4821-AE61-CBEB1571AEB3}" type="datetimeFigureOut">
              <a:rPr lang="fr-FR" smtClean="0"/>
              <a:t>06/05/2025</a:t>
            </a:fld>
            <a:endParaRPr lang="fr-FR"/>
          </a:p>
        </p:txBody>
      </p:sp>
      <p:sp>
        <p:nvSpPr>
          <p:cNvPr id="6" name="Espace réservé du pied de page 5">
            <a:extLst>
              <a:ext uri="{FF2B5EF4-FFF2-40B4-BE49-F238E27FC236}">
                <a16:creationId xmlns:a16="http://schemas.microsoft.com/office/drawing/2014/main" id="{96D65EFC-1A25-2C1F-3D49-A6C4AC3E29D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55D2D3D-A0CE-7871-6C89-CBBFF8B8E1EB}"/>
              </a:ext>
            </a:extLst>
          </p:cNvPr>
          <p:cNvSpPr>
            <a:spLocks noGrp="1"/>
          </p:cNvSpPr>
          <p:nvPr>
            <p:ph type="sldNum" sz="quarter" idx="12"/>
          </p:nvPr>
        </p:nvSpPr>
        <p:spPr/>
        <p:txBody>
          <a:bodyPr/>
          <a:lstStyle/>
          <a:p>
            <a:fld id="{07DDB353-7F3B-4ACF-B61B-A50DBE4F4DDC}" type="slidenum">
              <a:rPr lang="fr-FR" smtClean="0"/>
              <a:t>‹N°›</a:t>
            </a:fld>
            <a:endParaRPr lang="fr-FR"/>
          </a:p>
        </p:txBody>
      </p:sp>
    </p:spTree>
    <p:extLst>
      <p:ext uri="{BB962C8B-B14F-4D97-AF65-F5344CB8AC3E}">
        <p14:creationId xmlns:p14="http://schemas.microsoft.com/office/powerpoint/2010/main" val="332367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D8F5919-39B6-37E8-FCA5-4304C134ED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19ACAF6-C72C-1769-3E9F-3C07F7DD04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11B199-B8F5-7D55-0E64-B2D7F46CB0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66AECC-494B-4821-AE61-CBEB1571AEB3}" type="datetimeFigureOut">
              <a:rPr lang="fr-FR" smtClean="0"/>
              <a:t>06/05/2025</a:t>
            </a:fld>
            <a:endParaRPr lang="fr-FR"/>
          </a:p>
        </p:txBody>
      </p:sp>
      <p:sp>
        <p:nvSpPr>
          <p:cNvPr id="5" name="Espace réservé du pied de page 4">
            <a:extLst>
              <a:ext uri="{FF2B5EF4-FFF2-40B4-BE49-F238E27FC236}">
                <a16:creationId xmlns:a16="http://schemas.microsoft.com/office/drawing/2014/main" id="{5FA2876B-7264-1AC3-0B58-086E82243B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CA521DC-B24D-17C3-1124-D0128F959D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DDB353-7F3B-4ACF-B61B-A50DBE4F4DDC}" type="slidenum">
              <a:rPr lang="fr-FR" smtClean="0"/>
              <a:t>‹N°›</a:t>
            </a:fld>
            <a:endParaRPr lang="fr-FR"/>
          </a:p>
        </p:txBody>
      </p:sp>
    </p:spTree>
    <p:extLst>
      <p:ext uri="{BB962C8B-B14F-4D97-AF65-F5344CB8AC3E}">
        <p14:creationId xmlns:p14="http://schemas.microsoft.com/office/powerpoint/2010/main" val="4256760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517949-B10F-791B-1625-849F697526EC}"/>
              </a:ext>
            </a:extLst>
          </p:cNvPr>
          <p:cNvSpPr>
            <a:spLocks noGrp="1"/>
          </p:cNvSpPr>
          <p:nvPr>
            <p:ph type="ctrTitle"/>
          </p:nvPr>
        </p:nvSpPr>
        <p:spPr>
          <a:xfrm>
            <a:off x="1524000" y="1685889"/>
            <a:ext cx="9144000" cy="2387600"/>
          </a:xfrm>
        </p:spPr>
        <p:txBody>
          <a:bodyPr>
            <a:normAutofit/>
          </a:bodyPr>
          <a:lstStyle/>
          <a:p>
            <a:r>
              <a:rPr lang="fr-FR" dirty="0"/>
              <a:t>Exercices de planification aux tables</a:t>
            </a:r>
          </a:p>
        </p:txBody>
      </p:sp>
      <p:sp>
        <p:nvSpPr>
          <p:cNvPr id="3" name="Sous-titre 2">
            <a:extLst>
              <a:ext uri="{FF2B5EF4-FFF2-40B4-BE49-F238E27FC236}">
                <a16:creationId xmlns:a16="http://schemas.microsoft.com/office/drawing/2014/main" id="{BC49FAD2-C09B-21CB-FDDA-C58DF2100FA5}"/>
              </a:ext>
            </a:extLst>
          </p:cNvPr>
          <p:cNvSpPr>
            <a:spLocks noGrp="1"/>
          </p:cNvSpPr>
          <p:nvPr>
            <p:ph type="subTitle" idx="1"/>
          </p:nvPr>
        </p:nvSpPr>
        <p:spPr>
          <a:xfrm>
            <a:off x="1523999" y="4344230"/>
            <a:ext cx="9144000" cy="1655762"/>
          </a:xfrm>
        </p:spPr>
        <p:txBody>
          <a:bodyPr>
            <a:normAutofit lnSpcReduction="10000"/>
          </a:bodyPr>
          <a:lstStyle/>
          <a:p>
            <a:endParaRPr lang="fr-FR" dirty="0"/>
          </a:p>
          <a:p>
            <a:r>
              <a:rPr lang="fr-FR" dirty="0"/>
              <a:t>N3</a:t>
            </a:r>
          </a:p>
          <a:p>
            <a:endParaRPr lang="fr-FR" dirty="0"/>
          </a:p>
          <a:p>
            <a:r>
              <a:rPr lang="fr-FR" dirty="0"/>
              <a:t>Saison 2024-2025</a:t>
            </a:r>
          </a:p>
        </p:txBody>
      </p:sp>
      <p:pic>
        <p:nvPicPr>
          <p:cNvPr id="4" name="Picture 2" descr="http://hydronautesduperreux.fr/wp-content/uploads/2017/08/cropped-Bannière-Hydro-17S34-V1-1.jpg">
            <a:extLst>
              <a:ext uri="{FF2B5EF4-FFF2-40B4-BE49-F238E27FC236}">
                <a16:creationId xmlns:a16="http://schemas.microsoft.com/office/drawing/2014/main" id="{9F84F356-7A7F-4941-F81D-E0D00B6A8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193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767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E4AF3-D850-7A07-3F68-5E94483636B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47729BA-1CF8-68B3-3577-284BE3389540}"/>
              </a:ext>
            </a:extLst>
          </p:cNvPr>
          <p:cNvSpPr>
            <a:spLocks noGrp="1"/>
          </p:cNvSpPr>
          <p:nvPr>
            <p:ph type="title"/>
          </p:nvPr>
        </p:nvSpPr>
        <p:spPr>
          <a:xfrm>
            <a:off x="838200" y="138555"/>
            <a:ext cx="10515600" cy="1325563"/>
          </a:xfrm>
        </p:spPr>
        <p:txBody>
          <a:bodyPr/>
          <a:lstStyle/>
          <a:p>
            <a:pPr algn="ctr"/>
            <a:r>
              <a:rPr lang="fr-FR" dirty="0"/>
              <a:t>Exercice 4 (corrigé)</a:t>
            </a:r>
          </a:p>
        </p:txBody>
      </p:sp>
      <p:sp>
        <p:nvSpPr>
          <p:cNvPr id="3" name="Espace réservé du contenu 2">
            <a:extLst>
              <a:ext uri="{FF2B5EF4-FFF2-40B4-BE49-F238E27FC236}">
                <a16:creationId xmlns:a16="http://schemas.microsoft.com/office/drawing/2014/main" id="{E06119A8-C5C4-B168-0509-C5163ADAD9A8}"/>
              </a:ext>
            </a:extLst>
          </p:cNvPr>
          <p:cNvSpPr>
            <a:spLocks noGrp="1"/>
          </p:cNvSpPr>
          <p:nvPr>
            <p:ph idx="1"/>
          </p:nvPr>
        </p:nvSpPr>
        <p:spPr>
          <a:xfrm>
            <a:off x="838200" y="1464118"/>
            <a:ext cx="10515600" cy="4351338"/>
          </a:xfrm>
        </p:spPr>
        <p:txBody>
          <a:bodyPr>
            <a:normAutofit/>
          </a:bodyPr>
          <a:lstStyle/>
          <a:p>
            <a:pPr marL="0" indent="0">
              <a:buNone/>
            </a:pPr>
            <a:r>
              <a:rPr lang="fr-FR" sz="1800" b="1" dirty="0"/>
              <a:t>📏 Calcul des paliers – Tables FFESSM MN90</a:t>
            </a:r>
          </a:p>
          <a:p>
            <a:r>
              <a:rPr lang="fr-FR" sz="1800" dirty="0"/>
              <a:t>🔹 </a:t>
            </a:r>
            <a:r>
              <a:rPr lang="fr-FR" sz="1800" b="1" dirty="0"/>
              <a:t>Plongée à 24 m pendant 31 min</a:t>
            </a:r>
            <a:br>
              <a:rPr lang="fr-FR" sz="1800" dirty="0"/>
            </a:br>
            <a:r>
              <a:rPr lang="fr-FR" sz="1800" dirty="0"/>
              <a:t>→ </a:t>
            </a:r>
            <a:r>
              <a:rPr lang="fr-FR" sz="1800" b="1" dirty="0"/>
              <a:t>Palier obligatoire :</a:t>
            </a:r>
            <a:br>
              <a:rPr lang="fr-FR" sz="1800" dirty="0"/>
            </a:br>
            <a:r>
              <a:rPr lang="fr-FR" sz="1800" dirty="0"/>
              <a:t>✅ </a:t>
            </a:r>
            <a:r>
              <a:rPr lang="fr-FR" sz="1800" b="1" dirty="0"/>
              <a:t>5 minutes à 3 m</a:t>
            </a:r>
            <a:br>
              <a:rPr lang="fr-FR" sz="1800" dirty="0"/>
            </a:br>
            <a:r>
              <a:rPr lang="fr-FR" sz="1800" dirty="0"/>
              <a:t>❌ Aucun palier à 6 m</a:t>
            </a:r>
          </a:p>
          <a:p>
            <a:endParaRPr lang="fr-FR" sz="1800" dirty="0"/>
          </a:p>
          <a:p>
            <a:pPr marL="0" indent="0" algn="l">
              <a:buNone/>
            </a:pPr>
            <a:r>
              <a:rPr lang="fr-FR" sz="1800" dirty="0"/>
              <a:t>🔚 </a:t>
            </a:r>
            <a:r>
              <a:rPr lang="fr-FR" sz="1800" b="1" dirty="0"/>
              <a:t>Fin de plongée</a:t>
            </a:r>
            <a:br>
              <a:rPr lang="fr-FR" sz="1800" dirty="0"/>
            </a:br>
            <a:r>
              <a:rPr lang="fr-FR" sz="1800" dirty="0"/>
              <a:t>- 🕒 </a:t>
            </a:r>
            <a:r>
              <a:rPr lang="fr-FR" sz="1800" b="1" dirty="0"/>
              <a:t>Heure de début de remontée :</a:t>
            </a:r>
            <a:r>
              <a:rPr lang="fr-FR" sz="1800" dirty="0"/>
              <a:t> 10h31</a:t>
            </a:r>
            <a:br>
              <a:rPr lang="fr-FR" sz="1800" dirty="0"/>
            </a:br>
            <a:r>
              <a:rPr lang="fr-FR" sz="1800" dirty="0"/>
              <a:t>- ⏱ </a:t>
            </a:r>
            <a:r>
              <a:rPr lang="fr-FR" sz="1800" b="1" dirty="0"/>
              <a:t>DTR :</a:t>
            </a:r>
            <a:r>
              <a:rPr lang="fr-FR" sz="1800" dirty="0"/>
              <a:t> 2 minutes (Durée de la remontée jusqu'au premier palier et temps inter-paliers selon Table IV) + 5 minutes (palier) = </a:t>
            </a:r>
            <a:r>
              <a:rPr lang="fr-FR" sz="1800" b="1" dirty="0"/>
              <a:t>7 minutes</a:t>
            </a:r>
            <a:br>
              <a:rPr lang="fr-FR" sz="1800" dirty="0"/>
            </a:br>
            <a:r>
              <a:rPr lang="fr-FR" sz="1800" dirty="0"/>
              <a:t>- 🕝 </a:t>
            </a:r>
            <a:r>
              <a:rPr lang="fr-FR" sz="1800" b="1" dirty="0"/>
              <a:t>Heure de sortie de l’eau :</a:t>
            </a:r>
            <a:r>
              <a:rPr lang="fr-FR" sz="1800" dirty="0"/>
              <a:t> 10h38</a:t>
            </a:r>
          </a:p>
          <a:p>
            <a:pPr marL="0" indent="0" algn="l">
              <a:buNone/>
            </a:pPr>
            <a:endParaRPr lang="fr-FR" sz="1800" dirty="0"/>
          </a:p>
          <a:p>
            <a:pPr marL="0" indent="0" algn="l">
              <a:buNone/>
            </a:pPr>
            <a:r>
              <a:rPr lang="fr-FR" sz="1800" dirty="0"/>
              <a:t>🧠 </a:t>
            </a:r>
            <a:r>
              <a:rPr lang="fr-FR" sz="1800" b="1" dirty="0"/>
              <a:t>Groupe de saturation à la sortie :</a:t>
            </a:r>
            <a:r>
              <a:rPr lang="fr-FR" sz="1800" dirty="0"/>
              <a:t> I</a:t>
            </a:r>
            <a:endParaRPr lang="fr-FR" dirty="0"/>
          </a:p>
        </p:txBody>
      </p:sp>
    </p:spTree>
    <p:extLst>
      <p:ext uri="{BB962C8B-B14F-4D97-AF65-F5344CB8AC3E}">
        <p14:creationId xmlns:p14="http://schemas.microsoft.com/office/powerpoint/2010/main" val="509405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2DBDC-6CF4-6E3A-991C-85823D5717F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C25A1F3-4119-ADF2-F2BF-C6C581803498}"/>
              </a:ext>
            </a:extLst>
          </p:cNvPr>
          <p:cNvSpPr>
            <a:spLocks noGrp="1"/>
          </p:cNvSpPr>
          <p:nvPr>
            <p:ph type="title"/>
          </p:nvPr>
        </p:nvSpPr>
        <p:spPr>
          <a:xfrm>
            <a:off x="838200" y="138555"/>
            <a:ext cx="10515600" cy="1325563"/>
          </a:xfrm>
        </p:spPr>
        <p:txBody>
          <a:bodyPr/>
          <a:lstStyle/>
          <a:p>
            <a:pPr algn="ctr"/>
            <a:r>
              <a:rPr lang="fr-FR" dirty="0"/>
              <a:t>Exercice 5 (bonus)</a:t>
            </a:r>
          </a:p>
        </p:txBody>
      </p:sp>
      <p:sp>
        <p:nvSpPr>
          <p:cNvPr id="3" name="Espace réservé du contenu 2">
            <a:extLst>
              <a:ext uri="{FF2B5EF4-FFF2-40B4-BE49-F238E27FC236}">
                <a16:creationId xmlns:a16="http://schemas.microsoft.com/office/drawing/2014/main" id="{048363F6-6FCF-2300-969F-B98DF5E0AB43}"/>
              </a:ext>
            </a:extLst>
          </p:cNvPr>
          <p:cNvSpPr>
            <a:spLocks noGrp="1"/>
          </p:cNvSpPr>
          <p:nvPr>
            <p:ph idx="1"/>
          </p:nvPr>
        </p:nvSpPr>
        <p:spPr>
          <a:xfrm>
            <a:off x="838200" y="1464118"/>
            <a:ext cx="10515600" cy="4351338"/>
          </a:xfrm>
        </p:spPr>
        <p:txBody>
          <a:bodyPr/>
          <a:lstStyle/>
          <a:p>
            <a:pPr algn="l"/>
            <a:r>
              <a:rPr lang="fr-FR" sz="1800" b="0" i="0" u="none" strike="noStrike" baseline="0" dirty="0">
                <a:solidFill>
                  <a:srgbClr val="004892"/>
                </a:solidFill>
                <a:latin typeface="Trebuchet MS" panose="020B0603020202020204" pitchFamily="34" charset="0"/>
              </a:rPr>
              <a:t>Richard et William veulent se mettre à l’eau à 8h15 pour effectuer une plongée de 15 min sans palier. Quelle profondeur ne doivent-ils pas dépasser ?</a:t>
            </a:r>
          </a:p>
          <a:p>
            <a:pPr marL="0" indent="0" algn="l">
              <a:buNone/>
            </a:pPr>
            <a:r>
              <a:rPr lang="fr-FR" sz="1800" b="0" i="1" u="none" strike="noStrike" baseline="0" dirty="0">
                <a:solidFill>
                  <a:srgbClr val="004892"/>
                </a:solidFill>
                <a:latin typeface="Trebuchet MS" panose="020B0603020202020204" pitchFamily="34" charset="0"/>
              </a:rPr>
              <a:t>Donner l’heure de début de remontée, la durée totale de la remontée et l’heure de sortie et le GPS</a:t>
            </a:r>
            <a:r>
              <a:rPr lang="fr-FR" sz="1800" b="0" i="1" u="none" strike="noStrike" baseline="0" dirty="0">
                <a:latin typeface="Calibri,Italic"/>
              </a:rPr>
              <a:t>.</a:t>
            </a:r>
            <a:endParaRPr lang="fr-FR" sz="1800" dirty="0"/>
          </a:p>
        </p:txBody>
      </p:sp>
    </p:spTree>
    <p:extLst>
      <p:ext uri="{BB962C8B-B14F-4D97-AF65-F5344CB8AC3E}">
        <p14:creationId xmlns:p14="http://schemas.microsoft.com/office/powerpoint/2010/main" val="274934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9B6BF-8ADA-F74F-F4B7-7B251F4B882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2E8DB03-E0ED-1AD5-FEDC-3905BECBA827}"/>
              </a:ext>
            </a:extLst>
          </p:cNvPr>
          <p:cNvSpPr>
            <a:spLocks noGrp="1"/>
          </p:cNvSpPr>
          <p:nvPr>
            <p:ph type="title"/>
          </p:nvPr>
        </p:nvSpPr>
        <p:spPr>
          <a:xfrm>
            <a:off x="838200" y="138555"/>
            <a:ext cx="10515600" cy="1325563"/>
          </a:xfrm>
        </p:spPr>
        <p:txBody>
          <a:bodyPr/>
          <a:lstStyle/>
          <a:p>
            <a:pPr algn="ctr"/>
            <a:r>
              <a:rPr lang="fr-FR" dirty="0"/>
              <a:t>Exercice 5 (bonus) corrigé</a:t>
            </a:r>
          </a:p>
        </p:txBody>
      </p:sp>
      <p:sp>
        <p:nvSpPr>
          <p:cNvPr id="3" name="Espace réservé du contenu 2">
            <a:extLst>
              <a:ext uri="{FF2B5EF4-FFF2-40B4-BE49-F238E27FC236}">
                <a16:creationId xmlns:a16="http://schemas.microsoft.com/office/drawing/2014/main" id="{F163096B-DB64-BBFC-E21A-B4127B66C160}"/>
              </a:ext>
            </a:extLst>
          </p:cNvPr>
          <p:cNvSpPr>
            <a:spLocks noGrp="1"/>
          </p:cNvSpPr>
          <p:nvPr>
            <p:ph idx="1"/>
          </p:nvPr>
        </p:nvSpPr>
        <p:spPr>
          <a:xfrm>
            <a:off x="838200" y="1464118"/>
            <a:ext cx="10515600" cy="4351338"/>
          </a:xfrm>
        </p:spPr>
        <p:txBody>
          <a:bodyPr/>
          <a:lstStyle/>
          <a:p>
            <a:pPr marL="0" indent="0" algn="l">
              <a:buNone/>
            </a:pPr>
            <a:endParaRPr lang="fr-FR" sz="1800" dirty="0">
              <a:solidFill>
                <a:srgbClr val="004892"/>
              </a:solidFill>
              <a:latin typeface="Trebuchet MS" panose="020B0603020202020204" pitchFamily="34" charset="0"/>
            </a:endParaRPr>
          </a:p>
          <a:p>
            <a:pPr marL="0" indent="0" algn="l">
              <a:buNone/>
            </a:pPr>
            <a:endParaRPr lang="fr-FR" sz="1800" dirty="0">
              <a:solidFill>
                <a:srgbClr val="004892"/>
              </a:solidFill>
              <a:latin typeface="Trebuchet MS" panose="020B0603020202020204" pitchFamily="34" charset="0"/>
            </a:endParaRPr>
          </a:p>
          <a:p>
            <a:pPr marL="0" indent="0" algn="l">
              <a:buNone/>
            </a:pPr>
            <a:endParaRPr lang="fr-FR" sz="1800" dirty="0">
              <a:solidFill>
                <a:srgbClr val="004892"/>
              </a:solidFill>
              <a:latin typeface="Trebuchet MS" panose="020B0603020202020204" pitchFamily="34" charset="0"/>
            </a:endParaRPr>
          </a:p>
          <a:p>
            <a:pPr marL="0" indent="0" algn="l">
              <a:buNone/>
            </a:pPr>
            <a:r>
              <a:rPr lang="fr-FR" sz="1800" dirty="0">
                <a:solidFill>
                  <a:srgbClr val="004892"/>
                </a:solidFill>
                <a:latin typeface="Trebuchet MS" panose="020B0603020202020204" pitchFamily="34" charset="0"/>
              </a:rPr>
              <a:t>Pour rester sans palier avec une durée de plongée de 15min, la plongée ne doit pas dépasser les 28m</a:t>
            </a:r>
          </a:p>
          <a:p>
            <a:pPr marL="0" indent="0" algn="l">
              <a:buNone/>
            </a:pPr>
            <a:endParaRPr lang="fr-FR" sz="1800" dirty="0">
              <a:solidFill>
                <a:srgbClr val="004892"/>
              </a:solidFill>
              <a:latin typeface="Trebuchet MS" panose="020B0603020202020204" pitchFamily="34" charset="0"/>
            </a:endParaRPr>
          </a:p>
          <a:p>
            <a:pPr marL="0" indent="0" algn="l">
              <a:buNone/>
            </a:pPr>
            <a:r>
              <a:rPr lang="fr-FR" sz="1800" dirty="0">
                <a:solidFill>
                  <a:srgbClr val="004892"/>
                </a:solidFill>
                <a:latin typeface="Trebuchet MS" panose="020B0603020202020204" pitchFamily="34" charset="0"/>
              </a:rPr>
              <a:t>L’heure de début de remontée est donc de 8h30, la DTR est de 2’ et l’heure de sortie est 8h32 avec un GPS E</a:t>
            </a:r>
          </a:p>
        </p:txBody>
      </p:sp>
    </p:spTree>
    <p:extLst>
      <p:ext uri="{BB962C8B-B14F-4D97-AF65-F5344CB8AC3E}">
        <p14:creationId xmlns:p14="http://schemas.microsoft.com/office/powerpoint/2010/main" val="211284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0EE19-BDA7-85C5-D0AF-E03114B1EBE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7A75C67-17D3-321A-E87B-1A48C4261F61}"/>
              </a:ext>
            </a:extLst>
          </p:cNvPr>
          <p:cNvSpPr>
            <a:spLocks noGrp="1"/>
          </p:cNvSpPr>
          <p:nvPr>
            <p:ph type="title"/>
          </p:nvPr>
        </p:nvSpPr>
        <p:spPr>
          <a:xfrm>
            <a:off x="838200" y="138555"/>
            <a:ext cx="10515600" cy="1325563"/>
          </a:xfrm>
        </p:spPr>
        <p:txBody>
          <a:bodyPr/>
          <a:lstStyle/>
          <a:p>
            <a:pPr algn="ctr"/>
            <a:r>
              <a:rPr lang="fr-FR" dirty="0"/>
              <a:t>Exercice 6</a:t>
            </a:r>
          </a:p>
        </p:txBody>
      </p:sp>
      <p:sp>
        <p:nvSpPr>
          <p:cNvPr id="3" name="Espace réservé du contenu 2">
            <a:extLst>
              <a:ext uri="{FF2B5EF4-FFF2-40B4-BE49-F238E27FC236}">
                <a16:creationId xmlns:a16="http://schemas.microsoft.com/office/drawing/2014/main" id="{B851445C-AB02-4C23-598F-11888735C049}"/>
              </a:ext>
            </a:extLst>
          </p:cNvPr>
          <p:cNvSpPr>
            <a:spLocks noGrp="1"/>
          </p:cNvSpPr>
          <p:nvPr>
            <p:ph idx="1"/>
          </p:nvPr>
        </p:nvSpPr>
        <p:spPr>
          <a:xfrm>
            <a:off x="838200" y="1464118"/>
            <a:ext cx="10515600" cy="4351338"/>
          </a:xfrm>
        </p:spPr>
        <p:txBody>
          <a:bodyPr/>
          <a:lstStyle/>
          <a:p>
            <a:r>
              <a:rPr lang="fr-FR" sz="1800" b="0" i="0" u="none" strike="noStrike" baseline="0" dirty="0">
                <a:solidFill>
                  <a:srgbClr val="004892"/>
                </a:solidFill>
                <a:latin typeface="Trebuchet MS" panose="020B0603020202020204" pitchFamily="34" charset="0"/>
              </a:rPr>
              <a:t>Pauline, Jérémie et un encadrant effectuent une plongée, départ 9H00, sur une épave de fou-dingue durant 15 minutes à 37 mètres. Ils remontent sur le bateau en respectant les paliers mais décident comme ils sont en forme après 12 minutes, d’aller explorer une patate qu’ils ont aperçu en remontant. Ils restent 18 minutes à 28 mètres. </a:t>
            </a:r>
          </a:p>
          <a:p>
            <a:pPr marL="0" indent="0" algn="l">
              <a:buNone/>
            </a:pPr>
            <a:r>
              <a:rPr lang="fr-FR" sz="1800" b="0" i="0" u="none" strike="noStrike" baseline="0" dirty="0">
                <a:solidFill>
                  <a:srgbClr val="004892"/>
                </a:solidFill>
                <a:latin typeface="Trebuchet MS" panose="020B0603020202020204" pitchFamily="34" charset="0"/>
              </a:rPr>
              <a:t>Faire un schéma et indiquez les paliers à respecter, le GPS ainsi que l’heure de sortie</a:t>
            </a:r>
            <a:endParaRPr lang="fr-FR" sz="1800" dirty="0">
              <a:solidFill>
                <a:srgbClr val="004892"/>
              </a:solidFill>
            </a:endParaRPr>
          </a:p>
        </p:txBody>
      </p:sp>
    </p:spTree>
    <p:extLst>
      <p:ext uri="{BB962C8B-B14F-4D97-AF65-F5344CB8AC3E}">
        <p14:creationId xmlns:p14="http://schemas.microsoft.com/office/powerpoint/2010/main" val="2237808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51DB0-7097-5542-8357-B77C2C2650A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357E876-0EF8-B8BC-F53E-3F033FB8B051}"/>
              </a:ext>
            </a:extLst>
          </p:cNvPr>
          <p:cNvSpPr>
            <a:spLocks noGrp="1"/>
          </p:cNvSpPr>
          <p:nvPr>
            <p:ph type="title"/>
          </p:nvPr>
        </p:nvSpPr>
        <p:spPr>
          <a:xfrm>
            <a:off x="838200" y="138555"/>
            <a:ext cx="10515600" cy="1325563"/>
          </a:xfrm>
        </p:spPr>
        <p:txBody>
          <a:bodyPr/>
          <a:lstStyle/>
          <a:p>
            <a:pPr algn="ctr"/>
            <a:r>
              <a:rPr lang="fr-FR" dirty="0"/>
              <a:t>Exercice 6 (corrigé)</a:t>
            </a:r>
          </a:p>
        </p:txBody>
      </p:sp>
      <p:pic>
        <p:nvPicPr>
          <p:cNvPr id="7" name="Espace réservé du contenu 6">
            <a:extLst>
              <a:ext uri="{FF2B5EF4-FFF2-40B4-BE49-F238E27FC236}">
                <a16:creationId xmlns:a16="http://schemas.microsoft.com/office/drawing/2014/main" id="{57CB21B6-118A-BB39-D57B-1E6473842568}"/>
              </a:ext>
            </a:extLst>
          </p:cNvPr>
          <p:cNvPicPr>
            <a:picLocks noGrp="1" noChangeAspect="1"/>
          </p:cNvPicPr>
          <p:nvPr>
            <p:ph idx="1"/>
          </p:nvPr>
        </p:nvPicPr>
        <p:blipFill>
          <a:blip r:embed="rId2"/>
          <a:stretch>
            <a:fillRect/>
          </a:stretch>
        </p:blipFill>
        <p:spPr>
          <a:xfrm>
            <a:off x="1404937" y="1608635"/>
            <a:ext cx="9382125" cy="2828925"/>
          </a:xfrm>
        </p:spPr>
      </p:pic>
      <p:sp>
        <p:nvSpPr>
          <p:cNvPr id="8" name="Rectangle 7">
            <a:extLst>
              <a:ext uri="{FF2B5EF4-FFF2-40B4-BE49-F238E27FC236}">
                <a16:creationId xmlns:a16="http://schemas.microsoft.com/office/drawing/2014/main" id="{217DD80D-8739-66AB-A204-64F3B342FD17}"/>
              </a:ext>
            </a:extLst>
          </p:cNvPr>
          <p:cNvSpPr/>
          <p:nvPr/>
        </p:nvSpPr>
        <p:spPr>
          <a:xfrm>
            <a:off x="6847367" y="3848986"/>
            <a:ext cx="1669312" cy="744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962FDEE1-16D0-7FEB-4D7F-A982E6C77512}"/>
              </a:ext>
            </a:extLst>
          </p:cNvPr>
          <p:cNvSpPr/>
          <p:nvPr/>
        </p:nvSpPr>
        <p:spPr>
          <a:xfrm>
            <a:off x="2317898" y="4274288"/>
            <a:ext cx="1360967" cy="1632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a:extLst>
              <a:ext uri="{FF2B5EF4-FFF2-40B4-BE49-F238E27FC236}">
                <a16:creationId xmlns:a16="http://schemas.microsoft.com/office/drawing/2014/main" id="{1714624D-5DA3-FC20-FC23-E699C588DD28}"/>
              </a:ext>
            </a:extLst>
          </p:cNvPr>
          <p:cNvCxnSpPr>
            <a:cxnSpLocks/>
            <a:endCxn id="10" idx="3"/>
          </p:cNvCxnSpPr>
          <p:nvPr/>
        </p:nvCxnSpPr>
        <p:spPr>
          <a:xfrm>
            <a:off x="1605516" y="4355924"/>
            <a:ext cx="2073349" cy="0"/>
          </a:xfrm>
          <a:prstGeom prst="straightConnector1">
            <a:avLst/>
          </a:prstGeom>
          <a:ln w="28575">
            <a:headEnd type="triangle"/>
            <a:tailEnd type="triangle"/>
          </a:ln>
        </p:spPr>
        <p:style>
          <a:lnRef idx="2">
            <a:schemeClr val="dk1"/>
          </a:lnRef>
          <a:fillRef idx="0">
            <a:schemeClr val="dk1"/>
          </a:fillRef>
          <a:effectRef idx="1">
            <a:schemeClr val="dk1"/>
          </a:effectRef>
          <a:fontRef idx="minor">
            <a:schemeClr val="tx1"/>
          </a:fontRef>
        </p:style>
      </p:cxnSp>
      <p:cxnSp>
        <p:nvCxnSpPr>
          <p:cNvPr id="16" name="Connecteur droit avec flèche 15">
            <a:extLst>
              <a:ext uri="{FF2B5EF4-FFF2-40B4-BE49-F238E27FC236}">
                <a16:creationId xmlns:a16="http://schemas.microsoft.com/office/drawing/2014/main" id="{9C75A528-22EB-DBCE-408A-318D928263F7}"/>
              </a:ext>
            </a:extLst>
          </p:cNvPr>
          <p:cNvCxnSpPr/>
          <p:nvPr/>
        </p:nvCxnSpPr>
        <p:spPr>
          <a:xfrm>
            <a:off x="6709144" y="3923414"/>
            <a:ext cx="1722475" cy="0"/>
          </a:xfrm>
          <a:prstGeom prst="straightConnector1">
            <a:avLst/>
          </a:prstGeom>
          <a:ln w="19050">
            <a:headEnd type="triangle"/>
            <a:tailEnd type="triangle"/>
          </a:ln>
        </p:spPr>
        <p:style>
          <a:lnRef idx="2">
            <a:schemeClr val="dk1"/>
          </a:lnRef>
          <a:fillRef idx="0">
            <a:schemeClr val="dk1"/>
          </a:fillRef>
          <a:effectRef idx="1">
            <a:schemeClr val="dk1"/>
          </a:effectRef>
          <a:fontRef idx="minor">
            <a:schemeClr val="tx1"/>
          </a:fontRef>
        </p:style>
      </p:cxnSp>
      <p:pic>
        <p:nvPicPr>
          <p:cNvPr id="18" name="Image 17">
            <a:extLst>
              <a:ext uri="{FF2B5EF4-FFF2-40B4-BE49-F238E27FC236}">
                <a16:creationId xmlns:a16="http://schemas.microsoft.com/office/drawing/2014/main" id="{811A67E0-E6A1-A792-6391-1BF3C43F5A77}"/>
              </a:ext>
            </a:extLst>
          </p:cNvPr>
          <p:cNvPicPr>
            <a:picLocks noChangeAspect="1"/>
          </p:cNvPicPr>
          <p:nvPr/>
        </p:nvPicPr>
        <p:blipFill>
          <a:blip r:embed="rId3"/>
          <a:stretch>
            <a:fillRect/>
          </a:stretch>
        </p:blipFill>
        <p:spPr>
          <a:xfrm>
            <a:off x="1605516" y="4785426"/>
            <a:ext cx="8458200" cy="1724025"/>
          </a:xfrm>
          <a:prstGeom prst="rect">
            <a:avLst/>
          </a:prstGeom>
        </p:spPr>
      </p:pic>
    </p:spTree>
    <p:extLst>
      <p:ext uri="{BB962C8B-B14F-4D97-AF65-F5344CB8AC3E}">
        <p14:creationId xmlns:p14="http://schemas.microsoft.com/office/powerpoint/2010/main" val="276090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9E6DB-7136-C2E3-4C82-C0844BD94C5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70190E5-948E-CBC5-B5DF-05558E1EBA4F}"/>
              </a:ext>
            </a:extLst>
          </p:cNvPr>
          <p:cNvSpPr>
            <a:spLocks noGrp="1"/>
          </p:cNvSpPr>
          <p:nvPr>
            <p:ph type="title"/>
          </p:nvPr>
        </p:nvSpPr>
        <p:spPr>
          <a:xfrm>
            <a:off x="838200" y="138555"/>
            <a:ext cx="10515600" cy="1325563"/>
          </a:xfrm>
        </p:spPr>
        <p:txBody>
          <a:bodyPr/>
          <a:lstStyle/>
          <a:p>
            <a:pPr algn="ctr"/>
            <a:r>
              <a:rPr lang="fr-FR" dirty="0"/>
              <a:t>Exercice 7</a:t>
            </a:r>
          </a:p>
        </p:txBody>
      </p:sp>
      <p:sp>
        <p:nvSpPr>
          <p:cNvPr id="3" name="Espace réservé du contenu 2">
            <a:extLst>
              <a:ext uri="{FF2B5EF4-FFF2-40B4-BE49-F238E27FC236}">
                <a16:creationId xmlns:a16="http://schemas.microsoft.com/office/drawing/2014/main" id="{28CFD70B-91FF-FBC6-C18C-0F7CFC54C0A0}"/>
              </a:ext>
            </a:extLst>
          </p:cNvPr>
          <p:cNvSpPr>
            <a:spLocks noGrp="1"/>
          </p:cNvSpPr>
          <p:nvPr>
            <p:ph idx="1"/>
          </p:nvPr>
        </p:nvSpPr>
        <p:spPr>
          <a:xfrm>
            <a:off x="838200" y="1464118"/>
            <a:ext cx="10515600" cy="4351338"/>
          </a:xfrm>
        </p:spPr>
        <p:txBody>
          <a:bodyPr/>
          <a:lstStyle/>
          <a:p>
            <a:r>
              <a:rPr lang="fr-FR" sz="1800" b="0" i="0" u="none" strike="noStrike" baseline="0" dirty="0">
                <a:solidFill>
                  <a:srgbClr val="004892"/>
                </a:solidFill>
                <a:latin typeface="Trebuchet MS" panose="020B0603020202020204" pitchFamily="34" charset="0"/>
              </a:rPr>
              <a:t>Pauline, Tic &amp; Tac partent à 9H00 sur l’avant du DONATOR. Ils passent 14 minutes et descendent au maximum à 40 mètres. Ils décident comme il est de bonne heure, de faire une seconde plongée. Après changement des bouteilles, ils repartent à 9H35 faire quelques photos sur un tombant pendant 25 minutes à 22 mètres.</a:t>
            </a:r>
          </a:p>
          <a:p>
            <a:pPr marL="0" indent="0">
              <a:buNone/>
            </a:pPr>
            <a:r>
              <a:rPr lang="fr-FR" sz="1800" b="0" i="0" u="none" strike="noStrike" baseline="0" dirty="0">
                <a:solidFill>
                  <a:srgbClr val="004892"/>
                </a:solidFill>
                <a:latin typeface="Trebuchet MS" panose="020B0603020202020204" pitchFamily="34" charset="0"/>
              </a:rPr>
              <a:t>Faire un schéma et indiquez les paliers à respecter, le GPS ainsi que l’heure de sortie</a:t>
            </a:r>
            <a:endParaRPr lang="fr-FR" sz="1800" dirty="0">
              <a:solidFill>
                <a:srgbClr val="004892"/>
              </a:solidFill>
            </a:endParaRPr>
          </a:p>
        </p:txBody>
      </p:sp>
    </p:spTree>
    <p:extLst>
      <p:ext uri="{BB962C8B-B14F-4D97-AF65-F5344CB8AC3E}">
        <p14:creationId xmlns:p14="http://schemas.microsoft.com/office/powerpoint/2010/main" val="3980617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3ACA7-34B8-9C8A-E3A7-7CCD791A880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514980C-F98D-3363-7EDC-6A1554A5C17C}"/>
              </a:ext>
            </a:extLst>
          </p:cNvPr>
          <p:cNvSpPr>
            <a:spLocks noGrp="1"/>
          </p:cNvSpPr>
          <p:nvPr>
            <p:ph type="title"/>
          </p:nvPr>
        </p:nvSpPr>
        <p:spPr>
          <a:xfrm>
            <a:off x="838200" y="138555"/>
            <a:ext cx="10515600" cy="1325563"/>
          </a:xfrm>
        </p:spPr>
        <p:txBody>
          <a:bodyPr/>
          <a:lstStyle/>
          <a:p>
            <a:pPr algn="ctr"/>
            <a:r>
              <a:rPr lang="fr-FR" dirty="0"/>
              <a:t>Exercice 7 (corrigé)</a:t>
            </a:r>
          </a:p>
        </p:txBody>
      </p:sp>
      <p:pic>
        <p:nvPicPr>
          <p:cNvPr id="7" name="Espace réservé du contenu 6">
            <a:extLst>
              <a:ext uri="{FF2B5EF4-FFF2-40B4-BE49-F238E27FC236}">
                <a16:creationId xmlns:a16="http://schemas.microsoft.com/office/drawing/2014/main" id="{33499AA1-761B-B138-8C76-AEBB5C979CEB}"/>
              </a:ext>
            </a:extLst>
          </p:cNvPr>
          <p:cNvPicPr>
            <a:picLocks noGrp="1" noChangeAspect="1"/>
          </p:cNvPicPr>
          <p:nvPr>
            <p:ph idx="1"/>
          </p:nvPr>
        </p:nvPicPr>
        <p:blipFill>
          <a:blip r:embed="rId2"/>
          <a:stretch>
            <a:fillRect/>
          </a:stretch>
        </p:blipFill>
        <p:spPr>
          <a:xfrm>
            <a:off x="1190625" y="1594016"/>
            <a:ext cx="9810750" cy="2943225"/>
          </a:xfrm>
        </p:spPr>
      </p:pic>
      <p:pic>
        <p:nvPicPr>
          <p:cNvPr id="9" name="Image 8">
            <a:extLst>
              <a:ext uri="{FF2B5EF4-FFF2-40B4-BE49-F238E27FC236}">
                <a16:creationId xmlns:a16="http://schemas.microsoft.com/office/drawing/2014/main" id="{0B201480-E370-115D-D4F7-C2BE8D7E1CD2}"/>
              </a:ext>
            </a:extLst>
          </p:cNvPr>
          <p:cNvPicPr>
            <a:picLocks noChangeAspect="1"/>
          </p:cNvPicPr>
          <p:nvPr/>
        </p:nvPicPr>
        <p:blipFill>
          <a:blip r:embed="rId3"/>
          <a:stretch>
            <a:fillRect/>
          </a:stretch>
        </p:blipFill>
        <p:spPr>
          <a:xfrm>
            <a:off x="2247900" y="4896958"/>
            <a:ext cx="8753475" cy="1657350"/>
          </a:xfrm>
          <a:prstGeom prst="rect">
            <a:avLst/>
          </a:prstGeom>
        </p:spPr>
      </p:pic>
      <p:sp>
        <p:nvSpPr>
          <p:cNvPr id="10" name="Rectangle 9">
            <a:extLst>
              <a:ext uri="{FF2B5EF4-FFF2-40B4-BE49-F238E27FC236}">
                <a16:creationId xmlns:a16="http://schemas.microsoft.com/office/drawing/2014/main" id="{7B60B7E7-A30E-3AA4-55EC-9C4002C7CE25}"/>
              </a:ext>
            </a:extLst>
          </p:cNvPr>
          <p:cNvSpPr/>
          <p:nvPr/>
        </p:nvSpPr>
        <p:spPr>
          <a:xfrm>
            <a:off x="2381693" y="4369981"/>
            <a:ext cx="1371600" cy="1382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ACF8C154-B01C-3B02-B4FA-4962FCCB402E}"/>
              </a:ext>
            </a:extLst>
          </p:cNvPr>
          <p:cNvSpPr/>
          <p:nvPr/>
        </p:nvSpPr>
        <p:spPr>
          <a:xfrm>
            <a:off x="6709144" y="3774558"/>
            <a:ext cx="1903228" cy="2020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avec flèche 12">
            <a:extLst>
              <a:ext uri="{FF2B5EF4-FFF2-40B4-BE49-F238E27FC236}">
                <a16:creationId xmlns:a16="http://schemas.microsoft.com/office/drawing/2014/main" id="{1618C341-CB7A-B12B-11EC-DB7E596E85EB}"/>
              </a:ext>
            </a:extLst>
          </p:cNvPr>
          <p:cNvCxnSpPr>
            <a:cxnSpLocks/>
            <a:endCxn id="10" idx="3"/>
          </p:cNvCxnSpPr>
          <p:nvPr/>
        </p:nvCxnSpPr>
        <p:spPr>
          <a:xfrm>
            <a:off x="1733107" y="4439093"/>
            <a:ext cx="2020186" cy="0"/>
          </a:xfrm>
          <a:prstGeom prst="straightConnector1">
            <a:avLst/>
          </a:prstGeom>
          <a:ln w="28575">
            <a:headEnd type="triangle"/>
            <a:tailEnd type="triangle"/>
          </a:ln>
        </p:spPr>
        <p:style>
          <a:lnRef idx="2">
            <a:schemeClr val="dk1"/>
          </a:lnRef>
          <a:fillRef idx="0">
            <a:schemeClr val="dk1"/>
          </a:fillRef>
          <a:effectRef idx="1">
            <a:schemeClr val="dk1"/>
          </a:effectRef>
          <a:fontRef idx="minor">
            <a:schemeClr val="tx1"/>
          </a:fontRef>
        </p:style>
      </p:cxnSp>
      <p:cxnSp>
        <p:nvCxnSpPr>
          <p:cNvPr id="16" name="Connecteur droit avec flèche 15">
            <a:extLst>
              <a:ext uri="{FF2B5EF4-FFF2-40B4-BE49-F238E27FC236}">
                <a16:creationId xmlns:a16="http://schemas.microsoft.com/office/drawing/2014/main" id="{A8C8EF41-34D5-828F-350F-1E9A39F6D62E}"/>
              </a:ext>
            </a:extLst>
          </p:cNvPr>
          <p:cNvCxnSpPr>
            <a:cxnSpLocks/>
          </p:cNvCxnSpPr>
          <p:nvPr/>
        </p:nvCxnSpPr>
        <p:spPr>
          <a:xfrm>
            <a:off x="6602819" y="3870251"/>
            <a:ext cx="1903228" cy="0"/>
          </a:xfrm>
          <a:prstGeom prst="straightConnector1">
            <a:avLst/>
          </a:prstGeom>
          <a:ln w="28575">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96816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9925A-0528-8D17-ECA8-016D837AD04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4B50A12-5123-6A65-C4E0-A9080D9786D7}"/>
              </a:ext>
            </a:extLst>
          </p:cNvPr>
          <p:cNvSpPr>
            <a:spLocks noGrp="1"/>
          </p:cNvSpPr>
          <p:nvPr>
            <p:ph type="title"/>
          </p:nvPr>
        </p:nvSpPr>
        <p:spPr>
          <a:xfrm>
            <a:off x="838200" y="138555"/>
            <a:ext cx="10515600" cy="1325563"/>
          </a:xfrm>
        </p:spPr>
        <p:txBody>
          <a:bodyPr/>
          <a:lstStyle/>
          <a:p>
            <a:pPr algn="ctr"/>
            <a:r>
              <a:rPr lang="fr-FR" dirty="0"/>
              <a:t>Exercice 8</a:t>
            </a:r>
          </a:p>
        </p:txBody>
      </p:sp>
      <p:sp>
        <p:nvSpPr>
          <p:cNvPr id="3" name="Espace réservé du contenu 2">
            <a:extLst>
              <a:ext uri="{FF2B5EF4-FFF2-40B4-BE49-F238E27FC236}">
                <a16:creationId xmlns:a16="http://schemas.microsoft.com/office/drawing/2014/main" id="{9F80FB81-16B8-D874-F5A6-E04E87E8B303}"/>
              </a:ext>
            </a:extLst>
          </p:cNvPr>
          <p:cNvSpPr>
            <a:spLocks noGrp="1"/>
          </p:cNvSpPr>
          <p:nvPr>
            <p:ph idx="1"/>
          </p:nvPr>
        </p:nvSpPr>
        <p:spPr>
          <a:xfrm>
            <a:off x="838200" y="1464118"/>
            <a:ext cx="10515600" cy="4351338"/>
          </a:xfrm>
        </p:spPr>
        <p:txBody>
          <a:bodyPr/>
          <a:lstStyle/>
          <a:p>
            <a:pPr algn="l"/>
            <a:r>
              <a:rPr lang="fr-FR" sz="1800" b="0" i="0" u="none" strike="noStrike" baseline="0" dirty="0">
                <a:solidFill>
                  <a:srgbClr val="004892"/>
                </a:solidFill>
                <a:latin typeface="Trebuchet MS" panose="020B0603020202020204" pitchFamily="34" charset="0"/>
              </a:rPr>
              <a:t>Vous êtes en palanquée, vous descendez 9h00 pour admirer une épave à 36m de profondeur. Au bout de 17mn vous remontez en surface. Alors que Paul, l’un de vos plongeurs se déséquipe, il laisse échapper son phare. Avec l’autorisation du DP, 7mn plus tard, vous redescendez avec Paul pour le cherchez. Au bout de 5mn, vous retrouvez le phare (heureusement qu’il était allumé) sur un fond de 27m. Vous remontez immédiatement.</a:t>
            </a:r>
          </a:p>
          <a:p>
            <a:pPr marL="0" indent="0" algn="l">
              <a:buNone/>
            </a:pPr>
            <a:r>
              <a:rPr lang="fr-FR" sz="1800" b="0" i="0" u="none" strike="noStrike" baseline="0" dirty="0">
                <a:solidFill>
                  <a:srgbClr val="004892"/>
                </a:solidFill>
                <a:latin typeface="Trebuchet MS" panose="020B0603020202020204" pitchFamily="34" charset="0"/>
              </a:rPr>
              <a:t>Faire un schéma et indiquez les paliers à respecter, le GPS ainsi que l’heure de sortie</a:t>
            </a:r>
            <a:endParaRPr lang="fr-FR" sz="1800" dirty="0">
              <a:solidFill>
                <a:srgbClr val="004892"/>
              </a:solidFill>
            </a:endParaRPr>
          </a:p>
        </p:txBody>
      </p:sp>
    </p:spTree>
    <p:extLst>
      <p:ext uri="{BB962C8B-B14F-4D97-AF65-F5344CB8AC3E}">
        <p14:creationId xmlns:p14="http://schemas.microsoft.com/office/powerpoint/2010/main" val="734902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241EC-0D49-77ED-41A5-9209F8F95F3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5095B6D-56A9-F5E9-243B-DC892EB05FD8}"/>
              </a:ext>
            </a:extLst>
          </p:cNvPr>
          <p:cNvSpPr>
            <a:spLocks noGrp="1"/>
          </p:cNvSpPr>
          <p:nvPr>
            <p:ph type="title"/>
          </p:nvPr>
        </p:nvSpPr>
        <p:spPr>
          <a:xfrm>
            <a:off x="838200" y="138555"/>
            <a:ext cx="10515600" cy="1325563"/>
          </a:xfrm>
        </p:spPr>
        <p:txBody>
          <a:bodyPr/>
          <a:lstStyle/>
          <a:p>
            <a:pPr algn="ctr"/>
            <a:r>
              <a:rPr lang="fr-FR" dirty="0"/>
              <a:t>Exercice 8 (corrigé)</a:t>
            </a:r>
          </a:p>
        </p:txBody>
      </p:sp>
      <p:sp>
        <p:nvSpPr>
          <p:cNvPr id="5" name="Espace réservé du contenu 4">
            <a:extLst>
              <a:ext uri="{FF2B5EF4-FFF2-40B4-BE49-F238E27FC236}">
                <a16:creationId xmlns:a16="http://schemas.microsoft.com/office/drawing/2014/main" id="{B1356373-D8FB-742D-01B0-1697BE5C64E4}"/>
              </a:ext>
            </a:extLst>
          </p:cNvPr>
          <p:cNvSpPr>
            <a:spLocks noGrp="1"/>
          </p:cNvSpPr>
          <p:nvPr>
            <p:ph idx="1"/>
          </p:nvPr>
        </p:nvSpPr>
        <p:spPr>
          <a:xfrm>
            <a:off x="757130" y="1407848"/>
            <a:ext cx="1564758" cy="451607"/>
          </a:xfrm>
        </p:spPr>
        <p:txBody>
          <a:bodyPr>
            <a:normAutofit/>
          </a:bodyPr>
          <a:lstStyle/>
          <a:p>
            <a:pPr marL="0" indent="0">
              <a:buNone/>
            </a:pPr>
            <a:r>
              <a:rPr lang="fr-FR" sz="1400" dirty="0"/>
              <a:t>HD 9h00 </a:t>
            </a:r>
          </a:p>
        </p:txBody>
      </p:sp>
      <p:cxnSp>
        <p:nvCxnSpPr>
          <p:cNvPr id="7" name="Connecteur droit 6">
            <a:extLst>
              <a:ext uri="{FF2B5EF4-FFF2-40B4-BE49-F238E27FC236}">
                <a16:creationId xmlns:a16="http://schemas.microsoft.com/office/drawing/2014/main" id="{7273FAA8-DC48-A277-35F2-D9865B36CFAB}"/>
              </a:ext>
            </a:extLst>
          </p:cNvPr>
          <p:cNvCxnSpPr/>
          <p:nvPr/>
        </p:nvCxnSpPr>
        <p:spPr>
          <a:xfrm>
            <a:off x="1127051" y="1775637"/>
            <a:ext cx="882502" cy="1903228"/>
          </a:xfrm>
          <a:prstGeom prst="line">
            <a:avLst/>
          </a:prstGeom>
        </p:spPr>
        <p:style>
          <a:lnRef idx="2">
            <a:schemeClr val="dk1"/>
          </a:lnRef>
          <a:fillRef idx="0">
            <a:schemeClr val="dk1"/>
          </a:fillRef>
          <a:effectRef idx="1">
            <a:schemeClr val="dk1"/>
          </a:effectRef>
          <a:fontRef idx="minor">
            <a:schemeClr val="tx1"/>
          </a:fontRef>
        </p:style>
      </p:cxnSp>
      <p:cxnSp>
        <p:nvCxnSpPr>
          <p:cNvPr id="9" name="Connecteur droit 8">
            <a:extLst>
              <a:ext uri="{FF2B5EF4-FFF2-40B4-BE49-F238E27FC236}">
                <a16:creationId xmlns:a16="http://schemas.microsoft.com/office/drawing/2014/main" id="{87C0DE64-6D9E-029B-FE97-73B3717DFFA0}"/>
              </a:ext>
            </a:extLst>
          </p:cNvPr>
          <p:cNvCxnSpPr>
            <a:cxnSpLocks/>
          </p:cNvCxnSpPr>
          <p:nvPr/>
        </p:nvCxnSpPr>
        <p:spPr>
          <a:xfrm>
            <a:off x="2009553" y="3678865"/>
            <a:ext cx="1435396" cy="0"/>
          </a:xfrm>
          <a:prstGeom prst="line">
            <a:avLst/>
          </a:prstGeom>
        </p:spPr>
        <p:style>
          <a:lnRef idx="2">
            <a:schemeClr val="dk1"/>
          </a:lnRef>
          <a:fillRef idx="0">
            <a:schemeClr val="dk1"/>
          </a:fillRef>
          <a:effectRef idx="1">
            <a:schemeClr val="dk1"/>
          </a:effectRef>
          <a:fontRef idx="minor">
            <a:schemeClr val="tx1"/>
          </a:fontRef>
        </p:style>
      </p:cxnSp>
      <p:sp>
        <p:nvSpPr>
          <p:cNvPr id="11" name="ZoneTexte 10">
            <a:extLst>
              <a:ext uri="{FF2B5EF4-FFF2-40B4-BE49-F238E27FC236}">
                <a16:creationId xmlns:a16="http://schemas.microsoft.com/office/drawing/2014/main" id="{5AC91977-2424-B65D-A3FD-CD437A04B653}"/>
              </a:ext>
            </a:extLst>
          </p:cNvPr>
          <p:cNvSpPr txBox="1"/>
          <p:nvPr/>
        </p:nvSpPr>
        <p:spPr>
          <a:xfrm>
            <a:off x="647700" y="2557974"/>
            <a:ext cx="669851" cy="338554"/>
          </a:xfrm>
          <a:prstGeom prst="rect">
            <a:avLst/>
          </a:prstGeom>
          <a:noFill/>
        </p:spPr>
        <p:txBody>
          <a:bodyPr wrap="square" rtlCol="0">
            <a:spAutoFit/>
          </a:bodyPr>
          <a:lstStyle/>
          <a:p>
            <a:r>
              <a:rPr lang="fr-FR" sz="1600" dirty="0"/>
              <a:t>36m</a:t>
            </a:r>
          </a:p>
        </p:txBody>
      </p:sp>
      <p:cxnSp>
        <p:nvCxnSpPr>
          <p:cNvPr id="13" name="Connecteur droit avec flèche 12">
            <a:extLst>
              <a:ext uri="{FF2B5EF4-FFF2-40B4-BE49-F238E27FC236}">
                <a16:creationId xmlns:a16="http://schemas.microsoft.com/office/drawing/2014/main" id="{409B92DF-8329-DD42-18C0-A088C63BACA2}"/>
              </a:ext>
            </a:extLst>
          </p:cNvPr>
          <p:cNvCxnSpPr/>
          <p:nvPr/>
        </p:nvCxnSpPr>
        <p:spPr>
          <a:xfrm>
            <a:off x="1127051" y="3990384"/>
            <a:ext cx="231789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ZoneTexte 13">
            <a:extLst>
              <a:ext uri="{FF2B5EF4-FFF2-40B4-BE49-F238E27FC236}">
                <a16:creationId xmlns:a16="http://schemas.microsoft.com/office/drawing/2014/main" id="{FC66CAFD-D7CF-CB2F-24FD-EF1D70C16CA8}"/>
              </a:ext>
            </a:extLst>
          </p:cNvPr>
          <p:cNvSpPr txBox="1"/>
          <p:nvPr/>
        </p:nvSpPr>
        <p:spPr>
          <a:xfrm>
            <a:off x="2009553" y="3682607"/>
            <a:ext cx="1850065" cy="307777"/>
          </a:xfrm>
          <a:prstGeom prst="rect">
            <a:avLst/>
          </a:prstGeom>
          <a:noFill/>
        </p:spPr>
        <p:txBody>
          <a:bodyPr wrap="square" rtlCol="0">
            <a:spAutoFit/>
          </a:bodyPr>
          <a:lstStyle/>
          <a:p>
            <a:r>
              <a:rPr lang="fr-FR" sz="1400" dirty="0"/>
              <a:t>Durée 17’</a:t>
            </a:r>
          </a:p>
        </p:txBody>
      </p:sp>
      <p:cxnSp>
        <p:nvCxnSpPr>
          <p:cNvPr id="15" name="Connecteur droit avec flèche 14">
            <a:extLst>
              <a:ext uri="{FF2B5EF4-FFF2-40B4-BE49-F238E27FC236}">
                <a16:creationId xmlns:a16="http://schemas.microsoft.com/office/drawing/2014/main" id="{B776E595-D8A8-6F8F-8DB7-2C37108D5441}"/>
              </a:ext>
            </a:extLst>
          </p:cNvPr>
          <p:cNvCxnSpPr>
            <a:cxnSpLocks/>
          </p:cNvCxnSpPr>
          <p:nvPr/>
        </p:nvCxnSpPr>
        <p:spPr>
          <a:xfrm flipV="1">
            <a:off x="3444949" y="3986642"/>
            <a:ext cx="1424760" cy="374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7" name="ZoneTexte 16">
            <a:extLst>
              <a:ext uri="{FF2B5EF4-FFF2-40B4-BE49-F238E27FC236}">
                <a16:creationId xmlns:a16="http://schemas.microsoft.com/office/drawing/2014/main" id="{896B2028-6CC5-3C87-8023-9BE97BE0A3E3}"/>
              </a:ext>
            </a:extLst>
          </p:cNvPr>
          <p:cNvSpPr txBox="1"/>
          <p:nvPr/>
        </p:nvSpPr>
        <p:spPr>
          <a:xfrm>
            <a:off x="3859618" y="3678865"/>
            <a:ext cx="1552353" cy="307777"/>
          </a:xfrm>
          <a:prstGeom prst="rect">
            <a:avLst/>
          </a:prstGeom>
          <a:noFill/>
        </p:spPr>
        <p:txBody>
          <a:bodyPr wrap="square" rtlCol="0">
            <a:spAutoFit/>
          </a:bodyPr>
          <a:lstStyle/>
          <a:p>
            <a:r>
              <a:rPr lang="fr-FR" sz="1400" dirty="0"/>
              <a:t>DTR 11’</a:t>
            </a:r>
          </a:p>
        </p:txBody>
      </p:sp>
      <p:cxnSp>
        <p:nvCxnSpPr>
          <p:cNvPr id="19" name="Connecteur droit 18">
            <a:extLst>
              <a:ext uri="{FF2B5EF4-FFF2-40B4-BE49-F238E27FC236}">
                <a16:creationId xmlns:a16="http://schemas.microsoft.com/office/drawing/2014/main" id="{51BDC4B6-59D4-FE9D-C99D-AC9A0077378F}"/>
              </a:ext>
            </a:extLst>
          </p:cNvPr>
          <p:cNvCxnSpPr/>
          <p:nvPr/>
        </p:nvCxnSpPr>
        <p:spPr>
          <a:xfrm flipV="1">
            <a:off x="3444949" y="2265586"/>
            <a:ext cx="414669" cy="1413279"/>
          </a:xfrm>
          <a:prstGeom prst="line">
            <a:avLst/>
          </a:prstGeom>
        </p:spPr>
        <p:style>
          <a:lnRef idx="2">
            <a:schemeClr val="dk1"/>
          </a:lnRef>
          <a:fillRef idx="0">
            <a:schemeClr val="dk1"/>
          </a:fillRef>
          <a:effectRef idx="1">
            <a:schemeClr val="dk1"/>
          </a:effectRef>
          <a:fontRef idx="minor">
            <a:schemeClr val="tx1"/>
          </a:fontRef>
        </p:style>
      </p:cxnSp>
      <p:cxnSp>
        <p:nvCxnSpPr>
          <p:cNvPr id="21" name="Connecteur droit 20">
            <a:extLst>
              <a:ext uri="{FF2B5EF4-FFF2-40B4-BE49-F238E27FC236}">
                <a16:creationId xmlns:a16="http://schemas.microsoft.com/office/drawing/2014/main" id="{6B2ACE68-17BC-8C3D-5009-3A48CF26B7A8}"/>
              </a:ext>
            </a:extLst>
          </p:cNvPr>
          <p:cNvCxnSpPr/>
          <p:nvPr/>
        </p:nvCxnSpPr>
        <p:spPr>
          <a:xfrm>
            <a:off x="3859618" y="2286000"/>
            <a:ext cx="776176" cy="0"/>
          </a:xfrm>
          <a:prstGeom prst="line">
            <a:avLst/>
          </a:prstGeom>
        </p:spPr>
        <p:style>
          <a:lnRef idx="2">
            <a:schemeClr val="dk1"/>
          </a:lnRef>
          <a:fillRef idx="0">
            <a:schemeClr val="dk1"/>
          </a:fillRef>
          <a:effectRef idx="1">
            <a:schemeClr val="dk1"/>
          </a:effectRef>
          <a:fontRef idx="minor">
            <a:schemeClr val="tx1"/>
          </a:fontRef>
        </p:style>
      </p:cxnSp>
      <p:cxnSp>
        <p:nvCxnSpPr>
          <p:cNvPr id="23" name="Connecteur droit 22">
            <a:extLst>
              <a:ext uri="{FF2B5EF4-FFF2-40B4-BE49-F238E27FC236}">
                <a16:creationId xmlns:a16="http://schemas.microsoft.com/office/drawing/2014/main" id="{FAF12056-2C96-B7FF-3CBC-E7ED3F7D3968}"/>
              </a:ext>
            </a:extLst>
          </p:cNvPr>
          <p:cNvCxnSpPr/>
          <p:nvPr/>
        </p:nvCxnSpPr>
        <p:spPr>
          <a:xfrm flipV="1">
            <a:off x="4635794" y="1775637"/>
            <a:ext cx="202020" cy="489949"/>
          </a:xfrm>
          <a:prstGeom prst="line">
            <a:avLst/>
          </a:prstGeom>
        </p:spPr>
        <p:style>
          <a:lnRef idx="2">
            <a:schemeClr val="dk1"/>
          </a:lnRef>
          <a:fillRef idx="0">
            <a:schemeClr val="dk1"/>
          </a:fillRef>
          <a:effectRef idx="1">
            <a:schemeClr val="dk1"/>
          </a:effectRef>
          <a:fontRef idx="minor">
            <a:schemeClr val="tx1"/>
          </a:fontRef>
        </p:style>
      </p:cxnSp>
      <p:sp>
        <p:nvSpPr>
          <p:cNvPr id="24" name="ZoneTexte 23">
            <a:extLst>
              <a:ext uri="{FF2B5EF4-FFF2-40B4-BE49-F238E27FC236}">
                <a16:creationId xmlns:a16="http://schemas.microsoft.com/office/drawing/2014/main" id="{B281D1A6-A08E-098F-3C80-475C6AE33673}"/>
              </a:ext>
            </a:extLst>
          </p:cNvPr>
          <p:cNvSpPr txBox="1"/>
          <p:nvPr/>
        </p:nvSpPr>
        <p:spPr>
          <a:xfrm>
            <a:off x="4029737" y="1942016"/>
            <a:ext cx="584791" cy="369332"/>
          </a:xfrm>
          <a:prstGeom prst="rect">
            <a:avLst/>
          </a:prstGeom>
          <a:noFill/>
        </p:spPr>
        <p:txBody>
          <a:bodyPr wrap="square" rtlCol="0">
            <a:spAutoFit/>
          </a:bodyPr>
          <a:lstStyle/>
          <a:p>
            <a:r>
              <a:rPr lang="fr-FR" dirty="0"/>
              <a:t>3m</a:t>
            </a:r>
          </a:p>
        </p:txBody>
      </p:sp>
      <p:sp>
        <p:nvSpPr>
          <p:cNvPr id="25" name="ZoneTexte 24">
            <a:extLst>
              <a:ext uri="{FF2B5EF4-FFF2-40B4-BE49-F238E27FC236}">
                <a16:creationId xmlns:a16="http://schemas.microsoft.com/office/drawing/2014/main" id="{81CB8A7B-9D5E-7AD2-85A5-46AE7E7ED181}"/>
              </a:ext>
            </a:extLst>
          </p:cNvPr>
          <p:cNvSpPr txBox="1"/>
          <p:nvPr/>
        </p:nvSpPr>
        <p:spPr>
          <a:xfrm>
            <a:off x="4093533" y="2298107"/>
            <a:ext cx="776176" cy="369332"/>
          </a:xfrm>
          <a:prstGeom prst="rect">
            <a:avLst/>
          </a:prstGeom>
          <a:noFill/>
        </p:spPr>
        <p:txBody>
          <a:bodyPr wrap="square" rtlCol="0">
            <a:spAutoFit/>
          </a:bodyPr>
          <a:lstStyle/>
          <a:p>
            <a:r>
              <a:rPr lang="fr-FR" dirty="0"/>
              <a:t>8’</a:t>
            </a:r>
          </a:p>
        </p:txBody>
      </p:sp>
      <p:sp>
        <p:nvSpPr>
          <p:cNvPr id="26" name="ZoneTexte 25">
            <a:extLst>
              <a:ext uri="{FF2B5EF4-FFF2-40B4-BE49-F238E27FC236}">
                <a16:creationId xmlns:a16="http://schemas.microsoft.com/office/drawing/2014/main" id="{AC89A3C1-B91A-B1B1-870A-C663E004DF49}"/>
              </a:ext>
            </a:extLst>
          </p:cNvPr>
          <p:cNvSpPr txBox="1"/>
          <p:nvPr/>
        </p:nvSpPr>
        <p:spPr>
          <a:xfrm>
            <a:off x="4481621" y="1407848"/>
            <a:ext cx="1382234" cy="307777"/>
          </a:xfrm>
          <a:prstGeom prst="rect">
            <a:avLst/>
          </a:prstGeom>
          <a:noFill/>
        </p:spPr>
        <p:txBody>
          <a:bodyPr wrap="square" rtlCol="0">
            <a:spAutoFit/>
          </a:bodyPr>
          <a:lstStyle/>
          <a:p>
            <a:r>
              <a:rPr lang="fr-FR" sz="1400" dirty="0"/>
              <a:t>HS 9h28</a:t>
            </a:r>
          </a:p>
        </p:txBody>
      </p:sp>
      <p:sp>
        <p:nvSpPr>
          <p:cNvPr id="30" name="Accolade fermante 29">
            <a:extLst>
              <a:ext uri="{FF2B5EF4-FFF2-40B4-BE49-F238E27FC236}">
                <a16:creationId xmlns:a16="http://schemas.microsoft.com/office/drawing/2014/main" id="{489DBEDD-7500-B591-58AE-AC1B800465FB}"/>
              </a:ext>
            </a:extLst>
          </p:cNvPr>
          <p:cNvSpPr/>
          <p:nvPr/>
        </p:nvSpPr>
        <p:spPr>
          <a:xfrm rot="5400000">
            <a:off x="5227306" y="1416939"/>
            <a:ext cx="369332" cy="110578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a:p>
        </p:txBody>
      </p:sp>
      <p:sp>
        <p:nvSpPr>
          <p:cNvPr id="31" name="ZoneTexte 30">
            <a:extLst>
              <a:ext uri="{FF2B5EF4-FFF2-40B4-BE49-F238E27FC236}">
                <a16:creationId xmlns:a16="http://schemas.microsoft.com/office/drawing/2014/main" id="{85B5B202-25EE-FF96-B4AE-6C37828078FA}"/>
              </a:ext>
            </a:extLst>
          </p:cNvPr>
          <p:cNvSpPr txBox="1"/>
          <p:nvPr/>
        </p:nvSpPr>
        <p:spPr>
          <a:xfrm>
            <a:off x="4545415" y="2227139"/>
            <a:ext cx="1733111" cy="523220"/>
          </a:xfrm>
          <a:prstGeom prst="rect">
            <a:avLst/>
          </a:prstGeom>
          <a:noFill/>
        </p:spPr>
        <p:txBody>
          <a:bodyPr wrap="square" rtlCol="0">
            <a:spAutoFit/>
          </a:bodyPr>
          <a:lstStyle/>
          <a:p>
            <a:pPr algn="ctr"/>
            <a:r>
              <a:rPr lang="fr-FR" sz="1400" dirty="0"/>
              <a:t>Intervalle surface</a:t>
            </a:r>
          </a:p>
          <a:p>
            <a:pPr algn="ctr"/>
            <a:r>
              <a:rPr lang="fr-FR" sz="1400" dirty="0"/>
              <a:t>7’</a:t>
            </a:r>
          </a:p>
        </p:txBody>
      </p:sp>
      <p:cxnSp>
        <p:nvCxnSpPr>
          <p:cNvPr id="33" name="Connecteur droit 32">
            <a:extLst>
              <a:ext uri="{FF2B5EF4-FFF2-40B4-BE49-F238E27FC236}">
                <a16:creationId xmlns:a16="http://schemas.microsoft.com/office/drawing/2014/main" id="{1EDD689F-FF4B-D83B-EA5A-C572BDC77464}"/>
              </a:ext>
            </a:extLst>
          </p:cNvPr>
          <p:cNvCxnSpPr/>
          <p:nvPr/>
        </p:nvCxnSpPr>
        <p:spPr>
          <a:xfrm>
            <a:off x="5964865" y="1775637"/>
            <a:ext cx="659219" cy="1329070"/>
          </a:xfrm>
          <a:prstGeom prst="line">
            <a:avLst/>
          </a:prstGeom>
        </p:spPr>
        <p:style>
          <a:lnRef idx="2">
            <a:schemeClr val="dk1"/>
          </a:lnRef>
          <a:fillRef idx="0">
            <a:schemeClr val="dk1"/>
          </a:fillRef>
          <a:effectRef idx="1">
            <a:schemeClr val="dk1"/>
          </a:effectRef>
          <a:fontRef idx="minor">
            <a:schemeClr val="tx1"/>
          </a:fontRef>
        </p:style>
      </p:cxnSp>
      <p:cxnSp>
        <p:nvCxnSpPr>
          <p:cNvPr id="35" name="Connecteur droit 34">
            <a:extLst>
              <a:ext uri="{FF2B5EF4-FFF2-40B4-BE49-F238E27FC236}">
                <a16:creationId xmlns:a16="http://schemas.microsoft.com/office/drawing/2014/main" id="{DE7008DB-E7A2-71F1-F0DD-CEE29BB13D13}"/>
              </a:ext>
            </a:extLst>
          </p:cNvPr>
          <p:cNvCxnSpPr/>
          <p:nvPr/>
        </p:nvCxnSpPr>
        <p:spPr>
          <a:xfrm>
            <a:off x="6624084" y="3136605"/>
            <a:ext cx="1116418" cy="0"/>
          </a:xfrm>
          <a:prstGeom prst="line">
            <a:avLst/>
          </a:prstGeom>
        </p:spPr>
        <p:style>
          <a:lnRef idx="2">
            <a:schemeClr val="dk1"/>
          </a:lnRef>
          <a:fillRef idx="0">
            <a:schemeClr val="dk1"/>
          </a:fillRef>
          <a:effectRef idx="1">
            <a:schemeClr val="dk1"/>
          </a:effectRef>
          <a:fontRef idx="minor">
            <a:schemeClr val="tx1"/>
          </a:fontRef>
        </p:style>
      </p:cxnSp>
      <p:cxnSp>
        <p:nvCxnSpPr>
          <p:cNvPr id="37" name="Connecteur droit 36">
            <a:extLst>
              <a:ext uri="{FF2B5EF4-FFF2-40B4-BE49-F238E27FC236}">
                <a16:creationId xmlns:a16="http://schemas.microsoft.com/office/drawing/2014/main" id="{DB5D8CA9-DF62-F04E-C2D5-780542E9F890}"/>
              </a:ext>
            </a:extLst>
          </p:cNvPr>
          <p:cNvCxnSpPr/>
          <p:nvPr/>
        </p:nvCxnSpPr>
        <p:spPr>
          <a:xfrm flipV="1">
            <a:off x="7761767" y="2298107"/>
            <a:ext cx="350875" cy="806600"/>
          </a:xfrm>
          <a:prstGeom prst="line">
            <a:avLst/>
          </a:prstGeom>
        </p:spPr>
        <p:style>
          <a:lnRef idx="2">
            <a:schemeClr val="dk1"/>
          </a:lnRef>
          <a:fillRef idx="0">
            <a:schemeClr val="dk1"/>
          </a:fillRef>
          <a:effectRef idx="1">
            <a:schemeClr val="dk1"/>
          </a:effectRef>
          <a:fontRef idx="minor">
            <a:schemeClr val="tx1"/>
          </a:fontRef>
        </p:style>
      </p:cxnSp>
      <p:cxnSp>
        <p:nvCxnSpPr>
          <p:cNvPr id="38" name="Connecteur droit avec flèche 37">
            <a:extLst>
              <a:ext uri="{FF2B5EF4-FFF2-40B4-BE49-F238E27FC236}">
                <a16:creationId xmlns:a16="http://schemas.microsoft.com/office/drawing/2014/main" id="{55766657-4E5C-63BC-1CB6-DC2934ECB5DA}"/>
              </a:ext>
            </a:extLst>
          </p:cNvPr>
          <p:cNvCxnSpPr>
            <a:cxnSpLocks/>
          </p:cNvCxnSpPr>
          <p:nvPr/>
        </p:nvCxnSpPr>
        <p:spPr>
          <a:xfrm>
            <a:off x="6198781" y="3526096"/>
            <a:ext cx="1562986"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1" name="ZoneTexte 40">
            <a:extLst>
              <a:ext uri="{FF2B5EF4-FFF2-40B4-BE49-F238E27FC236}">
                <a16:creationId xmlns:a16="http://schemas.microsoft.com/office/drawing/2014/main" id="{01763FA8-086F-CBF3-A246-D0B6C4C97D96}"/>
              </a:ext>
            </a:extLst>
          </p:cNvPr>
          <p:cNvSpPr txBox="1"/>
          <p:nvPr/>
        </p:nvSpPr>
        <p:spPr>
          <a:xfrm>
            <a:off x="5661834" y="2575766"/>
            <a:ext cx="669851" cy="338554"/>
          </a:xfrm>
          <a:prstGeom prst="rect">
            <a:avLst/>
          </a:prstGeom>
          <a:noFill/>
        </p:spPr>
        <p:txBody>
          <a:bodyPr wrap="square" rtlCol="0">
            <a:spAutoFit/>
          </a:bodyPr>
          <a:lstStyle/>
          <a:p>
            <a:r>
              <a:rPr lang="fr-FR" sz="1600" dirty="0"/>
              <a:t>27m</a:t>
            </a:r>
          </a:p>
        </p:txBody>
      </p:sp>
      <p:sp>
        <p:nvSpPr>
          <p:cNvPr id="42" name="ZoneTexte 41">
            <a:extLst>
              <a:ext uri="{FF2B5EF4-FFF2-40B4-BE49-F238E27FC236}">
                <a16:creationId xmlns:a16="http://schemas.microsoft.com/office/drawing/2014/main" id="{B8C8B88D-A05D-478F-D6D6-D0692E0C27FA}"/>
              </a:ext>
            </a:extLst>
          </p:cNvPr>
          <p:cNvSpPr txBox="1"/>
          <p:nvPr/>
        </p:nvSpPr>
        <p:spPr>
          <a:xfrm>
            <a:off x="6576238" y="3218319"/>
            <a:ext cx="1850065" cy="307777"/>
          </a:xfrm>
          <a:prstGeom prst="rect">
            <a:avLst/>
          </a:prstGeom>
          <a:noFill/>
        </p:spPr>
        <p:txBody>
          <a:bodyPr wrap="square" rtlCol="0">
            <a:spAutoFit/>
          </a:bodyPr>
          <a:lstStyle/>
          <a:p>
            <a:r>
              <a:rPr lang="fr-FR" sz="1400" dirty="0"/>
              <a:t>Durée 5’</a:t>
            </a:r>
          </a:p>
        </p:txBody>
      </p:sp>
      <p:sp>
        <p:nvSpPr>
          <p:cNvPr id="43" name="ZoneTexte 42">
            <a:extLst>
              <a:ext uri="{FF2B5EF4-FFF2-40B4-BE49-F238E27FC236}">
                <a16:creationId xmlns:a16="http://schemas.microsoft.com/office/drawing/2014/main" id="{3CE8560B-A455-BC36-D935-99DED8AAB2CD}"/>
              </a:ext>
            </a:extLst>
          </p:cNvPr>
          <p:cNvSpPr txBox="1"/>
          <p:nvPr/>
        </p:nvSpPr>
        <p:spPr>
          <a:xfrm>
            <a:off x="8474150" y="3218319"/>
            <a:ext cx="1552353" cy="307777"/>
          </a:xfrm>
          <a:prstGeom prst="rect">
            <a:avLst/>
          </a:prstGeom>
          <a:noFill/>
        </p:spPr>
        <p:txBody>
          <a:bodyPr wrap="square" rtlCol="0">
            <a:spAutoFit/>
          </a:bodyPr>
          <a:lstStyle/>
          <a:p>
            <a:r>
              <a:rPr lang="fr-FR" sz="1400" dirty="0"/>
              <a:t>DTR 20’</a:t>
            </a:r>
          </a:p>
        </p:txBody>
      </p:sp>
      <p:cxnSp>
        <p:nvCxnSpPr>
          <p:cNvPr id="44" name="Connecteur droit avec flèche 43">
            <a:extLst>
              <a:ext uri="{FF2B5EF4-FFF2-40B4-BE49-F238E27FC236}">
                <a16:creationId xmlns:a16="http://schemas.microsoft.com/office/drawing/2014/main" id="{FC8D3A95-CA85-E4C2-C7D0-FD886C8E27EB}"/>
              </a:ext>
            </a:extLst>
          </p:cNvPr>
          <p:cNvCxnSpPr>
            <a:cxnSpLocks/>
          </p:cNvCxnSpPr>
          <p:nvPr/>
        </p:nvCxnSpPr>
        <p:spPr>
          <a:xfrm>
            <a:off x="7740502" y="3531043"/>
            <a:ext cx="223283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7" name="Connecteur droit 46">
            <a:extLst>
              <a:ext uri="{FF2B5EF4-FFF2-40B4-BE49-F238E27FC236}">
                <a16:creationId xmlns:a16="http://schemas.microsoft.com/office/drawing/2014/main" id="{765EAC53-A66A-2B7A-F400-7B729D3A7415}"/>
              </a:ext>
            </a:extLst>
          </p:cNvPr>
          <p:cNvCxnSpPr/>
          <p:nvPr/>
        </p:nvCxnSpPr>
        <p:spPr>
          <a:xfrm>
            <a:off x="8112642" y="2311348"/>
            <a:ext cx="489098" cy="0"/>
          </a:xfrm>
          <a:prstGeom prst="line">
            <a:avLst/>
          </a:prstGeom>
        </p:spPr>
        <p:style>
          <a:lnRef idx="2">
            <a:schemeClr val="dk1"/>
          </a:lnRef>
          <a:fillRef idx="0">
            <a:schemeClr val="dk1"/>
          </a:fillRef>
          <a:effectRef idx="1">
            <a:schemeClr val="dk1"/>
          </a:effectRef>
          <a:fontRef idx="minor">
            <a:schemeClr val="tx1"/>
          </a:fontRef>
        </p:style>
      </p:cxnSp>
      <p:cxnSp>
        <p:nvCxnSpPr>
          <p:cNvPr id="49" name="Connecteur droit 48">
            <a:extLst>
              <a:ext uri="{FF2B5EF4-FFF2-40B4-BE49-F238E27FC236}">
                <a16:creationId xmlns:a16="http://schemas.microsoft.com/office/drawing/2014/main" id="{BA38E5F8-13DB-94AA-6FDD-D574B6D1A4F5}"/>
              </a:ext>
            </a:extLst>
          </p:cNvPr>
          <p:cNvCxnSpPr/>
          <p:nvPr/>
        </p:nvCxnSpPr>
        <p:spPr>
          <a:xfrm flipV="1">
            <a:off x="8601740" y="2020611"/>
            <a:ext cx="255181" cy="244975"/>
          </a:xfrm>
          <a:prstGeom prst="line">
            <a:avLst/>
          </a:prstGeom>
        </p:spPr>
        <p:style>
          <a:lnRef idx="2">
            <a:schemeClr val="dk1"/>
          </a:lnRef>
          <a:fillRef idx="0">
            <a:schemeClr val="dk1"/>
          </a:fillRef>
          <a:effectRef idx="1">
            <a:schemeClr val="dk1"/>
          </a:effectRef>
          <a:fontRef idx="minor">
            <a:schemeClr val="tx1"/>
          </a:fontRef>
        </p:style>
      </p:cxnSp>
      <p:cxnSp>
        <p:nvCxnSpPr>
          <p:cNvPr id="51" name="Connecteur droit 50">
            <a:extLst>
              <a:ext uri="{FF2B5EF4-FFF2-40B4-BE49-F238E27FC236}">
                <a16:creationId xmlns:a16="http://schemas.microsoft.com/office/drawing/2014/main" id="{EA738E52-E28A-06CF-A58B-A8AEB11745DC}"/>
              </a:ext>
            </a:extLst>
          </p:cNvPr>
          <p:cNvCxnSpPr/>
          <p:nvPr/>
        </p:nvCxnSpPr>
        <p:spPr>
          <a:xfrm>
            <a:off x="8856921" y="2020611"/>
            <a:ext cx="712381" cy="0"/>
          </a:xfrm>
          <a:prstGeom prst="line">
            <a:avLst/>
          </a:prstGeom>
        </p:spPr>
        <p:style>
          <a:lnRef idx="2">
            <a:schemeClr val="dk1"/>
          </a:lnRef>
          <a:fillRef idx="0">
            <a:schemeClr val="dk1"/>
          </a:fillRef>
          <a:effectRef idx="1">
            <a:schemeClr val="dk1"/>
          </a:effectRef>
          <a:fontRef idx="minor">
            <a:schemeClr val="tx1"/>
          </a:fontRef>
        </p:style>
      </p:cxnSp>
      <p:cxnSp>
        <p:nvCxnSpPr>
          <p:cNvPr id="53" name="Connecteur droit 52">
            <a:extLst>
              <a:ext uri="{FF2B5EF4-FFF2-40B4-BE49-F238E27FC236}">
                <a16:creationId xmlns:a16="http://schemas.microsoft.com/office/drawing/2014/main" id="{BB6CD9E4-2B5C-448B-5D55-DDB065F1E18A}"/>
              </a:ext>
            </a:extLst>
          </p:cNvPr>
          <p:cNvCxnSpPr/>
          <p:nvPr/>
        </p:nvCxnSpPr>
        <p:spPr>
          <a:xfrm flipV="1">
            <a:off x="9579935" y="1775637"/>
            <a:ext cx="255181" cy="244974"/>
          </a:xfrm>
          <a:prstGeom prst="line">
            <a:avLst/>
          </a:prstGeom>
        </p:spPr>
        <p:style>
          <a:lnRef idx="2">
            <a:schemeClr val="dk1"/>
          </a:lnRef>
          <a:fillRef idx="0">
            <a:schemeClr val="dk1"/>
          </a:fillRef>
          <a:effectRef idx="1">
            <a:schemeClr val="dk1"/>
          </a:effectRef>
          <a:fontRef idx="minor">
            <a:schemeClr val="tx1"/>
          </a:fontRef>
        </p:style>
      </p:cxnSp>
      <p:sp>
        <p:nvSpPr>
          <p:cNvPr id="54" name="ZoneTexte 53">
            <a:extLst>
              <a:ext uri="{FF2B5EF4-FFF2-40B4-BE49-F238E27FC236}">
                <a16:creationId xmlns:a16="http://schemas.microsoft.com/office/drawing/2014/main" id="{880CABAD-5F51-752F-2008-85C030D92EB9}"/>
              </a:ext>
            </a:extLst>
          </p:cNvPr>
          <p:cNvSpPr txBox="1"/>
          <p:nvPr/>
        </p:nvSpPr>
        <p:spPr>
          <a:xfrm>
            <a:off x="8957930" y="1713458"/>
            <a:ext cx="584791" cy="369332"/>
          </a:xfrm>
          <a:prstGeom prst="rect">
            <a:avLst/>
          </a:prstGeom>
          <a:noFill/>
        </p:spPr>
        <p:txBody>
          <a:bodyPr wrap="square" rtlCol="0">
            <a:spAutoFit/>
          </a:bodyPr>
          <a:lstStyle/>
          <a:p>
            <a:r>
              <a:rPr lang="fr-FR" dirty="0"/>
              <a:t>3m</a:t>
            </a:r>
          </a:p>
        </p:txBody>
      </p:sp>
      <p:sp>
        <p:nvSpPr>
          <p:cNvPr id="55" name="ZoneTexte 54">
            <a:extLst>
              <a:ext uri="{FF2B5EF4-FFF2-40B4-BE49-F238E27FC236}">
                <a16:creationId xmlns:a16="http://schemas.microsoft.com/office/drawing/2014/main" id="{EC7888F9-156C-DC31-C549-628173D9858B}"/>
              </a:ext>
            </a:extLst>
          </p:cNvPr>
          <p:cNvSpPr txBox="1"/>
          <p:nvPr/>
        </p:nvSpPr>
        <p:spPr>
          <a:xfrm>
            <a:off x="8056821" y="1942016"/>
            <a:ext cx="584791" cy="369332"/>
          </a:xfrm>
          <a:prstGeom prst="rect">
            <a:avLst/>
          </a:prstGeom>
          <a:noFill/>
        </p:spPr>
        <p:txBody>
          <a:bodyPr wrap="square" rtlCol="0">
            <a:spAutoFit/>
          </a:bodyPr>
          <a:lstStyle/>
          <a:p>
            <a:r>
              <a:rPr lang="fr-FR" dirty="0"/>
              <a:t>6m</a:t>
            </a:r>
          </a:p>
        </p:txBody>
      </p:sp>
      <p:sp>
        <p:nvSpPr>
          <p:cNvPr id="56" name="ZoneTexte 55">
            <a:extLst>
              <a:ext uri="{FF2B5EF4-FFF2-40B4-BE49-F238E27FC236}">
                <a16:creationId xmlns:a16="http://schemas.microsoft.com/office/drawing/2014/main" id="{3DC92D9C-2A07-A04E-EBB7-36EE11B932A7}"/>
              </a:ext>
            </a:extLst>
          </p:cNvPr>
          <p:cNvSpPr txBox="1"/>
          <p:nvPr/>
        </p:nvSpPr>
        <p:spPr>
          <a:xfrm>
            <a:off x="8168463" y="2312311"/>
            <a:ext cx="776176" cy="369332"/>
          </a:xfrm>
          <a:prstGeom prst="rect">
            <a:avLst/>
          </a:prstGeom>
          <a:noFill/>
        </p:spPr>
        <p:txBody>
          <a:bodyPr wrap="square" rtlCol="0">
            <a:spAutoFit/>
          </a:bodyPr>
          <a:lstStyle/>
          <a:p>
            <a:r>
              <a:rPr lang="fr-FR" dirty="0"/>
              <a:t>1’</a:t>
            </a:r>
          </a:p>
        </p:txBody>
      </p:sp>
      <p:sp>
        <p:nvSpPr>
          <p:cNvPr id="57" name="ZoneTexte 56">
            <a:extLst>
              <a:ext uri="{FF2B5EF4-FFF2-40B4-BE49-F238E27FC236}">
                <a16:creationId xmlns:a16="http://schemas.microsoft.com/office/drawing/2014/main" id="{39E9CE7C-041E-BD6E-FE78-C65FAFAB6C5D}"/>
              </a:ext>
            </a:extLst>
          </p:cNvPr>
          <p:cNvSpPr txBox="1"/>
          <p:nvPr/>
        </p:nvSpPr>
        <p:spPr>
          <a:xfrm>
            <a:off x="9048302" y="2065466"/>
            <a:ext cx="776176" cy="369332"/>
          </a:xfrm>
          <a:prstGeom prst="rect">
            <a:avLst/>
          </a:prstGeom>
          <a:noFill/>
        </p:spPr>
        <p:txBody>
          <a:bodyPr wrap="square" rtlCol="0">
            <a:spAutoFit/>
          </a:bodyPr>
          <a:lstStyle/>
          <a:p>
            <a:r>
              <a:rPr lang="fr-FR" dirty="0"/>
              <a:t>16’</a:t>
            </a:r>
          </a:p>
        </p:txBody>
      </p:sp>
      <p:sp>
        <p:nvSpPr>
          <p:cNvPr id="58" name="Espace réservé du contenu 4">
            <a:extLst>
              <a:ext uri="{FF2B5EF4-FFF2-40B4-BE49-F238E27FC236}">
                <a16:creationId xmlns:a16="http://schemas.microsoft.com/office/drawing/2014/main" id="{90CF204C-8095-89D3-FB84-3517DC2DEE93}"/>
              </a:ext>
            </a:extLst>
          </p:cNvPr>
          <p:cNvSpPr txBox="1">
            <a:spLocks/>
          </p:cNvSpPr>
          <p:nvPr/>
        </p:nvSpPr>
        <p:spPr>
          <a:xfrm>
            <a:off x="5549306" y="1423451"/>
            <a:ext cx="1564758" cy="451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HD 9h35 </a:t>
            </a:r>
          </a:p>
        </p:txBody>
      </p:sp>
      <p:sp>
        <p:nvSpPr>
          <p:cNvPr id="59" name="ZoneTexte 58">
            <a:extLst>
              <a:ext uri="{FF2B5EF4-FFF2-40B4-BE49-F238E27FC236}">
                <a16:creationId xmlns:a16="http://schemas.microsoft.com/office/drawing/2014/main" id="{84BB391A-EADA-529E-ED3F-63D28D1E800E}"/>
              </a:ext>
            </a:extLst>
          </p:cNvPr>
          <p:cNvSpPr txBox="1"/>
          <p:nvPr/>
        </p:nvSpPr>
        <p:spPr>
          <a:xfrm>
            <a:off x="9392972" y="1400734"/>
            <a:ext cx="1382234" cy="307777"/>
          </a:xfrm>
          <a:prstGeom prst="rect">
            <a:avLst/>
          </a:prstGeom>
          <a:noFill/>
        </p:spPr>
        <p:txBody>
          <a:bodyPr wrap="square" rtlCol="0">
            <a:spAutoFit/>
          </a:bodyPr>
          <a:lstStyle/>
          <a:p>
            <a:r>
              <a:rPr lang="fr-FR" sz="1400" dirty="0"/>
              <a:t>HS 10h00</a:t>
            </a:r>
          </a:p>
        </p:txBody>
      </p:sp>
      <p:graphicFrame>
        <p:nvGraphicFramePr>
          <p:cNvPr id="62" name="Tableau 61">
            <a:extLst>
              <a:ext uri="{FF2B5EF4-FFF2-40B4-BE49-F238E27FC236}">
                <a16:creationId xmlns:a16="http://schemas.microsoft.com/office/drawing/2014/main" id="{50DFDF70-B14E-D2CE-4788-6199144C3BD8}"/>
              </a:ext>
            </a:extLst>
          </p:cNvPr>
          <p:cNvGraphicFramePr>
            <a:graphicFrameLocks noGrp="1"/>
          </p:cNvGraphicFramePr>
          <p:nvPr>
            <p:extLst>
              <p:ext uri="{D42A27DB-BD31-4B8C-83A1-F6EECF244321}">
                <p14:modId xmlns:p14="http://schemas.microsoft.com/office/powerpoint/2010/main" val="1524879988"/>
              </p:ext>
            </p:extLst>
          </p:nvPr>
        </p:nvGraphicFramePr>
        <p:xfrm>
          <a:off x="829930" y="4170282"/>
          <a:ext cx="5266070" cy="2549160"/>
        </p:xfrm>
        <a:graphic>
          <a:graphicData uri="http://schemas.openxmlformats.org/drawingml/2006/table">
            <a:tbl>
              <a:tblPr firstRow="1" bandRow="1">
                <a:tableStyleId>{5C22544A-7EE6-4342-B048-85BDC9FD1C3A}</a:tableStyleId>
              </a:tblPr>
              <a:tblGrid>
                <a:gridCol w="2636284">
                  <a:extLst>
                    <a:ext uri="{9D8B030D-6E8A-4147-A177-3AD203B41FA5}">
                      <a16:colId xmlns:a16="http://schemas.microsoft.com/office/drawing/2014/main" val="2922857590"/>
                    </a:ext>
                  </a:extLst>
                </a:gridCol>
                <a:gridCol w="2629786">
                  <a:extLst>
                    <a:ext uri="{9D8B030D-6E8A-4147-A177-3AD203B41FA5}">
                      <a16:colId xmlns:a16="http://schemas.microsoft.com/office/drawing/2014/main" val="776522850"/>
                    </a:ext>
                  </a:extLst>
                </a:gridCol>
              </a:tblGrid>
              <a:tr h="318645">
                <a:tc>
                  <a:txBody>
                    <a:bodyPr/>
                    <a:lstStyle/>
                    <a:p>
                      <a:r>
                        <a:rPr lang="fr-FR" sz="1400" dirty="0"/>
                        <a:t>Plongée 1</a:t>
                      </a:r>
                    </a:p>
                  </a:txBody>
                  <a:tcPr/>
                </a:tc>
                <a:tc>
                  <a:txBody>
                    <a:bodyPr/>
                    <a:lstStyle/>
                    <a:p>
                      <a:r>
                        <a:rPr lang="fr-FR" sz="1400" dirty="0"/>
                        <a:t>Plongée consécutive</a:t>
                      </a:r>
                    </a:p>
                  </a:txBody>
                  <a:tcPr/>
                </a:tc>
                <a:extLst>
                  <a:ext uri="{0D108BD9-81ED-4DB2-BD59-A6C34878D82A}">
                    <a16:rowId xmlns:a16="http://schemas.microsoft.com/office/drawing/2014/main" val="102517242"/>
                  </a:ext>
                </a:extLst>
              </a:tr>
              <a:tr h="318645">
                <a:tc>
                  <a:txBody>
                    <a:bodyPr/>
                    <a:lstStyle/>
                    <a:p>
                      <a:r>
                        <a:rPr lang="fr-FR" sz="1400" dirty="0"/>
                        <a:t>HD 9h00</a:t>
                      </a:r>
                    </a:p>
                  </a:txBody>
                  <a:tcPr/>
                </a:tc>
                <a:tc>
                  <a:txBody>
                    <a:bodyPr/>
                    <a:lstStyle/>
                    <a:p>
                      <a:r>
                        <a:rPr lang="fr-FR" sz="1400" dirty="0"/>
                        <a:t>HD 9h35</a:t>
                      </a:r>
                    </a:p>
                  </a:txBody>
                  <a:tcPr/>
                </a:tc>
                <a:extLst>
                  <a:ext uri="{0D108BD9-81ED-4DB2-BD59-A6C34878D82A}">
                    <a16:rowId xmlns:a16="http://schemas.microsoft.com/office/drawing/2014/main" val="1422591713"/>
                  </a:ext>
                </a:extLst>
              </a:tr>
              <a:tr h="318645">
                <a:tc>
                  <a:txBody>
                    <a:bodyPr/>
                    <a:lstStyle/>
                    <a:p>
                      <a:r>
                        <a:rPr lang="fr-FR" sz="1400" dirty="0"/>
                        <a:t>Prof 36m</a:t>
                      </a:r>
                    </a:p>
                  </a:txBody>
                  <a:tcPr/>
                </a:tc>
                <a:tc>
                  <a:txBody>
                    <a:bodyPr/>
                    <a:lstStyle/>
                    <a:p>
                      <a:r>
                        <a:rPr lang="fr-FR" sz="1400" dirty="0"/>
                        <a:t>Prof 27m</a:t>
                      </a:r>
                    </a:p>
                  </a:txBody>
                  <a:tcPr/>
                </a:tc>
                <a:extLst>
                  <a:ext uri="{0D108BD9-81ED-4DB2-BD59-A6C34878D82A}">
                    <a16:rowId xmlns:a16="http://schemas.microsoft.com/office/drawing/2014/main" val="1936852306"/>
                  </a:ext>
                </a:extLst>
              </a:tr>
              <a:tr h="318645">
                <a:tc>
                  <a:txBody>
                    <a:bodyPr/>
                    <a:lstStyle/>
                    <a:p>
                      <a:r>
                        <a:rPr lang="fr-FR" sz="1400" dirty="0"/>
                        <a:t>Durée 17’</a:t>
                      </a:r>
                    </a:p>
                  </a:txBody>
                  <a:tcPr/>
                </a:tc>
                <a:tc>
                  <a:txBody>
                    <a:bodyPr/>
                    <a:lstStyle/>
                    <a:p>
                      <a:r>
                        <a:rPr lang="fr-FR" sz="1400" dirty="0"/>
                        <a:t>Durée 23’</a:t>
                      </a:r>
                    </a:p>
                  </a:txBody>
                  <a:tcPr/>
                </a:tc>
                <a:extLst>
                  <a:ext uri="{0D108BD9-81ED-4DB2-BD59-A6C34878D82A}">
                    <a16:rowId xmlns:a16="http://schemas.microsoft.com/office/drawing/2014/main" val="1471690559"/>
                  </a:ext>
                </a:extLst>
              </a:tr>
              <a:tr h="318645">
                <a:tc>
                  <a:txBody>
                    <a:bodyPr/>
                    <a:lstStyle/>
                    <a:p>
                      <a:r>
                        <a:rPr lang="fr-FR" sz="1400" dirty="0"/>
                        <a:t>Palier 8’ à 3m</a:t>
                      </a:r>
                    </a:p>
                  </a:txBody>
                  <a:tcPr/>
                </a:tc>
                <a:tc>
                  <a:txBody>
                    <a:bodyPr/>
                    <a:lstStyle/>
                    <a:p>
                      <a:r>
                        <a:rPr lang="fr-FR" sz="1400" dirty="0"/>
                        <a:t>Paliers 1’ à 6m et 16’ à 3m</a:t>
                      </a:r>
                    </a:p>
                  </a:txBody>
                  <a:tcPr/>
                </a:tc>
                <a:extLst>
                  <a:ext uri="{0D108BD9-81ED-4DB2-BD59-A6C34878D82A}">
                    <a16:rowId xmlns:a16="http://schemas.microsoft.com/office/drawing/2014/main" val="3839816507"/>
                  </a:ext>
                </a:extLst>
              </a:tr>
              <a:tr h="318645">
                <a:tc>
                  <a:txBody>
                    <a:bodyPr/>
                    <a:lstStyle/>
                    <a:p>
                      <a:r>
                        <a:rPr lang="fr-FR" sz="1400" dirty="0"/>
                        <a:t>DTR 11’</a:t>
                      </a:r>
                    </a:p>
                  </a:txBody>
                  <a:tcPr/>
                </a:tc>
                <a:tc>
                  <a:txBody>
                    <a:bodyPr/>
                    <a:lstStyle/>
                    <a:p>
                      <a:r>
                        <a:rPr lang="fr-FR" sz="1400" dirty="0"/>
                        <a:t>DTR 20’</a:t>
                      </a:r>
                    </a:p>
                  </a:txBody>
                  <a:tcPr/>
                </a:tc>
                <a:extLst>
                  <a:ext uri="{0D108BD9-81ED-4DB2-BD59-A6C34878D82A}">
                    <a16:rowId xmlns:a16="http://schemas.microsoft.com/office/drawing/2014/main" val="4005168886"/>
                  </a:ext>
                </a:extLst>
              </a:tr>
              <a:tr h="318645">
                <a:tc>
                  <a:txBody>
                    <a:bodyPr/>
                    <a:lstStyle/>
                    <a:p>
                      <a:endParaRPr lang="fr-FR" sz="1400" dirty="0"/>
                    </a:p>
                  </a:txBody>
                  <a:tcPr/>
                </a:tc>
                <a:tc>
                  <a:txBody>
                    <a:bodyPr/>
                    <a:lstStyle/>
                    <a:p>
                      <a:r>
                        <a:rPr lang="fr-FR" sz="1400" dirty="0"/>
                        <a:t>GPS J</a:t>
                      </a:r>
                    </a:p>
                  </a:txBody>
                  <a:tcPr/>
                </a:tc>
                <a:extLst>
                  <a:ext uri="{0D108BD9-81ED-4DB2-BD59-A6C34878D82A}">
                    <a16:rowId xmlns:a16="http://schemas.microsoft.com/office/drawing/2014/main" val="4128818250"/>
                  </a:ext>
                </a:extLst>
              </a:tr>
              <a:tr h="318645">
                <a:tc>
                  <a:txBody>
                    <a:bodyPr/>
                    <a:lstStyle/>
                    <a:p>
                      <a:r>
                        <a:rPr lang="fr-FR" sz="1400" dirty="0"/>
                        <a:t>HS 9h28</a:t>
                      </a:r>
                    </a:p>
                  </a:txBody>
                  <a:tcPr/>
                </a:tc>
                <a:tc>
                  <a:txBody>
                    <a:bodyPr/>
                    <a:lstStyle/>
                    <a:p>
                      <a:r>
                        <a:rPr lang="fr-FR" sz="1400" dirty="0"/>
                        <a:t>HS 10h00</a:t>
                      </a:r>
                    </a:p>
                  </a:txBody>
                  <a:tcPr/>
                </a:tc>
                <a:extLst>
                  <a:ext uri="{0D108BD9-81ED-4DB2-BD59-A6C34878D82A}">
                    <a16:rowId xmlns:a16="http://schemas.microsoft.com/office/drawing/2014/main" val="3283620304"/>
                  </a:ext>
                </a:extLst>
              </a:tr>
            </a:tbl>
          </a:graphicData>
        </a:graphic>
      </p:graphicFrame>
      <p:sp>
        <p:nvSpPr>
          <p:cNvPr id="63" name="ZoneTexte 62">
            <a:extLst>
              <a:ext uri="{FF2B5EF4-FFF2-40B4-BE49-F238E27FC236}">
                <a16:creationId xmlns:a16="http://schemas.microsoft.com/office/drawing/2014/main" id="{7699E38B-399C-B5E8-07B4-4F5E5D4B2B32}"/>
              </a:ext>
            </a:extLst>
          </p:cNvPr>
          <p:cNvSpPr txBox="1"/>
          <p:nvPr/>
        </p:nvSpPr>
        <p:spPr>
          <a:xfrm>
            <a:off x="6624084" y="4369981"/>
            <a:ext cx="3934046" cy="1754326"/>
          </a:xfrm>
          <a:prstGeom prst="rect">
            <a:avLst/>
          </a:prstGeom>
          <a:noFill/>
        </p:spPr>
        <p:txBody>
          <a:bodyPr wrap="square" rtlCol="0">
            <a:spAutoFit/>
          </a:bodyPr>
          <a:lstStyle/>
          <a:p>
            <a:r>
              <a:rPr lang="fr-FR" dirty="0"/>
              <a:t>Plongée consécutive soit durée de plongée de 17’+ 5’ soit 23’ avec considération de la profondeur max (36m)</a:t>
            </a:r>
            <a:br>
              <a:rPr lang="fr-FR" dirty="0"/>
            </a:br>
            <a:r>
              <a:rPr lang="fr-FR" dirty="0"/>
              <a:t>Selon tableau IV. Durée de remontée au premier palier plus </a:t>
            </a:r>
            <a:r>
              <a:rPr lang="fr-FR" dirty="0" err="1"/>
              <a:t>interpalier</a:t>
            </a:r>
            <a:r>
              <a:rPr lang="fr-FR" dirty="0"/>
              <a:t> de 3’</a:t>
            </a:r>
          </a:p>
        </p:txBody>
      </p:sp>
    </p:spTree>
    <p:extLst>
      <p:ext uri="{BB962C8B-B14F-4D97-AF65-F5344CB8AC3E}">
        <p14:creationId xmlns:p14="http://schemas.microsoft.com/office/powerpoint/2010/main" val="2635426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70898-03D6-73BA-C523-1EC87DFD8BF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216B372-717F-674E-65C0-B713B94BA022}"/>
              </a:ext>
            </a:extLst>
          </p:cNvPr>
          <p:cNvSpPr>
            <a:spLocks noGrp="1"/>
          </p:cNvSpPr>
          <p:nvPr>
            <p:ph type="title"/>
          </p:nvPr>
        </p:nvSpPr>
        <p:spPr>
          <a:xfrm>
            <a:off x="838200" y="138555"/>
            <a:ext cx="10515600" cy="1325563"/>
          </a:xfrm>
        </p:spPr>
        <p:txBody>
          <a:bodyPr/>
          <a:lstStyle/>
          <a:p>
            <a:pPr algn="ctr"/>
            <a:r>
              <a:rPr lang="fr-FR" dirty="0"/>
              <a:t>Exercice 9</a:t>
            </a:r>
          </a:p>
        </p:txBody>
      </p:sp>
      <p:sp>
        <p:nvSpPr>
          <p:cNvPr id="3" name="Espace réservé du contenu 2">
            <a:extLst>
              <a:ext uri="{FF2B5EF4-FFF2-40B4-BE49-F238E27FC236}">
                <a16:creationId xmlns:a16="http://schemas.microsoft.com/office/drawing/2014/main" id="{6938D18B-7D95-D6A6-EFEE-4BFFAFCB2F29}"/>
              </a:ext>
            </a:extLst>
          </p:cNvPr>
          <p:cNvSpPr>
            <a:spLocks noGrp="1"/>
          </p:cNvSpPr>
          <p:nvPr>
            <p:ph idx="1"/>
          </p:nvPr>
        </p:nvSpPr>
        <p:spPr>
          <a:xfrm>
            <a:off x="838200" y="1464118"/>
            <a:ext cx="10515600" cy="4351338"/>
          </a:xfrm>
        </p:spPr>
        <p:txBody>
          <a:bodyPr/>
          <a:lstStyle/>
          <a:p>
            <a:pPr algn="l">
              <a:spcBef>
                <a:spcPts val="0"/>
              </a:spcBef>
            </a:pPr>
            <a:r>
              <a:rPr lang="fr-FR" sz="1800" b="0" i="0" u="none" strike="noStrike" baseline="0" dirty="0">
                <a:solidFill>
                  <a:srgbClr val="004892"/>
                </a:solidFill>
                <a:latin typeface="Trebuchet MS" panose="020B0603020202020204" pitchFamily="34" charset="0"/>
              </a:rPr>
              <a:t>Une palanquée s’immerge à 8h15 pour une profondeur de 31m et une durée de 35’. A 13h15’, elle</a:t>
            </a:r>
          </a:p>
          <a:p>
            <a:pPr marL="265113" indent="0" algn="l">
              <a:spcBef>
                <a:spcPts val="0"/>
              </a:spcBef>
              <a:buNone/>
              <a:tabLst>
                <a:tab pos="180975" algn="l"/>
              </a:tabLst>
            </a:pPr>
            <a:r>
              <a:rPr lang="fr-FR" sz="1800" b="0" i="0" u="none" strike="noStrike" baseline="0" dirty="0">
                <a:solidFill>
                  <a:srgbClr val="004892"/>
                </a:solidFill>
                <a:latin typeface="Trebuchet MS" panose="020B0603020202020204" pitchFamily="34" charset="0"/>
              </a:rPr>
              <a:t>s’immerge de nouveau pour une profondeur de 24m et une durée de 24’.</a:t>
            </a:r>
          </a:p>
          <a:p>
            <a:pPr marL="0" indent="0" algn="l">
              <a:buNone/>
            </a:pPr>
            <a:r>
              <a:rPr lang="fr-FR" sz="1800" b="0" i="0" u="none" strike="noStrike" baseline="0" dirty="0">
                <a:solidFill>
                  <a:srgbClr val="004892"/>
                </a:solidFill>
                <a:latin typeface="Trebuchet MS" panose="020B0603020202020204" pitchFamily="34" charset="0"/>
              </a:rPr>
              <a:t>Faire un schéma et indiquez les paliers à respecter, le GPS ainsi que l’heure de sortie</a:t>
            </a:r>
            <a:endParaRPr lang="fr-FR" sz="1800" dirty="0">
              <a:solidFill>
                <a:srgbClr val="004892"/>
              </a:solidFill>
            </a:endParaRPr>
          </a:p>
        </p:txBody>
      </p:sp>
    </p:spTree>
    <p:extLst>
      <p:ext uri="{BB962C8B-B14F-4D97-AF65-F5344CB8AC3E}">
        <p14:creationId xmlns:p14="http://schemas.microsoft.com/office/powerpoint/2010/main" val="396189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DB797B-9051-5485-15A1-9960C8B1BB1C}"/>
              </a:ext>
            </a:extLst>
          </p:cNvPr>
          <p:cNvSpPr>
            <a:spLocks noGrp="1"/>
          </p:cNvSpPr>
          <p:nvPr>
            <p:ph type="title"/>
          </p:nvPr>
        </p:nvSpPr>
        <p:spPr/>
        <p:txBody>
          <a:bodyPr/>
          <a:lstStyle/>
          <a:p>
            <a:pPr algn="ctr"/>
            <a:r>
              <a:rPr lang="fr-FR" dirty="0"/>
              <a:t>Consignes</a:t>
            </a:r>
          </a:p>
        </p:txBody>
      </p:sp>
      <p:pic>
        <p:nvPicPr>
          <p:cNvPr id="5" name="Espace réservé du contenu 4">
            <a:extLst>
              <a:ext uri="{FF2B5EF4-FFF2-40B4-BE49-F238E27FC236}">
                <a16:creationId xmlns:a16="http://schemas.microsoft.com/office/drawing/2014/main" id="{60F999FF-9119-D5C9-5AB8-ADF9BB85B938}"/>
              </a:ext>
            </a:extLst>
          </p:cNvPr>
          <p:cNvPicPr>
            <a:picLocks noGrp="1" noChangeAspect="1"/>
          </p:cNvPicPr>
          <p:nvPr>
            <p:ph idx="1"/>
          </p:nvPr>
        </p:nvPicPr>
        <p:blipFill>
          <a:blip r:embed="rId3"/>
          <a:stretch>
            <a:fillRect/>
          </a:stretch>
        </p:blipFill>
        <p:spPr>
          <a:xfrm>
            <a:off x="3275527" y="2564843"/>
            <a:ext cx="5640946" cy="2872902"/>
          </a:xfrm>
        </p:spPr>
      </p:pic>
      <p:sp>
        <p:nvSpPr>
          <p:cNvPr id="6" name="ZoneTexte 5">
            <a:extLst>
              <a:ext uri="{FF2B5EF4-FFF2-40B4-BE49-F238E27FC236}">
                <a16:creationId xmlns:a16="http://schemas.microsoft.com/office/drawing/2014/main" id="{4A6459BC-DFE9-C0CD-4EA8-7F44BEEE43C9}"/>
              </a:ext>
            </a:extLst>
          </p:cNvPr>
          <p:cNvSpPr txBox="1"/>
          <p:nvPr/>
        </p:nvSpPr>
        <p:spPr>
          <a:xfrm>
            <a:off x="956930" y="1509823"/>
            <a:ext cx="10515600" cy="2585323"/>
          </a:xfrm>
          <a:prstGeom prst="rect">
            <a:avLst/>
          </a:prstGeom>
          <a:noFill/>
        </p:spPr>
        <p:txBody>
          <a:bodyPr wrap="square" rtlCol="0">
            <a:spAutoFit/>
          </a:bodyPr>
          <a:lstStyle/>
          <a:p>
            <a:r>
              <a:rPr lang="fr-FR" dirty="0"/>
              <a:t>A la suite de l’énoncé, nous vous demandons de faire un schéma clair où sont mentionnés l’heure de départ, la profondeur max, la durée, la DTR, les paliers, l’heure de sortie et l’intervalle de surface si nécessaire.</a:t>
            </a:r>
          </a:p>
          <a:p>
            <a:r>
              <a:rPr lang="fr-FR" dirty="0"/>
              <a:t>En dessous, un tableau mentionnant l’heure d’immersion, la profondeur max, la durée de plongée, la DTR ou durée de remontée (tableau 4), l’heure de sortie ainsi que le GPS est attendu.</a:t>
            </a:r>
          </a:p>
          <a:p>
            <a:endParaRPr lang="fr-FR" dirty="0"/>
          </a:p>
          <a:p>
            <a:r>
              <a:rPr lang="fr-FR" dirty="0"/>
              <a:t>Exemple :</a:t>
            </a:r>
          </a:p>
          <a:p>
            <a:endParaRPr lang="fr-FR" dirty="0"/>
          </a:p>
          <a:p>
            <a:endParaRPr lang="fr-FR" dirty="0"/>
          </a:p>
        </p:txBody>
      </p:sp>
      <p:pic>
        <p:nvPicPr>
          <p:cNvPr id="8" name="Image 7">
            <a:extLst>
              <a:ext uri="{FF2B5EF4-FFF2-40B4-BE49-F238E27FC236}">
                <a16:creationId xmlns:a16="http://schemas.microsoft.com/office/drawing/2014/main" id="{ECF9EE80-BC9A-F2AA-188D-D11F55C32E28}"/>
              </a:ext>
            </a:extLst>
          </p:cNvPr>
          <p:cNvPicPr>
            <a:picLocks noChangeAspect="1"/>
          </p:cNvPicPr>
          <p:nvPr/>
        </p:nvPicPr>
        <p:blipFill>
          <a:blip r:embed="rId4"/>
          <a:stretch>
            <a:fillRect/>
          </a:stretch>
        </p:blipFill>
        <p:spPr>
          <a:xfrm>
            <a:off x="2137844" y="2917368"/>
            <a:ext cx="6144290" cy="3004967"/>
          </a:xfrm>
          <a:prstGeom prst="rect">
            <a:avLst/>
          </a:prstGeom>
        </p:spPr>
      </p:pic>
      <p:graphicFrame>
        <p:nvGraphicFramePr>
          <p:cNvPr id="9" name="Tableau 8">
            <a:extLst>
              <a:ext uri="{FF2B5EF4-FFF2-40B4-BE49-F238E27FC236}">
                <a16:creationId xmlns:a16="http://schemas.microsoft.com/office/drawing/2014/main" id="{66E3C6C2-CDAB-1231-64B1-70C5937F54EC}"/>
              </a:ext>
            </a:extLst>
          </p:cNvPr>
          <p:cNvGraphicFramePr>
            <a:graphicFrameLocks noGrp="1"/>
          </p:cNvGraphicFramePr>
          <p:nvPr>
            <p:extLst>
              <p:ext uri="{D42A27DB-BD31-4B8C-83A1-F6EECF244321}">
                <p14:modId xmlns:p14="http://schemas.microsoft.com/office/powerpoint/2010/main" val="1984358320"/>
              </p:ext>
            </p:extLst>
          </p:nvPr>
        </p:nvGraphicFramePr>
        <p:xfrm>
          <a:off x="8950545" y="3736151"/>
          <a:ext cx="1853574" cy="2560320"/>
        </p:xfrm>
        <a:graphic>
          <a:graphicData uri="http://schemas.openxmlformats.org/drawingml/2006/table">
            <a:tbl>
              <a:tblPr firstRow="1" bandRow="1">
                <a:tableStyleId>{5C22544A-7EE6-4342-B048-85BDC9FD1C3A}</a:tableStyleId>
              </a:tblPr>
              <a:tblGrid>
                <a:gridCol w="926787">
                  <a:extLst>
                    <a:ext uri="{9D8B030D-6E8A-4147-A177-3AD203B41FA5}">
                      <a16:colId xmlns:a16="http://schemas.microsoft.com/office/drawing/2014/main" val="2497357677"/>
                    </a:ext>
                  </a:extLst>
                </a:gridCol>
                <a:gridCol w="926787">
                  <a:extLst>
                    <a:ext uri="{9D8B030D-6E8A-4147-A177-3AD203B41FA5}">
                      <a16:colId xmlns:a16="http://schemas.microsoft.com/office/drawing/2014/main" val="2817370115"/>
                    </a:ext>
                  </a:extLst>
                </a:gridCol>
              </a:tblGrid>
              <a:tr h="261520">
                <a:tc gridSpan="2">
                  <a:txBody>
                    <a:bodyPr/>
                    <a:lstStyle/>
                    <a:p>
                      <a:r>
                        <a:rPr lang="fr-FR" dirty="0"/>
                        <a:t>Plongée 1</a:t>
                      </a:r>
                    </a:p>
                  </a:txBody>
                  <a:tcPr/>
                </a:tc>
                <a:tc hMerge="1">
                  <a:txBody>
                    <a:bodyPr/>
                    <a:lstStyle/>
                    <a:p>
                      <a:endParaRPr lang="fr-FR" dirty="0"/>
                    </a:p>
                  </a:txBody>
                  <a:tcPr/>
                </a:tc>
                <a:extLst>
                  <a:ext uri="{0D108BD9-81ED-4DB2-BD59-A6C34878D82A}">
                    <a16:rowId xmlns:a16="http://schemas.microsoft.com/office/drawing/2014/main" val="930683347"/>
                  </a:ext>
                </a:extLst>
              </a:tr>
              <a:tr h="261520">
                <a:tc>
                  <a:txBody>
                    <a:bodyPr/>
                    <a:lstStyle/>
                    <a:p>
                      <a:r>
                        <a:rPr lang="fr-FR" dirty="0"/>
                        <a:t>H.D</a:t>
                      </a:r>
                    </a:p>
                  </a:txBody>
                  <a:tcPr/>
                </a:tc>
                <a:tc>
                  <a:txBody>
                    <a:bodyPr/>
                    <a:lstStyle/>
                    <a:p>
                      <a:r>
                        <a:rPr lang="fr-FR" dirty="0"/>
                        <a:t>9h00</a:t>
                      </a:r>
                    </a:p>
                  </a:txBody>
                  <a:tcPr/>
                </a:tc>
                <a:extLst>
                  <a:ext uri="{0D108BD9-81ED-4DB2-BD59-A6C34878D82A}">
                    <a16:rowId xmlns:a16="http://schemas.microsoft.com/office/drawing/2014/main" val="2882349690"/>
                  </a:ext>
                </a:extLst>
              </a:tr>
              <a:tr h="261520">
                <a:tc>
                  <a:txBody>
                    <a:bodyPr/>
                    <a:lstStyle/>
                    <a:p>
                      <a:r>
                        <a:rPr lang="fr-FR" dirty="0"/>
                        <a:t>Prof</a:t>
                      </a:r>
                    </a:p>
                  </a:txBody>
                  <a:tcPr/>
                </a:tc>
                <a:tc>
                  <a:txBody>
                    <a:bodyPr/>
                    <a:lstStyle/>
                    <a:p>
                      <a:r>
                        <a:rPr lang="fr-FR" dirty="0"/>
                        <a:t>X m</a:t>
                      </a:r>
                    </a:p>
                  </a:txBody>
                  <a:tcPr/>
                </a:tc>
                <a:extLst>
                  <a:ext uri="{0D108BD9-81ED-4DB2-BD59-A6C34878D82A}">
                    <a16:rowId xmlns:a16="http://schemas.microsoft.com/office/drawing/2014/main" val="3889868988"/>
                  </a:ext>
                </a:extLst>
              </a:tr>
              <a:tr h="261520">
                <a:tc>
                  <a:txBody>
                    <a:bodyPr/>
                    <a:lstStyle/>
                    <a:p>
                      <a:r>
                        <a:rPr lang="fr-FR" dirty="0"/>
                        <a:t>Durée</a:t>
                      </a:r>
                    </a:p>
                  </a:txBody>
                  <a:tcPr/>
                </a:tc>
                <a:tc>
                  <a:txBody>
                    <a:bodyPr/>
                    <a:lstStyle/>
                    <a:p>
                      <a:r>
                        <a:rPr lang="fr-FR" dirty="0"/>
                        <a:t>X’</a:t>
                      </a:r>
                    </a:p>
                  </a:txBody>
                  <a:tcPr/>
                </a:tc>
                <a:extLst>
                  <a:ext uri="{0D108BD9-81ED-4DB2-BD59-A6C34878D82A}">
                    <a16:rowId xmlns:a16="http://schemas.microsoft.com/office/drawing/2014/main" val="3186318961"/>
                  </a:ext>
                </a:extLst>
              </a:tr>
              <a:tr h="261520">
                <a:tc>
                  <a:txBody>
                    <a:bodyPr/>
                    <a:lstStyle/>
                    <a:p>
                      <a:r>
                        <a:rPr lang="fr-FR" dirty="0"/>
                        <a:t>DTR</a:t>
                      </a:r>
                    </a:p>
                  </a:txBody>
                  <a:tcPr/>
                </a:tc>
                <a:tc>
                  <a:txBody>
                    <a:bodyPr/>
                    <a:lstStyle/>
                    <a:p>
                      <a:r>
                        <a:rPr lang="fr-FR" dirty="0"/>
                        <a:t>Y’</a:t>
                      </a:r>
                    </a:p>
                  </a:txBody>
                  <a:tcPr/>
                </a:tc>
                <a:extLst>
                  <a:ext uri="{0D108BD9-81ED-4DB2-BD59-A6C34878D82A}">
                    <a16:rowId xmlns:a16="http://schemas.microsoft.com/office/drawing/2014/main" val="1934311322"/>
                  </a:ext>
                </a:extLst>
              </a:tr>
              <a:tr h="261520">
                <a:tc>
                  <a:txBody>
                    <a:bodyPr/>
                    <a:lstStyle/>
                    <a:p>
                      <a:r>
                        <a:rPr lang="fr-FR" dirty="0"/>
                        <a:t>H.S</a:t>
                      </a:r>
                    </a:p>
                  </a:txBody>
                  <a:tcPr/>
                </a:tc>
                <a:tc>
                  <a:txBody>
                    <a:bodyPr/>
                    <a:lstStyle/>
                    <a:p>
                      <a:r>
                        <a:rPr lang="fr-FR" dirty="0"/>
                        <a:t>9h..</a:t>
                      </a:r>
                    </a:p>
                  </a:txBody>
                  <a:tcPr/>
                </a:tc>
                <a:extLst>
                  <a:ext uri="{0D108BD9-81ED-4DB2-BD59-A6C34878D82A}">
                    <a16:rowId xmlns:a16="http://schemas.microsoft.com/office/drawing/2014/main" val="3191950430"/>
                  </a:ext>
                </a:extLst>
              </a:tr>
              <a:tr h="261520">
                <a:tc>
                  <a:txBody>
                    <a:bodyPr/>
                    <a:lstStyle/>
                    <a:p>
                      <a:r>
                        <a:rPr lang="fr-FR" dirty="0"/>
                        <a:t>GPS</a:t>
                      </a:r>
                    </a:p>
                  </a:txBody>
                  <a:tcPr/>
                </a:tc>
                <a:tc>
                  <a:txBody>
                    <a:bodyPr/>
                    <a:lstStyle/>
                    <a:p>
                      <a:r>
                        <a:rPr lang="fr-FR" dirty="0"/>
                        <a:t>A</a:t>
                      </a:r>
                    </a:p>
                  </a:txBody>
                  <a:tcPr/>
                </a:tc>
                <a:extLst>
                  <a:ext uri="{0D108BD9-81ED-4DB2-BD59-A6C34878D82A}">
                    <a16:rowId xmlns:a16="http://schemas.microsoft.com/office/drawing/2014/main" val="4085168668"/>
                  </a:ext>
                </a:extLst>
              </a:tr>
            </a:tbl>
          </a:graphicData>
        </a:graphic>
      </p:graphicFrame>
    </p:spTree>
    <p:extLst>
      <p:ext uri="{BB962C8B-B14F-4D97-AF65-F5344CB8AC3E}">
        <p14:creationId xmlns:p14="http://schemas.microsoft.com/office/powerpoint/2010/main" val="1515980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77446-13BF-A8A0-4DD3-1302D8AA8DE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3C63179-8C64-C67D-BED1-3C04F63F965C}"/>
              </a:ext>
            </a:extLst>
          </p:cNvPr>
          <p:cNvSpPr>
            <a:spLocks noGrp="1"/>
          </p:cNvSpPr>
          <p:nvPr>
            <p:ph type="title"/>
          </p:nvPr>
        </p:nvSpPr>
        <p:spPr>
          <a:xfrm>
            <a:off x="838200" y="138555"/>
            <a:ext cx="10515600" cy="1325563"/>
          </a:xfrm>
        </p:spPr>
        <p:txBody>
          <a:bodyPr/>
          <a:lstStyle/>
          <a:p>
            <a:pPr algn="ctr"/>
            <a:r>
              <a:rPr lang="fr-FR" dirty="0"/>
              <a:t>Exercice 9 (corrigé)</a:t>
            </a:r>
          </a:p>
        </p:txBody>
      </p:sp>
      <p:sp>
        <p:nvSpPr>
          <p:cNvPr id="4" name="Espace réservé du contenu 4">
            <a:extLst>
              <a:ext uri="{FF2B5EF4-FFF2-40B4-BE49-F238E27FC236}">
                <a16:creationId xmlns:a16="http://schemas.microsoft.com/office/drawing/2014/main" id="{EA701B60-57B4-A1C1-9583-68EBAE33A7FD}"/>
              </a:ext>
            </a:extLst>
          </p:cNvPr>
          <p:cNvSpPr txBox="1">
            <a:spLocks/>
          </p:cNvSpPr>
          <p:nvPr/>
        </p:nvSpPr>
        <p:spPr>
          <a:xfrm>
            <a:off x="947630" y="1407851"/>
            <a:ext cx="1564758" cy="451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HD 8h15 </a:t>
            </a:r>
          </a:p>
        </p:txBody>
      </p:sp>
      <p:cxnSp>
        <p:nvCxnSpPr>
          <p:cNvPr id="5" name="Connecteur droit 4">
            <a:extLst>
              <a:ext uri="{FF2B5EF4-FFF2-40B4-BE49-F238E27FC236}">
                <a16:creationId xmlns:a16="http://schemas.microsoft.com/office/drawing/2014/main" id="{BA45E3E1-A756-2749-B87A-CFD78D786A2D}"/>
              </a:ext>
            </a:extLst>
          </p:cNvPr>
          <p:cNvCxnSpPr/>
          <p:nvPr/>
        </p:nvCxnSpPr>
        <p:spPr>
          <a:xfrm>
            <a:off x="1317551" y="1775640"/>
            <a:ext cx="882502" cy="1903228"/>
          </a:xfrm>
          <a:prstGeom prst="line">
            <a:avLst/>
          </a:prstGeom>
        </p:spPr>
        <p:style>
          <a:lnRef idx="2">
            <a:schemeClr val="dk1"/>
          </a:lnRef>
          <a:fillRef idx="0">
            <a:schemeClr val="dk1"/>
          </a:fillRef>
          <a:effectRef idx="1">
            <a:schemeClr val="dk1"/>
          </a:effectRef>
          <a:fontRef idx="minor">
            <a:schemeClr val="tx1"/>
          </a:fontRef>
        </p:style>
      </p:cxnSp>
      <p:cxnSp>
        <p:nvCxnSpPr>
          <p:cNvPr id="6" name="Connecteur droit 5">
            <a:extLst>
              <a:ext uri="{FF2B5EF4-FFF2-40B4-BE49-F238E27FC236}">
                <a16:creationId xmlns:a16="http://schemas.microsoft.com/office/drawing/2014/main" id="{3BD148ED-E7DA-7F18-7943-BB7B2BAFE2E7}"/>
              </a:ext>
            </a:extLst>
          </p:cNvPr>
          <p:cNvCxnSpPr>
            <a:cxnSpLocks/>
          </p:cNvCxnSpPr>
          <p:nvPr/>
        </p:nvCxnSpPr>
        <p:spPr>
          <a:xfrm>
            <a:off x="2200053" y="3678868"/>
            <a:ext cx="1435396" cy="0"/>
          </a:xfrm>
          <a:prstGeom prst="line">
            <a:avLst/>
          </a:prstGeom>
        </p:spPr>
        <p:style>
          <a:lnRef idx="2">
            <a:schemeClr val="dk1"/>
          </a:lnRef>
          <a:fillRef idx="0">
            <a:schemeClr val="dk1"/>
          </a:fillRef>
          <a:effectRef idx="1">
            <a:schemeClr val="dk1"/>
          </a:effectRef>
          <a:fontRef idx="minor">
            <a:schemeClr val="tx1"/>
          </a:fontRef>
        </p:style>
      </p:cxnSp>
      <p:sp>
        <p:nvSpPr>
          <p:cNvPr id="7" name="ZoneTexte 6">
            <a:extLst>
              <a:ext uri="{FF2B5EF4-FFF2-40B4-BE49-F238E27FC236}">
                <a16:creationId xmlns:a16="http://schemas.microsoft.com/office/drawing/2014/main" id="{A14CCFBC-8EAA-A695-25CB-9D52F2BB8A6B}"/>
              </a:ext>
            </a:extLst>
          </p:cNvPr>
          <p:cNvSpPr txBox="1"/>
          <p:nvPr/>
        </p:nvSpPr>
        <p:spPr>
          <a:xfrm>
            <a:off x="838200" y="2557977"/>
            <a:ext cx="669851" cy="338554"/>
          </a:xfrm>
          <a:prstGeom prst="rect">
            <a:avLst/>
          </a:prstGeom>
          <a:noFill/>
        </p:spPr>
        <p:txBody>
          <a:bodyPr wrap="square" rtlCol="0">
            <a:spAutoFit/>
          </a:bodyPr>
          <a:lstStyle/>
          <a:p>
            <a:r>
              <a:rPr lang="fr-FR" sz="1600" dirty="0"/>
              <a:t>31m</a:t>
            </a:r>
          </a:p>
        </p:txBody>
      </p:sp>
      <p:cxnSp>
        <p:nvCxnSpPr>
          <p:cNvPr id="8" name="Connecteur droit avec flèche 7">
            <a:extLst>
              <a:ext uri="{FF2B5EF4-FFF2-40B4-BE49-F238E27FC236}">
                <a16:creationId xmlns:a16="http://schemas.microsoft.com/office/drawing/2014/main" id="{B795F723-F3E3-F71D-3287-938AEEE77FBA}"/>
              </a:ext>
            </a:extLst>
          </p:cNvPr>
          <p:cNvCxnSpPr/>
          <p:nvPr/>
        </p:nvCxnSpPr>
        <p:spPr>
          <a:xfrm>
            <a:off x="1317551" y="3990387"/>
            <a:ext cx="231789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9" name="ZoneTexte 8">
            <a:extLst>
              <a:ext uri="{FF2B5EF4-FFF2-40B4-BE49-F238E27FC236}">
                <a16:creationId xmlns:a16="http://schemas.microsoft.com/office/drawing/2014/main" id="{305EC734-7AE5-B8F9-66A0-6270FA288637}"/>
              </a:ext>
            </a:extLst>
          </p:cNvPr>
          <p:cNvSpPr txBox="1"/>
          <p:nvPr/>
        </p:nvSpPr>
        <p:spPr>
          <a:xfrm>
            <a:off x="2200053" y="3682610"/>
            <a:ext cx="1850065" cy="307777"/>
          </a:xfrm>
          <a:prstGeom prst="rect">
            <a:avLst/>
          </a:prstGeom>
          <a:noFill/>
        </p:spPr>
        <p:txBody>
          <a:bodyPr wrap="square" rtlCol="0">
            <a:spAutoFit/>
          </a:bodyPr>
          <a:lstStyle/>
          <a:p>
            <a:r>
              <a:rPr lang="fr-FR" sz="1400" dirty="0"/>
              <a:t>Durée 35’</a:t>
            </a:r>
          </a:p>
        </p:txBody>
      </p:sp>
      <p:cxnSp>
        <p:nvCxnSpPr>
          <p:cNvPr id="10" name="Connecteur droit avec flèche 9">
            <a:extLst>
              <a:ext uri="{FF2B5EF4-FFF2-40B4-BE49-F238E27FC236}">
                <a16:creationId xmlns:a16="http://schemas.microsoft.com/office/drawing/2014/main" id="{B637AAD5-D6FC-00E3-B2D1-4BD7E71236F7}"/>
              </a:ext>
            </a:extLst>
          </p:cNvPr>
          <p:cNvCxnSpPr>
            <a:cxnSpLocks/>
          </p:cNvCxnSpPr>
          <p:nvPr/>
        </p:nvCxnSpPr>
        <p:spPr>
          <a:xfrm flipV="1">
            <a:off x="3635449" y="3986645"/>
            <a:ext cx="1424760" cy="374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ZoneTexte 10">
            <a:extLst>
              <a:ext uri="{FF2B5EF4-FFF2-40B4-BE49-F238E27FC236}">
                <a16:creationId xmlns:a16="http://schemas.microsoft.com/office/drawing/2014/main" id="{915490D1-573F-C8AE-07B0-56B90C90FA62}"/>
              </a:ext>
            </a:extLst>
          </p:cNvPr>
          <p:cNvSpPr txBox="1"/>
          <p:nvPr/>
        </p:nvSpPr>
        <p:spPr>
          <a:xfrm>
            <a:off x="4050118" y="3678868"/>
            <a:ext cx="1552353" cy="307777"/>
          </a:xfrm>
          <a:prstGeom prst="rect">
            <a:avLst/>
          </a:prstGeom>
          <a:noFill/>
        </p:spPr>
        <p:txBody>
          <a:bodyPr wrap="square" rtlCol="0">
            <a:spAutoFit/>
          </a:bodyPr>
          <a:lstStyle/>
          <a:p>
            <a:r>
              <a:rPr lang="fr-FR" sz="1400" dirty="0"/>
              <a:t>DTR 25’</a:t>
            </a:r>
          </a:p>
        </p:txBody>
      </p:sp>
      <p:cxnSp>
        <p:nvCxnSpPr>
          <p:cNvPr id="12" name="Connecteur droit 11">
            <a:extLst>
              <a:ext uri="{FF2B5EF4-FFF2-40B4-BE49-F238E27FC236}">
                <a16:creationId xmlns:a16="http://schemas.microsoft.com/office/drawing/2014/main" id="{35F4F20C-140B-FBCE-9DDA-71950D19F02A}"/>
              </a:ext>
            </a:extLst>
          </p:cNvPr>
          <p:cNvCxnSpPr/>
          <p:nvPr/>
        </p:nvCxnSpPr>
        <p:spPr>
          <a:xfrm flipV="1">
            <a:off x="3635449" y="2265589"/>
            <a:ext cx="414669" cy="1413279"/>
          </a:xfrm>
          <a:prstGeom prst="line">
            <a:avLst/>
          </a:prstGeom>
        </p:spPr>
        <p:style>
          <a:lnRef idx="2">
            <a:schemeClr val="dk1"/>
          </a:lnRef>
          <a:fillRef idx="0">
            <a:schemeClr val="dk1"/>
          </a:fillRef>
          <a:effectRef idx="1">
            <a:schemeClr val="dk1"/>
          </a:effectRef>
          <a:fontRef idx="minor">
            <a:schemeClr val="tx1"/>
          </a:fontRef>
        </p:style>
      </p:cxnSp>
      <p:cxnSp>
        <p:nvCxnSpPr>
          <p:cNvPr id="13" name="Connecteur droit 12">
            <a:extLst>
              <a:ext uri="{FF2B5EF4-FFF2-40B4-BE49-F238E27FC236}">
                <a16:creationId xmlns:a16="http://schemas.microsoft.com/office/drawing/2014/main" id="{2144C9ED-1566-EFE5-67A0-5D1791399126}"/>
              </a:ext>
            </a:extLst>
          </p:cNvPr>
          <p:cNvCxnSpPr/>
          <p:nvPr/>
        </p:nvCxnSpPr>
        <p:spPr>
          <a:xfrm>
            <a:off x="4050118" y="2286003"/>
            <a:ext cx="776176" cy="0"/>
          </a:xfrm>
          <a:prstGeom prst="line">
            <a:avLst/>
          </a:prstGeom>
        </p:spPr>
        <p:style>
          <a:lnRef idx="2">
            <a:schemeClr val="dk1"/>
          </a:lnRef>
          <a:fillRef idx="0">
            <a:schemeClr val="dk1"/>
          </a:fillRef>
          <a:effectRef idx="1">
            <a:schemeClr val="dk1"/>
          </a:effectRef>
          <a:fontRef idx="minor">
            <a:schemeClr val="tx1"/>
          </a:fontRef>
        </p:style>
      </p:cxnSp>
      <p:cxnSp>
        <p:nvCxnSpPr>
          <p:cNvPr id="14" name="Connecteur droit 13">
            <a:extLst>
              <a:ext uri="{FF2B5EF4-FFF2-40B4-BE49-F238E27FC236}">
                <a16:creationId xmlns:a16="http://schemas.microsoft.com/office/drawing/2014/main" id="{52B2F427-037C-C61F-CB71-554AD8790E11}"/>
              </a:ext>
            </a:extLst>
          </p:cNvPr>
          <p:cNvCxnSpPr/>
          <p:nvPr/>
        </p:nvCxnSpPr>
        <p:spPr>
          <a:xfrm flipV="1">
            <a:off x="4826294" y="1775640"/>
            <a:ext cx="202020" cy="489949"/>
          </a:xfrm>
          <a:prstGeom prst="line">
            <a:avLst/>
          </a:prstGeom>
        </p:spPr>
        <p:style>
          <a:lnRef idx="2">
            <a:schemeClr val="dk1"/>
          </a:lnRef>
          <a:fillRef idx="0">
            <a:schemeClr val="dk1"/>
          </a:fillRef>
          <a:effectRef idx="1">
            <a:schemeClr val="dk1"/>
          </a:effectRef>
          <a:fontRef idx="minor">
            <a:schemeClr val="tx1"/>
          </a:fontRef>
        </p:style>
      </p:cxnSp>
      <p:sp>
        <p:nvSpPr>
          <p:cNvPr id="15" name="ZoneTexte 14">
            <a:extLst>
              <a:ext uri="{FF2B5EF4-FFF2-40B4-BE49-F238E27FC236}">
                <a16:creationId xmlns:a16="http://schemas.microsoft.com/office/drawing/2014/main" id="{CB4897E6-43AA-B89F-BE45-324B2A0CA4D0}"/>
              </a:ext>
            </a:extLst>
          </p:cNvPr>
          <p:cNvSpPr txBox="1"/>
          <p:nvPr/>
        </p:nvSpPr>
        <p:spPr>
          <a:xfrm>
            <a:off x="4167516" y="1942019"/>
            <a:ext cx="584791" cy="369332"/>
          </a:xfrm>
          <a:prstGeom prst="rect">
            <a:avLst/>
          </a:prstGeom>
          <a:noFill/>
        </p:spPr>
        <p:txBody>
          <a:bodyPr wrap="square" rtlCol="0">
            <a:spAutoFit/>
          </a:bodyPr>
          <a:lstStyle/>
          <a:p>
            <a:r>
              <a:rPr lang="fr-FR" dirty="0"/>
              <a:t>3m</a:t>
            </a:r>
          </a:p>
        </p:txBody>
      </p:sp>
      <p:sp>
        <p:nvSpPr>
          <p:cNvPr id="16" name="ZoneTexte 15">
            <a:extLst>
              <a:ext uri="{FF2B5EF4-FFF2-40B4-BE49-F238E27FC236}">
                <a16:creationId xmlns:a16="http://schemas.microsoft.com/office/drawing/2014/main" id="{A2DF979D-9B4B-15A6-BB7C-1F41B774DD5E}"/>
              </a:ext>
            </a:extLst>
          </p:cNvPr>
          <p:cNvSpPr txBox="1"/>
          <p:nvPr/>
        </p:nvSpPr>
        <p:spPr>
          <a:xfrm>
            <a:off x="4175050" y="2352847"/>
            <a:ext cx="776176" cy="369332"/>
          </a:xfrm>
          <a:prstGeom prst="rect">
            <a:avLst/>
          </a:prstGeom>
          <a:noFill/>
        </p:spPr>
        <p:txBody>
          <a:bodyPr wrap="square" rtlCol="0">
            <a:spAutoFit/>
          </a:bodyPr>
          <a:lstStyle/>
          <a:p>
            <a:r>
              <a:rPr lang="fr-FR" dirty="0"/>
              <a:t>22’</a:t>
            </a:r>
          </a:p>
        </p:txBody>
      </p:sp>
      <p:sp>
        <p:nvSpPr>
          <p:cNvPr id="17" name="ZoneTexte 16">
            <a:extLst>
              <a:ext uri="{FF2B5EF4-FFF2-40B4-BE49-F238E27FC236}">
                <a16:creationId xmlns:a16="http://schemas.microsoft.com/office/drawing/2014/main" id="{1C948CE9-D857-D5B0-B5F6-93568CBF64AA}"/>
              </a:ext>
            </a:extLst>
          </p:cNvPr>
          <p:cNvSpPr txBox="1"/>
          <p:nvPr/>
        </p:nvSpPr>
        <p:spPr>
          <a:xfrm>
            <a:off x="4672121" y="1407851"/>
            <a:ext cx="1382234" cy="307777"/>
          </a:xfrm>
          <a:prstGeom prst="rect">
            <a:avLst/>
          </a:prstGeom>
          <a:noFill/>
        </p:spPr>
        <p:txBody>
          <a:bodyPr wrap="square" rtlCol="0">
            <a:spAutoFit/>
          </a:bodyPr>
          <a:lstStyle/>
          <a:p>
            <a:r>
              <a:rPr lang="fr-FR" sz="1400" dirty="0"/>
              <a:t>HS 9h15</a:t>
            </a:r>
          </a:p>
        </p:txBody>
      </p:sp>
      <p:sp>
        <p:nvSpPr>
          <p:cNvPr id="18" name="Accolade fermante 17">
            <a:extLst>
              <a:ext uri="{FF2B5EF4-FFF2-40B4-BE49-F238E27FC236}">
                <a16:creationId xmlns:a16="http://schemas.microsoft.com/office/drawing/2014/main" id="{90DE33C3-8587-87C7-A4C2-CFD3D1853B69}"/>
              </a:ext>
            </a:extLst>
          </p:cNvPr>
          <p:cNvSpPr/>
          <p:nvPr/>
        </p:nvSpPr>
        <p:spPr>
          <a:xfrm rot="5400000">
            <a:off x="5417806" y="1416942"/>
            <a:ext cx="369332" cy="110578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a:p>
        </p:txBody>
      </p:sp>
      <p:sp>
        <p:nvSpPr>
          <p:cNvPr id="19" name="ZoneTexte 18">
            <a:extLst>
              <a:ext uri="{FF2B5EF4-FFF2-40B4-BE49-F238E27FC236}">
                <a16:creationId xmlns:a16="http://schemas.microsoft.com/office/drawing/2014/main" id="{DC78E0F6-56BB-BC85-C485-0B19FAE9F4B0}"/>
              </a:ext>
            </a:extLst>
          </p:cNvPr>
          <p:cNvSpPr txBox="1"/>
          <p:nvPr/>
        </p:nvSpPr>
        <p:spPr>
          <a:xfrm>
            <a:off x="4735915" y="2227142"/>
            <a:ext cx="1733111" cy="523220"/>
          </a:xfrm>
          <a:prstGeom prst="rect">
            <a:avLst/>
          </a:prstGeom>
          <a:noFill/>
        </p:spPr>
        <p:txBody>
          <a:bodyPr wrap="square" rtlCol="0">
            <a:spAutoFit/>
          </a:bodyPr>
          <a:lstStyle/>
          <a:p>
            <a:pPr algn="ctr"/>
            <a:r>
              <a:rPr lang="fr-FR" sz="1400" dirty="0"/>
              <a:t>Intervalle surface</a:t>
            </a:r>
          </a:p>
          <a:p>
            <a:pPr algn="ctr"/>
            <a:r>
              <a:rPr lang="fr-FR" sz="1400" dirty="0"/>
              <a:t>4h00</a:t>
            </a:r>
          </a:p>
        </p:txBody>
      </p:sp>
      <p:cxnSp>
        <p:nvCxnSpPr>
          <p:cNvPr id="20" name="Connecteur droit 19">
            <a:extLst>
              <a:ext uri="{FF2B5EF4-FFF2-40B4-BE49-F238E27FC236}">
                <a16:creationId xmlns:a16="http://schemas.microsoft.com/office/drawing/2014/main" id="{E809EAD8-04DE-5F35-9FED-32D070823E83}"/>
              </a:ext>
            </a:extLst>
          </p:cNvPr>
          <p:cNvCxnSpPr/>
          <p:nvPr/>
        </p:nvCxnSpPr>
        <p:spPr>
          <a:xfrm>
            <a:off x="6155365" y="1775640"/>
            <a:ext cx="659219" cy="1329070"/>
          </a:xfrm>
          <a:prstGeom prst="line">
            <a:avLst/>
          </a:prstGeom>
        </p:spPr>
        <p:style>
          <a:lnRef idx="2">
            <a:schemeClr val="dk1"/>
          </a:lnRef>
          <a:fillRef idx="0">
            <a:schemeClr val="dk1"/>
          </a:fillRef>
          <a:effectRef idx="1">
            <a:schemeClr val="dk1"/>
          </a:effectRef>
          <a:fontRef idx="minor">
            <a:schemeClr val="tx1"/>
          </a:fontRef>
        </p:style>
      </p:cxnSp>
      <p:cxnSp>
        <p:nvCxnSpPr>
          <p:cNvPr id="21" name="Connecteur droit 20">
            <a:extLst>
              <a:ext uri="{FF2B5EF4-FFF2-40B4-BE49-F238E27FC236}">
                <a16:creationId xmlns:a16="http://schemas.microsoft.com/office/drawing/2014/main" id="{A3DF79F7-90AF-F623-3FC2-D1C9E0750A43}"/>
              </a:ext>
            </a:extLst>
          </p:cNvPr>
          <p:cNvCxnSpPr/>
          <p:nvPr/>
        </p:nvCxnSpPr>
        <p:spPr>
          <a:xfrm>
            <a:off x="6814584" y="3136608"/>
            <a:ext cx="1116418" cy="0"/>
          </a:xfrm>
          <a:prstGeom prst="line">
            <a:avLst/>
          </a:prstGeom>
        </p:spPr>
        <p:style>
          <a:lnRef idx="2">
            <a:schemeClr val="dk1"/>
          </a:lnRef>
          <a:fillRef idx="0">
            <a:schemeClr val="dk1"/>
          </a:fillRef>
          <a:effectRef idx="1">
            <a:schemeClr val="dk1"/>
          </a:effectRef>
          <a:fontRef idx="minor">
            <a:schemeClr val="tx1"/>
          </a:fontRef>
        </p:style>
      </p:cxnSp>
      <p:cxnSp>
        <p:nvCxnSpPr>
          <p:cNvPr id="22" name="Connecteur droit 21">
            <a:extLst>
              <a:ext uri="{FF2B5EF4-FFF2-40B4-BE49-F238E27FC236}">
                <a16:creationId xmlns:a16="http://schemas.microsoft.com/office/drawing/2014/main" id="{A39EA3F7-8B3D-E0CE-E58A-5A43FD04323D}"/>
              </a:ext>
            </a:extLst>
          </p:cNvPr>
          <p:cNvCxnSpPr>
            <a:cxnSpLocks/>
          </p:cNvCxnSpPr>
          <p:nvPr/>
        </p:nvCxnSpPr>
        <p:spPr>
          <a:xfrm flipV="1">
            <a:off x="7920370" y="2007291"/>
            <a:ext cx="686243" cy="1097419"/>
          </a:xfrm>
          <a:prstGeom prst="line">
            <a:avLst/>
          </a:prstGeom>
        </p:spPr>
        <p:style>
          <a:lnRef idx="2">
            <a:schemeClr val="dk1"/>
          </a:lnRef>
          <a:fillRef idx="0">
            <a:schemeClr val="dk1"/>
          </a:fillRef>
          <a:effectRef idx="1">
            <a:schemeClr val="dk1"/>
          </a:effectRef>
          <a:fontRef idx="minor">
            <a:schemeClr val="tx1"/>
          </a:fontRef>
        </p:style>
      </p:cxnSp>
      <p:cxnSp>
        <p:nvCxnSpPr>
          <p:cNvPr id="23" name="Connecteur droit avec flèche 22">
            <a:extLst>
              <a:ext uri="{FF2B5EF4-FFF2-40B4-BE49-F238E27FC236}">
                <a16:creationId xmlns:a16="http://schemas.microsoft.com/office/drawing/2014/main" id="{AB6CB24A-47A4-2A84-BB4F-F49C3FD5A53F}"/>
              </a:ext>
            </a:extLst>
          </p:cNvPr>
          <p:cNvCxnSpPr>
            <a:cxnSpLocks/>
          </p:cNvCxnSpPr>
          <p:nvPr/>
        </p:nvCxnSpPr>
        <p:spPr>
          <a:xfrm>
            <a:off x="6389281" y="3526099"/>
            <a:ext cx="1562986"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4" name="ZoneTexte 23">
            <a:extLst>
              <a:ext uri="{FF2B5EF4-FFF2-40B4-BE49-F238E27FC236}">
                <a16:creationId xmlns:a16="http://schemas.microsoft.com/office/drawing/2014/main" id="{76B94A05-59F8-6310-7A79-0F0FE4148D97}"/>
              </a:ext>
            </a:extLst>
          </p:cNvPr>
          <p:cNvSpPr txBox="1"/>
          <p:nvPr/>
        </p:nvSpPr>
        <p:spPr>
          <a:xfrm>
            <a:off x="5852334" y="2575769"/>
            <a:ext cx="669851" cy="338554"/>
          </a:xfrm>
          <a:prstGeom prst="rect">
            <a:avLst/>
          </a:prstGeom>
          <a:noFill/>
        </p:spPr>
        <p:txBody>
          <a:bodyPr wrap="square" rtlCol="0">
            <a:spAutoFit/>
          </a:bodyPr>
          <a:lstStyle/>
          <a:p>
            <a:r>
              <a:rPr lang="fr-FR" sz="1600" dirty="0"/>
              <a:t>24m</a:t>
            </a:r>
          </a:p>
        </p:txBody>
      </p:sp>
      <p:sp>
        <p:nvSpPr>
          <p:cNvPr id="25" name="ZoneTexte 24">
            <a:extLst>
              <a:ext uri="{FF2B5EF4-FFF2-40B4-BE49-F238E27FC236}">
                <a16:creationId xmlns:a16="http://schemas.microsoft.com/office/drawing/2014/main" id="{2148BC59-EC61-D50E-D700-08E06DA19405}"/>
              </a:ext>
            </a:extLst>
          </p:cNvPr>
          <p:cNvSpPr txBox="1"/>
          <p:nvPr/>
        </p:nvSpPr>
        <p:spPr>
          <a:xfrm>
            <a:off x="6766738" y="3218322"/>
            <a:ext cx="1850065" cy="307777"/>
          </a:xfrm>
          <a:prstGeom prst="rect">
            <a:avLst/>
          </a:prstGeom>
          <a:noFill/>
        </p:spPr>
        <p:txBody>
          <a:bodyPr wrap="square" rtlCol="0">
            <a:spAutoFit/>
          </a:bodyPr>
          <a:lstStyle/>
          <a:p>
            <a:r>
              <a:rPr lang="fr-FR" sz="1400" dirty="0"/>
              <a:t>Durée 24’</a:t>
            </a:r>
          </a:p>
        </p:txBody>
      </p:sp>
      <p:sp>
        <p:nvSpPr>
          <p:cNvPr id="26" name="ZoneTexte 25">
            <a:extLst>
              <a:ext uri="{FF2B5EF4-FFF2-40B4-BE49-F238E27FC236}">
                <a16:creationId xmlns:a16="http://schemas.microsoft.com/office/drawing/2014/main" id="{F00D9F91-900A-28EE-E567-938C4F9E3E89}"/>
              </a:ext>
            </a:extLst>
          </p:cNvPr>
          <p:cNvSpPr txBox="1"/>
          <p:nvPr/>
        </p:nvSpPr>
        <p:spPr>
          <a:xfrm>
            <a:off x="8409905" y="3225611"/>
            <a:ext cx="1552353" cy="307777"/>
          </a:xfrm>
          <a:prstGeom prst="rect">
            <a:avLst/>
          </a:prstGeom>
          <a:noFill/>
        </p:spPr>
        <p:txBody>
          <a:bodyPr wrap="square" rtlCol="0">
            <a:spAutoFit/>
          </a:bodyPr>
          <a:lstStyle/>
          <a:p>
            <a:r>
              <a:rPr lang="fr-FR" sz="1400" dirty="0"/>
              <a:t>DTR 7’</a:t>
            </a:r>
          </a:p>
        </p:txBody>
      </p:sp>
      <p:cxnSp>
        <p:nvCxnSpPr>
          <p:cNvPr id="27" name="Connecteur droit avec flèche 26">
            <a:extLst>
              <a:ext uri="{FF2B5EF4-FFF2-40B4-BE49-F238E27FC236}">
                <a16:creationId xmlns:a16="http://schemas.microsoft.com/office/drawing/2014/main" id="{13766B1A-BF7D-3868-E5A7-A9F2FE5630C9}"/>
              </a:ext>
            </a:extLst>
          </p:cNvPr>
          <p:cNvCxnSpPr>
            <a:cxnSpLocks/>
          </p:cNvCxnSpPr>
          <p:nvPr/>
        </p:nvCxnSpPr>
        <p:spPr>
          <a:xfrm flipV="1">
            <a:off x="7931002" y="3526099"/>
            <a:ext cx="1819054" cy="49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0" name="Connecteur droit 29">
            <a:extLst>
              <a:ext uri="{FF2B5EF4-FFF2-40B4-BE49-F238E27FC236}">
                <a16:creationId xmlns:a16="http://schemas.microsoft.com/office/drawing/2014/main" id="{E56A4936-F3D4-13CB-1B37-D6D4FC0DC7EB}"/>
              </a:ext>
            </a:extLst>
          </p:cNvPr>
          <p:cNvCxnSpPr/>
          <p:nvPr/>
        </p:nvCxnSpPr>
        <p:spPr>
          <a:xfrm>
            <a:off x="8606613" y="2007291"/>
            <a:ext cx="712381" cy="0"/>
          </a:xfrm>
          <a:prstGeom prst="line">
            <a:avLst/>
          </a:prstGeom>
        </p:spPr>
        <p:style>
          <a:lnRef idx="2">
            <a:schemeClr val="dk1"/>
          </a:lnRef>
          <a:fillRef idx="0">
            <a:schemeClr val="dk1"/>
          </a:fillRef>
          <a:effectRef idx="1">
            <a:schemeClr val="dk1"/>
          </a:effectRef>
          <a:fontRef idx="minor">
            <a:schemeClr val="tx1"/>
          </a:fontRef>
        </p:style>
      </p:cxnSp>
      <p:cxnSp>
        <p:nvCxnSpPr>
          <p:cNvPr id="31" name="Connecteur droit 30">
            <a:extLst>
              <a:ext uri="{FF2B5EF4-FFF2-40B4-BE49-F238E27FC236}">
                <a16:creationId xmlns:a16="http://schemas.microsoft.com/office/drawing/2014/main" id="{C2F31909-9FFD-5400-C93B-4E722D9B4644}"/>
              </a:ext>
            </a:extLst>
          </p:cNvPr>
          <p:cNvCxnSpPr/>
          <p:nvPr/>
        </p:nvCxnSpPr>
        <p:spPr>
          <a:xfrm flipV="1">
            <a:off x="9329627" y="1762317"/>
            <a:ext cx="255181" cy="244974"/>
          </a:xfrm>
          <a:prstGeom prst="line">
            <a:avLst/>
          </a:prstGeom>
        </p:spPr>
        <p:style>
          <a:lnRef idx="2">
            <a:schemeClr val="dk1"/>
          </a:lnRef>
          <a:fillRef idx="0">
            <a:schemeClr val="dk1"/>
          </a:fillRef>
          <a:effectRef idx="1">
            <a:schemeClr val="dk1"/>
          </a:effectRef>
          <a:fontRef idx="minor">
            <a:schemeClr val="tx1"/>
          </a:fontRef>
        </p:style>
      </p:cxnSp>
      <p:sp>
        <p:nvSpPr>
          <p:cNvPr id="32" name="ZoneTexte 31">
            <a:extLst>
              <a:ext uri="{FF2B5EF4-FFF2-40B4-BE49-F238E27FC236}">
                <a16:creationId xmlns:a16="http://schemas.microsoft.com/office/drawing/2014/main" id="{CFC8C2D8-AA00-3432-BA5D-C05E8C9A9301}"/>
              </a:ext>
            </a:extLst>
          </p:cNvPr>
          <p:cNvSpPr txBox="1"/>
          <p:nvPr/>
        </p:nvSpPr>
        <p:spPr>
          <a:xfrm>
            <a:off x="8707622" y="1700138"/>
            <a:ext cx="584791" cy="369332"/>
          </a:xfrm>
          <a:prstGeom prst="rect">
            <a:avLst/>
          </a:prstGeom>
          <a:noFill/>
        </p:spPr>
        <p:txBody>
          <a:bodyPr wrap="square" rtlCol="0">
            <a:spAutoFit/>
          </a:bodyPr>
          <a:lstStyle/>
          <a:p>
            <a:r>
              <a:rPr lang="fr-FR" dirty="0"/>
              <a:t>3m</a:t>
            </a:r>
          </a:p>
        </p:txBody>
      </p:sp>
      <p:sp>
        <p:nvSpPr>
          <p:cNvPr id="35" name="ZoneTexte 34">
            <a:extLst>
              <a:ext uri="{FF2B5EF4-FFF2-40B4-BE49-F238E27FC236}">
                <a16:creationId xmlns:a16="http://schemas.microsoft.com/office/drawing/2014/main" id="{EE4464EE-0241-ECE5-D9CF-50C3DFA2C250}"/>
              </a:ext>
            </a:extLst>
          </p:cNvPr>
          <p:cNvSpPr txBox="1"/>
          <p:nvPr/>
        </p:nvSpPr>
        <p:spPr>
          <a:xfrm>
            <a:off x="8797994" y="2052146"/>
            <a:ext cx="776176" cy="369332"/>
          </a:xfrm>
          <a:prstGeom prst="rect">
            <a:avLst/>
          </a:prstGeom>
          <a:noFill/>
        </p:spPr>
        <p:txBody>
          <a:bodyPr wrap="square" rtlCol="0">
            <a:spAutoFit/>
          </a:bodyPr>
          <a:lstStyle/>
          <a:p>
            <a:r>
              <a:rPr lang="fr-FR" dirty="0"/>
              <a:t>5’</a:t>
            </a:r>
          </a:p>
        </p:txBody>
      </p:sp>
      <p:sp>
        <p:nvSpPr>
          <p:cNvPr id="36" name="Espace réservé du contenu 4">
            <a:extLst>
              <a:ext uri="{FF2B5EF4-FFF2-40B4-BE49-F238E27FC236}">
                <a16:creationId xmlns:a16="http://schemas.microsoft.com/office/drawing/2014/main" id="{819D7B72-2584-2F67-5589-2A80F7DF2761}"/>
              </a:ext>
            </a:extLst>
          </p:cNvPr>
          <p:cNvSpPr txBox="1">
            <a:spLocks/>
          </p:cNvSpPr>
          <p:nvPr/>
        </p:nvSpPr>
        <p:spPr>
          <a:xfrm>
            <a:off x="5739806" y="1423454"/>
            <a:ext cx="1564758" cy="451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400" dirty="0"/>
              <a:t>HD 13h15 </a:t>
            </a:r>
          </a:p>
        </p:txBody>
      </p:sp>
      <p:sp>
        <p:nvSpPr>
          <p:cNvPr id="37" name="ZoneTexte 36">
            <a:extLst>
              <a:ext uri="{FF2B5EF4-FFF2-40B4-BE49-F238E27FC236}">
                <a16:creationId xmlns:a16="http://schemas.microsoft.com/office/drawing/2014/main" id="{72BEFC93-638C-A673-F9B7-F115B2B26F79}"/>
              </a:ext>
            </a:extLst>
          </p:cNvPr>
          <p:cNvSpPr txBox="1"/>
          <p:nvPr/>
        </p:nvSpPr>
        <p:spPr>
          <a:xfrm>
            <a:off x="9142664" y="1387414"/>
            <a:ext cx="1382234" cy="307777"/>
          </a:xfrm>
          <a:prstGeom prst="rect">
            <a:avLst/>
          </a:prstGeom>
          <a:noFill/>
        </p:spPr>
        <p:txBody>
          <a:bodyPr wrap="square" rtlCol="0">
            <a:spAutoFit/>
          </a:bodyPr>
          <a:lstStyle/>
          <a:p>
            <a:r>
              <a:rPr lang="fr-FR" sz="1400" dirty="0"/>
              <a:t>HS 13h46</a:t>
            </a:r>
          </a:p>
        </p:txBody>
      </p:sp>
      <p:graphicFrame>
        <p:nvGraphicFramePr>
          <p:cNvPr id="38" name="Tableau 37">
            <a:extLst>
              <a:ext uri="{FF2B5EF4-FFF2-40B4-BE49-F238E27FC236}">
                <a16:creationId xmlns:a16="http://schemas.microsoft.com/office/drawing/2014/main" id="{827B32D3-0500-5DE2-1E27-7B2CDEA106E4}"/>
              </a:ext>
            </a:extLst>
          </p:cNvPr>
          <p:cNvGraphicFramePr>
            <a:graphicFrameLocks noGrp="1"/>
          </p:cNvGraphicFramePr>
          <p:nvPr>
            <p:extLst>
              <p:ext uri="{D42A27DB-BD31-4B8C-83A1-F6EECF244321}">
                <p14:modId xmlns:p14="http://schemas.microsoft.com/office/powerpoint/2010/main" val="1353703288"/>
              </p:ext>
            </p:extLst>
          </p:nvPr>
        </p:nvGraphicFramePr>
        <p:xfrm>
          <a:off x="1020429" y="4170285"/>
          <a:ext cx="5501755" cy="2549160"/>
        </p:xfrm>
        <a:graphic>
          <a:graphicData uri="http://schemas.openxmlformats.org/drawingml/2006/table">
            <a:tbl>
              <a:tblPr firstRow="1" bandRow="1">
                <a:tableStyleId>{5C22544A-7EE6-4342-B048-85BDC9FD1C3A}</a:tableStyleId>
              </a:tblPr>
              <a:tblGrid>
                <a:gridCol w="2615906">
                  <a:extLst>
                    <a:ext uri="{9D8B030D-6E8A-4147-A177-3AD203B41FA5}">
                      <a16:colId xmlns:a16="http://schemas.microsoft.com/office/drawing/2014/main" val="2922857590"/>
                    </a:ext>
                  </a:extLst>
                </a:gridCol>
                <a:gridCol w="2885849">
                  <a:extLst>
                    <a:ext uri="{9D8B030D-6E8A-4147-A177-3AD203B41FA5}">
                      <a16:colId xmlns:a16="http://schemas.microsoft.com/office/drawing/2014/main" val="776522850"/>
                    </a:ext>
                  </a:extLst>
                </a:gridCol>
              </a:tblGrid>
              <a:tr h="318645">
                <a:tc>
                  <a:txBody>
                    <a:bodyPr/>
                    <a:lstStyle/>
                    <a:p>
                      <a:r>
                        <a:rPr lang="fr-FR" sz="1400" dirty="0"/>
                        <a:t>Plongée 1</a:t>
                      </a:r>
                    </a:p>
                  </a:txBody>
                  <a:tcPr/>
                </a:tc>
                <a:tc>
                  <a:txBody>
                    <a:bodyPr/>
                    <a:lstStyle/>
                    <a:p>
                      <a:r>
                        <a:rPr lang="fr-FR" sz="1400" dirty="0"/>
                        <a:t>Plongée 2</a:t>
                      </a:r>
                    </a:p>
                  </a:txBody>
                  <a:tcPr/>
                </a:tc>
                <a:extLst>
                  <a:ext uri="{0D108BD9-81ED-4DB2-BD59-A6C34878D82A}">
                    <a16:rowId xmlns:a16="http://schemas.microsoft.com/office/drawing/2014/main" val="102517242"/>
                  </a:ext>
                </a:extLst>
              </a:tr>
              <a:tr h="318645">
                <a:tc>
                  <a:txBody>
                    <a:bodyPr/>
                    <a:lstStyle/>
                    <a:p>
                      <a:r>
                        <a:rPr lang="fr-FR" sz="1400" dirty="0"/>
                        <a:t>HD 8h15</a:t>
                      </a:r>
                    </a:p>
                  </a:txBody>
                  <a:tcPr/>
                </a:tc>
                <a:tc>
                  <a:txBody>
                    <a:bodyPr/>
                    <a:lstStyle/>
                    <a:p>
                      <a:r>
                        <a:rPr lang="fr-FR" sz="1400" dirty="0"/>
                        <a:t>HD 13h15</a:t>
                      </a:r>
                    </a:p>
                  </a:txBody>
                  <a:tcPr/>
                </a:tc>
                <a:extLst>
                  <a:ext uri="{0D108BD9-81ED-4DB2-BD59-A6C34878D82A}">
                    <a16:rowId xmlns:a16="http://schemas.microsoft.com/office/drawing/2014/main" val="1422591713"/>
                  </a:ext>
                </a:extLst>
              </a:tr>
              <a:tr h="318645">
                <a:tc>
                  <a:txBody>
                    <a:bodyPr/>
                    <a:lstStyle/>
                    <a:p>
                      <a:r>
                        <a:rPr lang="fr-FR" sz="1400" dirty="0"/>
                        <a:t>Prof 31m</a:t>
                      </a:r>
                    </a:p>
                  </a:txBody>
                  <a:tcPr/>
                </a:tc>
                <a:tc>
                  <a:txBody>
                    <a:bodyPr/>
                    <a:lstStyle/>
                    <a:p>
                      <a:r>
                        <a:rPr lang="fr-FR" sz="1400" dirty="0"/>
                        <a:t>Prof 24m</a:t>
                      </a:r>
                    </a:p>
                  </a:txBody>
                  <a:tcPr/>
                </a:tc>
                <a:extLst>
                  <a:ext uri="{0D108BD9-81ED-4DB2-BD59-A6C34878D82A}">
                    <a16:rowId xmlns:a16="http://schemas.microsoft.com/office/drawing/2014/main" val="1936852306"/>
                  </a:ext>
                </a:extLst>
              </a:tr>
              <a:tr h="318645">
                <a:tc>
                  <a:txBody>
                    <a:bodyPr/>
                    <a:lstStyle/>
                    <a:p>
                      <a:r>
                        <a:rPr lang="fr-FR" sz="1400" dirty="0"/>
                        <a:t>Durée 35’</a:t>
                      </a:r>
                    </a:p>
                  </a:txBody>
                  <a:tcPr/>
                </a:tc>
                <a:tc>
                  <a:txBody>
                    <a:bodyPr/>
                    <a:lstStyle/>
                    <a:p>
                      <a:r>
                        <a:rPr lang="fr-FR" sz="1400" dirty="0"/>
                        <a:t>Durée 35’ (24+11)</a:t>
                      </a:r>
                    </a:p>
                  </a:txBody>
                  <a:tcPr/>
                </a:tc>
                <a:extLst>
                  <a:ext uri="{0D108BD9-81ED-4DB2-BD59-A6C34878D82A}">
                    <a16:rowId xmlns:a16="http://schemas.microsoft.com/office/drawing/2014/main" val="1471690559"/>
                  </a:ext>
                </a:extLst>
              </a:tr>
              <a:tr h="318645">
                <a:tc>
                  <a:txBody>
                    <a:bodyPr/>
                    <a:lstStyle/>
                    <a:p>
                      <a:r>
                        <a:rPr lang="fr-FR" sz="1400" dirty="0"/>
                        <a:t>Palier 22’ à 3m</a:t>
                      </a:r>
                    </a:p>
                  </a:txBody>
                  <a:tcPr/>
                </a:tc>
                <a:tc>
                  <a:txBody>
                    <a:bodyPr/>
                    <a:lstStyle/>
                    <a:p>
                      <a:r>
                        <a:rPr lang="fr-FR" sz="1400" dirty="0"/>
                        <a:t>Paliers 5’ à 3m</a:t>
                      </a:r>
                    </a:p>
                  </a:txBody>
                  <a:tcPr/>
                </a:tc>
                <a:extLst>
                  <a:ext uri="{0D108BD9-81ED-4DB2-BD59-A6C34878D82A}">
                    <a16:rowId xmlns:a16="http://schemas.microsoft.com/office/drawing/2014/main" val="3839816507"/>
                  </a:ext>
                </a:extLst>
              </a:tr>
              <a:tr h="318645">
                <a:tc>
                  <a:txBody>
                    <a:bodyPr/>
                    <a:lstStyle/>
                    <a:p>
                      <a:r>
                        <a:rPr lang="fr-FR" sz="1400" dirty="0"/>
                        <a:t>DTR 25’</a:t>
                      </a:r>
                    </a:p>
                  </a:txBody>
                  <a:tcPr/>
                </a:tc>
                <a:tc>
                  <a:txBody>
                    <a:bodyPr/>
                    <a:lstStyle/>
                    <a:p>
                      <a:r>
                        <a:rPr lang="fr-FR" sz="1400" dirty="0"/>
                        <a:t>DTR 7’</a:t>
                      </a:r>
                    </a:p>
                  </a:txBody>
                  <a:tcPr/>
                </a:tc>
                <a:extLst>
                  <a:ext uri="{0D108BD9-81ED-4DB2-BD59-A6C34878D82A}">
                    <a16:rowId xmlns:a16="http://schemas.microsoft.com/office/drawing/2014/main" val="4005168886"/>
                  </a:ext>
                </a:extLst>
              </a:tr>
              <a:tr h="318645">
                <a:tc>
                  <a:txBody>
                    <a:bodyPr/>
                    <a:lstStyle/>
                    <a:p>
                      <a:r>
                        <a:rPr lang="fr-FR" sz="1400" dirty="0"/>
                        <a:t>GPS K</a:t>
                      </a:r>
                    </a:p>
                  </a:txBody>
                  <a:tcPr/>
                </a:tc>
                <a:tc>
                  <a:txBody>
                    <a:bodyPr/>
                    <a:lstStyle/>
                    <a:p>
                      <a:r>
                        <a:rPr lang="fr-FR" sz="1400" strike="sngStrike" dirty="0"/>
                        <a:t>GPS J</a:t>
                      </a:r>
                      <a:r>
                        <a:rPr lang="fr-FR" sz="1400" strike="noStrike" dirty="0"/>
                        <a:t>         </a:t>
                      </a:r>
                      <a:r>
                        <a:rPr lang="fr-FR" sz="1400" strike="noStrike" dirty="0">
                          <a:effectLst/>
                        </a:rPr>
                        <a:t>  </a:t>
                      </a:r>
                      <a:r>
                        <a:rPr lang="fr-FR" sz="1400" b="1" strike="noStrike" dirty="0">
                          <a:solidFill>
                            <a:srgbClr val="FF0000"/>
                          </a:solidFill>
                        </a:rPr>
                        <a:t>NON !!</a:t>
                      </a:r>
                      <a:endParaRPr lang="fr-FR" sz="1400" b="1" strike="sngStrike" dirty="0">
                        <a:solidFill>
                          <a:srgbClr val="FF0000"/>
                        </a:solidFill>
                      </a:endParaRPr>
                    </a:p>
                  </a:txBody>
                  <a:tcPr/>
                </a:tc>
                <a:extLst>
                  <a:ext uri="{0D108BD9-81ED-4DB2-BD59-A6C34878D82A}">
                    <a16:rowId xmlns:a16="http://schemas.microsoft.com/office/drawing/2014/main" val="4128818250"/>
                  </a:ext>
                </a:extLst>
              </a:tr>
              <a:tr h="318645">
                <a:tc>
                  <a:txBody>
                    <a:bodyPr/>
                    <a:lstStyle/>
                    <a:p>
                      <a:r>
                        <a:rPr lang="fr-FR" sz="1400" dirty="0"/>
                        <a:t>HS 9h15</a:t>
                      </a:r>
                    </a:p>
                  </a:txBody>
                  <a:tcPr/>
                </a:tc>
                <a:tc>
                  <a:txBody>
                    <a:bodyPr/>
                    <a:lstStyle/>
                    <a:p>
                      <a:r>
                        <a:rPr lang="fr-FR" sz="1400" dirty="0"/>
                        <a:t>HS 13h46</a:t>
                      </a:r>
                    </a:p>
                  </a:txBody>
                  <a:tcPr/>
                </a:tc>
                <a:extLst>
                  <a:ext uri="{0D108BD9-81ED-4DB2-BD59-A6C34878D82A}">
                    <a16:rowId xmlns:a16="http://schemas.microsoft.com/office/drawing/2014/main" val="3283620304"/>
                  </a:ext>
                </a:extLst>
              </a:tr>
            </a:tbl>
          </a:graphicData>
        </a:graphic>
      </p:graphicFrame>
      <p:sp>
        <p:nvSpPr>
          <p:cNvPr id="39" name="ZoneTexte 38">
            <a:extLst>
              <a:ext uri="{FF2B5EF4-FFF2-40B4-BE49-F238E27FC236}">
                <a16:creationId xmlns:a16="http://schemas.microsoft.com/office/drawing/2014/main" id="{5F4C82CE-EC11-DAB0-8EBF-D2C1DEEA4B6B}"/>
              </a:ext>
            </a:extLst>
          </p:cNvPr>
          <p:cNvSpPr txBox="1"/>
          <p:nvPr/>
        </p:nvSpPr>
        <p:spPr>
          <a:xfrm>
            <a:off x="6697627" y="4375499"/>
            <a:ext cx="3934046" cy="1200329"/>
          </a:xfrm>
          <a:prstGeom prst="rect">
            <a:avLst/>
          </a:prstGeom>
          <a:noFill/>
        </p:spPr>
        <p:txBody>
          <a:bodyPr wrap="square" rtlCol="0">
            <a:spAutoFit/>
          </a:bodyPr>
          <a:lstStyle/>
          <a:p>
            <a:r>
              <a:rPr lang="fr-FR" dirty="0"/>
              <a:t>T</a:t>
            </a:r>
            <a:r>
              <a:rPr lang="fr-FR" baseline="-25000" dirty="0"/>
              <a:t>N2 </a:t>
            </a:r>
            <a:r>
              <a:rPr lang="fr-FR" dirty="0"/>
              <a:t>= 0,92 et 25m soit majoration de 11’</a:t>
            </a:r>
            <a:br>
              <a:rPr lang="fr-FR" dirty="0"/>
            </a:br>
            <a:r>
              <a:rPr lang="fr-FR" dirty="0"/>
              <a:t>=&gt; Durée fictive de plongée pour les calculs de palier aux tables : 35’</a:t>
            </a:r>
          </a:p>
        </p:txBody>
      </p:sp>
    </p:spTree>
    <p:extLst>
      <p:ext uri="{BB962C8B-B14F-4D97-AF65-F5344CB8AC3E}">
        <p14:creationId xmlns:p14="http://schemas.microsoft.com/office/powerpoint/2010/main" val="2905037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9809D-0CD6-AD04-7667-D9B086CA12A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672DF73-1658-71A1-E916-DA4AE567F0A8}"/>
              </a:ext>
            </a:extLst>
          </p:cNvPr>
          <p:cNvSpPr>
            <a:spLocks noGrp="1"/>
          </p:cNvSpPr>
          <p:nvPr>
            <p:ph type="title"/>
          </p:nvPr>
        </p:nvSpPr>
        <p:spPr>
          <a:xfrm>
            <a:off x="838200" y="138555"/>
            <a:ext cx="10515600" cy="1325563"/>
          </a:xfrm>
        </p:spPr>
        <p:txBody>
          <a:bodyPr/>
          <a:lstStyle/>
          <a:p>
            <a:pPr algn="ctr"/>
            <a:r>
              <a:rPr lang="fr-FR" dirty="0"/>
              <a:t>Exercice 10</a:t>
            </a:r>
          </a:p>
        </p:txBody>
      </p:sp>
      <p:sp>
        <p:nvSpPr>
          <p:cNvPr id="3" name="Espace réservé du contenu 2">
            <a:extLst>
              <a:ext uri="{FF2B5EF4-FFF2-40B4-BE49-F238E27FC236}">
                <a16:creationId xmlns:a16="http://schemas.microsoft.com/office/drawing/2014/main" id="{CC8843F3-C432-4D2C-379D-CCBDD3D4AD77}"/>
              </a:ext>
            </a:extLst>
          </p:cNvPr>
          <p:cNvSpPr>
            <a:spLocks noGrp="1"/>
          </p:cNvSpPr>
          <p:nvPr>
            <p:ph idx="1"/>
          </p:nvPr>
        </p:nvSpPr>
        <p:spPr>
          <a:xfrm>
            <a:off x="838200" y="1464118"/>
            <a:ext cx="10515600" cy="4351338"/>
          </a:xfrm>
        </p:spPr>
        <p:txBody>
          <a:bodyPr/>
          <a:lstStyle/>
          <a:p>
            <a:r>
              <a:rPr lang="fr-FR" sz="1800" b="0" i="0" u="none" strike="noStrike" baseline="0" dirty="0">
                <a:solidFill>
                  <a:srgbClr val="004892"/>
                </a:solidFill>
                <a:latin typeface="Trebuchet MS" panose="020B0603020202020204" pitchFamily="34" charset="0"/>
              </a:rPr>
              <a:t>Pauline et </a:t>
            </a:r>
            <a:r>
              <a:rPr lang="fr-FR" sz="1800" b="0" i="0" u="none" strike="noStrike" baseline="0" dirty="0" err="1">
                <a:solidFill>
                  <a:srgbClr val="004892"/>
                </a:solidFill>
                <a:latin typeface="Trebuchet MS" panose="020B0603020202020204" pitchFamily="34" charset="0"/>
              </a:rPr>
              <a:t>Jeremie</a:t>
            </a:r>
            <a:r>
              <a:rPr lang="fr-FR" sz="1800" b="0" i="0" u="none" strike="noStrike" baseline="0" dirty="0">
                <a:solidFill>
                  <a:srgbClr val="004892"/>
                </a:solidFill>
                <a:latin typeface="Trebuchet MS" panose="020B0603020202020204" pitchFamily="34" charset="0"/>
              </a:rPr>
              <a:t>, partent plonger à 10H00. Première profonde pour Pauline qui descend pendant 17 minutes à 38 mètres. Ils repartent pour une seconde plongée à 14H00. Ils plongent 32 minutes à 23 mètres. </a:t>
            </a:r>
          </a:p>
          <a:p>
            <a:pPr marL="0" indent="0" algn="l">
              <a:buNone/>
            </a:pPr>
            <a:r>
              <a:rPr lang="fr-FR" sz="1800" b="0" i="0" u="none" strike="noStrike" baseline="0" dirty="0">
                <a:solidFill>
                  <a:srgbClr val="004892"/>
                </a:solidFill>
                <a:latin typeface="Trebuchet MS" panose="020B0603020202020204" pitchFamily="34" charset="0"/>
              </a:rPr>
              <a:t>Faire un schéma et indiquez les paliers à respecter, le GPS ainsi que l’heure de sortie</a:t>
            </a:r>
            <a:endParaRPr lang="fr-FR" sz="1800" dirty="0">
              <a:solidFill>
                <a:srgbClr val="004892"/>
              </a:solidFill>
            </a:endParaRPr>
          </a:p>
        </p:txBody>
      </p:sp>
    </p:spTree>
    <p:extLst>
      <p:ext uri="{BB962C8B-B14F-4D97-AF65-F5344CB8AC3E}">
        <p14:creationId xmlns:p14="http://schemas.microsoft.com/office/powerpoint/2010/main" val="3606781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8EDD3-58B2-2BE1-9412-6B62A908697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B7DD618-A5D6-4C88-B175-448A33358005}"/>
              </a:ext>
            </a:extLst>
          </p:cNvPr>
          <p:cNvSpPr>
            <a:spLocks noGrp="1"/>
          </p:cNvSpPr>
          <p:nvPr>
            <p:ph type="title"/>
          </p:nvPr>
        </p:nvSpPr>
        <p:spPr>
          <a:xfrm>
            <a:off x="838200" y="138555"/>
            <a:ext cx="10515600" cy="1325563"/>
          </a:xfrm>
        </p:spPr>
        <p:txBody>
          <a:bodyPr/>
          <a:lstStyle/>
          <a:p>
            <a:pPr algn="ctr"/>
            <a:r>
              <a:rPr lang="fr-FR" dirty="0"/>
              <a:t>Exercice 10 (corrigé)</a:t>
            </a:r>
          </a:p>
        </p:txBody>
      </p:sp>
      <p:pic>
        <p:nvPicPr>
          <p:cNvPr id="7" name="Espace réservé du contenu 6">
            <a:extLst>
              <a:ext uri="{FF2B5EF4-FFF2-40B4-BE49-F238E27FC236}">
                <a16:creationId xmlns:a16="http://schemas.microsoft.com/office/drawing/2014/main" id="{22790637-9E79-AECC-E05F-4106ECD664E7}"/>
              </a:ext>
            </a:extLst>
          </p:cNvPr>
          <p:cNvPicPr>
            <a:picLocks noGrp="1" noChangeAspect="1"/>
          </p:cNvPicPr>
          <p:nvPr>
            <p:ph idx="1"/>
          </p:nvPr>
        </p:nvPicPr>
        <p:blipFill>
          <a:blip r:embed="rId2"/>
          <a:stretch>
            <a:fillRect/>
          </a:stretch>
        </p:blipFill>
        <p:spPr>
          <a:xfrm>
            <a:off x="1158949" y="1464118"/>
            <a:ext cx="10194851" cy="4351338"/>
          </a:xfrm>
        </p:spPr>
      </p:pic>
      <p:cxnSp>
        <p:nvCxnSpPr>
          <p:cNvPr id="9" name="Connecteur droit avec flèche 8">
            <a:extLst>
              <a:ext uri="{FF2B5EF4-FFF2-40B4-BE49-F238E27FC236}">
                <a16:creationId xmlns:a16="http://schemas.microsoft.com/office/drawing/2014/main" id="{AC4629F7-F5CC-E273-8A70-6595DA0A2D8E}"/>
              </a:ext>
            </a:extLst>
          </p:cNvPr>
          <p:cNvCxnSpPr/>
          <p:nvPr/>
        </p:nvCxnSpPr>
        <p:spPr>
          <a:xfrm>
            <a:off x="1350336" y="3827721"/>
            <a:ext cx="2254102" cy="0"/>
          </a:xfrm>
          <a:prstGeom prst="straightConnector1">
            <a:avLst/>
          </a:prstGeom>
          <a:ln w="28575">
            <a:headEnd type="triangle"/>
            <a:tailEnd type="triangle"/>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A14A909D-8522-F731-A452-C48C78967B81}"/>
              </a:ext>
            </a:extLst>
          </p:cNvPr>
          <p:cNvSpPr/>
          <p:nvPr/>
        </p:nvSpPr>
        <p:spPr>
          <a:xfrm>
            <a:off x="7230140" y="3248247"/>
            <a:ext cx="1562986" cy="2020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F06E9D44-ED57-21BE-DB55-73F383196566}"/>
              </a:ext>
            </a:extLst>
          </p:cNvPr>
          <p:cNvSpPr txBox="1"/>
          <p:nvPr/>
        </p:nvSpPr>
        <p:spPr>
          <a:xfrm>
            <a:off x="7623545" y="3194531"/>
            <a:ext cx="1169581" cy="276999"/>
          </a:xfrm>
          <a:prstGeom prst="rect">
            <a:avLst/>
          </a:prstGeom>
          <a:noFill/>
        </p:spPr>
        <p:txBody>
          <a:bodyPr wrap="square" rtlCol="0">
            <a:spAutoFit/>
          </a:bodyPr>
          <a:lstStyle/>
          <a:p>
            <a:r>
              <a:rPr lang="fr-FR" sz="1200" dirty="0"/>
              <a:t>Durée 32’</a:t>
            </a:r>
          </a:p>
        </p:txBody>
      </p:sp>
      <p:cxnSp>
        <p:nvCxnSpPr>
          <p:cNvPr id="15" name="Connecteur droit avec flèche 14">
            <a:extLst>
              <a:ext uri="{FF2B5EF4-FFF2-40B4-BE49-F238E27FC236}">
                <a16:creationId xmlns:a16="http://schemas.microsoft.com/office/drawing/2014/main" id="{D28C95C8-6A85-E82F-C7CA-72A2417D9B2A}"/>
              </a:ext>
            </a:extLst>
          </p:cNvPr>
          <p:cNvCxnSpPr/>
          <p:nvPr/>
        </p:nvCxnSpPr>
        <p:spPr>
          <a:xfrm>
            <a:off x="6804837" y="3450265"/>
            <a:ext cx="2083982" cy="0"/>
          </a:xfrm>
          <a:prstGeom prst="straightConnector1">
            <a:avLst/>
          </a:prstGeom>
          <a:ln w="28575">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78797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769C2-C725-8002-04B5-B8D50E87123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2CF4C0D-096B-784A-EB36-80D812A69383}"/>
              </a:ext>
            </a:extLst>
          </p:cNvPr>
          <p:cNvSpPr>
            <a:spLocks noGrp="1"/>
          </p:cNvSpPr>
          <p:nvPr>
            <p:ph type="title"/>
          </p:nvPr>
        </p:nvSpPr>
        <p:spPr>
          <a:xfrm>
            <a:off x="838200" y="138555"/>
            <a:ext cx="10515600" cy="1325563"/>
          </a:xfrm>
        </p:spPr>
        <p:txBody>
          <a:bodyPr/>
          <a:lstStyle/>
          <a:p>
            <a:pPr algn="ctr"/>
            <a:r>
              <a:rPr lang="fr-FR" dirty="0"/>
              <a:t>Exercice 11</a:t>
            </a:r>
          </a:p>
        </p:txBody>
      </p:sp>
      <p:sp>
        <p:nvSpPr>
          <p:cNvPr id="3" name="Espace réservé du contenu 2">
            <a:extLst>
              <a:ext uri="{FF2B5EF4-FFF2-40B4-BE49-F238E27FC236}">
                <a16:creationId xmlns:a16="http://schemas.microsoft.com/office/drawing/2014/main" id="{D3545E57-E8DB-96A1-E5F3-7C8F33DE3BEE}"/>
              </a:ext>
            </a:extLst>
          </p:cNvPr>
          <p:cNvSpPr>
            <a:spLocks noGrp="1"/>
          </p:cNvSpPr>
          <p:nvPr>
            <p:ph idx="1"/>
          </p:nvPr>
        </p:nvSpPr>
        <p:spPr>
          <a:xfrm>
            <a:off x="838200" y="1464118"/>
            <a:ext cx="10515600" cy="4351338"/>
          </a:xfrm>
        </p:spPr>
        <p:txBody>
          <a:bodyPr/>
          <a:lstStyle/>
          <a:p>
            <a:r>
              <a:rPr lang="fr-FR" sz="1800" b="0" i="0" u="none" strike="noStrike" baseline="0" dirty="0">
                <a:solidFill>
                  <a:srgbClr val="004892"/>
                </a:solidFill>
                <a:latin typeface="Trebuchet MS" panose="020B0603020202020204" pitchFamily="34" charset="0"/>
              </a:rPr>
              <a:t>Jérémie et un encadrant partent plonger à 9H00. Tranquillement ils descendent le long d’un tombant pendant 23 minutes jusqu’à 33 mètres. A 14 heures, ils repartent pour une seconde plongée de 18 minutes à 26 mètres.</a:t>
            </a:r>
          </a:p>
          <a:p>
            <a:pPr marL="0" indent="0">
              <a:buNone/>
            </a:pPr>
            <a:r>
              <a:rPr lang="fr-FR" sz="1800" b="0" i="0" u="none" strike="noStrike" baseline="0" dirty="0">
                <a:solidFill>
                  <a:srgbClr val="004892"/>
                </a:solidFill>
                <a:latin typeface="Trebuchet MS" panose="020B0603020202020204" pitchFamily="34" charset="0"/>
              </a:rPr>
              <a:t>Faire un schéma et indiquez les paliers à respecter, le GPS ainsi que l’heure de sortie</a:t>
            </a:r>
            <a:endParaRPr lang="fr-FR" sz="1800" dirty="0">
              <a:solidFill>
                <a:srgbClr val="004892"/>
              </a:solidFill>
            </a:endParaRPr>
          </a:p>
        </p:txBody>
      </p:sp>
    </p:spTree>
    <p:extLst>
      <p:ext uri="{BB962C8B-B14F-4D97-AF65-F5344CB8AC3E}">
        <p14:creationId xmlns:p14="http://schemas.microsoft.com/office/powerpoint/2010/main" val="2139466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05E66-0A3E-9CC5-604A-D30F952B400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C333B42-9E77-1D94-BB47-5128367B9D13}"/>
              </a:ext>
            </a:extLst>
          </p:cNvPr>
          <p:cNvSpPr>
            <a:spLocks noGrp="1"/>
          </p:cNvSpPr>
          <p:nvPr>
            <p:ph type="title"/>
          </p:nvPr>
        </p:nvSpPr>
        <p:spPr>
          <a:xfrm>
            <a:off x="838200" y="138555"/>
            <a:ext cx="10515600" cy="1325563"/>
          </a:xfrm>
        </p:spPr>
        <p:txBody>
          <a:bodyPr/>
          <a:lstStyle/>
          <a:p>
            <a:pPr algn="ctr"/>
            <a:r>
              <a:rPr lang="fr-FR" dirty="0"/>
              <a:t>Exercice 11 (corrigé)</a:t>
            </a:r>
          </a:p>
        </p:txBody>
      </p:sp>
      <p:pic>
        <p:nvPicPr>
          <p:cNvPr id="9" name="Espace réservé du contenu 8">
            <a:extLst>
              <a:ext uri="{FF2B5EF4-FFF2-40B4-BE49-F238E27FC236}">
                <a16:creationId xmlns:a16="http://schemas.microsoft.com/office/drawing/2014/main" id="{A6FAD965-29AB-0195-E057-54625399DBBF}"/>
              </a:ext>
            </a:extLst>
          </p:cNvPr>
          <p:cNvPicPr>
            <a:picLocks noGrp="1" noChangeAspect="1"/>
          </p:cNvPicPr>
          <p:nvPr>
            <p:ph idx="1"/>
          </p:nvPr>
        </p:nvPicPr>
        <p:blipFill>
          <a:blip r:embed="rId2"/>
          <a:stretch>
            <a:fillRect/>
          </a:stretch>
        </p:blipFill>
        <p:spPr>
          <a:xfrm>
            <a:off x="1003004" y="1549179"/>
            <a:ext cx="10185991" cy="4351338"/>
          </a:xfrm>
        </p:spPr>
      </p:pic>
      <p:cxnSp>
        <p:nvCxnSpPr>
          <p:cNvPr id="11" name="Connecteur droit avec flèche 10">
            <a:extLst>
              <a:ext uri="{FF2B5EF4-FFF2-40B4-BE49-F238E27FC236}">
                <a16:creationId xmlns:a16="http://schemas.microsoft.com/office/drawing/2014/main" id="{0DEBD0A4-2081-7D28-C25A-06FC0E6DAEB7}"/>
              </a:ext>
            </a:extLst>
          </p:cNvPr>
          <p:cNvCxnSpPr/>
          <p:nvPr/>
        </p:nvCxnSpPr>
        <p:spPr>
          <a:xfrm>
            <a:off x="1275907" y="3955312"/>
            <a:ext cx="2190307" cy="0"/>
          </a:xfrm>
          <a:prstGeom prst="straightConnector1">
            <a:avLst/>
          </a:prstGeom>
          <a:ln w="28575">
            <a:headEnd type="triangle"/>
            <a:tailEnd type="triangle"/>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5E65116B-FAAF-45AF-357A-3379FA9BA8B2}"/>
              </a:ext>
            </a:extLst>
          </p:cNvPr>
          <p:cNvSpPr/>
          <p:nvPr/>
        </p:nvSpPr>
        <p:spPr>
          <a:xfrm>
            <a:off x="6943060" y="3530009"/>
            <a:ext cx="1573619" cy="28707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a:extLst>
              <a:ext uri="{FF2B5EF4-FFF2-40B4-BE49-F238E27FC236}">
                <a16:creationId xmlns:a16="http://schemas.microsoft.com/office/drawing/2014/main" id="{430F503D-2C8A-D45D-E388-6FA94E1C96A5}"/>
              </a:ext>
            </a:extLst>
          </p:cNvPr>
          <p:cNvCxnSpPr/>
          <p:nvPr/>
        </p:nvCxnSpPr>
        <p:spPr>
          <a:xfrm flipH="1">
            <a:off x="6570921" y="3530009"/>
            <a:ext cx="194575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44891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DA88B-DA3E-072A-1DF4-D89F55957E9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75B1887-CF77-B57A-21EC-37C4B349FBCA}"/>
              </a:ext>
            </a:extLst>
          </p:cNvPr>
          <p:cNvSpPr>
            <a:spLocks noGrp="1"/>
          </p:cNvSpPr>
          <p:nvPr>
            <p:ph type="title"/>
          </p:nvPr>
        </p:nvSpPr>
        <p:spPr>
          <a:xfrm>
            <a:off x="838200" y="138555"/>
            <a:ext cx="10515600" cy="1325563"/>
          </a:xfrm>
        </p:spPr>
        <p:txBody>
          <a:bodyPr/>
          <a:lstStyle/>
          <a:p>
            <a:pPr algn="ctr"/>
            <a:r>
              <a:rPr lang="fr-FR" dirty="0"/>
              <a:t>Exercice 12</a:t>
            </a:r>
          </a:p>
        </p:txBody>
      </p:sp>
      <p:sp>
        <p:nvSpPr>
          <p:cNvPr id="3" name="Espace réservé du contenu 2">
            <a:extLst>
              <a:ext uri="{FF2B5EF4-FFF2-40B4-BE49-F238E27FC236}">
                <a16:creationId xmlns:a16="http://schemas.microsoft.com/office/drawing/2014/main" id="{3DD562DF-0FF6-65EE-59D4-71CFF47DE551}"/>
              </a:ext>
            </a:extLst>
          </p:cNvPr>
          <p:cNvSpPr>
            <a:spLocks noGrp="1"/>
          </p:cNvSpPr>
          <p:nvPr>
            <p:ph idx="1"/>
          </p:nvPr>
        </p:nvSpPr>
        <p:spPr>
          <a:xfrm>
            <a:off x="838200" y="1464118"/>
            <a:ext cx="10515600" cy="4351338"/>
          </a:xfrm>
        </p:spPr>
        <p:txBody>
          <a:bodyPr/>
          <a:lstStyle/>
          <a:p>
            <a:r>
              <a:rPr lang="fr-FR" sz="1800" b="0" i="0" u="none" strike="noStrike" baseline="0" dirty="0">
                <a:solidFill>
                  <a:srgbClr val="004892"/>
                </a:solidFill>
                <a:latin typeface="Trebuchet MS" panose="020B0603020202020204" pitchFamily="34" charset="0"/>
              </a:rPr>
              <a:t>Première solo pour Popo et Bruno Solo son binôme trop beau. Ils partent à 9H30 et plongent 38 minutes à 18 mètres et lors de la remontée, panne d’air. Panique totale et retour surface sans respecter les paliers. Sur le bateau, le DP leurs donnent des blocs de secours et ils sont de nouveaux équipés et peuvent replonger après 3 minutes. Quelle est la procédure?</a:t>
            </a:r>
          </a:p>
          <a:p>
            <a:pPr marL="0" indent="0">
              <a:buNone/>
            </a:pPr>
            <a:r>
              <a:rPr lang="fr-FR" sz="1800" b="0" i="0" u="none" strike="noStrike" baseline="0" dirty="0">
                <a:solidFill>
                  <a:srgbClr val="004892"/>
                </a:solidFill>
                <a:latin typeface="Trebuchet MS" panose="020B0603020202020204" pitchFamily="34" charset="0"/>
              </a:rPr>
              <a:t>Faire un schéma et indiquez les paliers à respecter, le GPS ainsi que l’heure de sortie</a:t>
            </a:r>
            <a:endParaRPr lang="fr-FR" sz="1800" dirty="0">
              <a:solidFill>
                <a:srgbClr val="004892"/>
              </a:solidFill>
            </a:endParaRPr>
          </a:p>
        </p:txBody>
      </p:sp>
    </p:spTree>
    <p:extLst>
      <p:ext uri="{BB962C8B-B14F-4D97-AF65-F5344CB8AC3E}">
        <p14:creationId xmlns:p14="http://schemas.microsoft.com/office/powerpoint/2010/main" val="2738283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F4FC4-B6CB-82EF-0B6D-9C3FF0152C2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26A945E-8845-38E5-57CB-92196C674C8D}"/>
              </a:ext>
            </a:extLst>
          </p:cNvPr>
          <p:cNvSpPr>
            <a:spLocks noGrp="1"/>
          </p:cNvSpPr>
          <p:nvPr>
            <p:ph type="title"/>
          </p:nvPr>
        </p:nvSpPr>
        <p:spPr>
          <a:xfrm>
            <a:off x="838200" y="138555"/>
            <a:ext cx="10515600" cy="1325563"/>
          </a:xfrm>
        </p:spPr>
        <p:txBody>
          <a:bodyPr/>
          <a:lstStyle/>
          <a:p>
            <a:pPr algn="ctr"/>
            <a:r>
              <a:rPr lang="fr-FR" dirty="0"/>
              <a:t>Exercice 12 (corrigé) – </a:t>
            </a:r>
            <a:r>
              <a:rPr lang="fr-FR" sz="3200" dirty="0"/>
              <a:t>Préconisations fédérales</a:t>
            </a:r>
            <a:endParaRPr lang="fr-FR" dirty="0"/>
          </a:p>
        </p:txBody>
      </p:sp>
      <p:pic>
        <p:nvPicPr>
          <p:cNvPr id="7" name="Espace réservé du contenu 6">
            <a:extLst>
              <a:ext uri="{FF2B5EF4-FFF2-40B4-BE49-F238E27FC236}">
                <a16:creationId xmlns:a16="http://schemas.microsoft.com/office/drawing/2014/main" id="{EEB63CA2-0057-93B7-DD8D-CA42A38F8707}"/>
              </a:ext>
            </a:extLst>
          </p:cNvPr>
          <p:cNvPicPr>
            <a:picLocks noGrp="1" noChangeAspect="1"/>
          </p:cNvPicPr>
          <p:nvPr>
            <p:ph idx="1"/>
          </p:nvPr>
        </p:nvPicPr>
        <p:blipFill>
          <a:blip r:embed="rId2"/>
          <a:stretch>
            <a:fillRect/>
          </a:stretch>
        </p:blipFill>
        <p:spPr>
          <a:xfrm>
            <a:off x="1286316" y="1464118"/>
            <a:ext cx="9619368" cy="4712845"/>
          </a:xfrm>
        </p:spPr>
      </p:pic>
      <p:sp>
        <p:nvSpPr>
          <p:cNvPr id="8" name="Rectangle 7">
            <a:extLst>
              <a:ext uri="{FF2B5EF4-FFF2-40B4-BE49-F238E27FC236}">
                <a16:creationId xmlns:a16="http://schemas.microsoft.com/office/drawing/2014/main" id="{A81980E6-1363-4CE8-27AA-E48473ED256C}"/>
              </a:ext>
            </a:extLst>
          </p:cNvPr>
          <p:cNvSpPr/>
          <p:nvPr/>
        </p:nvSpPr>
        <p:spPr>
          <a:xfrm>
            <a:off x="467833" y="4869712"/>
            <a:ext cx="2902688" cy="18497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avec flèche 9">
            <a:extLst>
              <a:ext uri="{FF2B5EF4-FFF2-40B4-BE49-F238E27FC236}">
                <a16:creationId xmlns:a16="http://schemas.microsoft.com/office/drawing/2014/main" id="{4636BA8B-97FF-7D89-F3CE-ECA2B98B6B4E}"/>
              </a:ext>
            </a:extLst>
          </p:cNvPr>
          <p:cNvCxnSpPr/>
          <p:nvPr/>
        </p:nvCxnSpPr>
        <p:spPr>
          <a:xfrm flipH="1">
            <a:off x="2105247" y="4327230"/>
            <a:ext cx="1913860" cy="0"/>
          </a:xfrm>
          <a:prstGeom prst="straightConnector1">
            <a:avLst/>
          </a:prstGeom>
          <a:ln w="28575">
            <a:headEnd type="triangle"/>
            <a:tailEnd type="triangle"/>
          </a:ln>
        </p:spPr>
        <p:style>
          <a:lnRef idx="2">
            <a:schemeClr val="dk1"/>
          </a:lnRef>
          <a:fillRef idx="0">
            <a:schemeClr val="dk1"/>
          </a:fillRef>
          <a:effectRef idx="1">
            <a:schemeClr val="dk1"/>
          </a:effectRef>
          <a:fontRef idx="minor">
            <a:schemeClr val="tx1"/>
          </a:fontRef>
        </p:style>
      </p:cxnSp>
      <p:sp>
        <p:nvSpPr>
          <p:cNvPr id="14" name="Rectangle 13">
            <a:extLst>
              <a:ext uri="{FF2B5EF4-FFF2-40B4-BE49-F238E27FC236}">
                <a16:creationId xmlns:a16="http://schemas.microsoft.com/office/drawing/2014/main" id="{AD780D45-2CC4-90A1-8570-0D836F4B9C74}"/>
              </a:ext>
            </a:extLst>
          </p:cNvPr>
          <p:cNvSpPr/>
          <p:nvPr/>
        </p:nvSpPr>
        <p:spPr>
          <a:xfrm>
            <a:off x="7496065" y="4348495"/>
            <a:ext cx="2158409" cy="151004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DE316AF1-0B51-40F2-53C2-283C9775EF47}"/>
              </a:ext>
            </a:extLst>
          </p:cNvPr>
          <p:cNvSpPr txBox="1"/>
          <p:nvPr/>
        </p:nvSpPr>
        <p:spPr>
          <a:xfrm>
            <a:off x="7496065" y="4104211"/>
            <a:ext cx="4065181" cy="1754326"/>
          </a:xfrm>
          <a:prstGeom prst="rect">
            <a:avLst/>
          </a:prstGeom>
          <a:noFill/>
        </p:spPr>
        <p:txBody>
          <a:bodyPr wrap="square" rtlCol="0">
            <a:spAutoFit/>
          </a:bodyPr>
          <a:lstStyle/>
          <a:p>
            <a:r>
              <a:rPr lang="fr-FR" dirty="0"/>
              <a:t>Remontée panique  : 3’ pour redescendre puis 5’ mi profondeur + 1’ 6m + 5’ 3m</a:t>
            </a:r>
          </a:p>
          <a:p>
            <a:r>
              <a:rPr lang="fr-FR" dirty="0"/>
              <a:t>Temps de plongée = 38 + 3 + 5’ = 46’</a:t>
            </a:r>
          </a:p>
          <a:p>
            <a:r>
              <a:rPr lang="fr-FR" dirty="0"/>
              <a:t>Donc 46’ à 18m = Pas de palier donc application procédure de rattrapage.</a:t>
            </a:r>
          </a:p>
        </p:txBody>
      </p:sp>
      <p:sp>
        <p:nvSpPr>
          <p:cNvPr id="15" name="Rectangle 14">
            <a:extLst>
              <a:ext uri="{FF2B5EF4-FFF2-40B4-BE49-F238E27FC236}">
                <a16:creationId xmlns:a16="http://schemas.microsoft.com/office/drawing/2014/main" id="{6B979FDE-81ED-1C52-E6FA-1FCCD9090BCB}"/>
              </a:ext>
            </a:extLst>
          </p:cNvPr>
          <p:cNvSpPr/>
          <p:nvPr/>
        </p:nvSpPr>
        <p:spPr>
          <a:xfrm>
            <a:off x="7496065" y="1578718"/>
            <a:ext cx="2636763" cy="12215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DD061AE5-5033-DC5B-316D-57AD55CC8917}"/>
              </a:ext>
            </a:extLst>
          </p:cNvPr>
          <p:cNvSpPr/>
          <p:nvPr/>
        </p:nvSpPr>
        <p:spPr>
          <a:xfrm>
            <a:off x="6411433" y="4635795"/>
            <a:ext cx="429070" cy="2339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96F505FC-1C99-0178-2A87-5420EBC0FBE2}"/>
              </a:ext>
            </a:extLst>
          </p:cNvPr>
          <p:cNvSpPr/>
          <p:nvPr/>
        </p:nvSpPr>
        <p:spPr>
          <a:xfrm>
            <a:off x="5941828" y="5116883"/>
            <a:ext cx="951949" cy="21582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10h23</a:t>
            </a:r>
          </a:p>
        </p:txBody>
      </p:sp>
      <p:cxnSp>
        <p:nvCxnSpPr>
          <p:cNvPr id="19" name="Connecteur droit 18">
            <a:extLst>
              <a:ext uri="{FF2B5EF4-FFF2-40B4-BE49-F238E27FC236}">
                <a16:creationId xmlns:a16="http://schemas.microsoft.com/office/drawing/2014/main" id="{5A6586EB-C7A3-F937-9FB8-C51D9234D78E}"/>
              </a:ext>
            </a:extLst>
          </p:cNvPr>
          <p:cNvCxnSpPr/>
          <p:nvPr/>
        </p:nvCxnSpPr>
        <p:spPr>
          <a:xfrm flipV="1">
            <a:off x="7658986" y="2488019"/>
            <a:ext cx="241005" cy="393404"/>
          </a:xfrm>
          <a:prstGeom prst="line">
            <a:avLst/>
          </a:prstGeom>
        </p:spPr>
        <p:style>
          <a:lnRef idx="2">
            <a:schemeClr val="dk1"/>
          </a:lnRef>
          <a:fillRef idx="0">
            <a:schemeClr val="dk1"/>
          </a:fillRef>
          <a:effectRef idx="1">
            <a:schemeClr val="dk1"/>
          </a:effectRef>
          <a:fontRef idx="minor">
            <a:schemeClr val="tx1"/>
          </a:fontRef>
        </p:style>
      </p:cxnSp>
      <p:cxnSp>
        <p:nvCxnSpPr>
          <p:cNvPr id="21" name="Connecteur droit 20">
            <a:extLst>
              <a:ext uri="{FF2B5EF4-FFF2-40B4-BE49-F238E27FC236}">
                <a16:creationId xmlns:a16="http://schemas.microsoft.com/office/drawing/2014/main" id="{B2ADFB98-E1A9-393B-90AF-707FAAE33EBB}"/>
              </a:ext>
            </a:extLst>
          </p:cNvPr>
          <p:cNvCxnSpPr/>
          <p:nvPr/>
        </p:nvCxnSpPr>
        <p:spPr>
          <a:xfrm>
            <a:off x="7899991" y="2488019"/>
            <a:ext cx="448116" cy="0"/>
          </a:xfrm>
          <a:prstGeom prst="line">
            <a:avLst/>
          </a:prstGeom>
        </p:spPr>
        <p:style>
          <a:lnRef idx="2">
            <a:schemeClr val="dk1"/>
          </a:lnRef>
          <a:fillRef idx="0">
            <a:schemeClr val="dk1"/>
          </a:fillRef>
          <a:effectRef idx="1">
            <a:schemeClr val="dk1"/>
          </a:effectRef>
          <a:fontRef idx="minor">
            <a:schemeClr val="tx1"/>
          </a:fontRef>
        </p:style>
      </p:cxnSp>
      <p:cxnSp>
        <p:nvCxnSpPr>
          <p:cNvPr id="23" name="Connecteur droit 22">
            <a:extLst>
              <a:ext uri="{FF2B5EF4-FFF2-40B4-BE49-F238E27FC236}">
                <a16:creationId xmlns:a16="http://schemas.microsoft.com/office/drawing/2014/main" id="{30C8C75B-E1A5-4FBF-F396-474AB4B3AACE}"/>
              </a:ext>
            </a:extLst>
          </p:cNvPr>
          <p:cNvCxnSpPr/>
          <p:nvPr/>
        </p:nvCxnSpPr>
        <p:spPr>
          <a:xfrm flipV="1">
            <a:off x="8348107" y="2275367"/>
            <a:ext cx="104777" cy="212652"/>
          </a:xfrm>
          <a:prstGeom prst="line">
            <a:avLst/>
          </a:prstGeom>
        </p:spPr>
        <p:style>
          <a:lnRef idx="2">
            <a:schemeClr val="dk1"/>
          </a:lnRef>
          <a:fillRef idx="0">
            <a:schemeClr val="dk1"/>
          </a:fillRef>
          <a:effectRef idx="1">
            <a:schemeClr val="dk1"/>
          </a:effectRef>
          <a:fontRef idx="minor">
            <a:schemeClr val="tx1"/>
          </a:fontRef>
        </p:style>
      </p:cxnSp>
      <p:cxnSp>
        <p:nvCxnSpPr>
          <p:cNvPr id="25" name="Connecteur droit 24">
            <a:extLst>
              <a:ext uri="{FF2B5EF4-FFF2-40B4-BE49-F238E27FC236}">
                <a16:creationId xmlns:a16="http://schemas.microsoft.com/office/drawing/2014/main" id="{C27B4C98-25FD-2867-DC8C-BFD82D22EF4C}"/>
              </a:ext>
            </a:extLst>
          </p:cNvPr>
          <p:cNvCxnSpPr/>
          <p:nvPr/>
        </p:nvCxnSpPr>
        <p:spPr>
          <a:xfrm>
            <a:off x="8452884" y="2275366"/>
            <a:ext cx="448116" cy="0"/>
          </a:xfrm>
          <a:prstGeom prst="line">
            <a:avLst/>
          </a:prstGeom>
        </p:spPr>
        <p:style>
          <a:lnRef idx="2">
            <a:schemeClr val="dk1"/>
          </a:lnRef>
          <a:fillRef idx="0">
            <a:schemeClr val="dk1"/>
          </a:fillRef>
          <a:effectRef idx="1">
            <a:schemeClr val="dk1"/>
          </a:effectRef>
          <a:fontRef idx="minor">
            <a:schemeClr val="tx1"/>
          </a:fontRef>
        </p:style>
      </p:cxnSp>
      <p:cxnSp>
        <p:nvCxnSpPr>
          <p:cNvPr id="27" name="Connecteur droit 26">
            <a:extLst>
              <a:ext uri="{FF2B5EF4-FFF2-40B4-BE49-F238E27FC236}">
                <a16:creationId xmlns:a16="http://schemas.microsoft.com/office/drawing/2014/main" id="{99408D1E-2C3F-65BB-F30A-D0E225B14A0A}"/>
              </a:ext>
            </a:extLst>
          </p:cNvPr>
          <p:cNvCxnSpPr/>
          <p:nvPr/>
        </p:nvCxnSpPr>
        <p:spPr>
          <a:xfrm flipV="1">
            <a:off x="8901000" y="1924493"/>
            <a:ext cx="243000" cy="350873"/>
          </a:xfrm>
          <a:prstGeom prst="line">
            <a:avLst/>
          </a:prstGeom>
        </p:spPr>
        <p:style>
          <a:lnRef idx="2">
            <a:schemeClr val="dk1"/>
          </a:lnRef>
          <a:fillRef idx="0">
            <a:schemeClr val="dk1"/>
          </a:fillRef>
          <a:effectRef idx="1">
            <a:schemeClr val="dk1"/>
          </a:effectRef>
          <a:fontRef idx="minor">
            <a:schemeClr val="tx1"/>
          </a:fontRef>
        </p:style>
      </p:cxnSp>
      <p:sp>
        <p:nvSpPr>
          <p:cNvPr id="28" name="ZoneTexte 27">
            <a:extLst>
              <a:ext uri="{FF2B5EF4-FFF2-40B4-BE49-F238E27FC236}">
                <a16:creationId xmlns:a16="http://schemas.microsoft.com/office/drawing/2014/main" id="{98597B84-DD9F-5932-CEAF-930CEA064C9D}"/>
              </a:ext>
            </a:extLst>
          </p:cNvPr>
          <p:cNvSpPr txBox="1"/>
          <p:nvPr/>
        </p:nvSpPr>
        <p:spPr>
          <a:xfrm>
            <a:off x="7870417" y="2169593"/>
            <a:ext cx="552893" cy="307777"/>
          </a:xfrm>
          <a:prstGeom prst="rect">
            <a:avLst/>
          </a:prstGeom>
          <a:noFill/>
        </p:spPr>
        <p:txBody>
          <a:bodyPr wrap="square" rtlCol="0">
            <a:spAutoFit/>
          </a:bodyPr>
          <a:lstStyle/>
          <a:p>
            <a:r>
              <a:rPr lang="fr-FR" sz="1400" dirty="0"/>
              <a:t>6m</a:t>
            </a:r>
          </a:p>
        </p:txBody>
      </p:sp>
      <p:sp>
        <p:nvSpPr>
          <p:cNvPr id="29" name="ZoneTexte 28">
            <a:extLst>
              <a:ext uri="{FF2B5EF4-FFF2-40B4-BE49-F238E27FC236}">
                <a16:creationId xmlns:a16="http://schemas.microsoft.com/office/drawing/2014/main" id="{ED73B7BF-5F73-7A76-5895-D1290AE4E47B}"/>
              </a:ext>
            </a:extLst>
          </p:cNvPr>
          <p:cNvSpPr txBox="1"/>
          <p:nvPr/>
        </p:nvSpPr>
        <p:spPr>
          <a:xfrm>
            <a:off x="7986600" y="2503106"/>
            <a:ext cx="523319" cy="307777"/>
          </a:xfrm>
          <a:prstGeom prst="rect">
            <a:avLst/>
          </a:prstGeom>
          <a:noFill/>
        </p:spPr>
        <p:txBody>
          <a:bodyPr wrap="square" rtlCol="0">
            <a:spAutoFit/>
          </a:bodyPr>
          <a:lstStyle/>
          <a:p>
            <a:r>
              <a:rPr lang="fr-FR" sz="1400" dirty="0"/>
              <a:t>1’</a:t>
            </a:r>
          </a:p>
        </p:txBody>
      </p:sp>
      <p:sp>
        <p:nvSpPr>
          <p:cNvPr id="30" name="ZoneTexte 29">
            <a:extLst>
              <a:ext uri="{FF2B5EF4-FFF2-40B4-BE49-F238E27FC236}">
                <a16:creationId xmlns:a16="http://schemas.microsoft.com/office/drawing/2014/main" id="{572A9F9F-DD45-DD06-C1A4-00A2B088BED9}"/>
              </a:ext>
            </a:extLst>
          </p:cNvPr>
          <p:cNvSpPr txBox="1"/>
          <p:nvPr/>
        </p:nvSpPr>
        <p:spPr>
          <a:xfrm>
            <a:off x="4898957" y="1371240"/>
            <a:ext cx="1197043" cy="523220"/>
          </a:xfrm>
          <a:prstGeom prst="rect">
            <a:avLst/>
          </a:prstGeom>
          <a:noFill/>
        </p:spPr>
        <p:txBody>
          <a:bodyPr wrap="square" rtlCol="0">
            <a:spAutoFit/>
          </a:bodyPr>
          <a:lstStyle/>
          <a:p>
            <a:r>
              <a:rPr lang="fr-FR" sz="1400" dirty="0"/>
              <a:t>	HS 10h08</a:t>
            </a:r>
          </a:p>
        </p:txBody>
      </p:sp>
      <p:sp>
        <p:nvSpPr>
          <p:cNvPr id="31" name="ZoneTexte 30">
            <a:extLst>
              <a:ext uri="{FF2B5EF4-FFF2-40B4-BE49-F238E27FC236}">
                <a16:creationId xmlns:a16="http://schemas.microsoft.com/office/drawing/2014/main" id="{FB4D6E76-D593-01A8-FBF7-0FAD390D97EF}"/>
              </a:ext>
            </a:extLst>
          </p:cNvPr>
          <p:cNvSpPr txBox="1"/>
          <p:nvPr/>
        </p:nvSpPr>
        <p:spPr>
          <a:xfrm>
            <a:off x="5772042" y="4608385"/>
            <a:ext cx="1275907" cy="276999"/>
          </a:xfrm>
          <a:prstGeom prst="rect">
            <a:avLst/>
          </a:prstGeom>
          <a:noFill/>
        </p:spPr>
        <p:txBody>
          <a:bodyPr wrap="square" rtlCol="0">
            <a:spAutoFit/>
          </a:bodyPr>
          <a:lstStyle/>
          <a:p>
            <a:r>
              <a:rPr lang="fr-FR" sz="1200" dirty="0"/>
              <a:t>1’ 6m et 5’ 3m</a:t>
            </a:r>
          </a:p>
        </p:txBody>
      </p:sp>
      <p:sp>
        <p:nvSpPr>
          <p:cNvPr id="32" name="ZoneTexte 31">
            <a:extLst>
              <a:ext uri="{FF2B5EF4-FFF2-40B4-BE49-F238E27FC236}">
                <a16:creationId xmlns:a16="http://schemas.microsoft.com/office/drawing/2014/main" id="{629FFA84-BFD3-42A8-4D5F-CB2CAC2C4C21}"/>
              </a:ext>
            </a:extLst>
          </p:cNvPr>
          <p:cNvSpPr txBox="1"/>
          <p:nvPr/>
        </p:nvSpPr>
        <p:spPr>
          <a:xfrm>
            <a:off x="8509919" y="2027201"/>
            <a:ext cx="552893" cy="307777"/>
          </a:xfrm>
          <a:prstGeom prst="rect">
            <a:avLst/>
          </a:prstGeom>
          <a:noFill/>
        </p:spPr>
        <p:txBody>
          <a:bodyPr wrap="square" rtlCol="0">
            <a:spAutoFit/>
          </a:bodyPr>
          <a:lstStyle/>
          <a:p>
            <a:r>
              <a:rPr lang="fr-FR" sz="1400" dirty="0"/>
              <a:t>3m</a:t>
            </a:r>
          </a:p>
        </p:txBody>
      </p:sp>
      <p:sp>
        <p:nvSpPr>
          <p:cNvPr id="33" name="ZoneTexte 32">
            <a:extLst>
              <a:ext uri="{FF2B5EF4-FFF2-40B4-BE49-F238E27FC236}">
                <a16:creationId xmlns:a16="http://schemas.microsoft.com/office/drawing/2014/main" id="{C084AB3C-4FDE-BA5D-4F66-E6D0A4FB96C1}"/>
              </a:ext>
            </a:extLst>
          </p:cNvPr>
          <p:cNvSpPr txBox="1"/>
          <p:nvPr/>
        </p:nvSpPr>
        <p:spPr>
          <a:xfrm>
            <a:off x="8561253" y="2283797"/>
            <a:ext cx="552893" cy="307777"/>
          </a:xfrm>
          <a:prstGeom prst="rect">
            <a:avLst/>
          </a:prstGeom>
          <a:noFill/>
        </p:spPr>
        <p:txBody>
          <a:bodyPr wrap="square" rtlCol="0">
            <a:spAutoFit/>
          </a:bodyPr>
          <a:lstStyle/>
          <a:p>
            <a:r>
              <a:rPr lang="fr-FR" sz="1400" dirty="0"/>
              <a:t>5’</a:t>
            </a:r>
          </a:p>
        </p:txBody>
      </p:sp>
      <p:sp>
        <p:nvSpPr>
          <p:cNvPr id="34" name="ZoneTexte 33">
            <a:extLst>
              <a:ext uri="{FF2B5EF4-FFF2-40B4-BE49-F238E27FC236}">
                <a16:creationId xmlns:a16="http://schemas.microsoft.com/office/drawing/2014/main" id="{F7A71AD7-1011-E8A2-2611-5A3DDA002490}"/>
              </a:ext>
            </a:extLst>
          </p:cNvPr>
          <p:cNvSpPr txBox="1"/>
          <p:nvPr/>
        </p:nvSpPr>
        <p:spPr>
          <a:xfrm>
            <a:off x="8873644" y="1586683"/>
            <a:ext cx="988828" cy="307777"/>
          </a:xfrm>
          <a:prstGeom prst="rect">
            <a:avLst/>
          </a:prstGeom>
          <a:noFill/>
        </p:spPr>
        <p:txBody>
          <a:bodyPr wrap="square" rtlCol="0">
            <a:spAutoFit/>
          </a:bodyPr>
          <a:lstStyle/>
          <a:p>
            <a:r>
              <a:rPr lang="fr-FR" sz="1400" dirty="0"/>
              <a:t>HS 10h23</a:t>
            </a:r>
          </a:p>
        </p:txBody>
      </p:sp>
      <p:sp>
        <p:nvSpPr>
          <p:cNvPr id="35" name="ZoneTexte 34">
            <a:extLst>
              <a:ext uri="{FF2B5EF4-FFF2-40B4-BE49-F238E27FC236}">
                <a16:creationId xmlns:a16="http://schemas.microsoft.com/office/drawing/2014/main" id="{1D8D702C-1E72-C95C-73A8-EE5AB03E7A3D}"/>
              </a:ext>
            </a:extLst>
          </p:cNvPr>
          <p:cNvSpPr txBox="1"/>
          <p:nvPr/>
        </p:nvSpPr>
        <p:spPr>
          <a:xfrm>
            <a:off x="6050037" y="5085620"/>
            <a:ext cx="797442" cy="307777"/>
          </a:xfrm>
          <a:prstGeom prst="rect">
            <a:avLst/>
          </a:prstGeom>
          <a:noFill/>
        </p:spPr>
        <p:txBody>
          <a:bodyPr wrap="square" rtlCol="0">
            <a:spAutoFit/>
          </a:bodyPr>
          <a:lstStyle/>
          <a:p>
            <a:r>
              <a:rPr lang="fr-FR" sz="1400" dirty="0"/>
              <a:t>10h23</a:t>
            </a:r>
          </a:p>
        </p:txBody>
      </p:sp>
    </p:spTree>
    <p:extLst>
      <p:ext uri="{BB962C8B-B14F-4D97-AF65-F5344CB8AC3E}">
        <p14:creationId xmlns:p14="http://schemas.microsoft.com/office/powerpoint/2010/main" val="233538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8FFF0AEA-6007-5616-276E-34B5A22D00B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Préconisations des tables fédérales – Remontée rapide</a:t>
            </a:r>
          </a:p>
        </p:txBody>
      </p:sp>
      <p:pic>
        <p:nvPicPr>
          <p:cNvPr id="5" name="Espace réservé du contenu 4">
            <a:extLst>
              <a:ext uri="{FF2B5EF4-FFF2-40B4-BE49-F238E27FC236}">
                <a16:creationId xmlns:a16="http://schemas.microsoft.com/office/drawing/2014/main" id="{418EADB9-479D-2840-5DD3-CB6783B5CCEB}"/>
              </a:ext>
            </a:extLst>
          </p:cNvPr>
          <p:cNvPicPr>
            <a:picLocks noGrp="1" noChangeAspect="1"/>
          </p:cNvPicPr>
          <p:nvPr>
            <p:ph idx="1"/>
          </p:nvPr>
        </p:nvPicPr>
        <p:blipFill>
          <a:blip r:embed="rId2"/>
          <a:stretch>
            <a:fillRect/>
          </a:stretch>
        </p:blipFill>
        <p:spPr>
          <a:xfrm>
            <a:off x="5262584" y="467208"/>
            <a:ext cx="5705435" cy="5923584"/>
          </a:xfrm>
          <a:prstGeom prst="rect">
            <a:avLst/>
          </a:prstGeom>
        </p:spPr>
      </p:pic>
    </p:spTree>
    <p:extLst>
      <p:ext uri="{BB962C8B-B14F-4D97-AF65-F5344CB8AC3E}">
        <p14:creationId xmlns:p14="http://schemas.microsoft.com/office/powerpoint/2010/main" val="4075828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25C45-5895-69A0-68FE-C615A8C504B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BC01C30-A2EB-1D1F-CBFB-421157C01269}"/>
              </a:ext>
            </a:extLst>
          </p:cNvPr>
          <p:cNvSpPr>
            <a:spLocks noGrp="1"/>
          </p:cNvSpPr>
          <p:nvPr>
            <p:ph type="title"/>
          </p:nvPr>
        </p:nvSpPr>
        <p:spPr>
          <a:xfrm>
            <a:off x="838200" y="138555"/>
            <a:ext cx="10515600" cy="1325563"/>
          </a:xfrm>
        </p:spPr>
        <p:txBody>
          <a:bodyPr/>
          <a:lstStyle/>
          <a:p>
            <a:pPr algn="ctr"/>
            <a:r>
              <a:rPr lang="fr-FR" dirty="0"/>
              <a:t>Exercice 12 (corrigé) - </a:t>
            </a:r>
            <a:r>
              <a:rPr lang="fr-FR" sz="3200" dirty="0"/>
              <a:t>TABLES</a:t>
            </a:r>
            <a:endParaRPr lang="fr-FR" dirty="0"/>
          </a:p>
        </p:txBody>
      </p:sp>
      <p:sp>
        <p:nvSpPr>
          <p:cNvPr id="8" name="Rectangle 7">
            <a:extLst>
              <a:ext uri="{FF2B5EF4-FFF2-40B4-BE49-F238E27FC236}">
                <a16:creationId xmlns:a16="http://schemas.microsoft.com/office/drawing/2014/main" id="{6F9F904D-D945-33FC-963A-C36DE90F7A52}"/>
              </a:ext>
            </a:extLst>
          </p:cNvPr>
          <p:cNvSpPr/>
          <p:nvPr/>
        </p:nvSpPr>
        <p:spPr>
          <a:xfrm>
            <a:off x="467833" y="4869712"/>
            <a:ext cx="2902688" cy="18497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EF04ABBF-89F2-24F7-9A15-B04B3A6368DC}"/>
              </a:ext>
            </a:extLst>
          </p:cNvPr>
          <p:cNvPicPr>
            <a:picLocks noChangeAspect="1"/>
          </p:cNvPicPr>
          <p:nvPr/>
        </p:nvPicPr>
        <p:blipFill>
          <a:blip r:embed="rId2"/>
          <a:stretch>
            <a:fillRect/>
          </a:stretch>
        </p:blipFill>
        <p:spPr>
          <a:xfrm>
            <a:off x="1652587" y="1464118"/>
            <a:ext cx="8886825" cy="4867275"/>
          </a:xfrm>
          <a:prstGeom prst="rect">
            <a:avLst/>
          </a:prstGeom>
        </p:spPr>
      </p:pic>
      <p:sp>
        <p:nvSpPr>
          <p:cNvPr id="9" name="Rectangle 8">
            <a:extLst>
              <a:ext uri="{FF2B5EF4-FFF2-40B4-BE49-F238E27FC236}">
                <a16:creationId xmlns:a16="http://schemas.microsoft.com/office/drawing/2014/main" id="{0DD53342-7DE5-C988-C5ED-C724FE736D02}"/>
              </a:ext>
            </a:extLst>
          </p:cNvPr>
          <p:cNvSpPr/>
          <p:nvPr/>
        </p:nvSpPr>
        <p:spPr>
          <a:xfrm>
            <a:off x="467833" y="5044273"/>
            <a:ext cx="3199815" cy="18137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a:extLst>
              <a:ext uri="{FF2B5EF4-FFF2-40B4-BE49-F238E27FC236}">
                <a16:creationId xmlns:a16="http://schemas.microsoft.com/office/drawing/2014/main" id="{40871C1A-AF4E-87FB-7461-246F32984BB2}"/>
              </a:ext>
            </a:extLst>
          </p:cNvPr>
          <p:cNvCxnSpPr/>
          <p:nvPr/>
        </p:nvCxnSpPr>
        <p:spPr>
          <a:xfrm flipH="1">
            <a:off x="2497133" y="4407617"/>
            <a:ext cx="1913860" cy="0"/>
          </a:xfrm>
          <a:prstGeom prst="straightConnector1">
            <a:avLst/>
          </a:prstGeom>
          <a:ln w="28575">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68767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611C2-F10F-3137-FA10-A6C03F807F9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0CBE743-8036-60D4-CCED-447500317F9C}"/>
              </a:ext>
            </a:extLst>
          </p:cNvPr>
          <p:cNvSpPr>
            <a:spLocks noGrp="1"/>
          </p:cNvSpPr>
          <p:nvPr>
            <p:ph type="title"/>
          </p:nvPr>
        </p:nvSpPr>
        <p:spPr>
          <a:xfrm>
            <a:off x="838200" y="138555"/>
            <a:ext cx="10515600" cy="1325563"/>
          </a:xfrm>
        </p:spPr>
        <p:txBody>
          <a:bodyPr/>
          <a:lstStyle/>
          <a:p>
            <a:pPr algn="ctr"/>
            <a:r>
              <a:rPr lang="fr-FR" dirty="0"/>
              <a:t>Exercice 13</a:t>
            </a:r>
          </a:p>
        </p:txBody>
      </p:sp>
      <p:sp>
        <p:nvSpPr>
          <p:cNvPr id="3" name="Espace réservé du contenu 2">
            <a:extLst>
              <a:ext uri="{FF2B5EF4-FFF2-40B4-BE49-F238E27FC236}">
                <a16:creationId xmlns:a16="http://schemas.microsoft.com/office/drawing/2014/main" id="{A835DFEA-0232-1B5F-4B81-1CD67DAE5C01}"/>
              </a:ext>
            </a:extLst>
          </p:cNvPr>
          <p:cNvSpPr>
            <a:spLocks noGrp="1"/>
          </p:cNvSpPr>
          <p:nvPr>
            <p:ph idx="1"/>
          </p:nvPr>
        </p:nvSpPr>
        <p:spPr>
          <a:xfrm>
            <a:off x="838200" y="1464118"/>
            <a:ext cx="10515600" cy="4351338"/>
          </a:xfrm>
        </p:spPr>
        <p:txBody>
          <a:bodyPr/>
          <a:lstStyle/>
          <a:p>
            <a:r>
              <a:rPr lang="fr-FR" sz="1800" b="0" i="0" u="none" strike="noStrike" baseline="0" dirty="0">
                <a:solidFill>
                  <a:srgbClr val="004892"/>
                </a:solidFill>
                <a:latin typeface="Trebuchet MS" panose="020B0603020202020204" pitchFamily="34" charset="0"/>
              </a:rPr>
              <a:t>Kamel et Léon effectuent la première plongée du matin à 9H00. Ils descendent à 30 mètres et restent 25 minutes. Après 14 minutes en surface, ils redescendent à 20 mètres décrocher l’encre. Au bout de 15 minutes, en panique ils remontent à la surface prévenir qu’ils n’y arrivent pas. L’explication dure 2 minutes (temps de remontée égal à 0), ils replongent alors et appliquent la procédure.</a:t>
            </a:r>
          </a:p>
          <a:p>
            <a:pPr marL="0" indent="0">
              <a:buNone/>
            </a:pPr>
            <a:r>
              <a:rPr lang="fr-FR" sz="1800" b="0" i="0" u="none" strike="noStrike" baseline="0" dirty="0">
                <a:solidFill>
                  <a:srgbClr val="004892"/>
                </a:solidFill>
                <a:latin typeface="Trebuchet MS" panose="020B0603020202020204" pitchFamily="34" charset="0"/>
              </a:rPr>
              <a:t>Faire un schéma et indiquez les paliers à respecter, le GPS ainsi que l’heure de sortie</a:t>
            </a:r>
            <a:endParaRPr lang="fr-FR" sz="1800" dirty="0">
              <a:solidFill>
                <a:srgbClr val="004892"/>
              </a:solidFill>
            </a:endParaRPr>
          </a:p>
        </p:txBody>
      </p:sp>
    </p:spTree>
    <p:extLst>
      <p:ext uri="{BB962C8B-B14F-4D97-AF65-F5344CB8AC3E}">
        <p14:creationId xmlns:p14="http://schemas.microsoft.com/office/powerpoint/2010/main" val="357396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C7122-953D-24B6-00DB-014A4231317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A3C95DC-228C-F325-EBCD-69A39126E61F}"/>
              </a:ext>
            </a:extLst>
          </p:cNvPr>
          <p:cNvSpPr>
            <a:spLocks noGrp="1"/>
          </p:cNvSpPr>
          <p:nvPr>
            <p:ph type="title"/>
          </p:nvPr>
        </p:nvSpPr>
        <p:spPr>
          <a:xfrm>
            <a:off x="838200" y="138555"/>
            <a:ext cx="10515600" cy="1325563"/>
          </a:xfrm>
        </p:spPr>
        <p:txBody>
          <a:bodyPr/>
          <a:lstStyle/>
          <a:p>
            <a:pPr algn="ctr"/>
            <a:r>
              <a:rPr lang="fr-FR" dirty="0"/>
              <a:t>Exercice 1</a:t>
            </a:r>
          </a:p>
        </p:txBody>
      </p:sp>
      <p:sp>
        <p:nvSpPr>
          <p:cNvPr id="3" name="Espace réservé du contenu 2">
            <a:extLst>
              <a:ext uri="{FF2B5EF4-FFF2-40B4-BE49-F238E27FC236}">
                <a16:creationId xmlns:a16="http://schemas.microsoft.com/office/drawing/2014/main" id="{1BA992CF-2714-6595-5C76-2E9456210AA2}"/>
              </a:ext>
            </a:extLst>
          </p:cNvPr>
          <p:cNvSpPr>
            <a:spLocks noGrp="1"/>
          </p:cNvSpPr>
          <p:nvPr>
            <p:ph idx="1"/>
          </p:nvPr>
        </p:nvSpPr>
        <p:spPr>
          <a:xfrm>
            <a:off x="838200" y="1464118"/>
            <a:ext cx="10515600" cy="4351338"/>
          </a:xfrm>
        </p:spPr>
        <p:txBody>
          <a:bodyPr/>
          <a:lstStyle/>
          <a:p>
            <a:pPr algn="l"/>
            <a:r>
              <a:rPr lang="fr-FR" sz="1800" b="0" i="0" u="none" strike="noStrike" baseline="0" dirty="0">
                <a:solidFill>
                  <a:srgbClr val="004892"/>
                </a:solidFill>
                <a:latin typeface="Trebuchet MS" panose="020B0603020202020204" pitchFamily="34" charset="0"/>
              </a:rPr>
              <a:t>Pour leur première plongée, André et Mathieu amorcent leur descente à 10h00. Ils explorent une épave à 22 m de profondeur et décident de remonter à 10h25. </a:t>
            </a:r>
          </a:p>
          <a:p>
            <a:pPr marL="0" indent="0" algn="l">
              <a:buNone/>
            </a:pPr>
            <a:r>
              <a:rPr lang="fr-FR" sz="1800" b="0" i="0" u="none" strike="noStrike" baseline="0" dirty="0">
                <a:solidFill>
                  <a:srgbClr val="004892"/>
                </a:solidFill>
                <a:latin typeface="Trebuchet MS" panose="020B0603020202020204" pitchFamily="34" charset="0"/>
              </a:rPr>
              <a:t>Faire un schéma et indiquez les paliers à respecter, le GPS ainsi que l’heure de sortie</a:t>
            </a:r>
            <a:endParaRPr lang="fr-FR" dirty="0">
              <a:solidFill>
                <a:srgbClr val="004892"/>
              </a:solidFill>
            </a:endParaRPr>
          </a:p>
        </p:txBody>
      </p:sp>
    </p:spTree>
    <p:extLst>
      <p:ext uri="{BB962C8B-B14F-4D97-AF65-F5344CB8AC3E}">
        <p14:creationId xmlns:p14="http://schemas.microsoft.com/office/powerpoint/2010/main" val="781681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2A9E9-CF7E-34FB-153E-CFBEAC17284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95BBD6C-8791-EABA-D35E-C96302FEC22E}"/>
              </a:ext>
            </a:extLst>
          </p:cNvPr>
          <p:cNvSpPr>
            <a:spLocks noGrp="1"/>
          </p:cNvSpPr>
          <p:nvPr>
            <p:ph type="title"/>
          </p:nvPr>
        </p:nvSpPr>
        <p:spPr>
          <a:xfrm>
            <a:off x="838200" y="138555"/>
            <a:ext cx="10515600" cy="1325563"/>
          </a:xfrm>
        </p:spPr>
        <p:txBody>
          <a:bodyPr/>
          <a:lstStyle/>
          <a:p>
            <a:pPr algn="ctr"/>
            <a:r>
              <a:rPr lang="fr-FR" dirty="0"/>
              <a:t>Exercice 13 (corrigé)</a:t>
            </a:r>
          </a:p>
        </p:txBody>
      </p:sp>
      <p:pic>
        <p:nvPicPr>
          <p:cNvPr id="7" name="Espace réservé du contenu 6">
            <a:extLst>
              <a:ext uri="{FF2B5EF4-FFF2-40B4-BE49-F238E27FC236}">
                <a16:creationId xmlns:a16="http://schemas.microsoft.com/office/drawing/2014/main" id="{EE4EFD73-DB25-9E2F-24EB-D6C40CA82225}"/>
              </a:ext>
            </a:extLst>
          </p:cNvPr>
          <p:cNvPicPr>
            <a:picLocks noGrp="1" noChangeAspect="1"/>
          </p:cNvPicPr>
          <p:nvPr>
            <p:ph idx="1"/>
          </p:nvPr>
        </p:nvPicPr>
        <p:blipFill>
          <a:blip r:embed="rId2"/>
          <a:stretch>
            <a:fillRect/>
          </a:stretch>
        </p:blipFill>
        <p:spPr>
          <a:xfrm>
            <a:off x="945927" y="1464118"/>
            <a:ext cx="10300145" cy="4805363"/>
          </a:xfrm>
        </p:spPr>
      </p:pic>
      <p:sp>
        <p:nvSpPr>
          <p:cNvPr id="8" name="Rectangle 7">
            <a:extLst>
              <a:ext uri="{FF2B5EF4-FFF2-40B4-BE49-F238E27FC236}">
                <a16:creationId xmlns:a16="http://schemas.microsoft.com/office/drawing/2014/main" id="{DAD65A7B-98D7-CFFA-F61B-ED08B213EF5E}"/>
              </a:ext>
            </a:extLst>
          </p:cNvPr>
          <p:cNvSpPr/>
          <p:nvPr/>
        </p:nvSpPr>
        <p:spPr>
          <a:xfrm>
            <a:off x="329609" y="5231219"/>
            <a:ext cx="1063256" cy="148822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droit avec flèche 9">
            <a:extLst>
              <a:ext uri="{FF2B5EF4-FFF2-40B4-BE49-F238E27FC236}">
                <a16:creationId xmlns:a16="http://schemas.microsoft.com/office/drawing/2014/main" id="{AE2A69E0-F3E7-9907-E10D-C31D6AD5C558}"/>
              </a:ext>
            </a:extLst>
          </p:cNvPr>
          <p:cNvCxnSpPr/>
          <p:nvPr/>
        </p:nvCxnSpPr>
        <p:spPr>
          <a:xfrm>
            <a:off x="6517758" y="3891516"/>
            <a:ext cx="1084521" cy="0"/>
          </a:xfrm>
          <a:prstGeom prst="straightConnector1">
            <a:avLst/>
          </a:prstGeom>
          <a:ln w="28575">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12218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772CD-CEBD-2095-B3DE-ADAF07E3059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7DD1575-93D7-9A0B-8FE4-46699486DD77}"/>
              </a:ext>
            </a:extLst>
          </p:cNvPr>
          <p:cNvSpPr>
            <a:spLocks noGrp="1"/>
          </p:cNvSpPr>
          <p:nvPr>
            <p:ph type="title"/>
          </p:nvPr>
        </p:nvSpPr>
        <p:spPr>
          <a:xfrm>
            <a:off x="838200" y="138555"/>
            <a:ext cx="10515600" cy="1325563"/>
          </a:xfrm>
        </p:spPr>
        <p:txBody>
          <a:bodyPr/>
          <a:lstStyle/>
          <a:p>
            <a:pPr algn="ctr"/>
            <a:r>
              <a:rPr lang="fr-FR" dirty="0"/>
              <a:t>Exercice 14</a:t>
            </a:r>
          </a:p>
        </p:txBody>
      </p:sp>
      <p:sp>
        <p:nvSpPr>
          <p:cNvPr id="3" name="Espace réservé du contenu 2">
            <a:extLst>
              <a:ext uri="{FF2B5EF4-FFF2-40B4-BE49-F238E27FC236}">
                <a16:creationId xmlns:a16="http://schemas.microsoft.com/office/drawing/2014/main" id="{77E7991D-42AE-6B16-B726-D3A10D6226A8}"/>
              </a:ext>
            </a:extLst>
          </p:cNvPr>
          <p:cNvSpPr>
            <a:spLocks noGrp="1"/>
          </p:cNvSpPr>
          <p:nvPr>
            <p:ph idx="1"/>
          </p:nvPr>
        </p:nvSpPr>
        <p:spPr>
          <a:xfrm>
            <a:off x="838200" y="1464118"/>
            <a:ext cx="10515600" cy="4351338"/>
          </a:xfrm>
        </p:spPr>
        <p:txBody>
          <a:bodyPr/>
          <a:lstStyle/>
          <a:p>
            <a:r>
              <a:rPr lang="fr-FR" sz="1800" b="0" i="0" u="none" strike="noStrike" baseline="0" dirty="0">
                <a:solidFill>
                  <a:srgbClr val="004892"/>
                </a:solidFill>
                <a:latin typeface="Trebuchet MS" panose="020B0603020202020204" pitchFamily="34" charset="0"/>
              </a:rPr>
              <a:t>Batman, Robin et leur club des </a:t>
            </a:r>
            <a:r>
              <a:rPr lang="fr-FR" sz="1800" b="0" i="0" u="none" strike="noStrike" baseline="0" dirty="0" err="1">
                <a:solidFill>
                  <a:srgbClr val="004892"/>
                </a:solidFill>
                <a:latin typeface="Trebuchet MS" panose="020B0603020202020204" pitchFamily="34" charset="0"/>
              </a:rPr>
              <a:t>Hydronautes</a:t>
            </a:r>
            <a:r>
              <a:rPr lang="fr-FR" sz="1800" b="0" i="0" u="none" strike="noStrike" baseline="0" dirty="0">
                <a:solidFill>
                  <a:srgbClr val="004892"/>
                </a:solidFill>
                <a:latin typeface="Trebuchet MS" panose="020B0603020202020204" pitchFamily="34" charset="0"/>
              </a:rPr>
              <a:t> partent à 10H00 pour une plongée de 20 minutes à 35 mètres. Après déjeuner, ils repartent à 14H00 pour la plongée de l’après midi. Ils descendent à 25 mètres, mais après 20 minutes, ils font surface par erreur. Le temps en surface est le temps maximum autorisé puis ils replongent pour appliquer la procédure.</a:t>
            </a:r>
          </a:p>
          <a:p>
            <a:pPr marL="0" indent="0">
              <a:buNone/>
            </a:pPr>
            <a:r>
              <a:rPr lang="fr-FR" sz="1800" b="0" i="0" u="none" strike="noStrike" baseline="0" dirty="0">
                <a:solidFill>
                  <a:srgbClr val="004892"/>
                </a:solidFill>
                <a:latin typeface="Trebuchet MS" panose="020B0603020202020204" pitchFamily="34" charset="0"/>
              </a:rPr>
              <a:t>Faire un schéma et indiquez les paliers à respecter, le GPS ainsi que l’heure de sortie</a:t>
            </a:r>
            <a:endParaRPr lang="fr-FR" sz="1800" dirty="0">
              <a:solidFill>
                <a:srgbClr val="004892"/>
              </a:solidFill>
            </a:endParaRPr>
          </a:p>
        </p:txBody>
      </p:sp>
    </p:spTree>
    <p:extLst>
      <p:ext uri="{BB962C8B-B14F-4D97-AF65-F5344CB8AC3E}">
        <p14:creationId xmlns:p14="http://schemas.microsoft.com/office/powerpoint/2010/main" val="2391553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AE835-21A4-FECB-3075-F47103F4CE6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F47DEC3-D30F-CD6E-002D-F7A5EC5A0D67}"/>
              </a:ext>
            </a:extLst>
          </p:cNvPr>
          <p:cNvSpPr>
            <a:spLocks noGrp="1"/>
          </p:cNvSpPr>
          <p:nvPr>
            <p:ph type="title"/>
          </p:nvPr>
        </p:nvSpPr>
        <p:spPr>
          <a:xfrm>
            <a:off x="838200" y="138555"/>
            <a:ext cx="10515600" cy="1325563"/>
          </a:xfrm>
        </p:spPr>
        <p:txBody>
          <a:bodyPr/>
          <a:lstStyle/>
          <a:p>
            <a:pPr algn="ctr"/>
            <a:r>
              <a:rPr lang="fr-FR" dirty="0"/>
              <a:t>Exercice 14 (corrigé) – </a:t>
            </a:r>
            <a:r>
              <a:rPr lang="fr-FR" sz="3200" dirty="0"/>
              <a:t>Préconisations fédérales</a:t>
            </a:r>
            <a:endParaRPr lang="fr-FR" dirty="0"/>
          </a:p>
        </p:txBody>
      </p:sp>
      <p:pic>
        <p:nvPicPr>
          <p:cNvPr id="7" name="Espace réservé du contenu 6">
            <a:extLst>
              <a:ext uri="{FF2B5EF4-FFF2-40B4-BE49-F238E27FC236}">
                <a16:creationId xmlns:a16="http://schemas.microsoft.com/office/drawing/2014/main" id="{A494B850-61C5-60DB-F89D-DB2A94E4E5AD}"/>
              </a:ext>
            </a:extLst>
          </p:cNvPr>
          <p:cNvPicPr>
            <a:picLocks noGrp="1" noChangeAspect="1"/>
          </p:cNvPicPr>
          <p:nvPr>
            <p:ph idx="1"/>
          </p:nvPr>
        </p:nvPicPr>
        <p:blipFill>
          <a:blip r:embed="rId2"/>
          <a:stretch>
            <a:fillRect/>
          </a:stretch>
        </p:blipFill>
        <p:spPr>
          <a:xfrm>
            <a:off x="1176271" y="1554251"/>
            <a:ext cx="9839458" cy="4909791"/>
          </a:xfrm>
        </p:spPr>
      </p:pic>
      <p:sp>
        <p:nvSpPr>
          <p:cNvPr id="8" name="Rectangle 7">
            <a:extLst>
              <a:ext uri="{FF2B5EF4-FFF2-40B4-BE49-F238E27FC236}">
                <a16:creationId xmlns:a16="http://schemas.microsoft.com/office/drawing/2014/main" id="{C71147B7-FF00-405E-B866-D5958092C00E}"/>
              </a:ext>
            </a:extLst>
          </p:cNvPr>
          <p:cNvSpPr/>
          <p:nvPr/>
        </p:nvSpPr>
        <p:spPr>
          <a:xfrm>
            <a:off x="350874" y="5146158"/>
            <a:ext cx="1254642" cy="157328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9CF145C2-7163-2146-E49C-9770594BE160}"/>
              </a:ext>
            </a:extLst>
          </p:cNvPr>
          <p:cNvSpPr/>
          <p:nvPr/>
        </p:nvSpPr>
        <p:spPr>
          <a:xfrm>
            <a:off x="6177516" y="2955851"/>
            <a:ext cx="499731" cy="24454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960BFDE9-3281-1D58-98AA-9F6E1A650037}"/>
              </a:ext>
            </a:extLst>
          </p:cNvPr>
          <p:cNvSpPr txBox="1"/>
          <p:nvPr/>
        </p:nvSpPr>
        <p:spPr>
          <a:xfrm>
            <a:off x="6096000" y="2879170"/>
            <a:ext cx="765545" cy="307777"/>
          </a:xfrm>
          <a:prstGeom prst="rect">
            <a:avLst/>
          </a:prstGeom>
          <a:noFill/>
        </p:spPr>
        <p:txBody>
          <a:bodyPr wrap="square" rtlCol="0">
            <a:spAutoFit/>
          </a:bodyPr>
          <a:lstStyle/>
          <a:p>
            <a:r>
              <a:rPr lang="fr-FR" sz="1400" dirty="0"/>
              <a:t>25m</a:t>
            </a:r>
          </a:p>
        </p:txBody>
      </p:sp>
      <p:cxnSp>
        <p:nvCxnSpPr>
          <p:cNvPr id="12" name="Connecteur droit avec flèche 11">
            <a:extLst>
              <a:ext uri="{FF2B5EF4-FFF2-40B4-BE49-F238E27FC236}">
                <a16:creationId xmlns:a16="http://schemas.microsoft.com/office/drawing/2014/main" id="{C00018BB-E962-6B2D-1C1A-B9F015DBAAFC}"/>
              </a:ext>
            </a:extLst>
          </p:cNvPr>
          <p:cNvCxnSpPr/>
          <p:nvPr/>
        </p:nvCxnSpPr>
        <p:spPr>
          <a:xfrm>
            <a:off x="6496493" y="3944679"/>
            <a:ext cx="1073888" cy="0"/>
          </a:xfrm>
          <a:prstGeom prst="straightConnector1">
            <a:avLst/>
          </a:prstGeom>
          <a:ln w="28575">
            <a:headEnd type="triangle"/>
            <a:tailEnd type="triangle"/>
          </a:ln>
        </p:spPr>
        <p:style>
          <a:lnRef idx="2">
            <a:schemeClr val="dk1"/>
          </a:lnRef>
          <a:fillRef idx="0">
            <a:schemeClr val="dk1"/>
          </a:fillRef>
          <a:effectRef idx="1">
            <a:schemeClr val="dk1"/>
          </a:effectRef>
          <a:fontRef idx="minor">
            <a:schemeClr val="tx1"/>
          </a:fontRef>
        </p:style>
      </p:cxnSp>
      <p:sp>
        <p:nvSpPr>
          <p:cNvPr id="13" name="ZoneTexte 12">
            <a:extLst>
              <a:ext uri="{FF2B5EF4-FFF2-40B4-BE49-F238E27FC236}">
                <a16:creationId xmlns:a16="http://schemas.microsoft.com/office/drawing/2014/main" id="{E17C9118-EC67-083F-843B-BD150D1F6AF5}"/>
              </a:ext>
            </a:extLst>
          </p:cNvPr>
          <p:cNvSpPr txBox="1"/>
          <p:nvPr/>
        </p:nvSpPr>
        <p:spPr>
          <a:xfrm>
            <a:off x="8070112" y="5879805"/>
            <a:ext cx="2222204" cy="369332"/>
          </a:xfrm>
          <a:prstGeom prst="rect">
            <a:avLst/>
          </a:prstGeom>
          <a:noFill/>
        </p:spPr>
        <p:txBody>
          <a:bodyPr wrap="square" rtlCol="0">
            <a:spAutoFit/>
          </a:bodyPr>
          <a:lstStyle/>
          <a:p>
            <a:r>
              <a:rPr lang="fr-FR" dirty="0"/>
              <a:t>Durée = 20</a:t>
            </a:r>
          </a:p>
        </p:txBody>
      </p:sp>
      <p:sp>
        <p:nvSpPr>
          <p:cNvPr id="15" name="Rectangle 14">
            <a:extLst>
              <a:ext uri="{FF2B5EF4-FFF2-40B4-BE49-F238E27FC236}">
                <a16:creationId xmlns:a16="http://schemas.microsoft.com/office/drawing/2014/main" id="{B75F95B8-9051-AF2E-96C1-30DBB1C9041A}"/>
              </a:ext>
            </a:extLst>
          </p:cNvPr>
          <p:cNvSpPr/>
          <p:nvPr/>
        </p:nvSpPr>
        <p:spPr>
          <a:xfrm>
            <a:off x="9941442" y="5454502"/>
            <a:ext cx="212651" cy="169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E1E5209A-805D-67FB-4C0C-F8A2AF8A9A7A}"/>
              </a:ext>
            </a:extLst>
          </p:cNvPr>
          <p:cNvSpPr/>
          <p:nvPr/>
        </p:nvSpPr>
        <p:spPr>
          <a:xfrm>
            <a:off x="8070112" y="5682013"/>
            <a:ext cx="2222204" cy="5232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CDC9CAFD-F612-B5B4-7470-6645345DE97B}"/>
              </a:ext>
            </a:extLst>
          </p:cNvPr>
          <p:cNvSpPr txBox="1"/>
          <p:nvPr/>
        </p:nvSpPr>
        <p:spPr>
          <a:xfrm>
            <a:off x="9822711" y="5385563"/>
            <a:ext cx="2913321" cy="307777"/>
          </a:xfrm>
          <a:prstGeom prst="rect">
            <a:avLst/>
          </a:prstGeom>
          <a:noFill/>
        </p:spPr>
        <p:txBody>
          <a:bodyPr wrap="square" rtlCol="0">
            <a:spAutoFit/>
          </a:bodyPr>
          <a:lstStyle/>
          <a:p>
            <a:r>
              <a:rPr lang="fr-FR" sz="1400" dirty="0"/>
              <a:t>11 ’ (prendre 0,92 pour 25m)</a:t>
            </a:r>
          </a:p>
        </p:txBody>
      </p:sp>
      <p:sp>
        <p:nvSpPr>
          <p:cNvPr id="17" name="ZoneTexte 16">
            <a:extLst>
              <a:ext uri="{FF2B5EF4-FFF2-40B4-BE49-F238E27FC236}">
                <a16:creationId xmlns:a16="http://schemas.microsoft.com/office/drawing/2014/main" id="{F8F67B65-ED09-E72D-555C-869CE306FE27}"/>
              </a:ext>
            </a:extLst>
          </p:cNvPr>
          <p:cNvSpPr txBox="1"/>
          <p:nvPr/>
        </p:nvSpPr>
        <p:spPr>
          <a:xfrm>
            <a:off x="8070112" y="5587417"/>
            <a:ext cx="4121888" cy="738664"/>
          </a:xfrm>
          <a:prstGeom prst="rect">
            <a:avLst/>
          </a:prstGeom>
          <a:noFill/>
        </p:spPr>
        <p:txBody>
          <a:bodyPr wrap="square" rtlCol="0">
            <a:spAutoFit/>
          </a:bodyPr>
          <a:lstStyle/>
          <a:p>
            <a:r>
              <a:rPr lang="fr-FR" sz="1400" dirty="0"/>
              <a:t>Durée = 20 + 11 + 3 = 34’ donc 5’ à 3m</a:t>
            </a:r>
          </a:p>
          <a:p>
            <a:r>
              <a:rPr lang="fr-FR" sz="1400" dirty="0"/>
              <a:t>=&gt; Procédure de rattrapage palier interrompu (</a:t>
            </a:r>
            <a:r>
              <a:rPr lang="fr-FR" sz="1400" dirty="0" err="1"/>
              <a:t>réimmersion</a:t>
            </a:r>
            <a:r>
              <a:rPr lang="fr-FR" sz="1400" dirty="0"/>
              <a:t> &lt; 3min, poursuite palier + ajout 3’ 3m</a:t>
            </a:r>
          </a:p>
        </p:txBody>
      </p:sp>
      <p:sp>
        <p:nvSpPr>
          <p:cNvPr id="18" name="Rectangle 17">
            <a:extLst>
              <a:ext uri="{FF2B5EF4-FFF2-40B4-BE49-F238E27FC236}">
                <a16:creationId xmlns:a16="http://schemas.microsoft.com/office/drawing/2014/main" id="{791DFE5F-CD84-66EC-A50F-062F68B720DC}"/>
              </a:ext>
            </a:extLst>
          </p:cNvPr>
          <p:cNvSpPr/>
          <p:nvPr/>
        </p:nvSpPr>
        <p:spPr>
          <a:xfrm>
            <a:off x="7953153" y="2360428"/>
            <a:ext cx="2785731" cy="129717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58E6E945-975B-7A3B-E350-6E64F9ECF015}"/>
              </a:ext>
            </a:extLst>
          </p:cNvPr>
          <p:cNvSpPr/>
          <p:nvPr/>
        </p:nvSpPr>
        <p:spPr>
          <a:xfrm>
            <a:off x="9218428" y="1464118"/>
            <a:ext cx="1711842" cy="110896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Connecteur droit 20">
            <a:extLst>
              <a:ext uri="{FF2B5EF4-FFF2-40B4-BE49-F238E27FC236}">
                <a16:creationId xmlns:a16="http://schemas.microsoft.com/office/drawing/2014/main" id="{7F7B375E-41D8-9D01-C2B9-7C8FCE073800}"/>
              </a:ext>
            </a:extLst>
          </p:cNvPr>
          <p:cNvCxnSpPr/>
          <p:nvPr/>
        </p:nvCxnSpPr>
        <p:spPr>
          <a:xfrm>
            <a:off x="8293395" y="2360428"/>
            <a:ext cx="925033" cy="0"/>
          </a:xfrm>
          <a:prstGeom prst="line">
            <a:avLst/>
          </a:prstGeom>
        </p:spPr>
        <p:style>
          <a:lnRef idx="2">
            <a:schemeClr val="dk1"/>
          </a:lnRef>
          <a:fillRef idx="0">
            <a:schemeClr val="dk1"/>
          </a:fillRef>
          <a:effectRef idx="1">
            <a:schemeClr val="dk1"/>
          </a:effectRef>
          <a:fontRef idx="minor">
            <a:schemeClr val="tx1"/>
          </a:fontRef>
        </p:style>
      </p:cxnSp>
      <p:cxnSp>
        <p:nvCxnSpPr>
          <p:cNvPr id="23" name="Connecteur droit 22">
            <a:extLst>
              <a:ext uri="{FF2B5EF4-FFF2-40B4-BE49-F238E27FC236}">
                <a16:creationId xmlns:a16="http://schemas.microsoft.com/office/drawing/2014/main" id="{395B800B-B1FE-B858-A696-F5EDB9439E88}"/>
              </a:ext>
            </a:extLst>
          </p:cNvPr>
          <p:cNvCxnSpPr/>
          <p:nvPr/>
        </p:nvCxnSpPr>
        <p:spPr>
          <a:xfrm flipV="1">
            <a:off x="9218428" y="1967023"/>
            <a:ext cx="233916" cy="393405"/>
          </a:xfrm>
          <a:prstGeom prst="line">
            <a:avLst/>
          </a:prstGeom>
        </p:spPr>
        <p:style>
          <a:lnRef idx="2">
            <a:schemeClr val="dk1"/>
          </a:lnRef>
          <a:fillRef idx="0">
            <a:schemeClr val="dk1"/>
          </a:fillRef>
          <a:effectRef idx="1">
            <a:schemeClr val="dk1"/>
          </a:effectRef>
          <a:fontRef idx="minor">
            <a:schemeClr val="tx1"/>
          </a:fontRef>
        </p:style>
      </p:cxnSp>
      <p:sp>
        <p:nvSpPr>
          <p:cNvPr id="24" name="ZoneTexte 23">
            <a:extLst>
              <a:ext uri="{FF2B5EF4-FFF2-40B4-BE49-F238E27FC236}">
                <a16:creationId xmlns:a16="http://schemas.microsoft.com/office/drawing/2014/main" id="{420C81C8-B3FA-8051-BF9F-8A3BD9D853A7}"/>
              </a:ext>
            </a:extLst>
          </p:cNvPr>
          <p:cNvSpPr txBox="1"/>
          <p:nvPr/>
        </p:nvSpPr>
        <p:spPr>
          <a:xfrm>
            <a:off x="8527311" y="2068578"/>
            <a:ext cx="605658" cy="307777"/>
          </a:xfrm>
          <a:prstGeom prst="rect">
            <a:avLst/>
          </a:prstGeom>
          <a:noFill/>
        </p:spPr>
        <p:txBody>
          <a:bodyPr wrap="square" rtlCol="0">
            <a:spAutoFit/>
          </a:bodyPr>
          <a:lstStyle/>
          <a:p>
            <a:r>
              <a:rPr lang="fr-FR" sz="1400" dirty="0"/>
              <a:t>3m</a:t>
            </a:r>
          </a:p>
        </p:txBody>
      </p:sp>
      <p:sp>
        <p:nvSpPr>
          <p:cNvPr id="25" name="ZoneTexte 24">
            <a:extLst>
              <a:ext uri="{FF2B5EF4-FFF2-40B4-BE49-F238E27FC236}">
                <a16:creationId xmlns:a16="http://schemas.microsoft.com/office/drawing/2014/main" id="{66DF4A25-E4A6-1EA0-B6A1-25BCAAD82BD9}"/>
              </a:ext>
            </a:extLst>
          </p:cNvPr>
          <p:cNvSpPr txBox="1"/>
          <p:nvPr/>
        </p:nvSpPr>
        <p:spPr>
          <a:xfrm>
            <a:off x="8551904" y="2393003"/>
            <a:ext cx="1333047" cy="307777"/>
          </a:xfrm>
          <a:prstGeom prst="rect">
            <a:avLst/>
          </a:prstGeom>
          <a:noFill/>
        </p:spPr>
        <p:txBody>
          <a:bodyPr wrap="square" rtlCol="0">
            <a:spAutoFit/>
          </a:bodyPr>
          <a:lstStyle/>
          <a:p>
            <a:r>
              <a:rPr lang="fr-FR" sz="1400" dirty="0"/>
              <a:t>8’</a:t>
            </a:r>
          </a:p>
        </p:txBody>
      </p:sp>
      <p:sp>
        <p:nvSpPr>
          <p:cNvPr id="26" name="ZoneTexte 25">
            <a:extLst>
              <a:ext uri="{FF2B5EF4-FFF2-40B4-BE49-F238E27FC236}">
                <a16:creationId xmlns:a16="http://schemas.microsoft.com/office/drawing/2014/main" id="{7092B838-7EEE-3DC2-48E5-5295F3A43922}"/>
              </a:ext>
            </a:extLst>
          </p:cNvPr>
          <p:cNvSpPr txBox="1"/>
          <p:nvPr/>
        </p:nvSpPr>
        <p:spPr>
          <a:xfrm>
            <a:off x="9181214" y="1582302"/>
            <a:ext cx="1111102" cy="307777"/>
          </a:xfrm>
          <a:prstGeom prst="rect">
            <a:avLst/>
          </a:prstGeom>
          <a:noFill/>
        </p:spPr>
        <p:txBody>
          <a:bodyPr wrap="square" rtlCol="0">
            <a:spAutoFit/>
          </a:bodyPr>
          <a:lstStyle/>
          <a:p>
            <a:r>
              <a:rPr lang="fr-FR" sz="1400" dirty="0"/>
              <a:t>HS 14h32</a:t>
            </a:r>
          </a:p>
        </p:txBody>
      </p:sp>
      <p:sp>
        <p:nvSpPr>
          <p:cNvPr id="27" name="Rectangle 26">
            <a:extLst>
              <a:ext uri="{FF2B5EF4-FFF2-40B4-BE49-F238E27FC236}">
                <a16:creationId xmlns:a16="http://schemas.microsoft.com/office/drawing/2014/main" id="{93B09A2C-B901-F078-5300-53932E2C9D62}"/>
              </a:ext>
            </a:extLst>
          </p:cNvPr>
          <p:cNvSpPr/>
          <p:nvPr/>
        </p:nvSpPr>
        <p:spPr>
          <a:xfrm>
            <a:off x="5837274" y="5526406"/>
            <a:ext cx="2115879" cy="15560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24742AB9-DB4B-B07E-A501-4A5A09251581}"/>
              </a:ext>
            </a:extLst>
          </p:cNvPr>
          <p:cNvSpPr/>
          <p:nvPr/>
        </p:nvSpPr>
        <p:spPr>
          <a:xfrm>
            <a:off x="7033437" y="5295430"/>
            <a:ext cx="919716" cy="73865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DD262841-7CC9-C2D1-93E7-233A932CAF06}"/>
              </a:ext>
            </a:extLst>
          </p:cNvPr>
          <p:cNvSpPr txBox="1"/>
          <p:nvPr/>
        </p:nvSpPr>
        <p:spPr>
          <a:xfrm>
            <a:off x="7493295" y="5267345"/>
            <a:ext cx="659218" cy="307777"/>
          </a:xfrm>
          <a:prstGeom prst="rect">
            <a:avLst/>
          </a:prstGeom>
          <a:noFill/>
        </p:spPr>
        <p:txBody>
          <a:bodyPr wrap="square" rtlCol="0">
            <a:spAutoFit/>
          </a:bodyPr>
          <a:lstStyle/>
          <a:p>
            <a:r>
              <a:rPr lang="fr-FR" sz="1400" dirty="0"/>
              <a:t>8’</a:t>
            </a:r>
          </a:p>
        </p:txBody>
      </p:sp>
      <p:sp>
        <p:nvSpPr>
          <p:cNvPr id="30" name="ZoneTexte 29">
            <a:extLst>
              <a:ext uri="{FF2B5EF4-FFF2-40B4-BE49-F238E27FC236}">
                <a16:creationId xmlns:a16="http://schemas.microsoft.com/office/drawing/2014/main" id="{96FDFC8F-8AC0-1D01-50F7-DC47752D7E5C}"/>
              </a:ext>
            </a:extLst>
          </p:cNvPr>
          <p:cNvSpPr txBox="1"/>
          <p:nvPr/>
        </p:nvSpPr>
        <p:spPr>
          <a:xfrm>
            <a:off x="7143308" y="5662235"/>
            <a:ext cx="818706" cy="307777"/>
          </a:xfrm>
          <a:prstGeom prst="rect">
            <a:avLst/>
          </a:prstGeom>
          <a:noFill/>
        </p:spPr>
        <p:txBody>
          <a:bodyPr wrap="square" rtlCol="0">
            <a:spAutoFit/>
          </a:bodyPr>
          <a:lstStyle/>
          <a:p>
            <a:r>
              <a:rPr lang="fr-FR" sz="1400" dirty="0"/>
              <a:t>14h32</a:t>
            </a:r>
          </a:p>
        </p:txBody>
      </p:sp>
    </p:spTree>
    <p:extLst>
      <p:ext uri="{BB962C8B-B14F-4D97-AF65-F5344CB8AC3E}">
        <p14:creationId xmlns:p14="http://schemas.microsoft.com/office/powerpoint/2010/main" val="3885494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162395-2D4D-D208-549F-27634D150B49}"/>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F2B8F-A59E-0BE4-4ECB-BA1F6CB02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438CCD2-768E-001B-493F-C353FD587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C7A67A5-FE2F-7081-5956-4EBFA2253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482C0DA-570B-19DC-3485-0DAE5846A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9EA28834-EA50-EE11-1AA6-1C3806F65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ABDFC7D2-E35C-BFDF-16B4-C63FC2DD58D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dirty="0" err="1">
                <a:solidFill>
                  <a:srgbClr val="FFFFFF"/>
                </a:solidFill>
                <a:latin typeface="+mj-lt"/>
                <a:ea typeface="+mj-ea"/>
                <a:cs typeface="+mj-cs"/>
              </a:rPr>
              <a:t>Préconisations</a:t>
            </a:r>
            <a:r>
              <a:rPr lang="en-US" sz="3400" kern="1200" dirty="0">
                <a:solidFill>
                  <a:srgbClr val="FFFFFF"/>
                </a:solidFill>
                <a:latin typeface="+mj-lt"/>
                <a:ea typeface="+mj-ea"/>
                <a:cs typeface="+mj-cs"/>
              </a:rPr>
              <a:t> des tables </a:t>
            </a:r>
            <a:r>
              <a:rPr lang="en-US" sz="3400" kern="1200" dirty="0" err="1">
                <a:solidFill>
                  <a:srgbClr val="FFFFFF"/>
                </a:solidFill>
                <a:latin typeface="+mj-lt"/>
                <a:ea typeface="+mj-ea"/>
                <a:cs typeface="+mj-cs"/>
              </a:rPr>
              <a:t>fédérales</a:t>
            </a:r>
            <a:r>
              <a:rPr lang="en-US" sz="3400" kern="1200" dirty="0">
                <a:solidFill>
                  <a:srgbClr val="FFFFFF"/>
                </a:solidFill>
                <a:latin typeface="+mj-lt"/>
                <a:ea typeface="+mj-ea"/>
                <a:cs typeface="+mj-cs"/>
              </a:rPr>
              <a:t> – Interruption de </a:t>
            </a:r>
            <a:r>
              <a:rPr lang="en-US" sz="3400" kern="1200" dirty="0" err="1">
                <a:solidFill>
                  <a:srgbClr val="FFFFFF"/>
                </a:solidFill>
                <a:latin typeface="+mj-lt"/>
                <a:ea typeface="+mj-ea"/>
                <a:cs typeface="+mj-cs"/>
              </a:rPr>
              <a:t>palier</a:t>
            </a:r>
            <a:endParaRPr lang="en-US" sz="3400" kern="1200" dirty="0">
              <a:solidFill>
                <a:srgbClr val="FFFFFF"/>
              </a:solidFill>
              <a:latin typeface="+mj-lt"/>
              <a:ea typeface="+mj-ea"/>
              <a:cs typeface="+mj-cs"/>
            </a:endParaRPr>
          </a:p>
        </p:txBody>
      </p:sp>
      <p:pic>
        <p:nvPicPr>
          <p:cNvPr id="7" name="Espace réservé du contenu 6">
            <a:extLst>
              <a:ext uri="{FF2B5EF4-FFF2-40B4-BE49-F238E27FC236}">
                <a16:creationId xmlns:a16="http://schemas.microsoft.com/office/drawing/2014/main" id="{AFD61030-275C-8003-487F-D41602E910BD}"/>
              </a:ext>
            </a:extLst>
          </p:cNvPr>
          <p:cNvPicPr>
            <a:picLocks noGrp="1" noChangeAspect="1"/>
          </p:cNvPicPr>
          <p:nvPr>
            <p:ph idx="1"/>
          </p:nvPr>
        </p:nvPicPr>
        <p:blipFill>
          <a:blip r:embed="rId2"/>
          <a:stretch>
            <a:fillRect/>
          </a:stretch>
        </p:blipFill>
        <p:spPr>
          <a:xfrm>
            <a:off x="4519612" y="1114098"/>
            <a:ext cx="7165054" cy="4724914"/>
          </a:xfrm>
        </p:spPr>
      </p:pic>
    </p:spTree>
    <p:extLst>
      <p:ext uri="{BB962C8B-B14F-4D97-AF65-F5344CB8AC3E}">
        <p14:creationId xmlns:p14="http://schemas.microsoft.com/office/powerpoint/2010/main" val="918476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5D4C9-BB47-F100-E34C-F3FFD4642B9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44AB364-2CD4-E212-5E7E-10F20762C23E}"/>
              </a:ext>
            </a:extLst>
          </p:cNvPr>
          <p:cNvSpPr>
            <a:spLocks noGrp="1"/>
          </p:cNvSpPr>
          <p:nvPr>
            <p:ph type="title"/>
          </p:nvPr>
        </p:nvSpPr>
        <p:spPr>
          <a:xfrm>
            <a:off x="838200" y="138555"/>
            <a:ext cx="10515600" cy="1325563"/>
          </a:xfrm>
        </p:spPr>
        <p:txBody>
          <a:bodyPr/>
          <a:lstStyle/>
          <a:p>
            <a:pPr algn="ctr"/>
            <a:r>
              <a:rPr lang="fr-FR" dirty="0"/>
              <a:t>Exercice 14 (corrigé) – </a:t>
            </a:r>
            <a:r>
              <a:rPr lang="fr-FR" sz="3200" dirty="0"/>
              <a:t>Préconisations tables</a:t>
            </a:r>
            <a:endParaRPr lang="fr-FR" dirty="0"/>
          </a:p>
        </p:txBody>
      </p:sp>
      <p:pic>
        <p:nvPicPr>
          <p:cNvPr id="7" name="Espace réservé du contenu 6">
            <a:extLst>
              <a:ext uri="{FF2B5EF4-FFF2-40B4-BE49-F238E27FC236}">
                <a16:creationId xmlns:a16="http://schemas.microsoft.com/office/drawing/2014/main" id="{5179C8D4-2C56-1793-63B3-FF5934B3AE20}"/>
              </a:ext>
            </a:extLst>
          </p:cNvPr>
          <p:cNvPicPr>
            <a:picLocks noGrp="1" noChangeAspect="1"/>
          </p:cNvPicPr>
          <p:nvPr>
            <p:ph idx="1"/>
          </p:nvPr>
        </p:nvPicPr>
        <p:blipFill>
          <a:blip r:embed="rId2"/>
          <a:stretch>
            <a:fillRect/>
          </a:stretch>
        </p:blipFill>
        <p:spPr>
          <a:xfrm>
            <a:off x="1176271" y="1554251"/>
            <a:ext cx="9839458" cy="4909791"/>
          </a:xfrm>
        </p:spPr>
      </p:pic>
      <p:sp>
        <p:nvSpPr>
          <p:cNvPr id="8" name="Rectangle 7">
            <a:extLst>
              <a:ext uri="{FF2B5EF4-FFF2-40B4-BE49-F238E27FC236}">
                <a16:creationId xmlns:a16="http://schemas.microsoft.com/office/drawing/2014/main" id="{1A269EC8-4499-EDF1-3885-85786CDF4D21}"/>
              </a:ext>
            </a:extLst>
          </p:cNvPr>
          <p:cNvSpPr/>
          <p:nvPr/>
        </p:nvSpPr>
        <p:spPr>
          <a:xfrm>
            <a:off x="350874" y="5146158"/>
            <a:ext cx="1254642" cy="157328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248B69DE-C850-F790-6634-84022510CFDC}"/>
              </a:ext>
            </a:extLst>
          </p:cNvPr>
          <p:cNvSpPr/>
          <p:nvPr/>
        </p:nvSpPr>
        <p:spPr>
          <a:xfrm>
            <a:off x="6177516" y="2955851"/>
            <a:ext cx="499731" cy="24454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51A5BF0E-8D2D-9BCC-F63D-471053983DEF}"/>
              </a:ext>
            </a:extLst>
          </p:cNvPr>
          <p:cNvSpPr txBox="1"/>
          <p:nvPr/>
        </p:nvSpPr>
        <p:spPr>
          <a:xfrm>
            <a:off x="6096000" y="2879170"/>
            <a:ext cx="765545" cy="307777"/>
          </a:xfrm>
          <a:prstGeom prst="rect">
            <a:avLst/>
          </a:prstGeom>
          <a:noFill/>
        </p:spPr>
        <p:txBody>
          <a:bodyPr wrap="square" rtlCol="0">
            <a:spAutoFit/>
          </a:bodyPr>
          <a:lstStyle/>
          <a:p>
            <a:r>
              <a:rPr lang="fr-FR" sz="1400" dirty="0"/>
              <a:t>25m</a:t>
            </a:r>
          </a:p>
        </p:txBody>
      </p:sp>
      <p:cxnSp>
        <p:nvCxnSpPr>
          <p:cNvPr id="12" name="Connecteur droit avec flèche 11">
            <a:extLst>
              <a:ext uri="{FF2B5EF4-FFF2-40B4-BE49-F238E27FC236}">
                <a16:creationId xmlns:a16="http://schemas.microsoft.com/office/drawing/2014/main" id="{C1FD8AC5-E76E-ACAB-E9AA-225764C18C09}"/>
              </a:ext>
            </a:extLst>
          </p:cNvPr>
          <p:cNvCxnSpPr/>
          <p:nvPr/>
        </p:nvCxnSpPr>
        <p:spPr>
          <a:xfrm>
            <a:off x="6496493" y="3944679"/>
            <a:ext cx="1073888" cy="0"/>
          </a:xfrm>
          <a:prstGeom prst="straightConnector1">
            <a:avLst/>
          </a:prstGeom>
          <a:ln w="28575">
            <a:headEnd type="triangle"/>
            <a:tailEnd type="triangle"/>
          </a:ln>
        </p:spPr>
        <p:style>
          <a:lnRef idx="2">
            <a:schemeClr val="dk1"/>
          </a:lnRef>
          <a:fillRef idx="0">
            <a:schemeClr val="dk1"/>
          </a:fillRef>
          <a:effectRef idx="1">
            <a:schemeClr val="dk1"/>
          </a:effectRef>
          <a:fontRef idx="minor">
            <a:schemeClr val="tx1"/>
          </a:fontRef>
        </p:style>
      </p:cxnSp>
      <p:sp>
        <p:nvSpPr>
          <p:cNvPr id="13" name="ZoneTexte 12">
            <a:extLst>
              <a:ext uri="{FF2B5EF4-FFF2-40B4-BE49-F238E27FC236}">
                <a16:creationId xmlns:a16="http://schemas.microsoft.com/office/drawing/2014/main" id="{B1010A6F-1369-4896-DFB0-EE8F774CB1DF}"/>
              </a:ext>
            </a:extLst>
          </p:cNvPr>
          <p:cNvSpPr txBox="1"/>
          <p:nvPr/>
        </p:nvSpPr>
        <p:spPr>
          <a:xfrm>
            <a:off x="8070112" y="5879805"/>
            <a:ext cx="2222204" cy="369332"/>
          </a:xfrm>
          <a:prstGeom prst="rect">
            <a:avLst/>
          </a:prstGeom>
          <a:noFill/>
        </p:spPr>
        <p:txBody>
          <a:bodyPr wrap="square" rtlCol="0">
            <a:spAutoFit/>
          </a:bodyPr>
          <a:lstStyle/>
          <a:p>
            <a:r>
              <a:rPr lang="fr-FR" dirty="0"/>
              <a:t>Durée = 20</a:t>
            </a:r>
          </a:p>
        </p:txBody>
      </p:sp>
      <p:sp>
        <p:nvSpPr>
          <p:cNvPr id="15" name="Rectangle 14">
            <a:extLst>
              <a:ext uri="{FF2B5EF4-FFF2-40B4-BE49-F238E27FC236}">
                <a16:creationId xmlns:a16="http://schemas.microsoft.com/office/drawing/2014/main" id="{8A8A666F-0602-51E2-7061-CBB6EFE33909}"/>
              </a:ext>
            </a:extLst>
          </p:cNvPr>
          <p:cNvSpPr/>
          <p:nvPr/>
        </p:nvSpPr>
        <p:spPr>
          <a:xfrm>
            <a:off x="9941442" y="5454502"/>
            <a:ext cx="212651" cy="169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4288929D-4808-FBE6-3E2D-44D0A3B12F85}"/>
              </a:ext>
            </a:extLst>
          </p:cNvPr>
          <p:cNvSpPr/>
          <p:nvPr/>
        </p:nvSpPr>
        <p:spPr>
          <a:xfrm>
            <a:off x="8070112" y="5682013"/>
            <a:ext cx="2222204" cy="5232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E699DE54-D661-2CD4-5925-E496605BC5E4}"/>
              </a:ext>
            </a:extLst>
          </p:cNvPr>
          <p:cNvSpPr txBox="1"/>
          <p:nvPr/>
        </p:nvSpPr>
        <p:spPr>
          <a:xfrm>
            <a:off x="9822711" y="5385563"/>
            <a:ext cx="2913321" cy="307777"/>
          </a:xfrm>
          <a:prstGeom prst="rect">
            <a:avLst/>
          </a:prstGeom>
          <a:noFill/>
        </p:spPr>
        <p:txBody>
          <a:bodyPr wrap="square" rtlCol="0">
            <a:spAutoFit/>
          </a:bodyPr>
          <a:lstStyle/>
          <a:p>
            <a:r>
              <a:rPr lang="fr-FR" sz="1400" dirty="0"/>
              <a:t>11 ’ (prendre 0,92 pour 25m)</a:t>
            </a:r>
          </a:p>
        </p:txBody>
      </p:sp>
      <p:sp>
        <p:nvSpPr>
          <p:cNvPr id="17" name="ZoneTexte 16">
            <a:extLst>
              <a:ext uri="{FF2B5EF4-FFF2-40B4-BE49-F238E27FC236}">
                <a16:creationId xmlns:a16="http://schemas.microsoft.com/office/drawing/2014/main" id="{71FB88EB-BE9E-B6C1-319A-47AF46198FF6}"/>
              </a:ext>
            </a:extLst>
          </p:cNvPr>
          <p:cNvSpPr txBox="1"/>
          <p:nvPr/>
        </p:nvSpPr>
        <p:spPr>
          <a:xfrm>
            <a:off x="8070112" y="5587417"/>
            <a:ext cx="4121888" cy="738664"/>
          </a:xfrm>
          <a:prstGeom prst="rect">
            <a:avLst/>
          </a:prstGeom>
          <a:noFill/>
        </p:spPr>
        <p:txBody>
          <a:bodyPr wrap="square" rtlCol="0">
            <a:spAutoFit/>
          </a:bodyPr>
          <a:lstStyle/>
          <a:p>
            <a:r>
              <a:rPr lang="fr-FR" sz="1400" dirty="0"/>
              <a:t>Durée = 20 + 11 + 3 = 34’ donc 5’ à 3m</a:t>
            </a:r>
          </a:p>
          <a:p>
            <a:r>
              <a:rPr lang="fr-FR" sz="1400" dirty="0"/>
              <a:t>=&gt; Selon tables : Refaire le palier interrompu en entier.</a:t>
            </a:r>
          </a:p>
        </p:txBody>
      </p:sp>
      <p:sp>
        <p:nvSpPr>
          <p:cNvPr id="18" name="Rectangle 17">
            <a:extLst>
              <a:ext uri="{FF2B5EF4-FFF2-40B4-BE49-F238E27FC236}">
                <a16:creationId xmlns:a16="http://schemas.microsoft.com/office/drawing/2014/main" id="{8750B953-1AD2-E0D1-7044-A69517DADC8B}"/>
              </a:ext>
            </a:extLst>
          </p:cNvPr>
          <p:cNvSpPr/>
          <p:nvPr/>
        </p:nvSpPr>
        <p:spPr>
          <a:xfrm>
            <a:off x="7953153" y="2360428"/>
            <a:ext cx="2785731" cy="129717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6B822AAE-C3A5-B5F3-CAF8-EFA77634B336}"/>
              </a:ext>
            </a:extLst>
          </p:cNvPr>
          <p:cNvSpPr/>
          <p:nvPr/>
        </p:nvSpPr>
        <p:spPr>
          <a:xfrm>
            <a:off x="9218428" y="1464118"/>
            <a:ext cx="1711842" cy="110896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Connecteur droit 20">
            <a:extLst>
              <a:ext uri="{FF2B5EF4-FFF2-40B4-BE49-F238E27FC236}">
                <a16:creationId xmlns:a16="http://schemas.microsoft.com/office/drawing/2014/main" id="{22C9B08C-99C9-F908-5EFA-4919252D2B23}"/>
              </a:ext>
            </a:extLst>
          </p:cNvPr>
          <p:cNvCxnSpPr/>
          <p:nvPr/>
        </p:nvCxnSpPr>
        <p:spPr>
          <a:xfrm>
            <a:off x="8293395" y="2360428"/>
            <a:ext cx="925033" cy="0"/>
          </a:xfrm>
          <a:prstGeom prst="line">
            <a:avLst/>
          </a:prstGeom>
        </p:spPr>
        <p:style>
          <a:lnRef idx="2">
            <a:schemeClr val="dk1"/>
          </a:lnRef>
          <a:fillRef idx="0">
            <a:schemeClr val="dk1"/>
          </a:fillRef>
          <a:effectRef idx="1">
            <a:schemeClr val="dk1"/>
          </a:effectRef>
          <a:fontRef idx="minor">
            <a:schemeClr val="tx1"/>
          </a:fontRef>
        </p:style>
      </p:cxnSp>
      <p:cxnSp>
        <p:nvCxnSpPr>
          <p:cNvPr id="23" name="Connecteur droit 22">
            <a:extLst>
              <a:ext uri="{FF2B5EF4-FFF2-40B4-BE49-F238E27FC236}">
                <a16:creationId xmlns:a16="http://schemas.microsoft.com/office/drawing/2014/main" id="{510AF479-8CCA-8385-701A-E122C5E1CCA8}"/>
              </a:ext>
            </a:extLst>
          </p:cNvPr>
          <p:cNvCxnSpPr/>
          <p:nvPr/>
        </p:nvCxnSpPr>
        <p:spPr>
          <a:xfrm flipV="1">
            <a:off x="9218428" y="1967023"/>
            <a:ext cx="233916" cy="393405"/>
          </a:xfrm>
          <a:prstGeom prst="line">
            <a:avLst/>
          </a:prstGeom>
        </p:spPr>
        <p:style>
          <a:lnRef idx="2">
            <a:schemeClr val="dk1"/>
          </a:lnRef>
          <a:fillRef idx="0">
            <a:schemeClr val="dk1"/>
          </a:fillRef>
          <a:effectRef idx="1">
            <a:schemeClr val="dk1"/>
          </a:effectRef>
          <a:fontRef idx="minor">
            <a:schemeClr val="tx1"/>
          </a:fontRef>
        </p:style>
      </p:cxnSp>
      <p:sp>
        <p:nvSpPr>
          <p:cNvPr id="24" name="ZoneTexte 23">
            <a:extLst>
              <a:ext uri="{FF2B5EF4-FFF2-40B4-BE49-F238E27FC236}">
                <a16:creationId xmlns:a16="http://schemas.microsoft.com/office/drawing/2014/main" id="{F6301DFF-3101-796B-FCB9-7B750985D529}"/>
              </a:ext>
            </a:extLst>
          </p:cNvPr>
          <p:cNvSpPr txBox="1"/>
          <p:nvPr/>
        </p:nvSpPr>
        <p:spPr>
          <a:xfrm>
            <a:off x="8527311" y="2068578"/>
            <a:ext cx="605658" cy="307777"/>
          </a:xfrm>
          <a:prstGeom prst="rect">
            <a:avLst/>
          </a:prstGeom>
          <a:noFill/>
        </p:spPr>
        <p:txBody>
          <a:bodyPr wrap="square" rtlCol="0">
            <a:spAutoFit/>
          </a:bodyPr>
          <a:lstStyle/>
          <a:p>
            <a:r>
              <a:rPr lang="fr-FR" sz="1400" dirty="0"/>
              <a:t>3m</a:t>
            </a:r>
          </a:p>
        </p:txBody>
      </p:sp>
      <p:sp>
        <p:nvSpPr>
          <p:cNvPr id="25" name="ZoneTexte 24">
            <a:extLst>
              <a:ext uri="{FF2B5EF4-FFF2-40B4-BE49-F238E27FC236}">
                <a16:creationId xmlns:a16="http://schemas.microsoft.com/office/drawing/2014/main" id="{2682A3D4-BF20-6710-E6A3-949B9588DB2B}"/>
              </a:ext>
            </a:extLst>
          </p:cNvPr>
          <p:cNvSpPr txBox="1"/>
          <p:nvPr/>
        </p:nvSpPr>
        <p:spPr>
          <a:xfrm>
            <a:off x="8551904" y="2393003"/>
            <a:ext cx="1333047" cy="307777"/>
          </a:xfrm>
          <a:prstGeom prst="rect">
            <a:avLst/>
          </a:prstGeom>
          <a:noFill/>
        </p:spPr>
        <p:txBody>
          <a:bodyPr wrap="square" rtlCol="0">
            <a:spAutoFit/>
          </a:bodyPr>
          <a:lstStyle/>
          <a:p>
            <a:r>
              <a:rPr lang="fr-FR" sz="1400" dirty="0"/>
              <a:t>5’</a:t>
            </a:r>
          </a:p>
        </p:txBody>
      </p:sp>
      <p:sp>
        <p:nvSpPr>
          <p:cNvPr id="26" name="ZoneTexte 25">
            <a:extLst>
              <a:ext uri="{FF2B5EF4-FFF2-40B4-BE49-F238E27FC236}">
                <a16:creationId xmlns:a16="http://schemas.microsoft.com/office/drawing/2014/main" id="{924EABB7-40FB-93B2-410E-04EE3E977C0A}"/>
              </a:ext>
            </a:extLst>
          </p:cNvPr>
          <p:cNvSpPr txBox="1"/>
          <p:nvPr/>
        </p:nvSpPr>
        <p:spPr>
          <a:xfrm>
            <a:off x="9181214" y="1582302"/>
            <a:ext cx="1111102" cy="307777"/>
          </a:xfrm>
          <a:prstGeom prst="rect">
            <a:avLst/>
          </a:prstGeom>
          <a:noFill/>
        </p:spPr>
        <p:txBody>
          <a:bodyPr wrap="square" rtlCol="0">
            <a:spAutoFit/>
          </a:bodyPr>
          <a:lstStyle/>
          <a:p>
            <a:r>
              <a:rPr lang="fr-FR" sz="1400" dirty="0"/>
              <a:t>HS 14h29</a:t>
            </a:r>
          </a:p>
        </p:txBody>
      </p:sp>
      <p:sp>
        <p:nvSpPr>
          <p:cNvPr id="27" name="Rectangle 26">
            <a:extLst>
              <a:ext uri="{FF2B5EF4-FFF2-40B4-BE49-F238E27FC236}">
                <a16:creationId xmlns:a16="http://schemas.microsoft.com/office/drawing/2014/main" id="{A1E0B1BE-FC88-DCF9-445C-DEEA0E9AD6AD}"/>
              </a:ext>
            </a:extLst>
          </p:cNvPr>
          <p:cNvSpPr/>
          <p:nvPr/>
        </p:nvSpPr>
        <p:spPr>
          <a:xfrm>
            <a:off x="5837274" y="5526406"/>
            <a:ext cx="2115879" cy="15560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0359AA08-05D8-EC43-3B87-2AE3208C22F6}"/>
              </a:ext>
            </a:extLst>
          </p:cNvPr>
          <p:cNvSpPr/>
          <p:nvPr/>
        </p:nvSpPr>
        <p:spPr>
          <a:xfrm>
            <a:off x="7033437" y="5295430"/>
            <a:ext cx="919716" cy="73865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2A998F4C-FCBB-A6C9-BFBA-110CAAB4824E}"/>
              </a:ext>
            </a:extLst>
          </p:cNvPr>
          <p:cNvSpPr txBox="1"/>
          <p:nvPr/>
        </p:nvSpPr>
        <p:spPr>
          <a:xfrm>
            <a:off x="7493295" y="5267345"/>
            <a:ext cx="659218" cy="307777"/>
          </a:xfrm>
          <a:prstGeom prst="rect">
            <a:avLst/>
          </a:prstGeom>
          <a:noFill/>
        </p:spPr>
        <p:txBody>
          <a:bodyPr wrap="square" rtlCol="0">
            <a:spAutoFit/>
          </a:bodyPr>
          <a:lstStyle/>
          <a:p>
            <a:r>
              <a:rPr lang="fr-FR" sz="1400" dirty="0"/>
              <a:t>5’</a:t>
            </a:r>
          </a:p>
        </p:txBody>
      </p:sp>
      <p:sp>
        <p:nvSpPr>
          <p:cNvPr id="30" name="ZoneTexte 29">
            <a:extLst>
              <a:ext uri="{FF2B5EF4-FFF2-40B4-BE49-F238E27FC236}">
                <a16:creationId xmlns:a16="http://schemas.microsoft.com/office/drawing/2014/main" id="{06C1D0A3-B4DE-A68A-A874-F7A7B6613C3D}"/>
              </a:ext>
            </a:extLst>
          </p:cNvPr>
          <p:cNvSpPr txBox="1"/>
          <p:nvPr/>
        </p:nvSpPr>
        <p:spPr>
          <a:xfrm>
            <a:off x="7143308" y="5662235"/>
            <a:ext cx="818706" cy="307777"/>
          </a:xfrm>
          <a:prstGeom prst="rect">
            <a:avLst/>
          </a:prstGeom>
          <a:noFill/>
        </p:spPr>
        <p:txBody>
          <a:bodyPr wrap="square" rtlCol="0">
            <a:spAutoFit/>
          </a:bodyPr>
          <a:lstStyle/>
          <a:p>
            <a:r>
              <a:rPr lang="fr-FR" sz="1400" dirty="0"/>
              <a:t>14h29</a:t>
            </a:r>
          </a:p>
        </p:txBody>
      </p:sp>
    </p:spTree>
    <p:extLst>
      <p:ext uri="{BB962C8B-B14F-4D97-AF65-F5344CB8AC3E}">
        <p14:creationId xmlns:p14="http://schemas.microsoft.com/office/powerpoint/2010/main" val="476122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FFCF4-A84F-2856-133A-E856F423240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7889463-7E75-6DED-720D-C57D66170AA4}"/>
              </a:ext>
            </a:extLst>
          </p:cNvPr>
          <p:cNvSpPr>
            <a:spLocks noGrp="1"/>
          </p:cNvSpPr>
          <p:nvPr>
            <p:ph type="title"/>
          </p:nvPr>
        </p:nvSpPr>
        <p:spPr>
          <a:xfrm>
            <a:off x="838200" y="138555"/>
            <a:ext cx="10515600" cy="1325563"/>
          </a:xfrm>
        </p:spPr>
        <p:txBody>
          <a:bodyPr/>
          <a:lstStyle/>
          <a:p>
            <a:pPr algn="ctr"/>
            <a:r>
              <a:rPr lang="fr-FR" dirty="0"/>
              <a:t>Exercice 15</a:t>
            </a:r>
          </a:p>
        </p:txBody>
      </p:sp>
      <p:sp>
        <p:nvSpPr>
          <p:cNvPr id="3" name="Espace réservé du contenu 2">
            <a:extLst>
              <a:ext uri="{FF2B5EF4-FFF2-40B4-BE49-F238E27FC236}">
                <a16:creationId xmlns:a16="http://schemas.microsoft.com/office/drawing/2014/main" id="{FDC1F4C5-0810-C75F-C107-866A55444EBF}"/>
              </a:ext>
            </a:extLst>
          </p:cNvPr>
          <p:cNvSpPr>
            <a:spLocks noGrp="1"/>
          </p:cNvSpPr>
          <p:nvPr>
            <p:ph idx="1"/>
          </p:nvPr>
        </p:nvSpPr>
        <p:spPr>
          <a:xfrm>
            <a:off x="838200" y="1464118"/>
            <a:ext cx="10515600" cy="4351338"/>
          </a:xfrm>
        </p:spPr>
        <p:txBody>
          <a:bodyPr/>
          <a:lstStyle/>
          <a:p>
            <a:pPr algn="l">
              <a:spcBef>
                <a:spcPts val="0"/>
              </a:spcBef>
            </a:pPr>
            <a:r>
              <a:rPr lang="fr-FR" sz="1800" b="0" i="0" u="none" strike="noStrike" baseline="0" dirty="0">
                <a:solidFill>
                  <a:srgbClr val="004892"/>
                </a:solidFill>
                <a:latin typeface="Trebuchet MS" panose="020B0603020202020204" pitchFamily="34" charset="0"/>
              </a:rPr>
              <a:t>Vous êtes en palanquée avec 2 N3, vous descendez à 8h30 à 39 m de profondeur. Vous débutez votre remontée à 8h47. 1 minute après le début du deuxième palier, l’un des plongeur Niveau 2 veut gonfler son parachute et se fait entrainer jusqu’à la surface.</a:t>
            </a:r>
          </a:p>
          <a:p>
            <a:pPr marL="0" indent="0" algn="l">
              <a:buNone/>
            </a:pPr>
            <a:r>
              <a:rPr lang="fr-FR" sz="1800" b="0" i="0" u="none" strike="noStrike" baseline="0" dirty="0">
                <a:solidFill>
                  <a:srgbClr val="004892"/>
                </a:solidFill>
                <a:latin typeface="Trebuchet MS" panose="020B0603020202020204" pitchFamily="34" charset="0"/>
              </a:rPr>
              <a:t>Faire un schéma et indiquez les paliers à respecter, le GPS ainsi que l’heure de sortie</a:t>
            </a:r>
            <a:endParaRPr lang="fr-FR" sz="1800" dirty="0">
              <a:solidFill>
                <a:srgbClr val="004892"/>
              </a:solidFill>
            </a:endParaRPr>
          </a:p>
        </p:txBody>
      </p:sp>
    </p:spTree>
    <p:extLst>
      <p:ext uri="{BB962C8B-B14F-4D97-AF65-F5344CB8AC3E}">
        <p14:creationId xmlns:p14="http://schemas.microsoft.com/office/powerpoint/2010/main" val="1671002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264A1-F39A-5813-D2E7-D0CB853A31B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D06D1B0-6A03-E69A-9C6D-BC21BEB1BC22}"/>
              </a:ext>
            </a:extLst>
          </p:cNvPr>
          <p:cNvSpPr>
            <a:spLocks noGrp="1"/>
          </p:cNvSpPr>
          <p:nvPr>
            <p:ph type="title"/>
          </p:nvPr>
        </p:nvSpPr>
        <p:spPr>
          <a:xfrm>
            <a:off x="838200" y="138555"/>
            <a:ext cx="10515600" cy="1325563"/>
          </a:xfrm>
        </p:spPr>
        <p:txBody>
          <a:bodyPr/>
          <a:lstStyle/>
          <a:p>
            <a:pPr algn="ctr"/>
            <a:r>
              <a:rPr lang="fr-FR" dirty="0"/>
              <a:t>Exercice 15 (corrigé) – </a:t>
            </a:r>
            <a:r>
              <a:rPr lang="fr-FR" sz="3200" dirty="0"/>
              <a:t>Préconisation fédérale</a:t>
            </a:r>
            <a:endParaRPr lang="fr-FR" dirty="0"/>
          </a:p>
        </p:txBody>
      </p:sp>
      <p:cxnSp>
        <p:nvCxnSpPr>
          <p:cNvPr id="5" name="Connecteur droit 4">
            <a:extLst>
              <a:ext uri="{FF2B5EF4-FFF2-40B4-BE49-F238E27FC236}">
                <a16:creationId xmlns:a16="http://schemas.microsoft.com/office/drawing/2014/main" id="{B8923A99-B6B7-2520-93FB-43505FC978BA}"/>
              </a:ext>
            </a:extLst>
          </p:cNvPr>
          <p:cNvCxnSpPr/>
          <p:nvPr/>
        </p:nvCxnSpPr>
        <p:spPr>
          <a:xfrm>
            <a:off x="3572539" y="1910010"/>
            <a:ext cx="691117" cy="1701209"/>
          </a:xfrm>
          <a:prstGeom prst="line">
            <a:avLst/>
          </a:prstGeom>
        </p:spPr>
        <p:style>
          <a:lnRef idx="2">
            <a:schemeClr val="dk1"/>
          </a:lnRef>
          <a:fillRef idx="0">
            <a:schemeClr val="dk1"/>
          </a:fillRef>
          <a:effectRef idx="1">
            <a:schemeClr val="dk1"/>
          </a:effectRef>
          <a:fontRef idx="minor">
            <a:schemeClr val="tx1"/>
          </a:fontRef>
        </p:style>
      </p:cxnSp>
      <p:cxnSp>
        <p:nvCxnSpPr>
          <p:cNvPr id="7" name="Connecteur droit 6">
            <a:extLst>
              <a:ext uri="{FF2B5EF4-FFF2-40B4-BE49-F238E27FC236}">
                <a16:creationId xmlns:a16="http://schemas.microsoft.com/office/drawing/2014/main" id="{832C67ED-ABA3-DE7D-3446-628F6FF8BE6E}"/>
              </a:ext>
            </a:extLst>
          </p:cNvPr>
          <p:cNvCxnSpPr/>
          <p:nvPr/>
        </p:nvCxnSpPr>
        <p:spPr>
          <a:xfrm>
            <a:off x="4263656" y="3621851"/>
            <a:ext cx="999460" cy="0"/>
          </a:xfrm>
          <a:prstGeom prst="line">
            <a:avLst/>
          </a:prstGeom>
        </p:spPr>
        <p:style>
          <a:lnRef idx="2">
            <a:schemeClr val="dk1"/>
          </a:lnRef>
          <a:fillRef idx="0">
            <a:schemeClr val="dk1"/>
          </a:fillRef>
          <a:effectRef idx="1">
            <a:schemeClr val="dk1"/>
          </a:effectRef>
          <a:fontRef idx="minor">
            <a:schemeClr val="tx1"/>
          </a:fontRef>
        </p:style>
      </p:cxnSp>
      <p:cxnSp>
        <p:nvCxnSpPr>
          <p:cNvPr id="9" name="Connecteur droit 8">
            <a:extLst>
              <a:ext uri="{FF2B5EF4-FFF2-40B4-BE49-F238E27FC236}">
                <a16:creationId xmlns:a16="http://schemas.microsoft.com/office/drawing/2014/main" id="{4AFDD523-E780-2A5E-8DAF-6C7FC5A55F58}"/>
              </a:ext>
            </a:extLst>
          </p:cNvPr>
          <p:cNvCxnSpPr/>
          <p:nvPr/>
        </p:nvCxnSpPr>
        <p:spPr>
          <a:xfrm flipV="1">
            <a:off x="5263116" y="2393791"/>
            <a:ext cx="425302" cy="1217428"/>
          </a:xfrm>
          <a:prstGeom prst="line">
            <a:avLst/>
          </a:prstGeom>
        </p:spPr>
        <p:style>
          <a:lnRef idx="2">
            <a:schemeClr val="dk1"/>
          </a:lnRef>
          <a:fillRef idx="0">
            <a:schemeClr val="dk1"/>
          </a:fillRef>
          <a:effectRef idx="1">
            <a:schemeClr val="dk1"/>
          </a:effectRef>
          <a:fontRef idx="minor">
            <a:schemeClr val="tx1"/>
          </a:fontRef>
        </p:style>
      </p:cxnSp>
      <p:cxnSp>
        <p:nvCxnSpPr>
          <p:cNvPr id="11" name="Connecteur droit 10">
            <a:extLst>
              <a:ext uri="{FF2B5EF4-FFF2-40B4-BE49-F238E27FC236}">
                <a16:creationId xmlns:a16="http://schemas.microsoft.com/office/drawing/2014/main" id="{4EC51FA6-4389-54E3-82C8-D114AB74D516}"/>
              </a:ext>
            </a:extLst>
          </p:cNvPr>
          <p:cNvCxnSpPr/>
          <p:nvPr/>
        </p:nvCxnSpPr>
        <p:spPr>
          <a:xfrm>
            <a:off x="5699051" y="2393791"/>
            <a:ext cx="457200" cy="0"/>
          </a:xfrm>
          <a:prstGeom prst="line">
            <a:avLst/>
          </a:prstGeom>
        </p:spPr>
        <p:style>
          <a:lnRef idx="2">
            <a:schemeClr val="dk1"/>
          </a:lnRef>
          <a:fillRef idx="0">
            <a:schemeClr val="dk1"/>
          </a:fillRef>
          <a:effectRef idx="1">
            <a:schemeClr val="dk1"/>
          </a:effectRef>
          <a:fontRef idx="minor">
            <a:schemeClr val="tx1"/>
          </a:fontRef>
        </p:style>
      </p:cxnSp>
      <p:cxnSp>
        <p:nvCxnSpPr>
          <p:cNvPr id="13" name="Connecteur droit 12">
            <a:extLst>
              <a:ext uri="{FF2B5EF4-FFF2-40B4-BE49-F238E27FC236}">
                <a16:creationId xmlns:a16="http://schemas.microsoft.com/office/drawing/2014/main" id="{874E484D-7F87-2876-430E-26912632DF85}"/>
              </a:ext>
            </a:extLst>
          </p:cNvPr>
          <p:cNvCxnSpPr/>
          <p:nvPr/>
        </p:nvCxnSpPr>
        <p:spPr>
          <a:xfrm flipV="1">
            <a:off x="6177516" y="2165191"/>
            <a:ext cx="127591" cy="228600"/>
          </a:xfrm>
          <a:prstGeom prst="line">
            <a:avLst/>
          </a:prstGeom>
        </p:spPr>
        <p:style>
          <a:lnRef idx="2">
            <a:schemeClr val="dk1"/>
          </a:lnRef>
          <a:fillRef idx="0">
            <a:schemeClr val="dk1"/>
          </a:fillRef>
          <a:effectRef idx="1">
            <a:schemeClr val="dk1"/>
          </a:effectRef>
          <a:fontRef idx="minor">
            <a:schemeClr val="tx1"/>
          </a:fontRef>
        </p:style>
      </p:cxnSp>
      <p:cxnSp>
        <p:nvCxnSpPr>
          <p:cNvPr id="15" name="Connecteur droit 14">
            <a:extLst>
              <a:ext uri="{FF2B5EF4-FFF2-40B4-BE49-F238E27FC236}">
                <a16:creationId xmlns:a16="http://schemas.microsoft.com/office/drawing/2014/main" id="{A2DB5A47-CDDF-1650-3168-E3BEEE7F74C2}"/>
              </a:ext>
            </a:extLst>
          </p:cNvPr>
          <p:cNvCxnSpPr/>
          <p:nvPr/>
        </p:nvCxnSpPr>
        <p:spPr>
          <a:xfrm>
            <a:off x="6326372" y="2143926"/>
            <a:ext cx="287079" cy="0"/>
          </a:xfrm>
          <a:prstGeom prst="line">
            <a:avLst/>
          </a:prstGeom>
        </p:spPr>
        <p:style>
          <a:lnRef idx="2">
            <a:schemeClr val="dk1"/>
          </a:lnRef>
          <a:fillRef idx="0">
            <a:schemeClr val="dk1"/>
          </a:fillRef>
          <a:effectRef idx="1">
            <a:schemeClr val="dk1"/>
          </a:effectRef>
          <a:fontRef idx="minor">
            <a:schemeClr val="tx1"/>
          </a:fontRef>
        </p:style>
      </p:cxnSp>
      <p:cxnSp>
        <p:nvCxnSpPr>
          <p:cNvPr id="17" name="Connecteur droit 16">
            <a:extLst>
              <a:ext uri="{FF2B5EF4-FFF2-40B4-BE49-F238E27FC236}">
                <a16:creationId xmlns:a16="http://schemas.microsoft.com/office/drawing/2014/main" id="{B24BBD60-A7D2-45EE-6BD4-53B3ABAE055C}"/>
              </a:ext>
            </a:extLst>
          </p:cNvPr>
          <p:cNvCxnSpPr/>
          <p:nvPr/>
        </p:nvCxnSpPr>
        <p:spPr>
          <a:xfrm flipV="1">
            <a:off x="6634716" y="1910010"/>
            <a:ext cx="148856" cy="255181"/>
          </a:xfrm>
          <a:prstGeom prst="line">
            <a:avLst/>
          </a:prstGeom>
        </p:spPr>
        <p:style>
          <a:lnRef idx="2">
            <a:schemeClr val="dk1"/>
          </a:lnRef>
          <a:fillRef idx="0">
            <a:schemeClr val="dk1"/>
          </a:fillRef>
          <a:effectRef idx="1">
            <a:schemeClr val="dk1"/>
          </a:effectRef>
          <a:fontRef idx="minor">
            <a:schemeClr val="tx1"/>
          </a:fontRef>
        </p:style>
      </p:cxnSp>
      <p:sp>
        <p:nvSpPr>
          <p:cNvPr id="18" name="Accolade fermante 17">
            <a:extLst>
              <a:ext uri="{FF2B5EF4-FFF2-40B4-BE49-F238E27FC236}">
                <a16:creationId xmlns:a16="http://schemas.microsoft.com/office/drawing/2014/main" id="{702A3267-9259-DD7F-F763-C21BA6604E34}"/>
              </a:ext>
            </a:extLst>
          </p:cNvPr>
          <p:cNvSpPr/>
          <p:nvPr/>
        </p:nvSpPr>
        <p:spPr>
          <a:xfrm rot="5400000">
            <a:off x="6891670" y="1812546"/>
            <a:ext cx="425302" cy="62023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a:p>
        </p:txBody>
      </p:sp>
      <p:cxnSp>
        <p:nvCxnSpPr>
          <p:cNvPr id="20" name="Connecteur droit 19">
            <a:extLst>
              <a:ext uri="{FF2B5EF4-FFF2-40B4-BE49-F238E27FC236}">
                <a16:creationId xmlns:a16="http://schemas.microsoft.com/office/drawing/2014/main" id="{52BA8C31-1248-F969-2B52-7E5FD4B24698}"/>
              </a:ext>
            </a:extLst>
          </p:cNvPr>
          <p:cNvCxnSpPr/>
          <p:nvPr/>
        </p:nvCxnSpPr>
        <p:spPr>
          <a:xfrm>
            <a:off x="7425070" y="1910010"/>
            <a:ext cx="175437" cy="212651"/>
          </a:xfrm>
          <a:prstGeom prst="line">
            <a:avLst/>
          </a:prstGeom>
        </p:spPr>
        <p:style>
          <a:lnRef idx="2">
            <a:schemeClr val="dk1"/>
          </a:lnRef>
          <a:fillRef idx="0">
            <a:schemeClr val="dk1"/>
          </a:fillRef>
          <a:effectRef idx="1">
            <a:schemeClr val="dk1"/>
          </a:effectRef>
          <a:fontRef idx="minor">
            <a:schemeClr val="tx1"/>
          </a:fontRef>
        </p:style>
      </p:cxnSp>
      <p:cxnSp>
        <p:nvCxnSpPr>
          <p:cNvPr id="22" name="Connecteur droit 21">
            <a:extLst>
              <a:ext uri="{FF2B5EF4-FFF2-40B4-BE49-F238E27FC236}">
                <a16:creationId xmlns:a16="http://schemas.microsoft.com/office/drawing/2014/main" id="{2C8C6573-06C7-81A3-7418-03566A14ABAC}"/>
              </a:ext>
            </a:extLst>
          </p:cNvPr>
          <p:cNvCxnSpPr/>
          <p:nvPr/>
        </p:nvCxnSpPr>
        <p:spPr>
          <a:xfrm>
            <a:off x="7600507" y="2122661"/>
            <a:ext cx="405809" cy="0"/>
          </a:xfrm>
          <a:prstGeom prst="line">
            <a:avLst/>
          </a:prstGeom>
        </p:spPr>
        <p:style>
          <a:lnRef idx="2">
            <a:schemeClr val="dk1"/>
          </a:lnRef>
          <a:fillRef idx="0">
            <a:schemeClr val="dk1"/>
          </a:fillRef>
          <a:effectRef idx="1">
            <a:schemeClr val="dk1"/>
          </a:effectRef>
          <a:fontRef idx="minor">
            <a:schemeClr val="tx1"/>
          </a:fontRef>
        </p:style>
      </p:cxnSp>
      <p:cxnSp>
        <p:nvCxnSpPr>
          <p:cNvPr id="24" name="Connecteur droit 23">
            <a:extLst>
              <a:ext uri="{FF2B5EF4-FFF2-40B4-BE49-F238E27FC236}">
                <a16:creationId xmlns:a16="http://schemas.microsoft.com/office/drawing/2014/main" id="{41CD9486-5DEE-D436-F618-BB3FF621491D}"/>
              </a:ext>
            </a:extLst>
          </p:cNvPr>
          <p:cNvCxnSpPr/>
          <p:nvPr/>
        </p:nvCxnSpPr>
        <p:spPr>
          <a:xfrm flipV="1">
            <a:off x="8016949" y="1910010"/>
            <a:ext cx="180753" cy="233916"/>
          </a:xfrm>
          <a:prstGeom prst="line">
            <a:avLst/>
          </a:prstGeom>
        </p:spPr>
        <p:style>
          <a:lnRef idx="2">
            <a:schemeClr val="dk1"/>
          </a:lnRef>
          <a:fillRef idx="0">
            <a:schemeClr val="dk1"/>
          </a:fillRef>
          <a:effectRef idx="1">
            <a:schemeClr val="dk1"/>
          </a:effectRef>
          <a:fontRef idx="minor">
            <a:schemeClr val="tx1"/>
          </a:fontRef>
        </p:style>
      </p:cxnSp>
      <p:sp>
        <p:nvSpPr>
          <p:cNvPr id="25" name="ZoneTexte 24">
            <a:extLst>
              <a:ext uri="{FF2B5EF4-FFF2-40B4-BE49-F238E27FC236}">
                <a16:creationId xmlns:a16="http://schemas.microsoft.com/office/drawing/2014/main" id="{C1F78301-9080-2DF5-A533-A1F5A25953F2}"/>
              </a:ext>
            </a:extLst>
          </p:cNvPr>
          <p:cNvSpPr txBox="1"/>
          <p:nvPr/>
        </p:nvSpPr>
        <p:spPr>
          <a:xfrm>
            <a:off x="6621425" y="2335313"/>
            <a:ext cx="891363" cy="523220"/>
          </a:xfrm>
          <a:prstGeom prst="rect">
            <a:avLst/>
          </a:prstGeom>
          <a:noFill/>
        </p:spPr>
        <p:txBody>
          <a:bodyPr wrap="square" rtlCol="0">
            <a:spAutoFit/>
          </a:bodyPr>
          <a:lstStyle/>
          <a:p>
            <a:pPr algn="ctr"/>
            <a:r>
              <a:rPr lang="fr-FR" sz="1400" dirty="0"/>
              <a:t>Int. Surf. 3’</a:t>
            </a:r>
          </a:p>
        </p:txBody>
      </p:sp>
      <p:sp>
        <p:nvSpPr>
          <p:cNvPr id="26" name="ZoneTexte 25">
            <a:extLst>
              <a:ext uri="{FF2B5EF4-FFF2-40B4-BE49-F238E27FC236}">
                <a16:creationId xmlns:a16="http://schemas.microsoft.com/office/drawing/2014/main" id="{D2C618F5-1112-842D-85E1-BF0F5E7995C7}"/>
              </a:ext>
            </a:extLst>
          </p:cNvPr>
          <p:cNvSpPr txBox="1"/>
          <p:nvPr/>
        </p:nvSpPr>
        <p:spPr>
          <a:xfrm>
            <a:off x="2942560" y="1591601"/>
            <a:ext cx="975537" cy="307777"/>
          </a:xfrm>
          <a:prstGeom prst="rect">
            <a:avLst/>
          </a:prstGeom>
          <a:noFill/>
        </p:spPr>
        <p:txBody>
          <a:bodyPr wrap="square" rtlCol="0">
            <a:spAutoFit/>
          </a:bodyPr>
          <a:lstStyle/>
          <a:p>
            <a:r>
              <a:rPr lang="fr-FR" sz="1400" dirty="0"/>
              <a:t>HD 8h30</a:t>
            </a:r>
          </a:p>
        </p:txBody>
      </p:sp>
      <p:sp>
        <p:nvSpPr>
          <p:cNvPr id="27" name="ZoneTexte 26">
            <a:extLst>
              <a:ext uri="{FF2B5EF4-FFF2-40B4-BE49-F238E27FC236}">
                <a16:creationId xmlns:a16="http://schemas.microsoft.com/office/drawing/2014/main" id="{7991366A-99A0-EF3F-60DD-BD68CC97D9C4}"/>
              </a:ext>
            </a:extLst>
          </p:cNvPr>
          <p:cNvSpPr txBox="1"/>
          <p:nvPr/>
        </p:nvSpPr>
        <p:spPr>
          <a:xfrm>
            <a:off x="3216347" y="2550756"/>
            <a:ext cx="691117" cy="307777"/>
          </a:xfrm>
          <a:prstGeom prst="rect">
            <a:avLst/>
          </a:prstGeom>
          <a:noFill/>
        </p:spPr>
        <p:txBody>
          <a:bodyPr wrap="square" rtlCol="0">
            <a:spAutoFit/>
          </a:bodyPr>
          <a:lstStyle/>
          <a:p>
            <a:r>
              <a:rPr lang="fr-FR" sz="1400" dirty="0"/>
              <a:t>39m</a:t>
            </a:r>
          </a:p>
        </p:txBody>
      </p:sp>
      <p:sp>
        <p:nvSpPr>
          <p:cNvPr id="28" name="ZoneTexte 27">
            <a:extLst>
              <a:ext uri="{FF2B5EF4-FFF2-40B4-BE49-F238E27FC236}">
                <a16:creationId xmlns:a16="http://schemas.microsoft.com/office/drawing/2014/main" id="{06A19779-76FC-2B34-0390-E4B4D44255BE}"/>
              </a:ext>
            </a:extLst>
          </p:cNvPr>
          <p:cNvSpPr txBox="1"/>
          <p:nvPr/>
        </p:nvSpPr>
        <p:spPr>
          <a:xfrm>
            <a:off x="4589277" y="3685646"/>
            <a:ext cx="886490" cy="307777"/>
          </a:xfrm>
          <a:prstGeom prst="rect">
            <a:avLst/>
          </a:prstGeom>
          <a:noFill/>
        </p:spPr>
        <p:txBody>
          <a:bodyPr wrap="square" rtlCol="0">
            <a:spAutoFit/>
          </a:bodyPr>
          <a:lstStyle/>
          <a:p>
            <a:r>
              <a:rPr lang="fr-FR" sz="1400" dirty="0"/>
              <a:t>17’</a:t>
            </a:r>
          </a:p>
        </p:txBody>
      </p:sp>
      <p:sp>
        <p:nvSpPr>
          <p:cNvPr id="29" name="ZoneTexte 28">
            <a:extLst>
              <a:ext uri="{FF2B5EF4-FFF2-40B4-BE49-F238E27FC236}">
                <a16:creationId xmlns:a16="http://schemas.microsoft.com/office/drawing/2014/main" id="{1E4312BA-1157-D42C-F664-F0079066BD72}"/>
              </a:ext>
            </a:extLst>
          </p:cNvPr>
          <p:cNvSpPr txBox="1"/>
          <p:nvPr/>
        </p:nvSpPr>
        <p:spPr>
          <a:xfrm>
            <a:off x="5805377" y="2473535"/>
            <a:ext cx="348215" cy="307777"/>
          </a:xfrm>
          <a:prstGeom prst="rect">
            <a:avLst/>
          </a:prstGeom>
          <a:noFill/>
        </p:spPr>
        <p:txBody>
          <a:bodyPr wrap="square" rtlCol="0">
            <a:spAutoFit/>
          </a:bodyPr>
          <a:lstStyle/>
          <a:p>
            <a:r>
              <a:rPr lang="fr-FR" sz="1400" dirty="0"/>
              <a:t>1’</a:t>
            </a:r>
          </a:p>
        </p:txBody>
      </p:sp>
      <p:sp>
        <p:nvSpPr>
          <p:cNvPr id="30" name="ZoneTexte 29">
            <a:extLst>
              <a:ext uri="{FF2B5EF4-FFF2-40B4-BE49-F238E27FC236}">
                <a16:creationId xmlns:a16="http://schemas.microsoft.com/office/drawing/2014/main" id="{EA0FB837-2739-10CD-47CE-B43DC2B14EDF}"/>
              </a:ext>
            </a:extLst>
          </p:cNvPr>
          <p:cNvSpPr txBox="1"/>
          <p:nvPr/>
        </p:nvSpPr>
        <p:spPr>
          <a:xfrm>
            <a:off x="6326372" y="2250251"/>
            <a:ext cx="369482" cy="307777"/>
          </a:xfrm>
          <a:prstGeom prst="rect">
            <a:avLst/>
          </a:prstGeom>
          <a:noFill/>
        </p:spPr>
        <p:txBody>
          <a:bodyPr wrap="square" rtlCol="0">
            <a:spAutoFit/>
          </a:bodyPr>
          <a:lstStyle/>
          <a:p>
            <a:r>
              <a:rPr lang="fr-FR" sz="1400" dirty="0"/>
              <a:t>1’</a:t>
            </a:r>
          </a:p>
        </p:txBody>
      </p:sp>
      <p:sp>
        <p:nvSpPr>
          <p:cNvPr id="31" name="ZoneTexte 30">
            <a:extLst>
              <a:ext uri="{FF2B5EF4-FFF2-40B4-BE49-F238E27FC236}">
                <a16:creationId xmlns:a16="http://schemas.microsoft.com/office/drawing/2014/main" id="{E80D4535-E3D4-33A7-F837-4119C571E602}"/>
              </a:ext>
            </a:extLst>
          </p:cNvPr>
          <p:cNvSpPr txBox="1"/>
          <p:nvPr/>
        </p:nvSpPr>
        <p:spPr>
          <a:xfrm>
            <a:off x="5729176" y="2048234"/>
            <a:ext cx="536944" cy="307777"/>
          </a:xfrm>
          <a:prstGeom prst="rect">
            <a:avLst/>
          </a:prstGeom>
          <a:noFill/>
        </p:spPr>
        <p:txBody>
          <a:bodyPr wrap="square" rtlCol="0">
            <a:spAutoFit/>
          </a:bodyPr>
          <a:lstStyle/>
          <a:p>
            <a:r>
              <a:rPr lang="fr-FR" sz="1400" dirty="0"/>
              <a:t>6m</a:t>
            </a:r>
          </a:p>
        </p:txBody>
      </p:sp>
      <p:sp>
        <p:nvSpPr>
          <p:cNvPr id="32" name="ZoneTexte 31">
            <a:extLst>
              <a:ext uri="{FF2B5EF4-FFF2-40B4-BE49-F238E27FC236}">
                <a16:creationId xmlns:a16="http://schemas.microsoft.com/office/drawing/2014/main" id="{C038F66A-2AC0-02D3-BB31-D72B5C7A33A5}"/>
              </a:ext>
            </a:extLst>
          </p:cNvPr>
          <p:cNvSpPr txBox="1"/>
          <p:nvPr/>
        </p:nvSpPr>
        <p:spPr>
          <a:xfrm>
            <a:off x="6271437" y="1851815"/>
            <a:ext cx="641498" cy="307777"/>
          </a:xfrm>
          <a:prstGeom prst="rect">
            <a:avLst/>
          </a:prstGeom>
          <a:noFill/>
        </p:spPr>
        <p:txBody>
          <a:bodyPr wrap="square" rtlCol="0">
            <a:spAutoFit/>
          </a:bodyPr>
          <a:lstStyle/>
          <a:p>
            <a:r>
              <a:rPr lang="fr-FR" sz="1400" dirty="0"/>
              <a:t>3m</a:t>
            </a:r>
          </a:p>
        </p:txBody>
      </p:sp>
      <p:sp>
        <p:nvSpPr>
          <p:cNvPr id="33" name="ZoneTexte 32">
            <a:extLst>
              <a:ext uri="{FF2B5EF4-FFF2-40B4-BE49-F238E27FC236}">
                <a16:creationId xmlns:a16="http://schemas.microsoft.com/office/drawing/2014/main" id="{9277DAB7-3B76-9163-E720-723BCC5CEB92}"/>
              </a:ext>
            </a:extLst>
          </p:cNvPr>
          <p:cNvSpPr txBox="1"/>
          <p:nvPr/>
        </p:nvSpPr>
        <p:spPr>
          <a:xfrm>
            <a:off x="7611139" y="2181424"/>
            <a:ext cx="618460" cy="307777"/>
          </a:xfrm>
          <a:prstGeom prst="rect">
            <a:avLst/>
          </a:prstGeom>
          <a:noFill/>
        </p:spPr>
        <p:txBody>
          <a:bodyPr wrap="square" rtlCol="0">
            <a:spAutoFit/>
          </a:bodyPr>
          <a:lstStyle/>
          <a:p>
            <a:r>
              <a:rPr lang="fr-FR" sz="1400" dirty="0"/>
              <a:t>14’</a:t>
            </a:r>
          </a:p>
        </p:txBody>
      </p:sp>
      <p:sp>
        <p:nvSpPr>
          <p:cNvPr id="34" name="ZoneTexte 33">
            <a:extLst>
              <a:ext uri="{FF2B5EF4-FFF2-40B4-BE49-F238E27FC236}">
                <a16:creationId xmlns:a16="http://schemas.microsoft.com/office/drawing/2014/main" id="{659A0ABB-434D-E002-A406-2146D1B56707}"/>
              </a:ext>
            </a:extLst>
          </p:cNvPr>
          <p:cNvSpPr txBox="1"/>
          <p:nvPr/>
        </p:nvSpPr>
        <p:spPr>
          <a:xfrm>
            <a:off x="7600506" y="1754472"/>
            <a:ext cx="512135" cy="307777"/>
          </a:xfrm>
          <a:prstGeom prst="rect">
            <a:avLst/>
          </a:prstGeom>
          <a:noFill/>
        </p:spPr>
        <p:txBody>
          <a:bodyPr wrap="square" rtlCol="0">
            <a:spAutoFit/>
          </a:bodyPr>
          <a:lstStyle/>
          <a:p>
            <a:r>
              <a:rPr lang="fr-FR" sz="1400" dirty="0"/>
              <a:t>3m</a:t>
            </a:r>
          </a:p>
        </p:txBody>
      </p:sp>
      <p:sp>
        <p:nvSpPr>
          <p:cNvPr id="35" name="ZoneTexte 34">
            <a:extLst>
              <a:ext uri="{FF2B5EF4-FFF2-40B4-BE49-F238E27FC236}">
                <a16:creationId xmlns:a16="http://schemas.microsoft.com/office/drawing/2014/main" id="{E55021A0-F699-E3A5-A1A5-AF1D4E1E37FB}"/>
              </a:ext>
            </a:extLst>
          </p:cNvPr>
          <p:cNvSpPr txBox="1"/>
          <p:nvPr/>
        </p:nvSpPr>
        <p:spPr>
          <a:xfrm>
            <a:off x="6423837" y="1601976"/>
            <a:ext cx="1371600" cy="307777"/>
          </a:xfrm>
          <a:prstGeom prst="rect">
            <a:avLst/>
          </a:prstGeom>
          <a:noFill/>
        </p:spPr>
        <p:txBody>
          <a:bodyPr wrap="square" rtlCol="0">
            <a:spAutoFit/>
          </a:bodyPr>
          <a:lstStyle/>
          <a:p>
            <a:r>
              <a:rPr lang="fr-FR" sz="1400" dirty="0"/>
              <a:t>HS 8h53</a:t>
            </a:r>
          </a:p>
        </p:txBody>
      </p:sp>
      <p:sp>
        <p:nvSpPr>
          <p:cNvPr id="36" name="ZoneTexte 35">
            <a:extLst>
              <a:ext uri="{FF2B5EF4-FFF2-40B4-BE49-F238E27FC236}">
                <a16:creationId xmlns:a16="http://schemas.microsoft.com/office/drawing/2014/main" id="{3F6576D8-FAF8-3791-2E44-D165DD818B67}"/>
              </a:ext>
            </a:extLst>
          </p:cNvPr>
          <p:cNvSpPr txBox="1"/>
          <p:nvPr/>
        </p:nvSpPr>
        <p:spPr>
          <a:xfrm>
            <a:off x="8006316" y="1591601"/>
            <a:ext cx="965790" cy="307777"/>
          </a:xfrm>
          <a:prstGeom prst="rect">
            <a:avLst/>
          </a:prstGeom>
          <a:noFill/>
        </p:spPr>
        <p:txBody>
          <a:bodyPr wrap="square" rtlCol="0">
            <a:spAutoFit/>
          </a:bodyPr>
          <a:lstStyle/>
          <a:p>
            <a:r>
              <a:rPr lang="fr-FR" sz="1400" dirty="0"/>
              <a:t>HS 9h10</a:t>
            </a:r>
          </a:p>
        </p:txBody>
      </p:sp>
      <p:graphicFrame>
        <p:nvGraphicFramePr>
          <p:cNvPr id="37" name="Tableau 36">
            <a:extLst>
              <a:ext uri="{FF2B5EF4-FFF2-40B4-BE49-F238E27FC236}">
                <a16:creationId xmlns:a16="http://schemas.microsoft.com/office/drawing/2014/main" id="{DADA8F06-3CD5-19F0-CF2E-EBD3FB0CAFCD}"/>
              </a:ext>
            </a:extLst>
          </p:cNvPr>
          <p:cNvGraphicFramePr>
            <a:graphicFrameLocks noGrp="1"/>
          </p:cNvGraphicFramePr>
          <p:nvPr>
            <p:extLst>
              <p:ext uri="{D42A27DB-BD31-4B8C-83A1-F6EECF244321}">
                <p14:modId xmlns:p14="http://schemas.microsoft.com/office/powerpoint/2010/main" val="4060074823"/>
              </p:ext>
            </p:extLst>
          </p:nvPr>
        </p:nvGraphicFramePr>
        <p:xfrm>
          <a:off x="4679211" y="4120906"/>
          <a:ext cx="3638110" cy="2655407"/>
        </p:xfrm>
        <a:graphic>
          <a:graphicData uri="http://schemas.openxmlformats.org/drawingml/2006/table">
            <a:tbl>
              <a:tblPr firstRow="1" bandRow="1">
                <a:tableStyleId>{5C22544A-7EE6-4342-B048-85BDC9FD1C3A}</a:tableStyleId>
              </a:tblPr>
              <a:tblGrid>
                <a:gridCol w="1819055">
                  <a:extLst>
                    <a:ext uri="{9D8B030D-6E8A-4147-A177-3AD203B41FA5}">
                      <a16:colId xmlns:a16="http://schemas.microsoft.com/office/drawing/2014/main" val="3924393517"/>
                    </a:ext>
                  </a:extLst>
                </a:gridCol>
                <a:gridCol w="1819055">
                  <a:extLst>
                    <a:ext uri="{9D8B030D-6E8A-4147-A177-3AD203B41FA5}">
                      <a16:colId xmlns:a16="http://schemas.microsoft.com/office/drawing/2014/main" val="584712196"/>
                    </a:ext>
                  </a:extLst>
                </a:gridCol>
              </a:tblGrid>
              <a:tr h="272330">
                <a:tc>
                  <a:txBody>
                    <a:bodyPr/>
                    <a:lstStyle/>
                    <a:p>
                      <a:r>
                        <a:rPr lang="fr-FR" sz="1400" dirty="0"/>
                        <a:t>Plongée 1</a:t>
                      </a:r>
                    </a:p>
                  </a:txBody>
                  <a:tcPr/>
                </a:tc>
                <a:tc>
                  <a:txBody>
                    <a:bodyPr/>
                    <a:lstStyle/>
                    <a:p>
                      <a:endParaRPr lang="fr-FR" sz="1400"/>
                    </a:p>
                  </a:txBody>
                  <a:tcPr/>
                </a:tc>
                <a:extLst>
                  <a:ext uri="{0D108BD9-81ED-4DB2-BD59-A6C34878D82A}">
                    <a16:rowId xmlns:a16="http://schemas.microsoft.com/office/drawing/2014/main" val="2715876135"/>
                  </a:ext>
                </a:extLst>
              </a:tr>
              <a:tr h="335801">
                <a:tc>
                  <a:txBody>
                    <a:bodyPr/>
                    <a:lstStyle/>
                    <a:p>
                      <a:r>
                        <a:rPr lang="fr-FR" sz="1400" dirty="0"/>
                        <a:t>HD</a:t>
                      </a:r>
                    </a:p>
                  </a:txBody>
                  <a:tcPr/>
                </a:tc>
                <a:tc>
                  <a:txBody>
                    <a:bodyPr/>
                    <a:lstStyle/>
                    <a:p>
                      <a:r>
                        <a:rPr lang="fr-FR" sz="1400" dirty="0"/>
                        <a:t>8h30</a:t>
                      </a:r>
                    </a:p>
                  </a:txBody>
                  <a:tcPr/>
                </a:tc>
                <a:extLst>
                  <a:ext uri="{0D108BD9-81ED-4DB2-BD59-A6C34878D82A}">
                    <a16:rowId xmlns:a16="http://schemas.microsoft.com/office/drawing/2014/main" val="4262315723"/>
                  </a:ext>
                </a:extLst>
              </a:tr>
              <a:tr h="335801">
                <a:tc>
                  <a:txBody>
                    <a:bodyPr/>
                    <a:lstStyle/>
                    <a:p>
                      <a:r>
                        <a:rPr lang="fr-FR" sz="1400" dirty="0"/>
                        <a:t>Durée</a:t>
                      </a:r>
                    </a:p>
                  </a:txBody>
                  <a:tcPr/>
                </a:tc>
                <a:tc>
                  <a:txBody>
                    <a:bodyPr/>
                    <a:lstStyle/>
                    <a:p>
                      <a:r>
                        <a:rPr lang="fr-FR" sz="1400" dirty="0"/>
                        <a:t>17’</a:t>
                      </a:r>
                    </a:p>
                  </a:txBody>
                  <a:tcPr/>
                </a:tc>
                <a:extLst>
                  <a:ext uri="{0D108BD9-81ED-4DB2-BD59-A6C34878D82A}">
                    <a16:rowId xmlns:a16="http://schemas.microsoft.com/office/drawing/2014/main" val="1828267781"/>
                  </a:ext>
                </a:extLst>
              </a:tr>
              <a:tr h="335801">
                <a:tc>
                  <a:txBody>
                    <a:bodyPr/>
                    <a:lstStyle/>
                    <a:p>
                      <a:r>
                        <a:rPr lang="fr-FR" sz="1400" dirty="0"/>
                        <a:t>Profondeur</a:t>
                      </a:r>
                    </a:p>
                  </a:txBody>
                  <a:tcPr/>
                </a:tc>
                <a:tc>
                  <a:txBody>
                    <a:bodyPr/>
                    <a:lstStyle/>
                    <a:p>
                      <a:r>
                        <a:rPr lang="fr-FR" sz="1400" dirty="0"/>
                        <a:t>39m</a:t>
                      </a:r>
                    </a:p>
                  </a:txBody>
                  <a:tcPr/>
                </a:tc>
                <a:extLst>
                  <a:ext uri="{0D108BD9-81ED-4DB2-BD59-A6C34878D82A}">
                    <a16:rowId xmlns:a16="http://schemas.microsoft.com/office/drawing/2014/main" val="4287945078"/>
                  </a:ext>
                </a:extLst>
              </a:tr>
              <a:tr h="335801">
                <a:tc>
                  <a:txBody>
                    <a:bodyPr/>
                    <a:lstStyle/>
                    <a:p>
                      <a:r>
                        <a:rPr lang="fr-FR" sz="1400" dirty="0"/>
                        <a:t>Paliers </a:t>
                      </a:r>
                    </a:p>
                  </a:txBody>
                  <a:tcPr/>
                </a:tc>
                <a:tc>
                  <a:txBody>
                    <a:bodyPr/>
                    <a:lstStyle/>
                    <a:p>
                      <a:r>
                        <a:rPr lang="fr-FR" sz="1400" dirty="0"/>
                        <a:t>1’ 6 m et 12’ 3m</a:t>
                      </a:r>
                    </a:p>
                  </a:txBody>
                  <a:tcPr/>
                </a:tc>
                <a:extLst>
                  <a:ext uri="{0D108BD9-81ED-4DB2-BD59-A6C34878D82A}">
                    <a16:rowId xmlns:a16="http://schemas.microsoft.com/office/drawing/2014/main" val="1784000409"/>
                  </a:ext>
                </a:extLst>
              </a:tr>
              <a:tr h="335801">
                <a:tc>
                  <a:txBody>
                    <a:bodyPr/>
                    <a:lstStyle/>
                    <a:p>
                      <a:r>
                        <a:rPr lang="fr-FR" sz="1400" dirty="0"/>
                        <a:t>DTR</a:t>
                      </a:r>
                    </a:p>
                  </a:txBody>
                  <a:tcPr/>
                </a:tc>
                <a:tc>
                  <a:txBody>
                    <a:bodyPr/>
                    <a:lstStyle/>
                    <a:p>
                      <a:r>
                        <a:rPr lang="fr-FR" sz="1400" dirty="0"/>
                        <a:t>6’</a:t>
                      </a:r>
                    </a:p>
                  </a:txBody>
                  <a:tcPr/>
                </a:tc>
                <a:extLst>
                  <a:ext uri="{0D108BD9-81ED-4DB2-BD59-A6C34878D82A}">
                    <a16:rowId xmlns:a16="http://schemas.microsoft.com/office/drawing/2014/main" val="1899058611"/>
                  </a:ext>
                </a:extLst>
              </a:tr>
              <a:tr h="335801">
                <a:tc>
                  <a:txBody>
                    <a:bodyPr/>
                    <a:lstStyle/>
                    <a:p>
                      <a:endParaRPr lang="fr-FR" sz="1400"/>
                    </a:p>
                  </a:txBody>
                  <a:tcPr/>
                </a:tc>
                <a:tc>
                  <a:txBody>
                    <a:bodyPr/>
                    <a:lstStyle/>
                    <a:p>
                      <a:endParaRPr lang="fr-FR" sz="1400"/>
                    </a:p>
                  </a:txBody>
                  <a:tcPr/>
                </a:tc>
                <a:extLst>
                  <a:ext uri="{0D108BD9-81ED-4DB2-BD59-A6C34878D82A}">
                    <a16:rowId xmlns:a16="http://schemas.microsoft.com/office/drawing/2014/main" val="4063125804"/>
                  </a:ext>
                </a:extLst>
              </a:tr>
              <a:tr h="335801">
                <a:tc>
                  <a:txBody>
                    <a:bodyPr/>
                    <a:lstStyle/>
                    <a:p>
                      <a:r>
                        <a:rPr lang="fr-FR" sz="1400" dirty="0"/>
                        <a:t>HS</a:t>
                      </a:r>
                    </a:p>
                  </a:txBody>
                  <a:tcPr/>
                </a:tc>
                <a:tc>
                  <a:txBody>
                    <a:bodyPr/>
                    <a:lstStyle/>
                    <a:p>
                      <a:r>
                        <a:rPr lang="fr-FR" sz="1400" dirty="0"/>
                        <a:t>9h10</a:t>
                      </a:r>
                    </a:p>
                  </a:txBody>
                  <a:tcPr/>
                </a:tc>
                <a:extLst>
                  <a:ext uri="{0D108BD9-81ED-4DB2-BD59-A6C34878D82A}">
                    <a16:rowId xmlns:a16="http://schemas.microsoft.com/office/drawing/2014/main" val="342451018"/>
                  </a:ext>
                </a:extLst>
              </a:tr>
            </a:tbl>
          </a:graphicData>
        </a:graphic>
      </p:graphicFrame>
      <p:sp>
        <p:nvSpPr>
          <p:cNvPr id="38" name="ZoneTexte 37">
            <a:extLst>
              <a:ext uri="{FF2B5EF4-FFF2-40B4-BE49-F238E27FC236}">
                <a16:creationId xmlns:a16="http://schemas.microsoft.com/office/drawing/2014/main" id="{A879DB9A-EB3F-F49F-2F4E-EA58B53D9E16}"/>
              </a:ext>
            </a:extLst>
          </p:cNvPr>
          <p:cNvSpPr txBox="1"/>
          <p:nvPr/>
        </p:nvSpPr>
        <p:spPr>
          <a:xfrm>
            <a:off x="8626551" y="4657060"/>
            <a:ext cx="3320901" cy="2031325"/>
          </a:xfrm>
          <a:prstGeom prst="rect">
            <a:avLst/>
          </a:prstGeom>
          <a:noFill/>
        </p:spPr>
        <p:txBody>
          <a:bodyPr wrap="square" rtlCol="0">
            <a:spAutoFit/>
          </a:bodyPr>
          <a:lstStyle/>
          <a:p>
            <a:r>
              <a:rPr lang="fr-FR" dirty="0"/>
              <a:t>Table IV. 40 m et palier 6m : 4’</a:t>
            </a:r>
          </a:p>
          <a:p>
            <a:endParaRPr lang="fr-FR" dirty="0"/>
          </a:p>
          <a:p>
            <a:r>
              <a:rPr lang="fr-FR" dirty="0"/>
              <a:t>Procédure rattrapage interruption paliers : </a:t>
            </a:r>
            <a:r>
              <a:rPr lang="fr-FR" dirty="0" err="1"/>
              <a:t>Réimmersion</a:t>
            </a:r>
            <a:r>
              <a:rPr lang="fr-FR" dirty="0"/>
              <a:t> &lt; 3’ puis reprise du palier et ajout de 3’ à 3m.</a:t>
            </a:r>
          </a:p>
          <a:p>
            <a:endParaRPr lang="fr-FR" dirty="0"/>
          </a:p>
        </p:txBody>
      </p:sp>
      <p:cxnSp>
        <p:nvCxnSpPr>
          <p:cNvPr id="4" name="Connecteur droit avec flèche 3">
            <a:extLst>
              <a:ext uri="{FF2B5EF4-FFF2-40B4-BE49-F238E27FC236}">
                <a16:creationId xmlns:a16="http://schemas.microsoft.com/office/drawing/2014/main" id="{E5A592DF-9EFD-3282-60A6-66BCF0532D30}"/>
              </a:ext>
            </a:extLst>
          </p:cNvPr>
          <p:cNvCxnSpPr>
            <a:cxnSpLocks/>
          </p:cNvCxnSpPr>
          <p:nvPr/>
        </p:nvCxnSpPr>
        <p:spPr>
          <a:xfrm>
            <a:off x="5263116" y="3685646"/>
            <a:ext cx="1520456"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 name="ZoneTexte 7">
            <a:extLst>
              <a:ext uri="{FF2B5EF4-FFF2-40B4-BE49-F238E27FC236}">
                <a16:creationId xmlns:a16="http://schemas.microsoft.com/office/drawing/2014/main" id="{54CECB3D-4115-AAFF-B83C-7092A5EEB36E}"/>
              </a:ext>
            </a:extLst>
          </p:cNvPr>
          <p:cNvSpPr txBox="1"/>
          <p:nvPr/>
        </p:nvSpPr>
        <p:spPr>
          <a:xfrm>
            <a:off x="5927651" y="3695993"/>
            <a:ext cx="735419" cy="307777"/>
          </a:xfrm>
          <a:prstGeom prst="rect">
            <a:avLst/>
          </a:prstGeom>
          <a:noFill/>
        </p:spPr>
        <p:txBody>
          <a:bodyPr wrap="square" rtlCol="0">
            <a:spAutoFit/>
          </a:bodyPr>
          <a:lstStyle/>
          <a:p>
            <a:r>
              <a:rPr lang="fr-FR" sz="1400" dirty="0"/>
              <a:t>6’</a:t>
            </a:r>
          </a:p>
        </p:txBody>
      </p:sp>
    </p:spTree>
    <p:extLst>
      <p:ext uri="{BB962C8B-B14F-4D97-AF65-F5344CB8AC3E}">
        <p14:creationId xmlns:p14="http://schemas.microsoft.com/office/powerpoint/2010/main" val="3121640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9709D-3CAF-D61A-5586-37704543615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51DA4B4-43A9-FA2E-E861-83E079431990}"/>
              </a:ext>
            </a:extLst>
          </p:cNvPr>
          <p:cNvSpPr>
            <a:spLocks noGrp="1"/>
          </p:cNvSpPr>
          <p:nvPr>
            <p:ph type="title"/>
          </p:nvPr>
        </p:nvSpPr>
        <p:spPr>
          <a:xfrm>
            <a:off x="838200" y="138555"/>
            <a:ext cx="10515600" cy="1325563"/>
          </a:xfrm>
        </p:spPr>
        <p:txBody>
          <a:bodyPr/>
          <a:lstStyle/>
          <a:p>
            <a:pPr algn="ctr"/>
            <a:r>
              <a:rPr lang="fr-FR" dirty="0"/>
              <a:t>Exercice 15 (corrigé) – </a:t>
            </a:r>
            <a:r>
              <a:rPr lang="fr-FR" sz="3200" dirty="0"/>
              <a:t>Préconisation tables</a:t>
            </a:r>
            <a:endParaRPr lang="fr-FR" dirty="0"/>
          </a:p>
        </p:txBody>
      </p:sp>
      <p:cxnSp>
        <p:nvCxnSpPr>
          <p:cNvPr id="5" name="Connecteur droit 4">
            <a:extLst>
              <a:ext uri="{FF2B5EF4-FFF2-40B4-BE49-F238E27FC236}">
                <a16:creationId xmlns:a16="http://schemas.microsoft.com/office/drawing/2014/main" id="{69624024-468C-85C9-F504-14F52BB4C6B9}"/>
              </a:ext>
            </a:extLst>
          </p:cNvPr>
          <p:cNvCxnSpPr/>
          <p:nvPr/>
        </p:nvCxnSpPr>
        <p:spPr>
          <a:xfrm>
            <a:off x="3572539" y="1910010"/>
            <a:ext cx="691117" cy="1701209"/>
          </a:xfrm>
          <a:prstGeom prst="line">
            <a:avLst/>
          </a:prstGeom>
        </p:spPr>
        <p:style>
          <a:lnRef idx="2">
            <a:schemeClr val="dk1"/>
          </a:lnRef>
          <a:fillRef idx="0">
            <a:schemeClr val="dk1"/>
          </a:fillRef>
          <a:effectRef idx="1">
            <a:schemeClr val="dk1"/>
          </a:effectRef>
          <a:fontRef idx="minor">
            <a:schemeClr val="tx1"/>
          </a:fontRef>
        </p:style>
      </p:cxnSp>
      <p:cxnSp>
        <p:nvCxnSpPr>
          <p:cNvPr id="7" name="Connecteur droit 6">
            <a:extLst>
              <a:ext uri="{FF2B5EF4-FFF2-40B4-BE49-F238E27FC236}">
                <a16:creationId xmlns:a16="http://schemas.microsoft.com/office/drawing/2014/main" id="{0B0FDF3F-45E3-9EFC-F036-F32114532D92}"/>
              </a:ext>
            </a:extLst>
          </p:cNvPr>
          <p:cNvCxnSpPr/>
          <p:nvPr/>
        </p:nvCxnSpPr>
        <p:spPr>
          <a:xfrm>
            <a:off x="4263656" y="3621851"/>
            <a:ext cx="999460" cy="0"/>
          </a:xfrm>
          <a:prstGeom prst="line">
            <a:avLst/>
          </a:prstGeom>
        </p:spPr>
        <p:style>
          <a:lnRef idx="2">
            <a:schemeClr val="dk1"/>
          </a:lnRef>
          <a:fillRef idx="0">
            <a:schemeClr val="dk1"/>
          </a:fillRef>
          <a:effectRef idx="1">
            <a:schemeClr val="dk1"/>
          </a:effectRef>
          <a:fontRef idx="minor">
            <a:schemeClr val="tx1"/>
          </a:fontRef>
        </p:style>
      </p:cxnSp>
      <p:cxnSp>
        <p:nvCxnSpPr>
          <p:cNvPr id="9" name="Connecteur droit 8">
            <a:extLst>
              <a:ext uri="{FF2B5EF4-FFF2-40B4-BE49-F238E27FC236}">
                <a16:creationId xmlns:a16="http://schemas.microsoft.com/office/drawing/2014/main" id="{605B4394-6543-D092-0798-E886911F6537}"/>
              </a:ext>
            </a:extLst>
          </p:cNvPr>
          <p:cNvCxnSpPr/>
          <p:nvPr/>
        </p:nvCxnSpPr>
        <p:spPr>
          <a:xfrm flipV="1">
            <a:off x="5263116" y="2393791"/>
            <a:ext cx="425302" cy="1217428"/>
          </a:xfrm>
          <a:prstGeom prst="line">
            <a:avLst/>
          </a:prstGeom>
        </p:spPr>
        <p:style>
          <a:lnRef idx="2">
            <a:schemeClr val="dk1"/>
          </a:lnRef>
          <a:fillRef idx="0">
            <a:schemeClr val="dk1"/>
          </a:fillRef>
          <a:effectRef idx="1">
            <a:schemeClr val="dk1"/>
          </a:effectRef>
          <a:fontRef idx="minor">
            <a:schemeClr val="tx1"/>
          </a:fontRef>
        </p:style>
      </p:cxnSp>
      <p:cxnSp>
        <p:nvCxnSpPr>
          <p:cNvPr id="11" name="Connecteur droit 10">
            <a:extLst>
              <a:ext uri="{FF2B5EF4-FFF2-40B4-BE49-F238E27FC236}">
                <a16:creationId xmlns:a16="http://schemas.microsoft.com/office/drawing/2014/main" id="{5892313B-2A74-D2A0-846A-C6A2CF701D16}"/>
              </a:ext>
            </a:extLst>
          </p:cNvPr>
          <p:cNvCxnSpPr/>
          <p:nvPr/>
        </p:nvCxnSpPr>
        <p:spPr>
          <a:xfrm>
            <a:off x="5699051" y="2393791"/>
            <a:ext cx="457200" cy="0"/>
          </a:xfrm>
          <a:prstGeom prst="line">
            <a:avLst/>
          </a:prstGeom>
        </p:spPr>
        <p:style>
          <a:lnRef idx="2">
            <a:schemeClr val="dk1"/>
          </a:lnRef>
          <a:fillRef idx="0">
            <a:schemeClr val="dk1"/>
          </a:fillRef>
          <a:effectRef idx="1">
            <a:schemeClr val="dk1"/>
          </a:effectRef>
          <a:fontRef idx="minor">
            <a:schemeClr val="tx1"/>
          </a:fontRef>
        </p:style>
      </p:cxnSp>
      <p:cxnSp>
        <p:nvCxnSpPr>
          <p:cNvPr id="13" name="Connecteur droit 12">
            <a:extLst>
              <a:ext uri="{FF2B5EF4-FFF2-40B4-BE49-F238E27FC236}">
                <a16:creationId xmlns:a16="http://schemas.microsoft.com/office/drawing/2014/main" id="{ED3A0463-D731-F705-F0DB-EA47E37D7648}"/>
              </a:ext>
            </a:extLst>
          </p:cNvPr>
          <p:cNvCxnSpPr/>
          <p:nvPr/>
        </p:nvCxnSpPr>
        <p:spPr>
          <a:xfrm flipV="1">
            <a:off x="6177516" y="2165191"/>
            <a:ext cx="127591" cy="228600"/>
          </a:xfrm>
          <a:prstGeom prst="line">
            <a:avLst/>
          </a:prstGeom>
        </p:spPr>
        <p:style>
          <a:lnRef idx="2">
            <a:schemeClr val="dk1"/>
          </a:lnRef>
          <a:fillRef idx="0">
            <a:schemeClr val="dk1"/>
          </a:fillRef>
          <a:effectRef idx="1">
            <a:schemeClr val="dk1"/>
          </a:effectRef>
          <a:fontRef idx="minor">
            <a:schemeClr val="tx1"/>
          </a:fontRef>
        </p:style>
      </p:cxnSp>
      <p:cxnSp>
        <p:nvCxnSpPr>
          <p:cNvPr id="15" name="Connecteur droit 14">
            <a:extLst>
              <a:ext uri="{FF2B5EF4-FFF2-40B4-BE49-F238E27FC236}">
                <a16:creationId xmlns:a16="http://schemas.microsoft.com/office/drawing/2014/main" id="{7A10C7A4-E348-6305-8F7C-9FC25A1A83F4}"/>
              </a:ext>
            </a:extLst>
          </p:cNvPr>
          <p:cNvCxnSpPr/>
          <p:nvPr/>
        </p:nvCxnSpPr>
        <p:spPr>
          <a:xfrm>
            <a:off x="6326372" y="2143926"/>
            <a:ext cx="287079" cy="0"/>
          </a:xfrm>
          <a:prstGeom prst="line">
            <a:avLst/>
          </a:prstGeom>
        </p:spPr>
        <p:style>
          <a:lnRef idx="2">
            <a:schemeClr val="dk1"/>
          </a:lnRef>
          <a:fillRef idx="0">
            <a:schemeClr val="dk1"/>
          </a:fillRef>
          <a:effectRef idx="1">
            <a:schemeClr val="dk1"/>
          </a:effectRef>
          <a:fontRef idx="minor">
            <a:schemeClr val="tx1"/>
          </a:fontRef>
        </p:style>
      </p:cxnSp>
      <p:cxnSp>
        <p:nvCxnSpPr>
          <p:cNvPr id="17" name="Connecteur droit 16">
            <a:extLst>
              <a:ext uri="{FF2B5EF4-FFF2-40B4-BE49-F238E27FC236}">
                <a16:creationId xmlns:a16="http://schemas.microsoft.com/office/drawing/2014/main" id="{A556727B-ACF0-6BFB-DD50-B8E7CA172788}"/>
              </a:ext>
            </a:extLst>
          </p:cNvPr>
          <p:cNvCxnSpPr/>
          <p:nvPr/>
        </p:nvCxnSpPr>
        <p:spPr>
          <a:xfrm flipV="1">
            <a:off x="6634716" y="1910010"/>
            <a:ext cx="148856" cy="255181"/>
          </a:xfrm>
          <a:prstGeom prst="line">
            <a:avLst/>
          </a:prstGeom>
        </p:spPr>
        <p:style>
          <a:lnRef idx="2">
            <a:schemeClr val="dk1"/>
          </a:lnRef>
          <a:fillRef idx="0">
            <a:schemeClr val="dk1"/>
          </a:fillRef>
          <a:effectRef idx="1">
            <a:schemeClr val="dk1"/>
          </a:effectRef>
          <a:fontRef idx="minor">
            <a:schemeClr val="tx1"/>
          </a:fontRef>
        </p:style>
      </p:cxnSp>
      <p:sp>
        <p:nvSpPr>
          <p:cNvPr id="18" name="Accolade fermante 17">
            <a:extLst>
              <a:ext uri="{FF2B5EF4-FFF2-40B4-BE49-F238E27FC236}">
                <a16:creationId xmlns:a16="http://schemas.microsoft.com/office/drawing/2014/main" id="{D7DFA716-0ADF-A66F-A115-D577BF050ACA}"/>
              </a:ext>
            </a:extLst>
          </p:cNvPr>
          <p:cNvSpPr/>
          <p:nvPr/>
        </p:nvSpPr>
        <p:spPr>
          <a:xfrm rot="5400000">
            <a:off x="6891670" y="1812546"/>
            <a:ext cx="425302" cy="62023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a:p>
        </p:txBody>
      </p:sp>
      <p:cxnSp>
        <p:nvCxnSpPr>
          <p:cNvPr id="20" name="Connecteur droit 19">
            <a:extLst>
              <a:ext uri="{FF2B5EF4-FFF2-40B4-BE49-F238E27FC236}">
                <a16:creationId xmlns:a16="http://schemas.microsoft.com/office/drawing/2014/main" id="{7C5FDFB2-F881-0B78-5E85-061023AB55CC}"/>
              </a:ext>
            </a:extLst>
          </p:cNvPr>
          <p:cNvCxnSpPr/>
          <p:nvPr/>
        </p:nvCxnSpPr>
        <p:spPr>
          <a:xfrm>
            <a:off x="7425070" y="1910010"/>
            <a:ext cx="175437" cy="212651"/>
          </a:xfrm>
          <a:prstGeom prst="line">
            <a:avLst/>
          </a:prstGeom>
        </p:spPr>
        <p:style>
          <a:lnRef idx="2">
            <a:schemeClr val="dk1"/>
          </a:lnRef>
          <a:fillRef idx="0">
            <a:schemeClr val="dk1"/>
          </a:fillRef>
          <a:effectRef idx="1">
            <a:schemeClr val="dk1"/>
          </a:effectRef>
          <a:fontRef idx="minor">
            <a:schemeClr val="tx1"/>
          </a:fontRef>
        </p:style>
      </p:cxnSp>
      <p:cxnSp>
        <p:nvCxnSpPr>
          <p:cNvPr id="22" name="Connecteur droit 21">
            <a:extLst>
              <a:ext uri="{FF2B5EF4-FFF2-40B4-BE49-F238E27FC236}">
                <a16:creationId xmlns:a16="http://schemas.microsoft.com/office/drawing/2014/main" id="{1C4CB75F-2C83-66CD-AEFF-EEEC5B005E45}"/>
              </a:ext>
            </a:extLst>
          </p:cNvPr>
          <p:cNvCxnSpPr/>
          <p:nvPr/>
        </p:nvCxnSpPr>
        <p:spPr>
          <a:xfrm>
            <a:off x="7600507" y="2122661"/>
            <a:ext cx="405809" cy="0"/>
          </a:xfrm>
          <a:prstGeom prst="line">
            <a:avLst/>
          </a:prstGeom>
        </p:spPr>
        <p:style>
          <a:lnRef idx="2">
            <a:schemeClr val="dk1"/>
          </a:lnRef>
          <a:fillRef idx="0">
            <a:schemeClr val="dk1"/>
          </a:fillRef>
          <a:effectRef idx="1">
            <a:schemeClr val="dk1"/>
          </a:effectRef>
          <a:fontRef idx="minor">
            <a:schemeClr val="tx1"/>
          </a:fontRef>
        </p:style>
      </p:cxnSp>
      <p:cxnSp>
        <p:nvCxnSpPr>
          <p:cNvPr id="24" name="Connecteur droit 23">
            <a:extLst>
              <a:ext uri="{FF2B5EF4-FFF2-40B4-BE49-F238E27FC236}">
                <a16:creationId xmlns:a16="http://schemas.microsoft.com/office/drawing/2014/main" id="{E22BFCED-FB62-C567-156A-6712E75D48EB}"/>
              </a:ext>
            </a:extLst>
          </p:cNvPr>
          <p:cNvCxnSpPr/>
          <p:nvPr/>
        </p:nvCxnSpPr>
        <p:spPr>
          <a:xfrm flipV="1">
            <a:off x="8016949" y="1910010"/>
            <a:ext cx="180753" cy="233916"/>
          </a:xfrm>
          <a:prstGeom prst="line">
            <a:avLst/>
          </a:prstGeom>
        </p:spPr>
        <p:style>
          <a:lnRef idx="2">
            <a:schemeClr val="dk1"/>
          </a:lnRef>
          <a:fillRef idx="0">
            <a:schemeClr val="dk1"/>
          </a:fillRef>
          <a:effectRef idx="1">
            <a:schemeClr val="dk1"/>
          </a:effectRef>
          <a:fontRef idx="minor">
            <a:schemeClr val="tx1"/>
          </a:fontRef>
        </p:style>
      </p:cxnSp>
      <p:sp>
        <p:nvSpPr>
          <p:cNvPr id="25" name="ZoneTexte 24">
            <a:extLst>
              <a:ext uri="{FF2B5EF4-FFF2-40B4-BE49-F238E27FC236}">
                <a16:creationId xmlns:a16="http://schemas.microsoft.com/office/drawing/2014/main" id="{81B53647-7811-DE6D-E77A-165F6CA6F80D}"/>
              </a:ext>
            </a:extLst>
          </p:cNvPr>
          <p:cNvSpPr txBox="1"/>
          <p:nvPr/>
        </p:nvSpPr>
        <p:spPr>
          <a:xfrm>
            <a:off x="6621425" y="2335313"/>
            <a:ext cx="891363" cy="523220"/>
          </a:xfrm>
          <a:prstGeom prst="rect">
            <a:avLst/>
          </a:prstGeom>
          <a:noFill/>
        </p:spPr>
        <p:txBody>
          <a:bodyPr wrap="square" rtlCol="0">
            <a:spAutoFit/>
          </a:bodyPr>
          <a:lstStyle/>
          <a:p>
            <a:pPr algn="ctr"/>
            <a:r>
              <a:rPr lang="fr-FR" sz="1400" dirty="0"/>
              <a:t>Int. Surf. 3’</a:t>
            </a:r>
          </a:p>
        </p:txBody>
      </p:sp>
      <p:sp>
        <p:nvSpPr>
          <p:cNvPr id="26" name="ZoneTexte 25">
            <a:extLst>
              <a:ext uri="{FF2B5EF4-FFF2-40B4-BE49-F238E27FC236}">
                <a16:creationId xmlns:a16="http://schemas.microsoft.com/office/drawing/2014/main" id="{055E151E-B97B-CC3D-8B7B-241178281EC9}"/>
              </a:ext>
            </a:extLst>
          </p:cNvPr>
          <p:cNvSpPr txBox="1"/>
          <p:nvPr/>
        </p:nvSpPr>
        <p:spPr>
          <a:xfrm>
            <a:off x="2942560" y="1591601"/>
            <a:ext cx="975537" cy="307777"/>
          </a:xfrm>
          <a:prstGeom prst="rect">
            <a:avLst/>
          </a:prstGeom>
          <a:noFill/>
        </p:spPr>
        <p:txBody>
          <a:bodyPr wrap="square" rtlCol="0">
            <a:spAutoFit/>
          </a:bodyPr>
          <a:lstStyle/>
          <a:p>
            <a:r>
              <a:rPr lang="fr-FR" sz="1400" dirty="0"/>
              <a:t>HD 8h30</a:t>
            </a:r>
          </a:p>
        </p:txBody>
      </p:sp>
      <p:sp>
        <p:nvSpPr>
          <p:cNvPr id="27" name="ZoneTexte 26">
            <a:extLst>
              <a:ext uri="{FF2B5EF4-FFF2-40B4-BE49-F238E27FC236}">
                <a16:creationId xmlns:a16="http://schemas.microsoft.com/office/drawing/2014/main" id="{5A09CA09-8587-2CC2-1C2D-71FC0CA15DF7}"/>
              </a:ext>
            </a:extLst>
          </p:cNvPr>
          <p:cNvSpPr txBox="1"/>
          <p:nvPr/>
        </p:nvSpPr>
        <p:spPr>
          <a:xfrm>
            <a:off x="3216347" y="2550756"/>
            <a:ext cx="691117" cy="307777"/>
          </a:xfrm>
          <a:prstGeom prst="rect">
            <a:avLst/>
          </a:prstGeom>
          <a:noFill/>
        </p:spPr>
        <p:txBody>
          <a:bodyPr wrap="square" rtlCol="0">
            <a:spAutoFit/>
          </a:bodyPr>
          <a:lstStyle/>
          <a:p>
            <a:r>
              <a:rPr lang="fr-FR" sz="1400" dirty="0"/>
              <a:t>39m</a:t>
            </a:r>
          </a:p>
        </p:txBody>
      </p:sp>
      <p:sp>
        <p:nvSpPr>
          <p:cNvPr id="28" name="ZoneTexte 27">
            <a:extLst>
              <a:ext uri="{FF2B5EF4-FFF2-40B4-BE49-F238E27FC236}">
                <a16:creationId xmlns:a16="http://schemas.microsoft.com/office/drawing/2014/main" id="{2AAF5F78-55F9-46EC-A284-8A25E6E3A6E2}"/>
              </a:ext>
            </a:extLst>
          </p:cNvPr>
          <p:cNvSpPr txBox="1"/>
          <p:nvPr/>
        </p:nvSpPr>
        <p:spPr>
          <a:xfrm>
            <a:off x="4589277" y="3685646"/>
            <a:ext cx="886490" cy="307777"/>
          </a:xfrm>
          <a:prstGeom prst="rect">
            <a:avLst/>
          </a:prstGeom>
          <a:noFill/>
        </p:spPr>
        <p:txBody>
          <a:bodyPr wrap="square" rtlCol="0">
            <a:spAutoFit/>
          </a:bodyPr>
          <a:lstStyle/>
          <a:p>
            <a:r>
              <a:rPr lang="fr-FR" sz="1400" dirty="0"/>
              <a:t>17’</a:t>
            </a:r>
          </a:p>
        </p:txBody>
      </p:sp>
      <p:sp>
        <p:nvSpPr>
          <p:cNvPr id="29" name="ZoneTexte 28">
            <a:extLst>
              <a:ext uri="{FF2B5EF4-FFF2-40B4-BE49-F238E27FC236}">
                <a16:creationId xmlns:a16="http://schemas.microsoft.com/office/drawing/2014/main" id="{F26D8546-BC8F-EACA-C9C7-6407396BDE63}"/>
              </a:ext>
            </a:extLst>
          </p:cNvPr>
          <p:cNvSpPr txBox="1"/>
          <p:nvPr/>
        </p:nvSpPr>
        <p:spPr>
          <a:xfrm>
            <a:off x="5805377" y="2473535"/>
            <a:ext cx="348215" cy="307777"/>
          </a:xfrm>
          <a:prstGeom prst="rect">
            <a:avLst/>
          </a:prstGeom>
          <a:noFill/>
        </p:spPr>
        <p:txBody>
          <a:bodyPr wrap="square" rtlCol="0">
            <a:spAutoFit/>
          </a:bodyPr>
          <a:lstStyle/>
          <a:p>
            <a:r>
              <a:rPr lang="fr-FR" sz="1400" dirty="0"/>
              <a:t>1’</a:t>
            </a:r>
          </a:p>
        </p:txBody>
      </p:sp>
      <p:sp>
        <p:nvSpPr>
          <p:cNvPr id="30" name="ZoneTexte 29">
            <a:extLst>
              <a:ext uri="{FF2B5EF4-FFF2-40B4-BE49-F238E27FC236}">
                <a16:creationId xmlns:a16="http://schemas.microsoft.com/office/drawing/2014/main" id="{92FE09EB-ED71-42A9-2B65-C5D20B3040FE}"/>
              </a:ext>
            </a:extLst>
          </p:cNvPr>
          <p:cNvSpPr txBox="1"/>
          <p:nvPr/>
        </p:nvSpPr>
        <p:spPr>
          <a:xfrm>
            <a:off x="6326372" y="2250251"/>
            <a:ext cx="369482" cy="307777"/>
          </a:xfrm>
          <a:prstGeom prst="rect">
            <a:avLst/>
          </a:prstGeom>
          <a:noFill/>
        </p:spPr>
        <p:txBody>
          <a:bodyPr wrap="square" rtlCol="0">
            <a:spAutoFit/>
          </a:bodyPr>
          <a:lstStyle/>
          <a:p>
            <a:r>
              <a:rPr lang="fr-FR" sz="1400" dirty="0"/>
              <a:t>1’</a:t>
            </a:r>
          </a:p>
        </p:txBody>
      </p:sp>
      <p:sp>
        <p:nvSpPr>
          <p:cNvPr id="31" name="ZoneTexte 30">
            <a:extLst>
              <a:ext uri="{FF2B5EF4-FFF2-40B4-BE49-F238E27FC236}">
                <a16:creationId xmlns:a16="http://schemas.microsoft.com/office/drawing/2014/main" id="{C75097FB-DFD5-99C8-DFFC-68A1E9F2306F}"/>
              </a:ext>
            </a:extLst>
          </p:cNvPr>
          <p:cNvSpPr txBox="1"/>
          <p:nvPr/>
        </p:nvSpPr>
        <p:spPr>
          <a:xfrm>
            <a:off x="5729176" y="2048234"/>
            <a:ext cx="536944" cy="307777"/>
          </a:xfrm>
          <a:prstGeom prst="rect">
            <a:avLst/>
          </a:prstGeom>
          <a:noFill/>
        </p:spPr>
        <p:txBody>
          <a:bodyPr wrap="square" rtlCol="0">
            <a:spAutoFit/>
          </a:bodyPr>
          <a:lstStyle/>
          <a:p>
            <a:r>
              <a:rPr lang="fr-FR" sz="1400" dirty="0"/>
              <a:t>6m</a:t>
            </a:r>
          </a:p>
        </p:txBody>
      </p:sp>
      <p:sp>
        <p:nvSpPr>
          <p:cNvPr id="32" name="ZoneTexte 31">
            <a:extLst>
              <a:ext uri="{FF2B5EF4-FFF2-40B4-BE49-F238E27FC236}">
                <a16:creationId xmlns:a16="http://schemas.microsoft.com/office/drawing/2014/main" id="{7617BDAB-1515-9BCF-7D51-46E3381B44C6}"/>
              </a:ext>
            </a:extLst>
          </p:cNvPr>
          <p:cNvSpPr txBox="1"/>
          <p:nvPr/>
        </p:nvSpPr>
        <p:spPr>
          <a:xfrm>
            <a:off x="6271437" y="1851815"/>
            <a:ext cx="641498" cy="307777"/>
          </a:xfrm>
          <a:prstGeom prst="rect">
            <a:avLst/>
          </a:prstGeom>
          <a:noFill/>
        </p:spPr>
        <p:txBody>
          <a:bodyPr wrap="square" rtlCol="0">
            <a:spAutoFit/>
          </a:bodyPr>
          <a:lstStyle/>
          <a:p>
            <a:r>
              <a:rPr lang="fr-FR" sz="1400" dirty="0"/>
              <a:t>3m</a:t>
            </a:r>
          </a:p>
        </p:txBody>
      </p:sp>
      <p:sp>
        <p:nvSpPr>
          <p:cNvPr id="33" name="ZoneTexte 32">
            <a:extLst>
              <a:ext uri="{FF2B5EF4-FFF2-40B4-BE49-F238E27FC236}">
                <a16:creationId xmlns:a16="http://schemas.microsoft.com/office/drawing/2014/main" id="{C3C3D149-F2F0-9098-F837-1BBB19801A58}"/>
              </a:ext>
            </a:extLst>
          </p:cNvPr>
          <p:cNvSpPr txBox="1"/>
          <p:nvPr/>
        </p:nvSpPr>
        <p:spPr>
          <a:xfrm>
            <a:off x="7611139" y="2181424"/>
            <a:ext cx="618460" cy="307777"/>
          </a:xfrm>
          <a:prstGeom prst="rect">
            <a:avLst/>
          </a:prstGeom>
          <a:noFill/>
        </p:spPr>
        <p:txBody>
          <a:bodyPr wrap="square" rtlCol="0">
            <a:spAutoFit/>
          </a:bodyPr>
          <a:lstStyle/>
          <a:p>
            <a:r>
              <a:rPr lang="fr-FR" sz="1400" dirty="0"/>
              <a:t>12’</a:t>
            </a:r>
          </a:p>
        </p:txBody>
      </p:sp>
      <p:sp>
        <p:nvSpPr>
          <p:cNvPr id="34" name="ZoneTexte 33">
            <a:extLst>
              <a:ext uri="{FF2B5EF4-FFF2-40B4-BE49-F238E27FC236}">
                <a16:creationId xmlns:a16="http://schemas.microsoft.com/office/drawing/2014/main" id="{7CDFE550-833F-5AB4-AEAF-31CC94531E01}"/>
              </a:ext>
            </a:extLst>
          </p:cNvPr>
          <p:cNvSpPr txBox="1"/>
          <p:nvPr/>
        </p:nvSpPr>
        <p:spPr>
          <a:xfrm>
            <a:off x="7600506" y="1754472"/>
            <a:ext cx="512135" cy="307777"/>
          </a:xfrm>
          <a:prstGeom prst="rect">
            <a:avLst/>
          </a:prstGeom>
          <a:noFill/>
        </p:spPr>
        <p:txBody>
          <a:bodyPr wrap="square" rtlCol="0">
            <a:spAutoFit/>
          </a:bodyPr>
          <a:lstStyle/>
          <a:p>
            <a:r>
              <a:rPr lang="fr-FR" sz="1400" dirty="0"/>
              <a:t>3m</a:t>
            </a:r>
          </a:p>
        </p:txBody>
      </p:sp>
      <p:sp>
        <p:nvSpPr>
          <p:cNvPr id="35" name="ZoneTexte 34">
            <a:extLst>
              <a:ext uri="{FF2B5EF4-FFF2-40B4-BE49-F238E27FC236}">
                <a16:creationId xmlns:a16="http://schemas.microsoft.com/office/drawing/2014/main" id="{E75977D2-883B-81E3-76C9-92793C93B4DB}"/>
              </a:ext>
            </a:extLst>
          </p:cNvPr>
          <p:cNvSpPr txBox="1"/>
          <p:nvPr/>
        </p:nvSpPr>
        <p:spPr>
          <a:xfrm>
            <a:off x="6423837" y="1601976"/>
            <a:ext cx="1371600" cy="307777"/>
          </a:xfrm>
          <a:prstGeom prst="rect">
            <a:avLst/>
          </a:prstGeom>
          <a:noFill/>
        </p:spPr>
        <p:txBody>
          <a:bodyPr wrap="square" rtlCol="0">
            <a:spAutoFit/>
          </a:bodyPr>
          <a:lstStyle/>
          <a:p>
            <a:r>
              <a:rPr lang="fr-FR" sz="1400" dirty="0"/>
              <a:t>HS 8h53</a:t>
            </a:r>
          </a:p>
        </p:txBody>
      </p:sp>
      <p:sp>
        <p:nvSpPr>
          <p:cNvPr id="36" name="ZoneTexte 35">
            <a:extLst>
              <a:ext uri="{FF2B5EF4-FFF2-40B4-BE49-F238E27FC236}">
                <a16:creationId xmlns:a16="http://schemas.microsoft.com/office/drawing/2014/main" id="{36C59DE3-0703-3D95-6746-F03F4F8B1627}"/>
              </a:ext>
            </a:extLst>
          </p:cNvPr>
          <p:cNvSpPr txBox="1"/>
          <p:nvPr/>
        </p:nvSpPr>
        <p:spPr>
          <a:xfrm>
            <a:off x="8006316" y="1591601"/>
            <a:ext cx="965790" cy="307777"/>
          </a:xfrm>
          <a:prstGeom prst="rect">
            <a:avLst/>
          </a:prstGeom>
          <a:noFill/>
        </p:spPr>
        <p:txBody>
          <a:bodyPr wrap="square" rtlCol="0">
            <a:spAutoFit/>
          </a:bodyPr>
          <a:lstStyle/>
          <a:p>
            <a:r>
              <a:rPr lang="fr-FR" sz="1400" dirty="0"/>
              <a:t>HS 9h08</a:t>
            </a:r>
          </a:p>
        </p:txBody>
      </p:sp>
      <p:graphicFrame>
        <p:nvGraphicFramePr>
          <p:cNvPr id="37" name="Tableau 36">
            <a:extLst>
              <a:ext uri="{FF2B5EF4-FFF2-40B4-BE49-F238E27FC236}">
                <a16:creationId xmlns:a16="http://schemas.microsoft.com/office/drawing/2014/main" id="{463BE618-C18A-BD6C-302A-3387B1318825}"/>
              </a:ext>
            </a:extLst>
          </p:cNvPr>
          <p:cNvGraphicFramePr>
            <a:graphicFrameLocks noGrp="1"/>
          </p:cNvGraphicFramePr>
          <p:nvPr>
            <p:extLst>
              <p:ext uri="{D42A27DB-BD31-4B8C-83A1-F6EECF244321}">
                <p14:modId xmlns:p14="http://schemas.microsoft.com/office/powerpoint/2010/main" val="1086095590"/>
              </p:ext>
            </p:extLst>
          </p:nvPr>
        </p:nvGraphicFramePr>
        <p:xfrm>
          <a:off x="4679211" y="4120906"/>
          <a:ext cx="3638110" cy="2655407"/>
        </p:xfrm>
        <a:graphic>
          <a:graphicData uri="http://schemas.openxmlformats.org/drawingml/2006/table">
            <a:tbl>
              <a:tblPr firstRow="1" bandRow="1">
                <a:tableStyleId>{5C22544A-7EE6-4342-B048-85BDC9FD1C3A}</a:tableStyleId>
              </a:tblPr>
              <a:tblGrid>
                <a:gridCol w="1819055">
                  <a:extLst>
                    <a:ext uri="{9D8B030D-6E8A-4147-A177-3AD203B41FA5}">
                      <a16:colId xmlns:a16="http://schemas.microsoft.com/office/drawing/2014/main" val="3924393517"/>
                    </a:ext>
                  </a:extLst>
                </a:gridCol>
                <a:gridCol w="1819055">
                  <a:extLst>
                    <a:ext uri="{9D8B030D-6E8A-4147-A177-3AD203B41FA5}">
                      <a16:colId xmlns:a16="http://schemas.microsoft.com/office/drawing/2014/main" val="584712196"/>
                    </a:ext>
                  </a:extLst>
                </a:gridCol>
              </a:tblGrid>
              <a:tr h="272330">
                <a:tc>
                  <a:txBody>
                    <a:bodyPr/>
                    <a:lstStyle/>
                    <a:p>
                      <a:r>
                        <a:rPr lang="fr-FR" sz="1400" dirty="0"/>
                        <a:t>Plongée 1</a:t>
                      </a:r>
                    </a:p>
                  </a:txBody>
                  <a:tcPr/>
                </a:tc>
                <a:tc>
                  <a:txBody>
                    <a:bodyPr/>
                    <a:lstStyle/>
                    <a:p>
                      <a:endParaRPr lang="fr-FR" sz="1400"/>
                    </a:p>
                  </a:txBody>
                  <a:tcPr/>
                </a:tc>
                <a:extLst>
                  <a:ext uri="{0D108BD9-81ED-4DB2-BD59-A6C34878D82A}">
                    <a16:rowId xmlns:a16="http://schemas.microsoft.com/office/drawing/2014/main" val="2715876135"/>
                  </a:ext>
                </a:extLst>
              </a:tr>
              <a:tr h="335801">
                <a:tc>
                  <a:txBody>
                    <a:bodyPr/>
                    <a:lstStyle/>
                    <a:p>
                      <a:r>
                        <a:rPr lang="fr-FR" sz="1400" dirty="0"/>
                        <a:t>HD</a:t>
                      </a:r>
                    </a:p>
                  </a:txBody>
                  <a:tcPr/>
                </a:tc>
                <a:tc>
                  <a:txBody>
                    <a:bodyPr/>
                    <a:lstStyle/>
                    <a:p>
                      <a:r>
                        <a:rPr lang="fr-FR" sz="1400" dirty="0"/>
                        <a:t>8h30</a:t>
                      </a:r>
                    </a:p>
                  </a:txBody>
                  <a:tcPr/>
                </a:tc>
                <a:extLst>
                  <a:ext uri="{0D108BD9-81ED-4DB2-BD59-A6C34878D82A}">
                    <a16:rowId xmlns:a16="http://schemas.microsoft.com/office/drawing/2014/main" val="4262315723"/>
                  </a:ext>
                </a:extLst>
              </a:tr>
              <a:tr h="335801">
                <a:tc>
                  <a:txBody>
                    <a:bodyPr/>
                    <a:lstStyle/>
                    <a:p>
                      <a:r>
                        <a:rPr lang="fr-FR" sz="1400" dirty="0"/>
                        <a:t>Durée</a:t>
                      </a:r>
                    </a:p>
                  </a:txBody>
                  <a:tcPr/>
                </a:tc>
                <a:tc>
                  <a:txBody>
                    <a:bodyPr/>
                    <a:lstStyle/>
                    <a:p>
                      <a:r>
                        <a:rPr lang="fr-FR" sz="1400" dirty="0"/>
                        <a:t>17’</a:t>
                      </a:r>
                    </a:p>
                  </a:txBody>
                  <a:tcPr/>
                </a:tc>
                <a:extLst>
                  <a:ext uri="{0D108BD9-81ED-4DB2-BD59-A6C34878D82A}">
                    <a16:rowId xmlns:a16="http://schemas.microsoft.com/office/drawing/2014/main" val="1828267781"/>
                  </a:ext>
                </a:extLst>
              </a:tr>
              <a:tr h="335801">
                <a:tc>
                  <a:txBody>
                    <a:bodyPr/>
                    <a:lstStyle/>
                    <a:p>
                      <a:r>
                        <a:rPr lang="fr-FR" sz="1400" dirty="0"/>
                        <a:t>Profondeur</a:t>
                      </a:r>
                    </a:p>
                  </a:txBody>
                  <a:tcPr/>
                </a:tc>
                <a:tc>
                  <a:txBody>
                    <a:bodyPr/>
                    <a:lstStyle/>
                    <a:p>
                      <a:r>
                        <a:rPr lang="fr-FR" sz="1400" dirty="0"/>
                        <a:t>39m</a:t>
                      </a:r>
                    </a:p>
                  </a:txBody>
                  <a:tcPr/>
                </a:tc>
                <a:extLst>
                  <a:ext uri="{0D108BD9-81ED-4DB2-BD59-A6C34878D82A}">
                    <a16:rowId xmlns:a16="http://schemas.microsoft.com/office/drawing/2014/main" val="4287945078"/>
                  </a:ext>
                </a:extLst>
              </a:tr>
              <a:tr h="335801">
                <a:tc>
                  <a:txBody>
                    <a:bodyPr/>
                    <a:lstStyle/>
                    <a:p>
                      <a:r>
                        <a:rPr lang="fr-FR" sz="1400" dirty="0"/>
                        <a:t>Paliers </a:t>
                      </a:r>
                    </a:p>
                  </a:txBody>
                  <a:tcPr/>
                </a:tc>
                <a:tc>
                  <a:txBody>
                    <a:bodyPr/>
                    <a:lstStyle/>
                    <a:p>
                      <a:r>
                        <a:rPr lang="fr-FR" sz="1400" dirty="0"/>
                        <a:t>1’ 6 m et 12’ 3m</a:t>
                      </a:r>
                    </a:p>
                  </a:txBody>
                  <a:tcPr/>
                </a:tc>
                <a:extLst>
                  <a:ext uri="{0D108BD9-81ED-4DB2-BD59-A6C34878D82A}">
                    <a16:rowId xmlns:a16="http://schemas.microsoft.com/office/drawing/2014/main" val="1784000409"/>
                  </a:ext>
                </a:extLst>
              </a:tr>
              <a:tr h="335801">
                <a:tc>
                  <a:txBody>
                    <a:bodyPr/>
                    <a:lstStyle/>
                    <a:p>
                      <a:r>
                        <a:rPr lang="fr-FR" sz="1400" dirty="0"/>
                        <a:t>DTR</a:t>
                      </a:r>
                    </a:p>
                  </a:txBody>
                  <a:tcPr/>
                </a:tc>
                <a:tc>
                  <a:txBody>
                    <a:bodyPr/>
                    <a:lstStyle/>
                    <a:p>
                      <a:r>
                        <a:rPr lang="fr-FR" sz="1400" dirty="0"/>
                        <a:t>6’</a:t>
                      </a:r>
                    </a:p>
                  </a:txBody>
                  <a:tcPr/>
                </a:tc>
                <a:extLst>
                  <a:ext uri="{0D108BD9-81ED-4DB2-BD59-A6C34878D82A}">
                    <a16:rowId xmlns:a16="http://schemas.microsoft.com/office/drawing/2014/main" val="1899058611"/>
                  </a:ext>
                </a:extLst>
              </a:tr>
              <a:tr h="335801">
                <a:tc>
                  <a:txBody>
                    <a:bodyPr/>
                    <a:lstStyle/>
                    <a:p>
                      <a:endParaRPr lang="fr-FR" sz="1400"/>
                    </a:p>
                  </a:txBody>
                  <a:tcPr/>
                </a:tc>
                <a:tc>
                  <a:txBody>
                    <a:bodyPr/>
                    <a:lstStyle/>
                    <a:p>
                      <a:endParaRPr lang="fr-FR" sz="1400"/>
                    </a:p>
                  </a:txBody>
                  <a:tcPr/>
                </a:tc>
                <a:extLst>
                  <a:ext uri="{0D108BD9-81ED-4DB2-BD59-A6C34878D82A}">
                    <a16:rowId xmlns:a16="http://schemas.microsoft.com/office/drawing/2014/main" val="4063125804"/>
                  </a:ext>
                </a:extLst>
              </a:tr>
              <a:tr h="335801">
                <a:tc>
                  <a:txBody>
                    <a:bodyPr/>
                    <a:lstStyle/>
                    <a:p>
                      <a:r>
                        <a:rPr lang="fr-FR" sz="1400" dirty="0"/>
                        <a:t>HS</a:t>
                      </a:r>
                    </a:p>
                  </a:txBody>
                  <a:tcPr/>
                </a:tc>
                <a:tc>
                  <a:txBody>
                    <a:bodyPr/>
                    <a:lstStyle/>
                    <a:p>
                      <a:r>
                        <a:rPr lang="fr-FR" sz="1400" dirty="0"/>
                        <a:t>9h08</a:t>
                      </a:r>
                    </a:p>
                  </a:txBody>
                  <a:tcPr/>
                </a:tc>
                <a:extLst>
                  <a:ext uri="{0D108BD9-81ED-4DB2-BD59-A6C34878D82A}">
                    <a16:rowId xmlns:a16="http://schemas.microsoft.com/office/drawing/2014/main" val="342451018"/>
                  </a:ext>
                </a:extLst>
              </a:tr>
            </a:tbl>
          </a:graphicData>
        </a:graphic>
      </p:graphicFrame>
      <p:sp>
        <p:nvSpPr>
          <p:cNvPr id="38" name="ZoneTexte 37">
            <a:extLst>
              <a:ext uri="{FF2B5EF4-FFF2-40B4-BE49-F238E27FC236}">
                <a16:creationId xmlns:a16="http://schemas.microsoft.com/office/drawing/2014/main" id="{6DE55EBE-84A8-A3E0-A89B-172B44DC4036}"/>
              </a:ext>
            </a:extLst>
          </p:cNvPr>
          <p:cNvSpPr txBox="1"/>
          <p:nvPr/>
        </p:nvSpPr>
        <p:spPr>
          <a:xfrm>
            <a:off x="8626551" y="4657060"/>
            <a:ext cx="3320901" cy="2031325"/>
          </a:xfrm>
          <a:prstGeom prst="rect">
            <a:avLst/>
          </a:prstGeom>
          <a:noFill/>
        </p:spPr>
        <p:txBody>
          <a:bodyPr wrap="square" rtlCol="0">
            <a:spAutoFit/>
          </a:bodyPr>
          <a:lstStyle/>
          <a:p>
            <a:r>
              <a:rPr lang="fr-FR" dirty="0"/>
              <a:t>Table IV. 40 m et palier 6m : 4’</a:t>
            </a:r>
          </a:p>
          <a:p>
            <a:endParaRPr lang="fr-FR" dirty="0"/>
          </a:p>
          <a:p>
            <a:r>
              <a:rPr lang="fr-FR" dirty="0"/>
              <a:t>Procédure rattrapage interruption paliers : </a:t>
            </a:r>
            <a:r>
              <a:rPr lang="fr-FR" dirty="0" err="1"/>
              <a:t>Réimmersion</a:t>
            </a:r>
            <a:r>
              <a:rPr lang="fr-FR" dirty="0"/>
              <a:t> &lt; 3’ puis palier à refaire entièrement.</a:t>
            </a:r>
          </a:p>
          <a:p>
            <a:endParaRPr lang="fr-FR" dirty="0"/>
          </a:p>
        </p:txBody>
      </p:sp>
      <p:cxnSp>
        <p:nvCxnSpPr>
          <p:cNvPr id="3" name="Connecteur droit avec flèche 2">
            <a:extLst>
              <a:ext uri="{FF2B5EF4-FFF2-40B4-BE49-F238E27FC236}">
                <a16:creationId xmlns:a16="http://schemas.microsoft.com/office/drawing/2014/main" id="{DEBCB041-B243-D4FE-7FF5-15034505EB20}"/>
              </a:ext>
            </a:extLst>
          </p:cNvPr>
          <p:cNvCxnSpPr>
            <a:cxnSpLocks/>
          </p:cNvCxnSpPr>
          <p:nvPr/>
        </p:nvCxnSpPr>
        <p:spPr>
          <a:xfrm>
            <a:off x="5263116" y="3685646"/>
            <a:ext cx="1520456"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 name="ZoneTexte 3">
            <a:extLst>
              <a:ext uri="{FF2B5EF4-FFF2-40B4-BE49-F238E27FC236}">
                <a16:creationId xmlns:a16="http://schemas.microsoft.com/office/drawing/2014/main" id="{0E194386-FFF8-1336-71EB-0973B3029E63}"/>
              </a:ext>
            </a:extLst>
          </p:cNvPr>
          <p:cNvSpPr txBox="1"/>
          <p:nvPr/>
        </p:nvSpPr>
        <p:spPr>
          <a:xfrm>
            <a:off x="5927651" y="3695993"/>
            <a:ext cx="735419" cy="307777"/>
          </a:xfrm>
          <a:prstGeom prst="rect">
            <a:avLst/>
          </a:prstGeom>
          <a:noFill/>
        </p:spPr>
        <p:txBody>
          <a:bodyPr wrap="square" rtlCol="0">
            <a:spAutoFit/>
          </a:bodyPr>
          <a:lstStyle/>
          <a:p>
            <a:r>
              <a:rPr lang="fr-FR" sz="1400" dirty="0"/>
              <a:t>6’</a:t>
            </a:r>
          </a:p>
        </p:txBody>
      </p:sp>
    </p:spTree>
    <p:extLst>
      <p:ext uri="{BB962C8B-B14F-4D97-AF65-F5344CB8AC3E}">
        <p14:creationId xmlns:p14="http://schemas.microsoft.com/office/powerpoint/2010/main" val="2680413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0831162-CCE8-91AE-2F13-002552C3D087}"/>
              </a:ext>
            </a:extLst>
          </p:cNvPr>
          <p:cNvSpPr>
            <a:spLocks noGrp="1"/>
          </p:cNvSpPr>
          <p:nvPr>
            <p:ph idx="1"/>
          </p:nvPr>
        </p:nvSpPr>
        <p:spPr/>
        <p:txBody>
          <a:bodyPr/>
          <a:lstStyle/>
          <a:p>
            <a:pPr marL="0" indent="0" algn="ctr">
              <a:buNone/>
            </a:pPr>
            <a:endParaRPr lang="fr-FR" dirty="0"/>
          </a:p>
          <a:p>
            <a:pPr marL="0" indent="0" algn="ctr">
              <a:buNone/>
            </a:pPr>
            <a:endParaRPr lang="fr-FR" dirty="0"/>
          </a:p>
          <a:p>
            <a:pPr marL="0" indent="0" algn="ctr">
              <a:buNone/>
            </a:pPr>
            <a:r>
              <a:rPr lang="fr-FR" dirty="0"/>
              <a:t>Merci à notre cher maître à tous, Jérémie, ainsi qu’au CODEP 93 pour avoir fourni les énoncés (quelques peu retouchés) !</a:t>
            </a:r>
          </a:p>
        </p:txBody>
      </p:sp>
    </p:spTree>
    <p:extLst>
      <p:ext uri="{BB962C8B-B14F-4D97-AF65-F5344CB8AC3E}">
        <p14:creationId xmlns:p14="http://schemas.microsoft.com/office/powerpoint/2010/main" val="89644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CB620-5C8A-3238-4120-EF77ECF0721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03AADB5-CEC5-03B0-0DC0-C1979AF06A0A}"/>
              </a:ext>
            </a:extLst>
          </p:cNvPr>
          <p:cNvSpPr>
            <a:spLocks noGrp="1"/>
          </p:cNvSpPr>
          <p:nvPr>
            <p:ph type="title"/>
          </p:nvPr>
        </p:nvSpPr>
        <p:spPr>
          <a:xfrm>
            <a:off x="838200" y="138555"/>
            <a:ext cx="10515600" cy="1325563"/>
          </a:xfrm>
        </p:spPr>
        <p:txBody>
          <a:bodyPr/>
          <a:lstStyle/>
          <a:p>
            <a:pPr algn="ctr"/>
            <a:r>
              <a:rPr lang="fr-FR" dirty="0"/>
              <a:t>Exercice 1 (corrigé)</a:t>
            </a:r>
          </a:p>
        </p:txBody>
      </p:sp>
      <p:sp>
        <p:nvSpPr>
          <p:cNvPr id="3" name="Espace réservé du contenu 2">
            <a:extLst>
              <a:ext uri="{FF2B5EF4-FFF2-40B4-BE49-F238E27FC236}">
                <a16:creationId xmlns:a16="http://schemas.microsoft.com/office/drawing/2014/main" id="{AFBCD7DA-1062-CF7A-8E0C-6732F56C600A}"/>
              </a:ext>
            </a:extLst>
          </p:cNvPr>
          <p:cNvSpPr>
            <a:spLocks noGrp="1"/>
          </p:cNvSpPr>
          <p:nvPr>
            <p:ph idx="1"/>
          </p:nvPr>
        </p:nvSpPr>
        <p:spPr>
          <a:xfrm>
            <a:off x="838200" y="1147005"/>
            <a:ext cx="10515600" cy="5466114"/>
          </a:xfrm>
        </p:spPr>
        <p:txBody>
          <a:bodyPr>
            <a:noAutofit/>
          </a:bodyPr>
          <a:lstStyle/>
          <a:p>
            <a:pPr marL="0" indent="0">
              <a:buNone/>
            </a:pPr>
            <a:r>
              <a:rPr lang="fr-FR" sz="1400" b="1" dirty="0"/>
              <a:t>📏 Calcul des paliers – Tables FFESSM MN90</a:t>
            </a:r>
          </a:p>
          <a:p>
            <a:r>
              <a:rPr lang="fr-FR" sz="1400" dirty="0"/>
              <a:t>🔹 </a:t>
            </a:r>
            <a:r>
              <a:rPr lang="fr-FR" sz="1400" b="1" dirty="0"/>
              <a:t>Plongée à 22 m pendant 25 min</a:t>
            </a:r>
            <a:br>
              <a:rPr lang="fr-FR" sz="1400" dirty="0"/>
            </a:br>
            <a:r>
              <a:rPr lang="fr-FR" sz="1400" dirty="0"/>
              <a:t>→ Palier obligatoire :</a:t>
            </a:r>
          </a:p>
          <a:p>
            <a:pPr>
              <a:buFont typeface="Arial" panose="020B0604020202020204" pitchFamily="34" charset="0"/>
              <a:buChar char="•"/>
            </a:pPr>
            <a:r>
              <a:rPr lang="fr-FR" sz="1400" dirty="0"/>
              <a:t>❌ </a:t>
            </a:r>
            <a:r>
              <a:rPr lang="fr-FR" sz="1400" b="1" dirty="0"/>
              <a:t>Aucun palier requis</a:t>
            </a:r>
            <a:endParaRPr lang="fr-FR" sz="1400" dirty="0"/>
          </a:p>
          <a:p>
            <a:pPr>
              <a:buFont typeface="Arial" panose="020B0604020202020204" pitchFamily="34" charset="0"/>
              <a:buChar char="•"/>
            </a:pPr>
            <a:r>
              <a:rPr lang="fr-FR" sz="1400" dirty="0"/>
              <a:t>✅ </a:t>
            </a:r>
            <a:r>
              <a:rPr lang="fr-FR" sz="1400" b="1" dirty="0"/>
              <a:t>Remontée directe autorisée</a:t>
            </a:r>
          </a:p>
          <a:p>
            <a:pPr>
              <a:buFont typeface="Arial" panose="020B0604020202020204" pitchFamily="34" charset="0"/>
              <a:buChar char="•"/>
            </a:pPr>
            <a:endParaRPr lang="fr-FR" sz="1400" b="1" dirty="0"/>
          </a:p>
          <a:p>
            <a:pPr>
              <a:buFont typeface="Arial" panose="020B0604020202020204" pitchFamily="34" charset="0"/>
              <a:buChar char="•"/>
            </a:pPr>
            <a:endParaRPr lang="fr-FR" sz="1400" dirty="0"/>
          </a:p>
          <a:p>
            <a:pPr>
              <a:buFont typeface="Arial" panose="020B0604020202020204" pitchFamily="34" charset="0"/>
              <a:buChar char="•"/>
            </a:pPr>
            <a:endParaRPr lang="fr-FR" sz="1400" dirty="0"/>
          </a:p>
          <a:p>
            <a:pPr>
              <a:buFont typeface="Arial" panose="020B0604020202020204" pitchFamily="34" charset="0"/>
              <a:buChar char="•"/>
            </a:pPr>
            <a:endParaRPr lang="fr-FR" sz="1400" dirty="0"/>
          </a:p>
          <a:p>
            <a:pPr>
              <a:buFont typeface="Arial" panose="020B0604020202020204" pitchFamily="34" charset="0"/>
              <a:buChar char="•"/>
            </a:pPr>
            <a:endParaRPr lang="fr-FR" sz="1400" dirty="0"/>
          </a:p>
          <a:p>
            <a:pPr marL="0" indent="0">
              <a:buNone/>
            </a:pPr>
            <a:endParaRPr lang="fr-FR" sz="1400" dirty="0"/>
          </a:p>
          <a:p>
            <a:pPr marL="0" indent="0">
              <a:buNone/>
            </a:pPr>
            <a:r>
              <a:rPr lang="fr-FR" sz="1400" b="1" dirty="0"/>
              <a:t>🔚 Fin de plongée</a:t>
            </a:r>
          </a:p>
          <a:p>
            <a:pPr>
              <a:buFont typeface="Arial" panose="020B0604020202020204" pitchFamily="34" charset="0"/>
              <a:buChar char="•"/>
            </a:pPr>
            <a:r>
              <a:rPr lang="fr-FR" sz="1400" dirty="0"/>
              <a:t>🕒 </a:t>
            </a:r>
            <a:r>
              <a:rPr lang="fr-FR" sz="1400" b="1" dirty="0"/>
              <a:t>Heure de début de remontée</a:t>
            </a:r>
            <a:r>
              <a:rPr lang="fr-FR" sz="1400" dirty="0"/>
              <a:t> : 10h25</a:t>
            </a:r>
          </a:p>
          <a:p>
            <a:pPr>
              <a:buFont typeface="Arial" panose="020B0604020202020204" pitchFamily="34" charset="0"/>
              <a:buChar char="•"/>
            </a:pPr>
            <a:r>
              <a:rPr lang="fr-FR" sz="1400" dirty="0"/>
              <a:t>⏱ </a:t>
            </a:r>
            <a:r>
              <a:rPr lang="fr-FR" sz="1400" b="1" dirty="0"/>
              <a:t>DTR</a:t>
            </a:r>
            <a:r>
              <a:rPr lang="fr-FR" sz="1400" dirty="0"/>
              <a:t> : </a:t>
            </a:r>
            <a:r>
              <a:rPr lang="fr-FR" sz="1400" b="1" dirty="0"/>
              <a:t>2 minutes</a:t>
            </a:r>
            <a:endParaRPr lang="fr-FR" sz="1400" dirty="0"/>
          </a:p>
          <a:p>
            <a:pPr>
              <a:buFont typeface="Arial" panose="020B0604020202020204" pitchFamily="34" charset="0"/>
              <a:buChar char="•"/>
            </a:pPr>
            <a:r>
              <a:rPr lang="fr-FR" sz="1400" dirty="0"/>
              <a:t>🕝 </a:t>
            </a:r>
            <a:r>
              <a:rPr lang="fr-FR" sz="1400" b="1" dirty="0"/>
              <a:t>Heure de sortie de l’eau</a:t>
            </a:r>
            <a:r>
              <a:rPr lang="fr-FR" sz="1400" dirty="0"/>
              <a:t> : </a:t>
            </a:r>
            <a:r>
              <a:rPr lang="fr-FR" sz="1400" b="1" dirty="0"/>
              <a:t>10h27</a:t>
            </a:r>
            <a:endParaRPr lang="fr-FR" sz="1400" dirty="0"/>
          </a:p>
          <a:p>
            <a:pPr>
              <a:buFont typeface="Arial" panose="020B0604020202020204" pitchFamily="34" charset="0"/>
              <a:buChar char="•"/>
            </a:pPr>
            <a:endParaRPr lang="fr-FR" sz="1400" dirty="0"/>
          </a:p>
          <a:p>
            <a:pPr marL="0" indent="0">
              <a:buNone/>
            </a:pPr>
            <a:r>
              <a:rPr lang="fr-FR" sz="1400" dirty="0"/>
              <a:t>🧠 </a:t>
            </a:r>
            <a:r>
              <a:rPr lang="fr-FR" sz="1400" b="1" dirty="0"/>
              <a:t>Groupe de saturation à la sortie</a:t>
            </a:r>
            <a:r>
              <a:rPr lang="fr-FR" sz="1400" dirty="0"/>
              <a:t> : </a:t>
            </a:r>
            <a:r>
              <a:rPr lang="fr-FR" sz="1400" b="1" dirty="0"/>
              <a:t>F</a:t>
            </a:r>
            <a:endParaRPr lang="fr-FR" sz="1400" dirty="0"/>
          </a:p>
        </p:txBody>
      </p:sp>
      <p:graphicFrame>
        <p:nvGraphicFramePr>
          <p:cNvPr id="4" name="Tableau 3">
            <a:extLst>
              <a:ext uri="{FF2B5EF4-FFF2-40B4-BE49-F238E27FC236}">
                <a16:creationId xmlns:a16="http://schemas.microsoft.com/office/drawing/2014/main" id="{D12F961F-D438-EBF2-DE03-EE50BA731537}"/>
              </a:ext>
            </a:extLst>
          </p:cNvPr>
          <p:cNvGraphicFramePr>
            <a:graphicFrameLocks noGrp="1"/>
          </p:cNvGraphicFramePr>
          <p:nvPr>
            <p:extLst>
              <p:ext uri="{D42A27DB-BD31-4B8C-83A1-F6EECF244321}">
                <p14:modId xmlns:p14="http://schemas.microsoft.com/office/powerpoint/2010/main" val="1600591117"/>
              </p:ext>
            </p:extLst>
          </p:nvPr>
        </p:nvGraphicFramePr>
        <p:xfrm>
          <a:off x="838200" y="3052790"/>
          <a:ext cx="10515600" cy="1219200"/>
        </p:xfrm>
        <a:graphic>
          <a:graphicData uri="http://schemas.openxmlformats.org/drawingml/2006/table">
            <a:tbl>
              <a:tblPr/>
              <a:tblGrid>
                <a:gridCol w="5257800">
                  <a:extLst>
                    <a:ext uri="{9D8B030D-6E8A-4147-A177-3AD203B41FA5}">
                      <a16:colId xmlns:a16="http://schemas.microsoft.com/office/drawing/2014/main" val="93984973"/>
                    </a:ext>
                  </a:extLst>
                </a:gridCol>
                <a:gridCol w="5257800">
                  <a:extLst>
                    <a:ext uri="{9D8B030D-6E8A-4147-A177-3AD203B41FA5}">
                      <a16:colId xmlns:a16="http://schemas.microsoft.com/office/drawing/2014/main" val="4136163740"/>
                    </a:ext>
                  </a:extLst>
                </a:gridCol>
              </a:tblGrid>
              <a:tr h="0">
                <a:tc>
                  <a:txBody>
                    <a:bodyPr/>
                    <a:lstStyle/>
                    <a:p>
                      <a:r>
                        <a:rPr lang="fr-FR" sz="1400" dirty="0"/>
                        <a:t>Phase</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400" dirty="0"/>
                        <a:t>Durée estimée</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6420051"/>
                  </a:ext>
                </a:extLst>
              </a:tr>
              <a:tr h="0">
                <a:tc>
                  <a:txBody>
                    <a:bodyPr/>
                    <a:lstStyle/>
                    <a:p>
                      <a:r>
                        <a:rPr lang="fr-FR" sz="1400" dirty="0"/>
                        <a:t>Remontée 22 m → surface à 15 m/min</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pt-BR" sz="1400" dirty="0"/>
                        <a:t>≈ </a:t>
                      </a:r>
                      <a:r>
                        <a:rPr lang="pt-BR" sz="1400" b="1" dirty="0"/>
                        <a:t>1 min 30 s</a:t>
                      </a:r>
                      <a:r>
                        <a:rPr lang="pt-BR" sz="1400" dirty="0"/>
                        <a:t>, arrondi à </a:t>
                      </a:r>
                      <a:r>
                        <a:rPr lang="pt-BR" sz="1400" b="1" dirty="0"/>
                        <a:t>2 min</a:t>
                      </a:r>
                      <a:endParaRPr lang="pt-BR" sz="1400" dirty="0"/>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8342237"/>
                  </a:ext>
                </a:extLst>
              </a:tr>
              <a:tr h="0">
                <a:tc>
                  <a:txBody>
                    <a:bodyPr/>
                    <a:lstStyle/>
                    <a:p>
                      <a:r>
                        <a:rPr lang="fr-FR" sz="1400" dirty="0"/>
                        <a:t>Palier</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400" dirty="0"/>
                        <a:t>❌ Aucun</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2987542"/>
                  </a:ext>
                </a:extLst>
              </a:tr>
              <a:tr h="0">
                <a:tc>
                  <a:txBody>
                    <a:bodyPr/>
                    <a:lstStyle/>
                    <a:p>
                      <a:r>
                        <a:rPr lang="fr-FR" sz="1400" b="1" dirty="0"/>
                        <a:t>Total DTR</a:t>
                      </a:r>
                      <a:endParaRPr lang="fr-FR" sz="1400" dirty="0"/>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400" dirty="0"/>
                        <a:t>✅ </a:t>
                      </a:r>
                      <a:r>
                        <a:rPr lang="fr-FR" sz="1400" b="1" dirty="0"/>
                        <a:t>2 minutes</a:t>
                      </a:r>
                      <a:endParaRPr lang="fr-FR" sz="1400" dirty="0"/>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6896360"/>
                  </a:ext>
                </a:extLst>
              </a:tr>
            </a:tbl>
          </a:graphicData>
        </a:graphic>
      </p:graphicFrame>
      <p:sp>
        <p:nvSpPr>
          <p:cNvPr id="5" name="Rectangle 1">
            <a:extLst>
              <a:ext uri="{FF2B5EF4-FFF2-40B4-BE49-F238E27FC236}">
                <a16:creationId xmlns:a16="http://schemas.microsoft.com/office/drawing/2014/main" id="{396E50B6-E117-6476-FD2F-2FF6C14FC8FC}"/>
              </a:ext>
            </a:extLst>
          </p:cNvPr>
          <p:cNvSpPr>
            <a:spLocks noChangeArrowheads="1"/>
          </p:cNvSpPr>
          <p:nvPr/>
        </p:nvSpPr>
        <p:spPr bwMode="auto">
          <a:xfrm>
            <a:off x="838200" y="2699633"/>
            <a:ext cx="393581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 Durée Totale de Remontée (DTR)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275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9935-9EA4-443D-83E1-481DD52A0C2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4513314-1022-B138-F698-97AC42371736}"/>
              </a:ext>
            </a:extLst>
          </p:cNvPr>
          <p:cNvSpPr>
            <a:spLocks noGrp="1"/>
          </p:cNvSpPr>
          <p:nvPr>
            <p:ph type="title"/>
          </p:nvPr>
        </p:nvSpPr>
        <p:spPr>
          <a:xfrm>
            <a:off x="838200" y="138555"/>
            <a:ext cx="10515600" cy="1325563"/>
          </a:xfrm>
        </p:spPr>
        <p:txBody>
          <a:bodyPr/>
          <a:lstStyle/>
          <a:p>
            <a:pPr algn="ctr"/>
            <a:r>
              <a:rPr lang="fr-FR" dirty="0"/>
              <a:t>Exercice 2</a:t>
            </a:r>
          </a:p>
        </p:txBody>
      </p:sp>
      <p:sp>
        <p:nvSpPr>
          <p:cNvPr id="3" name="Espace réservé du contenu 2">
            <a:extLst>
              <a:ext uri="{FF2B5EF4-FFF2-40B4-BE49-F238E27FC236}">
                <a16:creationId xmlns:a16="http://schemas.microsoft.com/office/drawing/2014/main" id="{A0E74AA9-33B3-1EC4-52FD-D87E441D5CE2}"/>
              </a:ext>
            </a:extLst>
          </p:cNvPr>
          <p:cNvSpPr>
            <a:spLocks noGrp="1"/>
          </p:cNvSpPr>
          <p:nvPr>
            <p:ph idx="1"/>
          </p:nvPr>
        </p:nvSpPr>
        <p:spPr>
          <a:xfrm>
            <a:off x="838200" y="1464118"/>
            <a:ext cx="10515600" cy="4351338"/>
          </a:xfrm>
        </p:spPr>
        <p:txBody>
          <a:bodyPr/>
          <a:lstStyle/>
          <a:p>
            <a:r>
              <a:rPr lang="fr-FR" sz="1800" b="0" i="0" u="none" strike="noStrike" baseline="0" dirty="0">
                <a:solidFill>
                  <a:srgbClr val="004892"/>
                </a:solidFill>
                <a:latin typeface="Trebuchet MS" panose="020B0603020202020204" pitchFamily="34" charset="0"/>
              </a:rPr>
              <a:t>Patricia et Jérémie s’immergent à 10H00. Au cours de leur plongée, ils atteignent la profondeur maximum de 19 mètres et amorcent leur remontée à 10h42.</a:t>
            </a:r>
          </a:p>
          <a:p>
            <a:pPr marL="0" indent="0">
              <a:buNone/>
            </a:pPr>
            <a:r>
              <a:rPr lang="fr-FR" sz="1800" b="0" i="0" u="none" strike="noStrike" baseline="0" dirty="0">
                <a:solidFill>
                  <a:srgbClr val="004892"/>
                </a:solidFill>
                <a:latin typeface="Trebuchet MS" panose="020B0603020202020204" pitchFamily="34" charset="0"/>
              </a:rPr>
              <a:t>Faire un schéma et indiquez les paliers à respecter, le GPS ainsi que l’heure de leur sortie.</a:t>
            </a:r>
            <a:endParaRPr lang="fr-FR" dirty="0"/>
          </a:p>
        </p:txBody>
      </p:sp>
    </p:spTree>
    <p:extLst>
      <p:ext uri="{BB962C8B-B14F-4D97-AF65-F5344CB8AC3E}">
        <p14:creationId xmlns:p14="http://schemas.microsoft.com/office/powerpoint/2010/main" val="154435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7D773-0020-3293-C0DF-9508100945B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02997B8-F932-3E6A-6457-0A9704E98341}"/>
              </a:ext>
            </a:extLst>
          </p:cNvPr>
          <p:cNvSpPr>
            <a:spLocks noGrp="1"/>
          </p:cNvSpPr>
          <p:nvPr>
            <p:ph type="title"/>
          </p:nvPr>
        </p:nvSpPr>
        <p:spPr>
          <a:xfrm>
            <a:off x="838200" y="138555"/>
            <a:ext cx="10515600" cy="1325563"/>
          </a:xfrm>
        </p:spPr>
        <p:txBody>
          <a:bodyPr/>
          <a:lstStyle/>
          <a:p>
            <a:pPr algn="ctr"/>
            <a:r>
              <a:rPr lang="fr-FR" dirty="0"/>
              <a:t>Exercice 2 (corrigé)</a:t>
            </a:r>
          </a:p>
        </p:txBody>
      </p:sp>
      <p:sp>
        <p:nvSpPr>
          <p:cNvPr id="3" name="Espace réservé du contenu 2">
            <a:extLst>
              <a:ext uri="{FF2B5EF4-FFF2-40B4-BE49-F238E27FC236}">
                <a16:creationId xmlns:a16="http://schemas.microsoft.com/office/drawing/2014/main" id="{9C8F7F1B-CD14-CC12-B376-B512FB970A94}"/>
              </a:ext>
            </a:extLst>
          </p:cNvPr>
          <p:cNvSpPr>
            <a:spLocks noGrp="1"/>
          </p:cNvSpPr>
          <p:nvPr>
            <p:ph idx="1"/>
          </p:nvPr>
        </p:nvSpPr>
        <p:spPr>
          <a:xfrm>
            <a:off x="838200" y="1253331"/>
            <a:ext cx="10515600" cy="5466114"/>
          </a:xfrm>
        </p:spPr>
        <p:txBody>
          <a:bodyPr>
            <a:noAutofit/>
          </a:bodyPr>
          <a:lstStyle/>
          <a:p>
            <a:pPr marL="0" indent="0">
              <a:buNone/>
            </a:pPr>
            <a:r>
              <a:rPr lang="fr-FR" sz="1400" b="1" dirty="0"/>
              <a:t>📏 Calcul des paliers – Tables FFESSM MN90</a:t>
            </a:r>
          </a:p>
          <a:p>
            <a:r>
              <a:rPr lang="fr-FR" sz="1400" dirty="0"/>
              <a:t>🔹 </a:t>
            </a:r>
            <a:r>
              <a:rPr lang="fr-FR" sz="1400" b="1" dirty="0"/>
              <a:t>Plongée à 19 m pendant 42 min</a:t>
            </a:r>
            <a:br>
              <a:rPr lang="fr-FR" sz="1400" dirty="0"/>
            </a:br>
            <a:r>
              <a:rPr lang="fr-FR" sz="1400" dirty="0"/>
              <a:t>→ Palier obligatoire :</a:t>
            </a:r>
          </a:p>
          <a:p>
            <a:pPr>
              <a:buFont typeface="Arial" panose="020B0604020202020204" pitchFamily="34" charset="0"/>
              <a:buChar char="•"/>
            </a:pPr>
            <a:r>
              <a:rPr lang="fr-FR" sz="1400" dirty="0"/>
              <a:t>✅ </a:t>
            </a:r>
            <a:r>
              <a:rPr lang="fr-FR" sz="1400" b="1" dirty="0"/>
              <a:t>1 minute à 3 m</a:t>
            </a:r>
            <a:endParaRPr lang="fr-FR" sz="1400" dirty="0"/>
          </a:p>
          <a:p>
            <a:pPr>
              <a:buFont typeface="Arial" panose="020B0604020202020204" pitchFamily="34" charset="0"/>
              <a:buChar char="•"/>
            </a:pPr>
            <a:r>
              <a:rPr lang="fr-FR" sz="1400" dirty="0"/>
              <a:t>❌ Aucun palier à 6 m</a:t>
            </a:r>
          </a:p>
          <a:p>
            <a:pPr>
              <a:buFont typeface="Arial" panose="020B0604020202020204" pitchFamily="34" charset="0"/>
              <a:buChar char="•"/>
            </a:pPr>
            <a:endParaRPr lang="fr-FR" sz="1400" dirty="0"/>
          </a:p>
          <a:p>
            <a:pPr>
              <a:buFont typeface="Arial" panose="020B0604020202020204" pitchFamily="34" charset="0"/>
              <a:buChar char="•"/>
            </a:pPr>
            <a:endParaRPr lang="fr-FR" sz="1400" dirty="0"/>
          </a:p>
          <a:p>
            <a:pPr>
              <a:buFont typeface="Arial" panose="020B0604020202020204" pitchFamily="34" charset="0"/>
              <a:buChar char="•"/>
            </a:pPr>
            <a:endParaRPr lang="fr-FR" sz="1400" dirty="0"/>
          </a:p>
          <a:p>
            <a:pPr>
              <a:buFont typeface="Arial" panose="020B0604020202020204" pitchFamily="34" charset="0"/>
              <a:buChar char="•"/>
            </a:pPr>
            <a:endParaRPr lang="fr-FR" sz="1400" dirty="0"/>
          </a:p>
          <a:p>
            <a:pPr>
              <a:buFont typeface="Arial" panose="020B0604020202020204" pitchFamily="34" charset="0"/>
              <a:buChar char="•"/>
            </a:pPr>
            <a:endParaRPr lang="fr-FR" sz="1400" dirty="0"/>
          </a:p>
          <a:p>
            <a:pPr marL="0" indent="0">
              <a:buNone/>
            </a:pPr>
            <a:endParaRPr lang="fr-FR" sz="1400" dirty="0"/>
          </a:p>
          <a:p>
            <a:pPr marL="0" indent="0">
              <a:buNone/>
            </a:pPr>
            <a:r>
              <a:rPr lang="fr-FR" sz="1400" b="1" dirty="0"/>
              <a:t>🔚 Fin de plongée</a:t>
            </a:r>
          </a:p>
          <a:p>
            <a:pPr>
              <a:buFont typeface="Arial" panose="020B0604020202020204" pitchFamily="34" charset="0"/>
              <a:buChar char="•"/>
            </a:pPr>
            <a:r>
              <a:rPr lang="fr-FR" sz="1400" dirty="0"/>
              <a:t>🕒 </a:t>
            </a:r>
            <a:r>
              <a:rPr lang="fr-FR" sz="1400" b="1" dirty="0"/>
              <a:t>Heure de début de remontée</a:t>
            </a:r>
            <a:r>
              <a:rPr lang="fr-FR" sz="1400" dirty="0"/>
              <a:t> : 10h42</a:t>
            </a:r>
          </a:p>
          <a:p>
            <a:pPr>
              <a:buFont typeface="Arial" panose="020B0604020202020204" pitchFamily="34" charset="0"/>
              <a:buChar char="•"/>
            </a:pPr>
            <a:r>
              <a:rPr lang="fr-FR" sz="1400" dirty="0"/>
              <a:t>⏱ </a:t>
            </a:r>
            <a:r>
              <a:rPr lang="fr-FR" sz="1400" b="1" dirty="0"/>
              <a:t>DTR</a:t>
            </a:r>
            <a:r>
              <a:rPr lang="fr-FR" sz="1400" dirty="0"/>
              <a:t> : </a:t>
            </a:r>
            <a:r>
              <a:rPr lang="fr-FR" sz="1400" b="1" dirty="0"/>
              <a:t>3 minutes</a:t>
            </a:r>
            <a:endParaRPr lang="fr-FR" sz="1400" dirty="0"/>
          </a:p>
          <a:p>
            <a:pPr>
              <a:buFont typeface="Arial" panose="020B0604020202020204" pitchFamily="34" charset="0"/>
              <a:buChar char="•"/>
            </a:pPr>
            <a:r>
              <a:rPr lang="fr-FR" sz="1400" dirty="0"/>
              <a:t>🕝 </a:t>
            </a:r>
            <a:r>
              <a:rPr lang="fr-FR" sz="1400" b="1" dirty="0"/>
              <a:t>Heure de sortie de l’eau</a:t>
            </a:r>
            <a:r>
              <a:rPr lang="fr-FR" sz="1400" dirty="0"/>
              <a:t> : </a:t>
            </a:r>
            <a:r>
              <a:rPr lang="fr-FR" sz="1400" b="1" dirty="0"/>
              <a:t>10h45</a:t>
            </a:r>
          </a:p>
          <a:p>
            <a:pPr marL="0" indent="0">
              <a:buNone/>
            </a:pPr>
            <a:endParaRPr lang="fr-FR" sz="1400" dirty="0"/>
          </a:p>
          <a:p>
            <a:pPr marL="0" indent="0">
              <a:buNone/>
            </a:pPr>
            <a:r>
              <a:rPr lang="fr-FR" sz="1400" dirty="0"/>
              <a:t>🧠 </a:t>
            </a:r>
            <a:r>
              <a:rPr lang="fr-FR" sz="1400" b="1" dirty="0"/>
              <a:t>Groupe de saturation à la sortie</a:t>
            </a:r>
            <a:r>
              <a:rPr lang="fr-FR" sz="1400" dirty="0"/>
              <a:t> : </a:t>
            </a:r>
            <a:r>
              <a:rPr lang="fr-FR" sz="1400" b="1" dirty="0"/>
              <a:t>F</a:t>
            </a:r>
            <a:endParaRPr lang="fr-FR" sz="1400" dirty="0"/>
          </a:p>
          <a:p>
            <a:pPr marL="0" indent="0">
              <a:buNone/>
            </a:pPr>
            <a:endParaRPr lang="fr-FR" sz="1400" dirty="0"/>
          </a:p>
          <a:p>
            <a:pPr>
              <a:buFont typeface="Arial" panose="020B0604020202020204" pitchFamily="34" charset="0"/>
              <a:buChar char="•"/>
            </a:pPr>
            <a:endParaRPr lang="fr-FR" sz="1400" dirty="0"/>
          </a:p>
        </p:txBody>
      </p:sp>
      <p:graphicFrame>
        <p:nvGraphicFramePr>
          <p:cNvPr id="4" name="Tableau 3">
            <a:extLst>
              <a:ext uri="{FF2B5EF4-FFF2-40B4-BE49-F238E27FC236}">
                <a16:creationId xmlns:a16="http://schemas.microsoft.com/office/drawing/2014/main" id="{926574F0-C3D7-8734-5230-947D62699BC2}"/>
              </a:ext>
            </a:extLst>
          </p:cNvPr>
          <p:cNvGraphicFramePr>
            <a:graphicFrameLocks noGrp="1"/>
          </p:cNvGraphicFramePr>
          <p:nvPr>
            <p:extLst>
              <p:ext uri="{D42A27DB-BD31-4B8C-83A1-F6EECF244321}">
                <p14:modId xmlns:p14="http://schemas.microsoft.com/office/powerpoint/2010/main" val="1323307352"/>
              </p:ext>
            </p:extLst>
          </p:nvPr>
        </p:nvGraphicFramePr>
        <p:xfrm>
          <a:off x="838200" y="3054997"/>
          <a:ext cx="10515600" cy="1524000"/>
        </p:xfrm>
        <a:graphic>
          <a:graphicData uri="http://schemas.openxmlformats.org/drawingml/2006/table">
            <a:tbl>
              <a:tblPr/>
              <a:tblGrid>
                <a:gridCol w="5257800">
                  <a:extLst>
                    <a:ext uri="{9D8B030D-6E8A-4147-A177-3AD203B41FA5}">
                      <a16:colId xmlns:a16="http://schemas.microsoft.com/office/drawing/2014/main" val="1866356741"/>
                    </a:ext>
                  </a:extLst>
                </a:gridCol>
                <a:gridCol w="5257800">
                  <a:extLst>
                    <a:ext uri="{9D8B030D-6E8A-4147-A177-3AD203B41FA5}">
                      <a16:colId xmlns:a16="http://schemas.microsoft.com/office/drawing/2014/main" val="1896157062"/>
                    </a:ext>
                  </a:extLst>
                </a:gridCol>
              </a:tblGrid>
              <a:tr h="0">
                <a:tc>
                  <a:txBody>
                    <a:bodyPr/>
                    <a:lstStyle/>
                    <a:p>
                      <a:r>
                        <a:rPr lang="fr-FR" sz="1400"/>
                        <a:t>Phase</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400" dirty="0"/>
                        <a:t>Durée estimée</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7836521"/>
                  </a:ext>
                </a:extLst>
              </a:tr>
              <a:tr h="0">
                <a:tc>
                  <a:txBody>
                    <a:bodyPr/>
                    <a:lstStyle/>
                    <a:p>
                      <a:r>
                        <a:rPr lang="fr-FR" sz="1400"/>
                        <a:t>Remontée 19 m → 3 m à 15 m/min</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400" dirty="0"/>
                        <a:t>≈ </a:t>
                      </a:r>
                      <a:r>
                        <a:rPr lang="fr-FR" sz="1400" b="1" dirty="0"/>
                        <a:t>1 min</a:t>
                      </a:r>
                      <a:endParaRPr lang="fr-FR" sz="1400" dirty="0"/>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3993440"/>
                  </a:ext>
                </a:extLst>
              </a:tr>
              <a:tr h="0">
                <a:tc>
                  <a:txBody>
                    <a:bodyPr/>
                    <a:lstStyle/>
                    <a:p>
                      <a:r>
                        <a:rPr lang="fr-FR" sz="1400" dirty="0"/>
                        <a:t>Palier à 3 m</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400" dirty="0"/>
                        <a:t>✅ </a:t>
                      </a:r>
                      <a:r>
                        <a:rPr lang="fr-FR" sz="1400" b="1" dirty="0"/>
                        <a:t>1 minute</a:t>
                      </a:r>
                      <a:endParaRPr lang="fr-FR"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6163403"/>
                  </a:ext>
                </a:extLst>
              </a:tr>
              <a:tr h="0">
                <a:tc>
                  <a:txBody>
                    <a:bodyPr/>
                    <a:lstStyle/>
                    <a:p>
                      <a:r>
                        <a:rPr lang="fr-FR" sz="1400"/>
                        <a:t>Remontée 3 m → surface à 6 m/min</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400" b="1" dirty="0"/>
                        <a:t>30 secondes</a:t>
                      </a:r>
                      <a:endParaRPr lang="fr-FR" sz="1400" dirty="0"/>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0219321"/>
                  </a:ext>
                </a:extLst>
              </a:tr>
              <a:tr h="0">
                <a:tc>
                  <a:txBody>
                    <a:bodyPr/>
                    <a:lstStyle/>
                    <a:p>
                      <a:r>
                        <a:rPr lang="fr-FR" sz="1400" b="1" dirty="0"/>
                        <a:t>Total DTR</a:t>
                      </a:r>
                      <a:endParaRPr lang="fr-FR" sz="1400" dirty="0"/>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400" dirty="0"/>
                        <a:t>✅ </a:t>
                      </a:r>
                      <a:r>
                        <a:rPr lang="fr-FR" sz="1400" b="1" dirty="0"/>
                        <a:t>2 minutes 30</a:t>
                      </a:r>
                      <a:r>
                        <a:rPr lang="fr-FR" sz="1400" dirty="0"/>
                        <a:t>, arrondi à </a:t>
                      </a:r>
                      <a:r>
                        <a:rPr lang="fr-FR" sz="1400" b="1" dirty="0"/>
                        <a:t>3 minutes</a:t>
                      </a:r>
                      <a:endParaRPr lang="fr-FR" sz="1400" dirty="0"/>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834375"/>
                  </a:ext>
                </a:extLst>
              </a:tr>
            </a:tbl>
          </a:graphicData>
        </a:graphic>
      </p:graphicFrame>
      <p:sp>
        <p:nvSpPr>
          <p:cNvPr id="5" name="Rectangle 1">
            <a:extLst>
              <a:ext uri="{FF2B5EF4-FFF2-40B4-BE49-F238E27FC236}">
                <a16:creationId xmlns:a16="http://schemas.microsoft.com/office/drawing/2014/main" id="{26BF8B7E-A9D1-BD7F-14BE-E1726708CC7A}"/>
              </a:ext>
            </a:extLst>
          </p:cNvPr>
          <p:cNvSpPr>
            <a:spLocks noChangeArrowheads="1"/>
          </p:cNvSpPr>
          <p:nvPr/>
        </p:nvSpPr>
        <p:spPr bwMode="auto">
          <a:xfrm>
            <a:off x="838200" y="2718959"/>
            <a:ext cx="32571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 Durée Totale de Remontée (DTR)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5736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515CD-A6FB-6A89-0553-72CDDE86DDE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978E628-FFE4-62E4-847C-E464CB5046B8}"/>
              </a:ext>
            </a:extLst>
          </p:cNvPr>
          <p:cNvSpPr>
            <a:spLocks noGrp="1"/>
          </p:cNvSpPr>
          <p:nvPr>
            <p:ph type="title"/>
          </p:nvPr>
        </p:nvSpPr>
        <p:spPr>
          <a:xfrm>
            <a:off x="838200" y="138555"/>
            <a:ext cx="10515600" cy="1325563"/>
          </a:xfrm>
        </p:spPr>
        <p:txBody>
          <a:bodyPr/>
          <a:lstStyle/>
          <a:p>
            <a:pPr algn="ctr"/>
            <a:r>
              <a:rPr lang="fr-FR" dirty="0"/>
              <a:t>Exercice 3</a:t>
            </a:r>
          </a:p>
        </p:txBody>
      </p:sp>
      <p:sp>
        <p:nvSpPr>
          <p:cNvPr id="3" name="Espace réservé du contenu 2">
            <a:extLst>
              <a:ext uri="{FF2B5EF4-FFF2-40B4-BE49-F238E27FC236}">
                <a16:creationId xmlns:a16="http://schemas.microsoft.com/office/drawing/2014/main" id="{6DA4F6E5-E7DE-5B9B-160C-077697FA5957}"/>
              </a:ext>
            </a:extLst>
          </p:cNvPr>
          <p:cNvSpPr>
            <a:spLocks noGrp="1"/>
          </p:cNvSpPr>
          <p:nvPr>
            <p:ph idx="1"/>
          </p:nvPr>
        </p:nvSpPr>
        <p:spPr>
          <a:xfrm>
            <a:off x="838200" y="1464118"/>
            <a:ext cx="10515600" cy="4351338"/>
          </a:xfrm>
        </p:spPr>
        <p:txBody>
          <a:bodyPr/>
          <a:lstStyle/>
          <a:p>
            <a:pPr algn="l">
              <a:spcBef>
                <a:spcPts val="0"/>
              </a:spcBef>
            </a:pPr>
            <a:r>
              <a:rPr lang="fr-FR" sz="1800" b="0" i="0" u="none" strike="noStrike" baseline="0" dirty="0">
                <a:solidFill>
                  <a:srgbClr val="004892"/>
                </a:solidFill>
                <a:latin typeface="Trebuchet MS" panose="020B0603020202020204" pitchFamily="34" charset="0"/>
              </a:rPr>
              <a:t>Fabien et Thomas descendent, à 8h15, explorer un tombant à 30 m de profondeur. </a:t>
            </a:r>
          </a:p>
          <a:p>
            <a:pPr marL="265113" indent="0" algn="l">
              <a:spcBef>
                <a:spcPts val="0"/>
              </a:spcBef>
              <a:buNone/>
            </a:pPr>
            <a:r>
              <a:rPr lang="fr-FR" sz="1800" b="0" i="0" u="none" strike="noStrike" baseline="0" dirty="0">
                <a:solidFill>
                  <a:srgbClr val="004892"/>
                </a:solidFill>
                <a:latin typeface="Trebuchet MS" panose="020B0603020202020204" pitchFamily="34" charset="0"/>
              </a:rPr>
              <a:t>Au moment de remonter, Thomas laisse échapper son phare. Ils vont le récupérer 7 m plus bas puis débutent la remontée vers la surface à 8h35.</a:t>
            </a:r>
          </a:p>
          <a:p>
            <a:pPr marL="0" indent="0">
              <a:buNone/>
            </a:pPr>
            <a:r>
              <a:rPr lang="fr-FR" sz="1800" b="0" i="0" u="none" strike="noStrike" baseline="0" dirty="0">
                <a:solidFill>
                  <a:srgbClr val="004892"/>
                </a:solidFill>
                <a:latin typeface="Trebuchet MS" panose="020B0603020202020204" pitchFamily="34" charset="0"/>
              </a:rPr>
              <a:t>Faire un schéma et indiquez les paliers à respecter, le GPS ainsi que l’heure de sortie</a:t>
            </a:r>
            <a:endParaRPr lang="fr-FR" sz="1800" dirty="0">
              <a:solidFill>
                <a:srgbClr val="004892"/>
              </a:solidFill>
            </a:endParaRPr>
          </a:p>
          <a:p>
            <a:pPr marL="0" indent="0" algn="l">
              <a:buNone/>
            </a:pPr>
            <a:endParaRPr lang="fr-FR" sz="1800" dirty="0"/>
          </a:p>
        </p:txBody>
      </p:sp>
    </p:spTree>
    <p:extLst>
      <p:ext uri="{BB962C8B-B14F-4D97-AF65-F5344CB8AC3E}">
        <p14:creationId xmlns:p14="http://schemas.microsoft.com/office/powerpoint/2010/main" val="299356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01A03-87E7-6950-AE81-4A7E51AB81B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43FA09C-885B-E426-4828-E8C79CCB18FA}"/>
              </a:ext>
            </a:extLst>
          </p:cNvPr>
          <p:cNvSpPr>
            <a:spLocks noGrp="1"/>
          </p:cNvSpPr>
          <p:nvPr>
            <p:ph type="title"/>
          </p:nvPr>
        </p:nvSpPr>
        <p:spPr>
          <a:xfrm>
            <a:off x="838200" y="138555"/>
            <a:ext cx="10515600" cy="1325563"/>
          </a:xfrm>
        </p:spPr>
        <p:txBody>
          <a:bodyPr/>
          <a:lstStyle/>
          <a:p>
            <a:pPr algn="ctr"/>
            <a:r>
              <a:rPr lang="fr-FR" dirty="0"/>
              <a:t>Exercice 3 (corrigé)</a:t>
            </a:r>
          </a:p>
        </p:txBody>
      </p:sp>
      <p:sp>
        <p:nvSpPr>
          <p:cNvPr id="3" name="Espace réservé du contenu 2">
            <a:extLst>
              <a:ext uri="{FF2B5EF4-FFF2-40B4-BE49-F238E27FC236}">
                <a16:creationId xmlns:a16="http://schemas.microsoft.com/office/drawing/2014/main" id="{0EB5F8D0-9B7D-6E81-C97B-119E4CA030A7}"/>
              </a:ext>
            </a:extLst>
          </p:cNvPr>
          <p:cNvSpPr>
            <a:spLocks noGrp="1"/>
          </p:cNvSpPr>
          <p:nvPr>
            <p:ph idx="1"/>
          </p:nvPr>
        </p:nvSpPr>
        <p:spPr>
          <a:xfrm>
            <a:off x="838200" y="1280520"/>
            <a:ext cx="10515600" cy="5521141"/>
          </a:xfrm>
        </p:spPr>
        <p:txBody>
          <a:bodyPr>
            <a:noAutofit/>
          </a:bodyPr>
          <a:lstStyle/>
          <a:p>
            <a:pPr marL="0" indent="0">
              <a:buNone/>
            </a:pPr>
            <a:r>
              <a:rPr lang="fr-FR" sz="1400" b="1" dirty="0"/>
              <a:t>📏 Calcul des paliers – Tables FFESSM MN90</a:t>
            </a:r>
          </a:p>
          <a:p>
            <a:r>
              <a:rPr lang="fr-FR" sz="1400" dirty="0"/>
              <a:t>🔹 </a:t>
            </a:r>
            <a:r>
              <a:rPr lang="fr-FR" sz="1400" b="1" dirty="0"/>
              <a:t>Plongée à 37 m pendant 20 min</a:t>
            </a:r>
            <a:br>
              <a:rPr lang="fr-FR" sz="1400" dirty="0"/>
            </a:br>
            <a:r>
              <a:rPr lang="fr-FR" sz="1400" dirty="0"/>
              <a:t>→ Palier obligatoire :</a:t>
            </a:r>
          </a:p>
          <a:p>
            <a:pPr>
              <a:buFont typeface="Arial" panose="020B0604020202020204" pitchFamily="34" charset="0"/>
              <a:buChar char="•"/>
            </a:pPr>
            <a:r>
              <a:rPr lang="fr-FR" sz="1400" dirty="0"/>
              <a:t>✅ </a:t>
            </a:r>
            <a:r>
              <a:rPr lang="fr-FR" sz="1400" b="1" dirty="0"/>
              <a:t>8 minutes à 3 m</a:t>
            </a:r>
            <a:endParaRPr lang="fr-FR" sz="1400" dirty="0"/>
          </a:p>
          <a:p>
            <a:pPr>
              <a:buFont typeface="Arial" panose="020B0604020202020204" pitchFamily="34" charset="0"/>
              <a:buChar char="•"/>
            </a:pPr>
            <a:r>
              <a:rPr lang="fr-FR" sz="1400" dirty="0"/>
              <a:t>❌ Aucun palier à 6 m</a:t>
            </a:r>
          </a:p>
          <a:p>
            <a:pPr marL="0" indent="0">
              <a:buNone/>
            </a:pPr>
            <a:endParaRPr lang="fr-FR" sz="1400" dirty="0"/>
          </a:p>
          <a:p>
            <a:pPr>
              <a:buFont typeface="Arial" panose="020B0604020202020204" pitchFamily="34" charset="0"/>
              <a:buChar char="•"/>
            </a:pPr>
            <a:endParaRPr lang="fr-FR" sz="1400" dirty="0"/>
          </a:p>
          <a:p>
            <a:pPr>
              <a:buFont typeface="Arial" panose="020B0604020202020204" pitchFamily="34" charset="0"/>
              <a:buChar char="•"/>
            </a:pPr>
            <a:endParaRPr lang="fr-FR" sz="1400" dirty="0"/>
          </a:p>
          <a:p>
            <a:pPr>
              <a:buFont typeface="Arial" panose="020B0604020202020204" pitchFamily="34" charset="0"/>
              <a:buChar char="•"/>
            </a:pPr>
            <a:endParaRPr lang="fr-FR" sz="1400" dirty="0"/>
          </a:p>
          <a:p>
            <a:pPr>
              <a:buFont typeface="Arial" panose="020B0604020202020204" pitchFamily="34" charset="0"/>
              <a:buChar char="•"/>
            </a:pPr>
            <a:endParaRPr lang="fr-FR" sz="1400" dirty="0"/>
          </a:p>
          <a:p>
            <a:pPr marL="0" indent="0">
              <a:buNone/>
            </a:pPr>
            <a:endParaRPr lang="fr-FR" sz="1400" dirty="0"/>
          </a:p>
          <a:p>
            <a:pPr marL="0" indent="0">
              <a:buNone/>
            </a:pPr>
            <a:endParaRPr lang="fr-FR" sz="1400" b="1" dirty="0"/>
          </a:p>
          <a:p>
            <a:pPr marL="0" indent="0">
              <a:buNone/>
            </a:pPr>
            <a:r>
              <a:rPr lang="fr-FR" sz="1400" b="1" dirty="0"/>
              <a:t>🔚 Fin de plongée</a:t>
            </a:r>
          </a:p>
          <a:p>
            <a:pPr>
              <a:buFont typeface="Arial" panose="020B0604020202020204" pitchFamily="34" charset="0"/>
              <a:buChar char="•"/>
            </a:pPr>
            <a:r>
              <a:rPr lang="fr-FR" sz="1400" dirty="0"/>
              <a:t>🕒 </a:t>
            </a:r>
            <a:r>
              <a:rPr lang="fr-FR" sz="1400" b="1" dirty="0"/>
              <a:t>Heure de début de remontée</a:t>
            </a:r>
            <a:r>
              <a:rPr lang="fr-FR" sz="1400" dirty="0"/>
              <a:t> : 8h35</a:t>
            </a:r>
          </a:p>
          <a:p>
            <a:pPr>
              <a:buFont typeface="Arial" panose="020B0604020202020204" pitchFamily="34" charset="0"/>
              <a:buChar char="•"/>
            </a:pPr>
            <a:r>
              <a:rPr lang="fr-FR" sz="1400" dirty="0"/>
              <a:t>⏱ </a:t>
            </a:r>
            <a:r>
              <a:rPr lang="fr-FR" sz="1400" b="1" dirty="0"/>
              <a:t>DTR</a:t>
            </a:r>
            <a:r>
              <a:rPr lang="fr-FR" sz="1400" dirty="0"/>
              <a:t> : 11 min</a:t>
            </a:r>
          </a:p>
          <a:p>
            <a:pPr>
              <a:buFont typeface="Arial" panose="020B0604020202020204" pitchFamily="34" charset="0"/>
              <a:buChar char="•"/>
            </a:pPr>
            <a:r>
              <a:rPr lang="fr-FR" sz="1400" dirty="0"/>
              <a:t>🕝 </a:t>
            </a:r>
            <a:r>
              <a:rPr lang="fr-FR" sz="1400" b="1" dirty="0"/>
              <a:t>Heure de sortie de l’eau</a:t>
            </a:r>
            <a:r>
              <a:rPr lang="fr-FR" sz="1400" dirty="0"/>
              <a:t> : </a:t>
            </a:r>
            <a:r>
              <a:rPr lang="fr-FR" sz="1400" b="1" dirty="0"/>
              <a:t>8h46</a:t>
            </a:r>
            <a:endParaRPr lang="fr-FR" sz="1400" dirty="0"/>
          </a:p>
          <a:p>
            <a:pPr marL="0" indent="0" algn="l">
              <a:buNone/>
            </a:pPr>
            <a:endParaRPr lang="fr-FR" sz="1400" dirty="0"/>
          </a:p>
          <a:p>
            <a:pPr marL="0" indent="0" algn="l">
              <a:buNone/>
            </a:pPr>
            <a:r>
              <a:rPr lang="fr-FR" sz="1400" dirty="0"/>
              <a:t>🧠 </a:t>
            </a:r>
            <a:r>
              <a:rPr lang="fr-FR" sz="1400" b="1" dirty="0"/>
              <a:t>Groupe de saturation à la sortie</a:t>
            </a:r>
            <a:r>
              <a:rPr lang="fr-FR" sz="1400" dirty="0"/>
              <a:t> : </a:t>
            </a:r>
            <a:r>
              <a:rPr lang="fr-FR" sz="1400" b="1" dirty="0"/>
              <a:t>H</a:t>
            </a:r>
            <a:endParaRPr lang="fr-FR" sz="1400" dirty="0"/>
          </a:p>
          <a:p>
            <a:pPr marL="0" indent="0" algn="l">
              <a:buNone/>
            </a:pPr>
            <a:endParaRPr lang="fr-FR" sz="1400" dirty="0"/>
          </a:p>
        </p:txBody>
      </p:sp>
      <p:graphicFrame>
        <p:nvGraphicFramePr>
          <p:cNvPr id="4" name="Tableau 3">
            <a:extLst>
              <a:ext uri="{FF2B5EF4-FFF2-40B4-BE49-F238E27FC236}">
                <a16:creationId xmlns:a16="http://schemas.microsoft.com/office/drawing/2014/main" id="{D84B6430-F11D-D0BE-0DF6-D0ED674B716D}"/>
              </a:ext>
            </a:extLst>
          </p:cNvPr>
          <p:cNvGraphicFramePr>
            <a:graphicFrameLocks noGrp="1"/>
          </p:cNvGraphicFramePr>
          <p:nvPr>
            <p:extLst>
              <p:ext uri="{D42A27DB-BD31-4B8C-83A1-F6EECF244321}">
                <p14:modId xmlns:p14="http://schemas.microsoft.com/office/powerpoint/2010/main" val="2976271283"/>
              </p:ext>
            </p:extLst>
          </p:nvPr>
        </p:nvGraphicFramePr>
        <p:xfrm>
          <a:off x="838200" y="3220989"/>
          <a:ext cx="9167037" cy="1524000"/>
        </p:xfrm>
        <a:graphic>
          <a:graphicData uri="http://schemas.openxmlformats.org/drawingml/2006/table">
            <a:tbl>
              <a:tblPr/>
              <a:tblGrid>
                <a:gridCol w="4116979">
                  <a:extLst>
                    <a:ext uri="{9D8B030D-6E8A-4147-A177-3AD203B41FA5}">
                      <a16:colId xmlns:a16="http://schemas.microsoft.com/office/drawing/2014/main" val="3033942436"/>
                    </a:ext>
                  </a:extLst>
                </a:gridCol>
                <a:gridCol w="5050058">
                  <a:extLst>
                    <a:ext uri="{9D8B030D-6E8A-4147-A177-3AD203B41FA5}">
                      <a16:colId xmlns:a16="http://schemas.microsoft.com/office/drawing/2014/main" val="3958750361"/>
                    </a:ext>
                  </a:extLst>
                </a:gridCol>
              </a:tblGrid>
              <a:tr h="0">
                <a:tc>
                  <a:txBody>
                    <a:bodyPr/>
                    <a:lstStyle/>
                    <a:p>
                      <a:r>
                        <a:rPr lang="fr-FR" sz="1400" dirty="0"/>
                        <a:t>Phase</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400" dirty="0"/>
                        <a:t>Durée estimée</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0614992"/>
                  </a:ext>
                </a:extLst>
              </a:tr>
              <a:tr h="0">
                <a:tc>
                  <a:txBody>
                    <a:bodyPr/>
                    <a:lstStyle/>
                    <a:p>
                      <a:r>
                        <a:rPr lang="fr-FR" sz="1400" dirty="0"/>
                        <a:t>Remontée 37 m → 3 m à 15 m/min</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400" dirty="0"/>
                        <a:t>≈ </a:t>
                      </a:r>
                      <a:r>
                        <a:rPr lang="fr-FR" sz="1400" b="1" dirty="0"/>
                        <a:t>2 minutes</a:t>
                      </a:r>
                      <a:endParaRPr lang="fr-FR" sz="1400" dirty="0"/>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7793530"/>
                  </a:ext>
                </a:extLst>
              </a:tr>
              <a:tr h="0">
                <a:tc>
                  <a:txBody>
                    <a:bodyPr/>
                    <a:lstStyle/>
                    <a:p>
                      <a:r>
                        <a:rPr lang="fr-FR" sz="1400" dirty="0"/>
                        <a:t>Palier à 3 m</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400" b="1" dirty="0"/>
                        <a:t>8 minutes</a:t>
                      </a:r>
                      <a:endParaRPr lang="fr-FR" sz="1400" dirty="0"/>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4268978"/>
                  </a:ext>
                </a:extLst>
              </a:tr>
              <a:tr h="0">
                <a:tc>
                  <a:txBody>
                    <a:bodyPr/>
                    <a:lstStyle/>
                    <a:p>
                      <a:r>
                        <a:rPr lang="fr-FR" sz="1400" dirty="0"/>
                        <a:t>Remontée 3 m → surface à 6 m/min</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400" b="1" dirty="0"/>
                        <a:t>30 secondes</a:t>
                      </a:r>
                      <a:endParaRPr lang="fr-FR" sz="1400" dirty="0"/>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4290475"/>
                  </a:ext>
                </a:extLst>
              </a:tr>
              <a:tr h="0">
                <a:tc>
                  <a:txBody>
                    <a:bodyPr/>
                    <a:lstStyle/>
                    <a:p>
                      <a:r>
                        <a:rPr lang="fr-FR" sz="1400" b="1" dirty="0"/>
                        <a:t>Total DTR</a:t>
                      </a:r>
                      <a:endParaRPr lang="fr-FR" sz="1400" dirty="0"/>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1400" dirty="0"/>
                        <a:t>✅ </a:t>
                      </a:r>
                      <a:r>
                        <a:rPr lang="fr-FR" sz="1400" b="1" dirty="0"/>
                        <a:t>11 minutes</a:t>
                      </a:r>
                      <a:endParaRPr lang="fr-FR" sz="1400" dirty="0"/>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2785882"/>
                  </a:ext>
                </a:extLst>
              </a:tr>
            </a:tbl>
          </a:graphicData>
        </a:graphic>
      </p:graphicFrame>
      <p:sp>
        <p:nvSpPr>
          <p:cNvPr id="5" name="Rectangle 1">
            <a:extLst>
              <a:ext uri="{FF2B5EF4-FFF2-40B4-BE49-F238E27FC236}">
                <a16:creationId xmlns:a16="http://schemas.microsoft.com/office/drawing/2014/main" id="{D055C170-EA75-FC99-A5E2-D4A819F203FC}"/>
              </a:ext>
            </a:extLst>
          </p:cNvPr>
          <p:cNvSpPr>
            <a:spLocks noChangeArrowheads="1"/>
          </p:cNvSpPr>
          <p:nvPr/>
        </p:nvSpPr>
        <p:spPr bwMode="auto">
          <a:xfrm>
            <a:off x="838200" y="2911687"/>
            <a:ext cx="427606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 Durée Totale de Remontée (DTR)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5202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06A0F-D619-FD5C-B3AB-504AC7FFB0E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26206E0-78E7-82C2-B365-DCD339A1BFF9}"/>
              </a:ext>
            </a:extLst>
          </p:cNvPr>
          <p:cNvSpPr>
            <a:spLocks noGrp="1"/>
          </p:cNvSpPr>
          <p:nvPr>
            <p:ph type="title"/>
          </p:nvPr>
        </p:nvSpPr>
        <p:spPr>
          <a:xfrm>
            <a:off x="838200" y="138555"/>
            <a:ext cx="10515600" cy="1325563"/>
          </a:xfrm>
        </p:spPr>
        <p:txBody>
          <a:bodyPr/>
          <a:lstStyle/>
          <a:p>
            <a:pPr algn="ctr"/>
            <a:r>
              <a:rPr lang="fr-FR" dirty="0"/>
              <a:t>Exercice 4</a:t>
            </a:r>
          </a:p>
        </p:txBody>
      </p:sp>
      <p:sp>
        <p:nvSpPr>
          <p:cNvPr id="3" name="Espace réservé du contenu 2">
            <a:extLst>
              <a:ext uri="{FF2B5EF4-FFF2-40B4-BE49-F238E27FC236}">
                <a16:creationId xmlns:a16="http://schemas.microsoft.com/office/drawing/2014/main" id="{2D528FA7-0CBD-B0CD-1932-DBCCF42C30A5}"/>
              </a:ext>
            </a:extLst>
          </p:cNvPr>
          <p:cNvSpPr>
            <a:spLocks noGrp="1"/>
          </p:cNvSpPr>
          <p:nvPr>
            <p:ph idx="1"/>
          </p:nvPr>
        </p:nvSpPr>
        <p:spPr>
          <a:xfrm>
            <a:off x="838200" y="1464118"/>
            <a:ext cx="10515600" cy="4351338"/>
          </a:xfrm>
        </p:spPr>
        <p:txBody>
          <a:bodyPr/>
          <a:lstStyle/>
          <a:p>
            <a:pPr algn="l">
              <a:spcBef>
                <a:spcPts val="0"/>
              </a:spcBef>
            </a:pPr>
            <a:r>
              <a:rPr lang="fr-FR" sz="1800" b="0" i="0" u="none" strike="noStrike" baseline="0" dirty="0">
                <a:solidFill>
                  <a:srgbClr val="004892"/>
                </a:solidFill>
                <a:latin typeface="Trebuchet MS" panose="020B0603020202020204" pitchFamily="34" charset="0"/>
              </a:rPr>
              <a:t>Vous plongez samedi matin sur la Grotte à Perez.</a:t>
            </a:r>
          </a:p>
          <a:p>
            <a:pPr marL="265113" indent="0" algn="l">
              <a:spcBef>
                <a:spcPts val="0"/>
              </a:spcBef>
              <a:buNone/>
            </a:pPr>
            <a:r>
              <a:rPr lang="fr-FR" sz="1800" b="0" i="0" u="none" strike="noStrike" baseline="0" dirty="0">
                <a:solidFill>
                  <a:srgbClr val="004892"/>
                </a:solidFill>
                <a:latin typeface="Trebuchet MS" panose="020B0603020202020204" pitchFamily="34" charset="0"/>
              </a:rPr>
              <a:t>Vous vous immergez à 10h00.</a:t>
            </a:r>
          </a:p>
          <a:p>
            <a:pPr marL="265113" indent="0" algn="l">
              <a:spcBef>
                <a:spcPts val="0"/>
              </a:spcBef>
              <a:buNone/>
            </a:pPr>
            <a:r>
              <a:rPr lang="fr-FR" sz="1800" b="0" i="0" u="none" strike="noStrike" baseline="0" dirty="0">
                <a:solidFill>
                  <a:srgbClr val="004892"/>
                </a:solidFill>
                <a:latin typeface="Trebuchet MS" panose="020B0603020202020204" pitchFamily="34" charset="0"/>
              </a:rPr>
              <a:t>Vous atteignez 24 mètres lors de la plongée. Vous décidez de remonter à 10h31 alors que vous visitiez des failles à 12m.</a:t>
            </a:r>
          </a:p>
          <a:p>
            <a:pPr marL="0" indent="0" algn="l">
              <a:buNone/>
            </a:pPr>
            <a:r>
              <a:rPr lang="fr-FR" sz="1800" b="0" i="0" u="none" strike="noStrike" baseline="0" dirty="0">
                <a:solidFill>
                  <a:srgbClr val="004892"/>
                </a:solidFill>
                <a:latin typeface="Trebuchet MS" panose="020B0603020202020204" pitchFamily="34" charset="0"/>
              </a:rPr>
              <a:t>Faire un schéma et indiquez les paliers à respecter, le GPS ainsi que l’heure de sortie</a:t>
            </a:r>
            <a:endParaRPr lang="fr-FR" sz="1800" dirty="0">
              <a:solidFill>
                <a:srgbClr val="004892"/>
              </a:solidFill>
            </a:endParaRPr>
          </a:p>
          <a:p>
            <a:pPr marL="0" indent="0" algn="l">
              <a:buNone/>
            </a:pPr>
            <a:endParaRPr lang="fr-FR" sz="1800" dirty="0"/>
          </a:p>
        </p:txBody>
      </p:sp>
    </p:spTree>
    <p:extLst>
      <p:ext uri="{BB962C8B-B14F-4D97-AF65-F5344CB8AC3E}">
        <p14:creationId xmlns:p14="http://schemas.microsoft.com/office/powerpoint/2010/main" val="364468894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17076</TotalTime>
  <Words>2352</Words>
  <Application>Microsoft Office PowerPoint</Application>
  <PresentationFormat>Grand écran</PresentationFormat>
  <Paragraphs>346</Paragraphs>
  <Slides>38</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38</vt:i4>
      </vt:variant>
    </vt:vector>
  </HeadingPairs>
  <TitlesOfParts>
    <vt:vector size="44" baseType="lpstr">
      <vt:lpstr>Aptos</vt:lpstr>
      <vt:lpstr>Aptos Display</vt:lpstr>
      <vt:lpstr>Arial</vt:lpstr>
      <vt:lpstr>Calibri,Italic</vt:lpstr>
      <vt:lpstr>Trebuchet MS</vt:lpstr>
      <vt:lpstr>Thème Office</vt:lpstr>
      <vt:lpstr>Exercices de planification aux tables</vt:lpstr>
      <vt:lpstr>Consignes</vt:lpstr>
      <vt:lpstr>Exercice 1</vt:lpstr>
      <vt:lpstr>Exercice 1 (corrigé)</vt:lpstr>
      <vt:lpstr>Exercice 2</vt:lpstr>
      <vt:lpstr>Exercice 2 (corrigé)</vt:lpstr>
      <vt:lpstr>Exercice 3</vt:lpstr>
      <vt:lpstr>Exercice 3 (corrigé)</vt:lpstr>
      <vt:lpstr>Exercice 4</vt:lpstr>
      <vt:lpstr>Exercice 4 (corrigé)</vt:lpstr>
      <vt:lpstr>Exercice 5 (bonus)</vt:lpstr>
      <vt:lpstr>Exercice 5 (bonus) corrigé</vt:lpstr>
      <vt:lpstr>Exercice 6</vt:lpstr>
      <vt:lpstr>Exercice 6 (corrigé)</vt:lpstr>
      <vt:lpstr>Exercice 7</vt:lpstr>
      <vt:lpstr>Exercice 7 (corrigé)</vt:lpstr>
      <vt:lpstr>Exercice 8</vt:lpstr>
      <vt:lpstr>Exercice 8 (corrigé)</vt:lpstr>
      <vt:lpstr>Exercice 9</vt:lpstr>
      <vt:lpstr>Exercice 9 (corrigé)</vt:lpstr>
      <vt:lpstr>Exercice 10</vt:lpstr>
      <vt:lpstr>Exercice 10 (corrigé)</vt:lpstr>
      <vt:lpstr>Exercice 11</vt:lpstr>
      <vt:lpstr>Exercice 11 (corrigé)</vt:lpstr>
      <vt:lpstr>Exercice 12</vt:lpstr>
      <vt:lpstr>Exercice 12 (corrigé) – Préconisations fédérales</vt:lpstr>
      <vt:lpstr>Préconisations des tables fédérales – Remontée rapide</vt:lpstr>
      <vt:lpstr>Exercice 12 (corrigé) - TABLES</vt:lpstr>
      <vt:lpstr>Exercice 13</vt:lpstr>
      <vt:lpstr>Exercice 13 (corrigé)</vt:lpstr>
      <vt:lpstr>Exercice 14</vt:lpstr>
      <vt:lpstr>Exercice 14 (corrigé) – Préconisations fédérales</vt:lpstr>
      <vt:lpstr>Préconisations des tables fédérales – Interruption de palier</vt:lpstr>
      <vt:lpstr>Exercice 14 (corrigé) – Préconisations tables</vt:lpstr>
      <vt:lpstr>Exercice 15</vt:lpstr>
      <vt:lpstr>Exercice 15 (corrigé) – Préconisation fédérale</vt:lpstr>
      <vt:lpstr>Exercice 15 (corrigé) – Préconisation tables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Garnier Vincent</dc:creator>
  <cp:lastModifiedBy>Garnier Vincent</cp:lastModifiedBy>
  <cp:revision>13</cp:revision>
  <dcterms:created xsi:type="dcterms:W3CDTF">2025-04-04T12:35:29Z</dcterms:created>
  <dcterms:modified xsi:type="dcterms:W3CDTF">2025-05-06T20:35:57Z</dcterms:modified>
</cp:coreProperties>
</file>