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70" r:id="rId4"/>
    <p:sldId id="258" r:id="rId5"/>
    <p:sldId id="271" r:id="rId6"/>
    <p:sldId id="262" r:id="rId7"/>
    <p:sldId id="263" r:id="rId8"/>
    <p:sldId id="266" r:id="rId9"/>
    <p:sldId id="265" r:id="rId10"/>
    <p:sldId id="264" r:id="rId11"/>
    <p:sldId id="267" r:id="rId12"/>
    <p:sldId id="268" r:id="rId13"/>
    <p:sldId id="269" r:id="rId14"/>
    <p:sldId id="260" r:id="rId15"/>
    <p:sldId id="281" r:id="rId16"/>
    <p:sldId id="259" r:id="rId17"/>
    <p:sldId id="282" r:id="rId18"/>
    <p:sldId id="261" r:id="rId19"/>
    <p:sldId id="280" r:id="rId20"/>
    <p:sldId id="275" r:id="rId21"/>
    <p:sldId id="279" r:id="rId22"/>
    <p:sldId id="277" r:id="rId23"/>
    <p:sldId id="278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60"/>
  </p:normalViewPr>
  <p:slideViewPr>
    <p:cSldViewPr snapToGrid="0">
      <p:cViewPr>
        <p:scale>
          <a:sx n="125" d="100"/>
          <a:sy n="125" d="100"/>
        </p:scale>
        <p:origin x="-648" y="-2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3C23E-CC16-4E05-942C-0F1D977045DE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0AE84-7EF8-4D93-8406-819D027AF5A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721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D9706-5F48-E9F8-A626-D8AABAF21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1F2BAAA-4AC2-A9AD-FCB2-1B6E46AB5A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25C8AC6-72E6-E2A6-3366-EF33DF6775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4D0800-766A-50B1-4011-CFEE818AC2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0AE84-7EF8-4D93-8406-819D027AF5A1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510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CC021-7827-B42F-6215-7AB24C626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45EE076-07A5-DCBE-B1FA-849DE48125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DD420A8-E356-1510-87CE-492734A91E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01A4732-03E6-ABDB-D5D8-83857937D5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0AE84-7EF8-4D93-8406-819D027AF5A1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8751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97106A-DD54-BE88-58A5-0DBB4CE23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6504D01-E9F1-4BBF-979B-1A04C4E75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84E46F-D9B8-CAF5-2C38-153169951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D499-0BC7-4541-BFA9-466101106901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013C0F-05EA-8446-5193-3E1B9C499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26D8E0-EE7E-C9AB-4A3A-DF9F0A69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084C-D0F6-456E-A066-0CCBE4CD34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46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2864E1-F2F1-A640-5012-FE01AF060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900100-C23C-45A1-B824-31A564B01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4B67E0-806A-DBEC-EB20-DD76E237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D499-0BC7-4541-BFA9-466101106901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94BA57-02A6-2D53-D7D4-2DF7325AE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6B5F25-BA36-6E90-3773-83AB57CF2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084C-D0F6-456E-A066-0CCBE4CD34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313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2E72DFC-A78C-D0F2-FB0C-DC3F0E827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118B70-3FEF-7A24-87F3-42D7A6A2B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9949BD-CF22-CC61-7EE9-18BA3D116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D499-0BC7-4541-BFA9-466101106901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66FB3A-5C3C-4DF0-A260-F19BA3E6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4F6E2F-1B92-482B-3B76-8293B631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084C-D0F6-456E-A066-0CCBE4CD34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557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F3F6-5C47-C144-8B88-93946640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8409AA-CD54-7240-ADA1-AA6654E1E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DB4930-2562-A250-FDDA-880AC0152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D499-0BC7-4541-BFA9-466101106901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4440EF-B6D3-C9AE-7C01-C4BA3896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A2B858-7CB7-5A37-38FC-409BD385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084C-D0F6-456E-A066-0CCBE4CD34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41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33023-0AFD-65BF-35CD-8A6FB7158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CB5630-B5A6-290D-B815-CA3729CFE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88EE9A-6B0A-D788-F48C-1617037F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D499-0BC7-4541-BFA9-466101106901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6585C9-71A1-66E2-2FBD-072FAD15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55073B-FA96-FA33-3A3C-DCFBACF9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084C-D0F6-456E-A066-0CCBE4CD34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69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C099B4-CC7F-A0F6-FAE4-CBF9A9C8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D81155-0F5F-F22B-6B4B-EB2B7BC1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EFAACB-F4B7-503B-563F-9100281B4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6E630A-E510-1C9E-82E6-CB3EBFA59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D499-0BC7-4541-BFA9-466101106901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ECB34E-7F4F-F1C8-76A3-B72EB0174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BBC687-63D9-D189-0E05-3164DD9D3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084C-D0F6-456E-A066-0CCBE4CD34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555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DF99C2-25B4-5179-7493-6DEA06C0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249DAD-0B5F-B5EE-BE31-6ACA92821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9634A4-355C-D754-09AE-72155D101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741F3DA-7C20-4323-8DCA-6A89010D22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E86740-8A4B-C7DC-7AE4-F2E85BB62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1E2E98B-0C8D-2F75-A32E-E60BB121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D499-0BC7-4541-BFA9-466101106901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D45B95D-7C80-5395-1E79-D944594B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C484FA2-6AB2-A394-1DCB-E2CF2E22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084C-D0F6-456E-A066-0CCBE4CD34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161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69E87-2A39-50D8-21D1-AD08CBFE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0F3CA17-B398-1DC1-EAEC-A8F7ECE82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D499-0BC7-4541-BFA9-466101106901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BEF7184-56FF-B71E-3964-A989EF5B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ABED59C-47A5-587B-EC2A-ED7E4700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084C-D0F6-456E-A066-0CCBE4CD34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85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58E7F4F-22E4-E1BA-644F-99A4F5C2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D499-0BC7-4541-BFA9-466101106901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4EB42BD-8E53-B717-831B-70219761B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EB202C-6FD6-1C5A-7817-23E1C4A7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084C-D0F6-456E-A066-0CCBE4CD34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3782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843442-1D47-27A9-026C-71A055E0E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42D0F4-54C6-E707-9348-A278FEEE1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6021A2-F347-0A47-1480-7279F9607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B4934F-35E5-7B1E-19EF-9A04E214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D499-0BC7-4541-BFA9-466101106901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85BA9C-B170-1335-6783-7B9FCBD9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E44FE1-A2FF-48E9-C3A1-4DFACFD8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084C-D0F6-456E-A066-0CCBE4CD34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69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DCF5DB-E9A1-B28B-7F76-D39570CC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393BC45-4161-B5B4-8A22-C49813249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C8469B2-EF24-9BCD-B57D-225FF8AB6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2C45F0-408D-9B17-1398-D42C5F5C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0D499-0BC7-4541-BFA9-466101106901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99289D-9E8D-9745-6498-FD09612BE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AF827C-313D-B697-AC98-487C35F2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7084C-D0F6-456E-A066-0CCBE4CD34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32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94999AB-A802-32EC-C161-A7D3817C0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1FCEFA-9086-C3AE-5B94-956267A21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3F4B38-4B17-1525-E497-153C5D05D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50D499-0BC7-4541-BFA9-466101106901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2841DD-FF45-84B8-91D5-2B02EC92B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B25A5F-01EE-C131-23DB-A23CAAAB8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E7084C-D0F6-456E-A066-0CCBE4CD34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293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EAEADB-DAF0-49B3-2070-00724288C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0400"/>
            <a:ext cx="9144000" cy="2387600"/>
          </a:xfrm>
        </p:spPr>
        <p:txBody>
          <a:bodyPr/>
          <a:lstStyle/>
          <a:p>
            <a:r>
              <a:rPr lang="fr-FR" dirty="0"/>
              <a:t>Exercices d’autonomie</a:t>
            </a:r>
            <a:br>
              <a:rPr lang="fr-FR" dirty="0"/>
            </a:b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732284-119D-A188-5872-7300E0033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76196"/>
            <a:ext cx="9144000" cy="1655762"/>
          </a:xfrm>
        </p:spPr>
        <p:txBody>
          <a:bodyPr>
            <a:normAutofit/>
          </a:bodyPr>
          <a:lstStyle/>
          <a:p>
            <a:r>
              <a:rPr lang="fr-FR" sz="2800" dirty="0"/>
              <a:t>N3</a:t>
            </a:r>
          </a:p>
          <a:p>
            <a:endParaRPr lang="fr-FR" sz="2800" dirty="0"/>
          </a:p>
          <a:p>
            <a:r>
              <a:rPr lang="fr-FR" sz="2800" dirty="0"/>
              <a:t>Saison 2024-2025</a:t>
            </a:r>
          </a:p>
        </p:txBody>
      </p:sp>
      <p:pic>
        <p:nvPicPr>
          <p:cNvPr id="4" name="Picture 2" descr="http://hydronautesduperreux.fr/wp-content/uploads/2017/08/cropped-Bannière-Hydro-17S34-V1-1.jpg">
            <a:extLst>
              <a:ext uri="{FF2B5EF4-FFF2-40B4-BE49-F238E27FC236}">
                <a16:creationId xmlns:a16="http://schemas.microsoft.com/office/drawing/2014/main" id="{16831FF0-3C40-D132-3658-3E4BEA4B4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193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161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8A3A5-432D-C49E-90E8-CF2604D33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3A1846-8FF0-AA5B-38B3-EF995B96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Exercice 5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9E45E1-ACC7-82D5-997F-0C86624BD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b="1" dirty="0"/>
              <a:t>Contexte :</a:t>
            </a:r>
            <a:br>
              <a:rPr lang="fr-FR" sz="1800" dirty="0"/>
            </a:br>
            <a:r>
              <a:rPr lang="fr-FR" sz="1800" dirty="0"/>
              <a:t>Vous êtes en palanquée de 2 plongeurs pour une plongée à </a:t>
            </a:r>
            <a:r>
              <a:rPr lang="fr-FR" sz="1800" b="1" dirty="0"/>
              <a:t>30 mètres de profondeur</a:t>
            </a:r>
            <a:r>
              <a:rPr lang="fr-FR" sz="1800" dirty="0"/>
              <a:t>.</a:t>
            </a:r>
          </a:p>
          <a:p>
            <a:r>
              <a:rPr lang="fr-FR" sz="1800" b="1" dirty="0"/>
              <a:t>Plongeur 1</a:t>
            </a:r>
            <a:r>
              <a:rPr lang="fr-FR" sz="1800" dirty="0"/>
              <a:t> dispose d’un bloc de </a:t>
            </a:r>
            <a:r>
              <a:rPr lang="fr-FR" sz="1800" b="1" dirty="0"/>
              <a:t>12 litres gonflé à 210 bars</a:t>
            </a:r>
            <a:r>
              <a:rPr lang="fr-FR" sz="1800" dirty="0"/>
              <a:t> et consomme </a:t>
            </a:r>
            <a:r>
              <a:rPr lang="fr-FR" sz="1800" b="1" dirty="0"/>
              <a:t>18 L/min en surface</a:t>
            </a:r>
            <a:r>
              <a:rPr lang="fr-FR" sz="1800" dirty="0"/>
              <a:t>.</a:t>
            </a:r>
          </a:p>
          <a:p>
            <a:r>
              <a:rPr lang="fr-FR" sz="1800" b="1" dirty="0"/>
              <a:t>Plongeur 2</a:t>
            </a:r>
            <a:r>
              <a:rPr lang="fr-FR" sz="1800" dirty="0"/>
              <a:t> dispose d’un bloc de </a:t>
            </a:r>
            <a:r>
              <a:rPr lang="fr-FR" sz="1800" b="1" dirty="0"/>
              <a:t>15 litres gonflé à 200 bars</a:t>
            </a:r>
            <a:r>
              <a:rPr lang="fr-FR" sz="1800" dirty="0"/>
              <a:t> et consomme </a:t>
            </a:r>
            <a:r>
              <a:rPr lang="fr-FR" sz="1800" b="1" dirty="0"/>
              <a:t>22 L/min en surface</a:t>
            </a:r>
            <a:r>
              <a:rPr lang="fr-FR" sz="1800" dirty="0"/>
              <a:t>.</a:t>
            </a:r>
          </a:p>
          <a:p>
            <a:pPr marL="0" indent="0">
              <a:buNone/>
            </a:pPr>
            <a:r>
              <a:rPr lang="fr-FR" sz="1800" b="1" dirty="0"/>
              <a:t>Objectif :</a:t>
            </a:r>
            <a:endParaRPr lang="fr-FR" sz="1800" dirty="0"/>
          </a:p>
          <a:p>
            <a:pPr>
              <a:buFont typeface="+mj-lt"/>
              <a:buAutoNum type="arabicPeriod"/>
            </a:pPr>
            <a:r>
              <a:rPr lang="fr-FR" sz="1800" dirty="0"/>
              <a:t>Calculez l’autonomie maximale de chaque plongeur à 30 m (hors réserve).</a:t>
            </a:r>
          </a:p>
          <a:p>
            <a:pPr>
              <a:buFont typeface="+mj-lt"/>
              <a:buAutoNum type="arabicPeriod"/>
            </a:pPr>
            <a:r>
              <a:rPr lang="fr-FR" sz="1800" dirty="0"/>
              <a:t>Déterminez le facteur limitant de la palanquée.</a:t>
            </a:r>
          </a:p>
          <a:p>
            <a:pPr>
              <a:buFont typeface="+mj-lt"/>
              <a:buAutoNum type="arabicPeriod"/>
            </a:pPr>
            <a:r>
              <a:rPr lang="fr-FR" sz="1800" dirty="0"/>
              <a:t>Déterminez à quel moment il faut entamer la remontée </a:t>
            </a:r>
            <a:r>
              <a:rPr lang="fr-FR" altLang="fr-FR" sz="1800" dirty="0">
                <a:latin typeface="Arial" panose="020B0604020202020204" pitchFamily="34" charset="0"/>
              </a:rPr>
              <a:t>sans tenir compte d’éventuels paliers</a:t>
            </a:r>
            <a:r>
              <a:rPr lang="fr-FR" sz="1800" dirty="0"/>
              <a:t>.</a:t>
            </a:r>
          </a:p>
        </p:txBody>
      </p:sp>
      <p:pic>
        <p:nvPicPr>
          <p:cNvPr id="4" name="Google Shape;82;p53">
            <a:extLst>
              <a:ext uri="{FF2B5EF4-FFF2-40B4-BE49-F238E27FC236}">
                <a16:creationId xmlns:a16="http://schemas.microsoft.com/office/drawing/2014/main" id="{0DBA2911-9197-E034-C18D-45A7488DD89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330" y="140226"/>
            <a:ext cx="1392594" cy="132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9434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E3B5F-E1D3-440B-8CCA-B1E4A95C0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F2ABAC-D5BF-055C-93B2-78FE9DC9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Exercice 5 (corrigé)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2BD564-A4E8-58D3-07AA-BEC6CA645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725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200" b="1" dirty="0"/>
              <a:t>✅ Solution détaillée</a:t>
            </a:r>
          </a:p>
          <a:p>
            <a:pPr marL="0" indent="0">
              <a:buNone/>
            </a:pPr>
            <a:r>
              <a:rPr lang="fr-FR" sz="1200" b="1" dirty="0"/>
              <a:t>Étape 1 : Volume d’air disponible (hors réserve)</a:t>
            </a:r>
          </a:p>
          <a:p>
            <a:r>
              <a:rPr lang="fr-FR" sz="1200" dirty="0"/>
              <a:t>Réserve de sécurité : </a:t>
            </a:r>
            <a:r>
              <a:rPr lang="fr-FR" sz="1200" b="1" dirty="0"/>
              <a:t>50 bars</a:t>
            </a:r>
            <a:endParaRPr lang="fr-F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200" b="1" dirty="0"/>
              <a:t>Plongeur 1 (12 L, 210 bars) :</a:t>
            </a:r>
            <a:br>
              <a:rPr lang="fr-FR" sz="1200" dirty="0"/>
            </a:br>
            <a:r>
              <a:rPr lang="fr-FR" sz="1200" dirty="0"/>
              <a:t>Volume utile = (210 - 50) × 12 = </a:t>
            </a:r>
            <a:r>
              <a:rPr lang="fr-FR" sz="1200" b="1" dirty="0"/>
              <a:t>1920 litres</a:t>
            </a:r>
            <a:endParaRPr lang="fr-F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200" b="1" dirty="0"/>
              <a:t>Plongeur 2 (15 L, 200 bars) :</a:t>
            </a:r>
            <a:br>
              <a:rPr lang="fr-FR" sz="1200" dirty="0"/>
            </a:br>
            <a:r>
              <a:rPr lang="fr-FR" sz="1200" dirty="0"/>
              <a:t>Volume utile = (200 - 50) × 15 = </a:t>
            </a:r>
            <a:r>
              <a:rPr lang="fr-FR" sz="1200" b="1" dirty="0"/>
              <a:t>2250 litres</a:t>
            </a:r>
          </a:p>
          <a:p>
            <a:pPr marL="0" indent="0">
              <a:buNone/>
            </a:pPr>
            <a:r>
              <a:rPr lang="fr-FR" sz="1200" b="1" dirty="0"/>
              <a:t>Étape 2 : Consommation à 30 m</a:t>
            </a:r>
          </a:p>
          <a:p>
            <a:r>
              <a:rPr lang="fr-FR" sz="1000" dirty="0"/>
              <a:t>Pression ambiante à 30 m = (30 ÷ 10) + 1 = </a:t>
            </a:r>
            <a:r>
              <a:rPr lang="fr-FR" sz="1000" b="1" dirty="0"/>
              <a:t>4 bar</a:t>
            </a:r>
            <a:endParaRPr lang="fr-FR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000" b="1" dirty="0"/>
              <a:t>Plongeur 1 :</a:t>
            </a:r>
            <a:br>
              <a:rPr lang="fr-FR" sz="1000" dirty="0"/>
            </a:br>
            <a:r>
              <a:rPr lang="fr-FR" sz="1000" dirty="0"/>
              <a:t>Conso = 18 L/min × 4 = </a:t>
            </a:r>
            <a:r>
              <a:rPr lang="fr-FR" sz="1000" b="1" dirty="0"/>
              <a:t>72 L/min</a:t>
            </a:r>
            <a:endParaRPr lang="fr-FR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000" b="1" dirty="0"/>
              <a:t>Plongeur 2 :</a:t>
            </a:r>
            <a:br>
              <a:rPr lang="fr-FR" sz="1000" dirty="0"/>
            </a:br>
            <a:r>
              <a:rPr lang="fr-FR" sz="1000" dirty="0"/>
              <a:t>Conso = 22 L/min × 4 = </a:t>
            </a:r>
            <a:r>
              <a:rPr lang="fr-FR" sz="1000" b="1" dirty="0"/>
              <a:t>88 L/min</a:t>
            </a:r>
          </a:p>
          <a:p>
            <a:pPr marL="0" indent="0">
              <a:buNone/>
            </a:pPr>
            <a:r>
              <a:rPr lang="fr-FR" sz="1200" b="1" dirty="0"/>
              <a:t>Étape 3 : Autonomie utile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800" b="1" dirty="0"/>
              <a:t>Plongeur 1 :</a:t>
            </a:r>
            <a:br>
              <a:rPr lang="fr-FR" sz="800" dirty="0"/>
            </a:br>
            <a:r>
              <a:rPr lang="fr-FR" sz="800" dirty="0"/>
              <a:t>Autonomie = 1920 ÷ 72 ≈ </a:t>
            </a:r>
            <a:r>
              <a:rPr lang="fr-FR" sz="800" b="1" dirty="0"/>
              <a:t>26,7 minutes</a:t>
            </a:r>
            <a:endParaRPr lang="fr-FR" sz="8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800" b="1" dirty="0"/>
              <a:t>Plongeur 2 :</a:t>
            </a:r>
            <a:br>
              <a:rPr lang="fr-FR" sz="800" dirty="0"/>
            </a:br>
            <a:r>
              <a:rPr lang="fr-FR" sz="800" dirty="0"/>
              <a:t>Autonomie = 2250 ÷ 88 ≈ </a:t>
            </a:r>
            <a:r>
              <a:rPr lang="fr-FR" sz="800" b="1" dirty="0"/>
              <a:t>25,6 minutes</a:t>
            </a:r>
            <a:endParaRPr lang="fr-FR" sz="800" dirty="0"/>
          </a:p>
          <a:p>
            <a:pPr marL="0" indent="0">
              <a:buNone/>
            </a:pPr>
            <a:endParaRPr lang="fr-FR" sz="1000" dirty="0"/>
          </a:p>
          <a:p>
            <a:pPr marL="0" indent="0">
              <a:buNone/>
            </a:pPr>
            <a:endParaRPr lang="fr-FR" sz="1200" dirty="0"/>
          </a:p>
        </p:txBody>
      </p:sp>
      <p:pic>
        <p:nvPicPr>
          <p:cNvPr id="4" name="Google Shape;82;p53">
            <a:extLst>
              <a:ext uri="{FF2B5EF4-FFF2-40B4-BE49-F238E27FC236}">
                <a16:creationId xmlns:a16="http://schemas.microsoft.com/office/drawing/2014/main" id="{6F0D4CE6-B459-F412-79EF-2AD841BAB92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330" y="140226"/>
            <a:ext cx="1392594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E1E8162-D96F-DB32-D7A2-612F5ECE3021}"/>
              </a:ext>
            </a:extLst>
          </p:cNvPr>
          <p:cNvSpPr txBox="1"/>
          <p:nvPr/>
        </p:nvSpPr>
        <p:spPr>
          <a:xfrm>
            <a:off x="5517217" y="1849344"/>
            <a:ext cx="66747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/>
              <a:t>Étape 4 : Analyse</a:t>
            </a:r>
          </a:p>
          <a:p>
            <a:r>
              <a:rPr lang="fr-FR" sz="1200" dirty="0"/>
              <a:t>✅ </a:t>
            </a:r>
            <a:r>
              <a:rPr lang="fr-FR" sz="1200" b="1" dirty="0"/>
              <a:t>Le facteur limitant est le plongeur 2 (15L)</a:t>
            </a:r>
            <a:r>
              <a:rPr lang="fr-FR" sz="1200" dirty="0"/>
              <a:t> avec </a:t>
            </a:r>
            <a:r>
              <a:rPr lang="fr-FR" sz="1200" b="1" dirty="0"/>
              <a:t>~25,6 min</a:t>
            </a:r>
            <a:r>
              <a:rPr lang="fr-FR" sz="1200" dirty="0"/>
              <a:t>, soit seulement </a:t>
            </a:r>
            <a:r>
              <a:rPr lang="fr-FR" sz="1200" b="1" dirty="0"/>
              <a:t>1 minute de moins</a:t>
            </a:r>
            <a:r>
              <a:rPr lang="fr-FR" sz="1200" dirty="0"/>
              <a:t> que le plongeur 1.</a:t>
            </a:r>
          </a:p>
          <a:p>
            <a:r>
              <a:rPr lang="fr-FR" sz="1200" dirty="0"/>
              <a:t>C’est subtil, mais dans la vraie vie, ce genre d’écart suffit à orienter la décision de la palanquée.</a:t>
            </a:r>
          </a:p>
          <a:p>
            <a:endParaRPr lang="fr-FR" sz="1200" dirty="0"/>
          </a:p>
          <a:p>
            <a:r>
              <a:rPr lang="fr-FR" sz="1200" b="1" dirty="0"/>
              <a:t>Étape 5 : Moment pour entamer la remontée</a:t>
            </a:r>
          </a:p>
          <a:p>
            <a:r>
              <a:rPr lang="fr-FR" sz="1200" dirty="0"/>
              <a:t>Pour rester prudent, on anticipe la mi-pression du plongeur 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Mi-pression = (200 ÷ 2) = </a:t>
            </a:r>
            <a:r>
              <a:rPr lang="fr-FR" sz="1200" b="1" dirty="0"/>
              <a:t>100 bars</a:t>
            </a:r>
            <a:endParaRPr lang="fr-F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Volume consommé jusqu’à mi-pression = (200 - 100) × 15 = </a:t>
            </a:r>
            <a:r>
              <a:rPr lang="fr-FR" sz="1200" b="1" dirty="0"/>
              <a:t>1500 L</a:t>
            </a:r>
            <a:endParaRPr lang="fr-F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Temps pour consommer 1500 L à 88 L/min = </a:t>
            </a:r>
            <a:r>
              <a:rPr lang="fr-FR" sz="1200" b="1" dirty="0"/>
              <a:t>~17 minutes</a:t>
            </a:r>
            <a:endParaRPr lang="fr-FR" sz="1200" dirty="0"/>
          </a:p>
          <a:p>
            <a:r>
              <a:rPr lang="fr-FR" sz="1200" dirty="0"/>
              <a:t>➡️ </a:t>
            </a:r>
            <a:r>
              <a:rPr lang="fr-FR" sz="1200" b="1" dirty="0"/>
              <a:t>La remontée doit être entamée vers 17 minutes de plongée</a:t>
            </a:r>
            <a:r>
              <a:rPr lang="fr-FR" sz="1200" dirty="0"/>
              <a:t> pour respecter la sécurité.</a:t>
            </a:r>
          </a:p>
          <a:p>
            <a:endParaRPr lang="fr-FR" sz="12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FE83978-9962-2156-672F-F55066B59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480" y="4157668"/>
            <a:ext cx="4631432" cy="217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95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79AE5-65BA-EF1D-7DF7-9B95BCDD6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35DD04-476D-3AEA-DB6A-57DBF9CBA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Exercice 6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969921-B0F0-0101-041B-923D0197A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300" b="1" dirty="0"/>
              <a:t>Contexte :</a:t>
            </a:r>
            <a:br>
              <a:rPr lang="fr-FR" sz="1300" dirty="0"/>
            </a:br>
            <a:r>
              <a:rPr lang="fr-FR" sz="1300" dirty="0"/>
              <a:t>Vous êtes en palanquée de 2 plongeurs pour une plongée à </a:t>
            </a:r>
            <a:r>
              <a:rPr lang="fr-FR" sz="1300" b="1" dirty="0"/>
              <a:t>28 mètres de profondeur</a:t>
            </a:r>
            <a:r>
              <a:rPr lang="fr-FR" sz="1300" dirty="0"/>
              <a:t>, sur un site exposé à </a:t>
            </a:r>
            <a:r>
              <a:rPr lang="fr-FR" sz="1300" b="1" dirty="0"/>
              <a:t>un courant modéré</a:t>
            </a:r>
            <a:r>
              <a:rPr lang="fr-FR" sz="1300" dirty="0"/>
              <a:t>.</a:t>
            </a:r>
            <a:br>
              <a:rPr lang="fr-FR" sz="1300" dirty="0"/>
            </a:br>
            <a:r>
              <a:rPr lang="fr-FR" sz="1300" dirty="0"/>
              <a:t>Cela augmente la consommation d’air de </a:t>
            </a:r>
            <a:r>
              <a:rPr lang="fr-FR" sz="1300" b="1" dirty="0"/>
              <a:t>10 %</a:t>
            </a:r>
            <a:r>
              <a:rPr lang="fr-FR" sz="1300" dirty="0"/>
              <a:t> pour chaque plongeur.</a:t>
            </a:r>
          </a:p>
          <a:p>
            <a:r>
              <a:rPr lang="fr-FR" sz="1300" b="1" dirty="0"/>
              <a:t>Plongeur 1</a:t>
            </a:r>
            <a:r>
              <a:rPr lang="fr-FR" sz="1300" dirty="0"/>
              <a:t> dispose d’un bloc de </a:t>
            </a:r>
            <a:r>
              <a:rPr lang="fr-FR" sz="1300" b="1" dirty="0"/>
              <a:t>12 litres gonflé à 220 bars</a:t>
            </a:r>
            <a:r>
              <a:rPr lang="fr-FR" sz="1300" dirty="0"/>
              <a:t>, consommation de base </a:t>
            </a:r>
            <a:r>
              <a:rPr lang="fr-FR" sz="1300" b="1" dirty="0"/>
              <a:t>18 L/min</a:t>
            </a:r>
            <a:r>
              <a:rPr lang="fr-FR" sz="1300" dirty="0"/>
              <a:t> en surface.</a:t>
            </a:r>
          </a:p>
          <a:p>
            <a:r>
              <a:rPr lang="fr-FR" sz="1300" b="1" dirty="0"/>
              <a:t>Plongeur 2</a:t>
            </a:r>
            <a:r>
              <a:rPr lang="fr-FR" sz="1300" dirty="0"/>
              <a:t>, un peu plus stressé, dispose d’un bloc de </a:t>
            </a:r>
            <a:r>
              <a:rPr lang="fr-FR" sz="1300" b="1" dirty="0"/>
              <a:t>15 litres gonflé à 200 bars</a:t>
            </a:r>
            <a:r>
              <a:rPr lang="fr-FR" sz="1300" dirty="0"/>
              <a:t>, consommation de base </a:t>
            </a:r>
            <a:r>
              <a:rPr lang="fr-FR" sz="1300" b="1" dirty="0"/>
              <a:t>20 L/min</a:t>
            </a:r>
            <a:r>
              <a:rPr lang="fr-FR" sz="1300" dirty="0"/>
              <a:t> en surface.</a:t>
            </a:r>
          </a:p>
          <a:p>
            <a:pPr marL="0" indent="0">
              <a:buNone/>
            </a:pPr>
            <a:r>
              <a:rPr lang="fr-FR" sz="1300" b="1" dirty="0"/>
              <a:t>Objectif :</a:t>
            </a:r>
            <a:endParaRPr lang="fr-FR" sz="1300" dirty="0"/>
          </a:p>
          <a:p>
            <a:pPr>
              <a:buFont typeface="+mj-lt"/>
              <a:buAutoNum type="arabicPeriod"/>
            </a:pPr>
            <a:r>
              <a:rPr lang="fr-FR" sz="1300" dirty="0"/>
              <a:t>Calculez la consommation corrigée de chaque plongeur à 28 m avec le courant.</a:t>
            </a:r>
          </a:p>
          <a:p>
            <a:pPr>
              <a:buFont typeface="+mj-lt"/>
              <a:buAutoNum type="arabicPeriod"/>
            </a:pPr>
            <a:r>
              <a:rPr lang="fr-FR" sz="1300" dirty="0"/>
              <a:t>Calculez l’autonomie maximale de chaque plongeur (hors réserve).</a:t>
            </a:r>
          </a:p>
          <a:p>
            <a:pPr>
              <a:buFont typeface="+mj-lt"/>
              <a:buAutoNum type="arabicPeriod"/>
            </a:pPr>
            <a:r>
              <a:rPr lang="fr-FR" sz="1300" dirty="0"/>
              <a:t>Déterminez le facteur limitant de la palanquée.</a:t>
            </a:r>
          </a:p>
          <a:p>
            <a:pPr>
              <a:buFont typeface="+mj-lt"/>
              <a:buAutoNum type="arabicPeriod"/>
            </a:pPr>
            <a:r>
              <a:rPr lang="fr-FR" sz="1300" dirty="0"/>
              <a:t>Déterminez à quel moment il faudra entamer la remontée </a:t>
            </a:r>
            <a:r>
              <a:rPr lang="fr-FR" altLang="fr-FR" sz="1400" dirty="0"/>
              <a:t>sans tenir compte d’éventuels paliers</a:t>
            </a:r>
            <a:r>
              <a:rPr lang="fr-FR" sz="1300" dirty="0"/>
              <a:t>.</a:t>
            </a:r>
          </a:p>
        </p:txBody>
      </p:sp>
      <p:pic>
        <p:nvPicPr>
          <p:cNvPr id="4" name="Google Shape;82;p53">
            <a:extLst>
              <a:ext uri="{FF2B5EF4-FFF2-40B4-BE49-F238E27FC236}">
                <a16:creationId xmlns:a16="http://schemas.microsoft.com/office/drawing/2014/main" id="{E2D94E08-41B5-4661-A5CF-F5E791422DE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330" y="140226"/>
            <a:ext cx="1392594" cy="132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4710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7ACFE-0CAB-5E60-BB72-5603FF8B8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87E99B-3DF6-F58D-A55D-2186DCFF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Exercice 6 (corrigé)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69BC01-590C-4876-74FA-0AAA0CE8C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598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200" b="1" dirty="0"/>
              <a:t>✅ Solution détaillée</a:t>
            </a:r>
          </a:p>
          <a:p>
            <a:pPr marL="0" indent="0">
              <a:buNone/>
            </a:pPr>
            <a:r>
              <a:rPr lang="fr-FR" sz="1200" b="1" dirty="0"/>
              <a:t>Étape 1 : Volume d’air disponible (hors réserve)</a:t>
            </a:r>
          </a:p>
          <a:p>
            <a:r>
              <a:rPr lang="fr-FR" sz="1200" dirty="0"/>
              <a:t>Réserve de sécurité = </a:t>
            </a:r>
            <a:r>
              <a:rPr lang="fr-FR" sz="1200" b="1" dirty="0"/>
              <a:t>50 bars</a:t>
            </a:r>
            <a:endParaRPr lang="fr-F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200" b="1" dirty="0"/>
              <a:t>Plongeur 1 :</a:t>
            </a:r>
            <a:br>
              <a:rPr lang="fr-FR" sz="1200" dirty="0"/>
            </a:br>
            <a:r>
              <a:rPr lang="fr-FR" sz="1200" dirty="0"/>
              <a:t>Volume utile = (220 - 50) × 12 = </a:t>
            </a:r>
            <a:r>
              <a:rPr lang="fr-FR" sz="1200" b="1" dirty="0"/>
              <a:t>2040 litres</a:t>
            </a:r>
            <a:endParaRPr lang="fr-F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200" b="1" dirty="0"/>
              <a:t>Plongeur 2 :</a:t>
            </a:r>
            <a:br>
              <a:rPr lang="fr-FR" sz="1200" dirty="0"/>
            </a:br>
            <a:r>
              <a:rPr lang="fr-FR" sz="1200" dirty="0"/>
              <a:t>Volume utile = (200 - 50) × 15 = </a:t>
            </a:r>
            <a:r>
              <a:rPr lang="fr-FR" sz="1200" b="1" dirty="0"/>
              <a:t>2250 litres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200" b="1" dirty="0"/>
          </a:p>
          <a:p>
            <a:pPr marL="0" indent="0">
              <a:buNone/>
            </a:pPr>
            <a:r>
              <a:rPr lang="fr-FR" sz="1200" b="1" dirty="0"/>
              <a:t>Étape 2 : Consommation corrigée avec courant</a:t>
            </a:r>
          </a:p>
          <a:p>
            <a:r>
              <a:rPr lang="fr-FR" sz="1200" dirty="0"/>
              <a:t>Pression ambiante à 28 m = (28 ÷ 10) + 1 = </a:t>
            </a:r>
            <a:r>
              <a:rPr lang="fr-FR" sz="1200" b="1" dirty="0"/>
              <a:t>3,8 bar</a:t>
            </a:r>
            <a:endParaRPr lang="fr-FR" sz="1200" dirty="0"/>
          </a:p>
          <a:p>
            <a:r>
              <a:rPr lang="fr-FR" sz="1200" b="1" dirty="0"/>
              <a:t>Calcul consommation surface corrigée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Plongeur 1 : 18 L/min × 1,10 = </a:t>
            </a:r>
            <a:r>
              <a:rPr lang="fr-FR" sz="1200" b="1" dirty="0"/>
              <a:t>19,8 L/min</a:t>
            </a:r>
            <a:endParaRPr lang="fr-F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Plongeur 2 : 20 L/min × 1,10 = </a:t>
            </a:r>
            <a:r>
              <a:rPr lang="fr-FR" sz="1200" b="1" dirty="0"/>
              <a:t>22 L/min</a:t>
            </a:r>
            <a:endParaRPr lang="fr-FR" sz="1200" dirty="0"/>
          </a:p>
          <a:p>
            <a:r>
              <a:rPr lang="fr-FR" sz="1200" b="1" dirty="0"/>
              <a:t>Calcul consommation à 28 m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Plongeur 1 : 19,8 × 3,8 = </a:t>
            </a:r>
            <a:r>
              <a:rPr lang="fr-FR" sz="1200" b="1" dirty="0"/>
              <a:t>75,24 L/min</a:t>
            </a:r>
            <a:endParaRPr lang="fr-F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Plongeur 2 : 22 × 3,8 = </a:t>
            </a:r>
            <a:r>
              <a:rPr lang="fr-FR" sz="1200" b="1" dirty="0"/>
              <a:t>83,6 L/min</a:t>
            </a:r>
            <a:endParaRPr lang="fr-FR" sz="1200" dirty="0"/>
          </a:p>
          <a:p>
            <a:pPr marL="0" indent="0">
              <a:buNone/>
            </a:pPr>
            <a:endParaRPr lang="fr-FR" sz="1200" dirty="0"/>
          </a:p>
        </p:txBody>
      </p:sp>
      <p:pic>
        <p:nvPicPr>
          <p:cNvPr id="4" name="Google Shape;82;p53">
            <a:extLst>
              <a:ext uri="{FF2B5EF4-FFF2-40B4-BE49-F238E27FC236}">
                <a16:creationId xmlns:a16="http://schemas.microsoft.com/office/drawing/2014/main" id="{30D65F23-05C5-E639-A4BF-F51B8CC3B3D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330" y="140226"/>
            <a:ext cx="1392594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1DC3222-57F1-D713-5DEC-A68A7F75E679}"/>
              </a:ext>
            </a:extLst>
          </p:cNvPr>
          <p:cNvSpPr txBox="1"/>
          <p:nvPr/>
        </p:nvSpPr>
        <p:spPr>
          <a:xfrm>
            <a:off x="5882792" y="1825625"/>
            <a:ext cx="6094878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/>
              <a:t>Étape 3 : Autonomie utile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b="1" dirty="0"/>
              <a:t>Plongeur 1 :</a:t>
            </a:r>
            <a:br>
              <a:rPr lang="fr-FR" sz="1200" dirty="0"/>
            </a:br>
            <a:r>
              <a:rPr lang="fr-FR" sz="1200" dirty="0"/>
              <a:t>Autonomie = 2040 ÷ 75,24 ≈ </a:t>
            </a:r>
            <a:r>
              <a:rPr lang="fr-FR" sz="1200" b="1" dirty="0"/>
              <a:t>27,1 minutes</a:t>
            </a:r>
            <a:endParaRPr lang="fr-FR" sz="1200" dirty="0"/>
          </a:p>
          <a:p>
            <a:r>
              <a:rPr lang="fr-FR" sz="1200" b="1" dirty="0"/>
              <a:t>Plongeur 2 :</a:t>
            </a:r>
            <a:br>
              <a:rPr lang="fr-FR" sz="1200" dirty="0"/>
            </a:br>
            <a:r>
              <a:rPr lang="fr-FR" sz="1200" dirty="0"/>
              <a:t>Autonomie = 2250 ÷ 83,6 ≈ </a:t>
            </a:r>
            <a:r>
              <a:rPr lang="fr-FR" sz="1200" b="1" dirty="0"/>
              <a:t>26,9 minutes</a:t>
            </a:r>
            <a:br>
              <a:rPr lang="fr-FR" sz="1200" b="1" dirty="0"/>
            </a:br>
            <a:br>
              <a:rPr lang="fr-FR" sz="1200" b="1" dirty="0"/>
            </a:br>
            <a:r>
              <a:rPr lang="fr-FR" sz="1200" b="1" dirty="0"/>
              <a:t>Étape 4 : Analyse</a:t>
            </a:r>
          </a:p>
          <a:p>
            <a:r>
              <a:rPr lang="fr-FR" sz="1200" dirty="0"/>
              <a:t>✅ </a:t>
            </a:r>
            <a:r>
              <a:rPr lang="fr-FR" sz="1200" b="1" dirty="0"/>
              <a:t>Le facteur limitant est le plongeur 2</a:t>
            </a:r>
            <a:r>
              <a:rPr lang="fr-FR" sz="1200" dirty="0"/>
              <a:t>, avec seulement </a:t>
            </a:r>
            <a:r>
              <a:rPr lang="fr-FR" sz="1200" b="1" dirty="0"/>
              <a:t>12 secondes d’écart</a:t>
            </a:r>
            <a:r>
              <a:rPr lang="fr-FR" sz="1200" dirty="0"/>
              <a:t>, mais c’est suffisant pour décider de suivre son autonomie.</a:t>
            </a:r>
          </a:p>
          <a:p>
            <a:endParaRPr lang="fr-FR" sz="1200" dirty="0"/>
          </a:p>
          <a:p>
            <a:r>
              <a:rPr lang="fr-FR" sz="1200" b="1" dirty="0"/>
              <a:t>Étape 5 : Moment pour entamer la remontée</a:t>
            </a:r>
          </a:p>
          <a:p>
            <a:r>
              <a:rPr lang="fr-FR" sz="1200" dirty="0"/>
              <a:t>Mi-pression pour le plongeur 2 :</a:t>
            </a:r>
            <a:br>
              <a:rPr lang="fr-FR" sz="1200" dirty="0"/>
            </a:br>
            <a:r>
              <a:rPr lang="fr-FR" sz="1200" dirty="0"/>
              <a:t>200 ÷ 2 = </a:t>
            </a:r>
            <a:r>
              <a:rPr lang="fr-FR" sz="1200" b="1" dirty="0"/>
              <a:t>100 bars</a:t>
            </a:r>
            <a:endParaRPr lang="fr-FR" sz="1200" dirty="0"/>
          </a:p>
          <a:p>
            <a:r>
              <a:rPr lang="fr-FR" sz="1200" dirty="0"/>
              <a:t>Volume consommé jusqu’à mi-pression = (200 - 100) × 15 = </a:t>
            </a:r>
            <a:r>
              <a:rPr lang="fr-FR" sz="1200" b="1" dirty="0"/>
              <a:t>1500 L</a:t>
            </a:r>
            <a:endParaRPr lang="fr-FR" sz="1200" dirty="0"/>
          </a:p>
          <a:p>
            <a:r>
              <a:rPr lang="fr-FR" sz="1200" dirty="0"/>
              <a:t>Temps pour consommer 1500 L à 83,6 L/min = </a:t>
            </a:r>
            <a:r>
              <a:rPr lang="fr-FR" sz="1200" b="1" dirty="0"/>
              <a:t>~17,94 minutes ≈ 18 minutes</a:t>
            </a:r>
            <a:endParaRPr lang="fr-FR" sz="1200" dirty="0"/>
          </a:p>
          <a:p>
            <a:r>
              <a:rPr lang="fr-FR" sz="1200" dirty="0"/>
              <a:t>➡️ </a:t>
            </a:r>
            <a:r>
              <a:rPr lang="fr-FR" sz="1200" b="1" dirty="0"/>
              <a:t>Remontée conseillée après environ 18 minutes de plongée</a:t>
            </a:r>
            <a:r>
              <a:rPr lang="fr-FR" sz="1200" dirty="0"/>
              <a:t>.</a:t>
            </a:r>
          </a:p>
          <a:p>
            <a:endParaRPr lang="fr-FR" sz="12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318343A-022F-676F-51FB-B79C536F2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716" y="4855415"/>
            <a:ext cx="3715267" cy="180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79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3E597-CF57-6099-E623-8A748D117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8CEE13-2900-2191-F3A8-61B75D61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Exercice 7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AC184F-D958-4104-C542-66C907D9B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Plongée en autonomie :</a:t>
            </a:r>
            <a:br>
              <a:rPr kumimoji="0" lang="fr-FR" altLang="fr-FR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Profondeur : </a:t>
            </a:r>
            <a:r>
              <a:rPr kumimoji="0" lang="fr-FR" altLang="fr-FR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50 mètres</a:t>
            </a:r>
            <a:endParaRPr kumimoji="0" lang="fr-FR" altLang="fr-FR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Durée prévue au fond : </a:t>
            </a:r>
            <a:r>
              <a:rPr kumimoji="0" lang="fr-FR" altLang="fr-FR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 minutes</a:t>
            </a:r>
            <a:endParaRPr kumimoji="0" lang="fr-FR" altLang="fr-FR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 : </a:t>
            </a:r>
            <a:r>
              <a:rPr kumimoji="0" lang="fr-FR" altLang="fr-FR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 L à 220 bars</a:t>
            </a:r>
            <a:endParaRPr kumimoji="0" lang="fr-FR" altLang="fr-FR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Conso surface : </a:t>
            </a:r>
            <a:r>
              <a:rPr kumimoji="0" lang="fr-FR" altLang="fr-FR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 L/min</a:t>
            </a:r>
            <a:endParaRPr kumimoji="0" lang="fr-FR" altLang="fr-FR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sz="1700" dirty="0">
                <a:latin typeface="Arial" panose="020B0604020202020204" pitchFamily="34" charset="0"/>
              </a:rPr>
              <a:t>En suivant les paramètres des tables MN90 (Palier de </a:t>
            </a:r>
            <a:r>
              <a:rPr lang="sv-SE" sz="1200" dirty="0"/>
              <a:t> 2min à 6m et 9 min à 3m pour une plongée de 15 min et de 4min à 6m et 22 min à 3m pour une plongée de 16 min et vitesse de remontée à 15m/min)</a:t>
            </a:r>
            <a:br>
              <a:rPr kumimoji="0" lang="fr-FR" altLang="fr-FR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Questions :</a:t>
            </a:r>
            <a:br>
              <a:rPr kumimoji="0" lang="fr-FR" altLang="fr-FR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Quelle sera ta pression restante en surface avec cette planification ?</a:t>
            </a:r>
            <a:br>
              <a:rPr kumimoji="0" lang="fr-FR" altLang="fr-F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cas d’incident (perte de poche à plomb), tu restes 1 min de plus au fond (soit </a:t>
            </a:r>
            <a:r>
              <a:rPr kumimoji="0" lang="fr-FR" altLang="fr-FR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16 min</a:t>
            </a:r>
            <a:r>
              <a:rPr kumimoji="0" lang="fr-FR" altLang="fr-F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 Quelle sera alors ta pression finale en surface 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Google Shape;82;p53">
            <a:extLst>
              <a:ext uri="{FF2B5EF4-FFF2-40B4-BE49-F238E27FC236}">
                <a16:creationId xmlns:a16="http://schemas.microsoft.com/office/drawing/2014/main" id="{7D043DBF-9454-BD25-EE2C-295DDC6EFCF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330" y="140226"/>
            <a:ext cx="1352252" cy="132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2090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D5899-8157-52AA-74DB-D9BB7F496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2BDE3E-952D-4E93-7B69-C7AD2ED8B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Exercice 7 (corrigé)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8044BB-56D6-3A05-4993-20D29F85B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30" y="1593110"/>
            <a:ext cx="5805472" cy="435133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fr-FR" sz="1100" b="1" dirty="0"/>
              <a:t>Calcul de la consommation d'air pendant la plongée</a:t>
            </a:r>
          </a:p>
          <a:p>
            <a:pPr>
              <a:spcBef>
                <a:spcPts val="600"/>
              </a:spcBef>
            </a:pPr>
            <a:r>
              <a:rPr lang="fr-FR" sz="1100" b="1" dirty="0"/>
              <a:t>Pour une plongée de 15 minutes (sans incident) :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fr-FR" sz="1100" b="1" dirty="0"/>
              <a:t>Consommation pendant la plongée</a:t>
            </a:r>
            <a:r>
              <a:rPr lang="fr-FR" sz="1100" dirty="0"/>
              <a:t> :</a:t>
            </a:r>
          </a:p>
          <a:p>
            <a:pPr marL="0" lvl="1" indent="266700">
              <a:spcBef>
                <a:spcPts val="300"/>
              </a:spcBef>
              <a:buNone/>
            </a:pPr>
            <a:r>
              <a:rPr lang="fr-FR" sz="1100" dirty="0"/>
              <a:t>- Consommation à 50 m pendant 15 minutes : 120 L/min×15 min=1800 L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fr-FR" sz="1100" b="1" dirty="0"/>
              <a:t>Consommation pendant la remontée</a:t>
            </a:r>
            <a:r>
              <a:rPr lang="fr-FR" sz="1100" dirty="0"/>
              <a:t> :</a:t>
            </a:r>
          </a:p>
          <a:p>
            <a:pPr marL="625475" lvl="1" indent="-358775">
              <a:spcBef>
                <a:spcPts val="300"/>
              </a:spcBef>
              <a:buNone/>
            </a:pPr>
            <a:r>
              <a:rPr lang="fr-FR" sz="1100" b="1" dirty="0"/>
              <a:t>- Remontée</a:t>
            </a:r>
            <a:r>
              <a:rPr lang="fr-FR" sz="1100" dirty="0"/>
              <a:t> : Si on remonte de 50 m à la surface avec une vitesse de 15 m/min, la remontée prendra 4 minutes (50 m ÷ 15 m/min).</a:t>
            </a:r>
          </a:p>
          <a:p>
            <a:pPr marL="625475" lvl="1" indent="-358775">
              <a:spcBef>
                <a:spcPts val="300"/>
              </a:spcBef>
              <a:buNone/>
            </a:pPr>
            <a:r>
              <a:rPr lang="fr-FR" sz="1100" dirty="0"/>
              <a:t>- Consommation à mi-pression pendant 4 minutes : 3,5 bars×20L/min × 4 min=280 L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fr-FR" sz="1100" b="1" dirty="0"/>
              <a:t>Consommation pendant le palier de 6 m</a:t>
            </a:r>
            <a:r>
              <a:rPr lang="fr-FR" sz="1100" dirty="0"/>
              <a:t> :</a:t>
            </a:r>
          </a:p>
          <a:p>
            <a:pPr marL="228600" lvl="1" indent="38100">
              <a:spcBef>
                <a:spcPts val="300"/>
              </a:spcBef>
              <a:buNone/>
            </a:pPr>
            <a:r>
              <a:rPr lang="fr-FR" sz="1100" b="1" dirty="0"/>
              <a:t>- Palier de 6 m</a:t>
            </a:r>
            <a:r>
              <a:rPr lang="fr-FR" sz="1100" dirty="0"/>
              <a:t> : 2 minutes</a:t>
            </a:r>
          </a:p>
          <a:p>
            <a:pPr marL="228600" lvl="1" indent="38100">
              <a:spcBef>
                <a:spcPts val="300"/>
              </a:spcBef>
              <a:buNone/>
            </a:pPr>
            <a:r>
              <a:rPr lang="fr-FR" sz="1100" dirty="0"/>
              <a:t>- Consommation à 6 m : 1,6 bars×20 L/min×2 min=64 L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fr-FR" sz="1100" b="1" dirty="0"/>
              <a:t>Consommation pendant le palier de 3 m</a:t>
            </a:r>
            <a:r>
              <a:rPr lang="fr-FR" sz="1100" dirty="0"/>
              <a:t> :</a:t>
            </a:r>
          </a:p>
          <a:p>
            <a:pPr marL="0" lvl="1" indent="266700">
              <a:spcBef>
                <a:spcPts val="300"/>
              </a:spcBef>
              <a:buNone/>
            </a:pPr>
            <a:r>
              <a:rPr lang="fr-FR" sz="1100" b="1" dirty="0"/>
              <a:t> - Palier de 3 m</a:t>
            </a:r>
            <a:r>
              <a:rPr lang="fr-FR" sz="1100" dirty="0"/>
              <a:t> : 9 minutes</a:t>
            </a:r>
          </a:p>
          <a:p>
            <a:pPr marL="0" lvl="1" indent="266700">
              <a:spcBef>
                <a:spcPts val="300"/>
              </a:spcBef>
              <a:buNone/>
            </a:pPr>
            <a:r>
              <a:rPr lang="fr-FR" sz="1100" dirty="0"/>
              <a:t>- Consommation à 3 m : 1,3 bars×20 L/min×9 min=234  L</a:t>
            </a:r>
          </a:p>
          <a:p>
            <a:pPr>
              <a:spcBef>
                <a:spcPts val="600"/>
              </a:spcBef>
            </a:pPr>
            <a:r>
              <a:rPr lang="fr-FR" sz="1100" b="1" dirty="0"/>
              <a:t>Consommation totale pour la plongée de 15 minutes :</a:t>
            </a:r>
          </a:p>
          <a:p>
            <a:pPr>
              <a:spcBef>
                <a:spcPts val="300"/>
              </a:spcBef>
              <a:buNone/>
            </a:pPr>
            <a:r>
              <a:rPr lang="fr-FR" sz="1100" dirty="0"/>
              <a:t>Consommation pendant la plongée : 1800 L ; </a:t>
            </a:r>
          </a:p>
          <a:p>
            <a:pPr>
              <a:spcBef>
                <a:spcPts val="300"/>
              </a:spcBef>
              <a:buNone/>
            </a:pPr>
            <a:r>
              <a:rPr lang="fr-FR" sz="1100" dirty="0"/>
              <a:t>Consommation pendant la remontée : 280 L ;</a:t>
            </a:r>
          </a:p>
          <a:p>
            <a:pPr>
              <a:spcBef>
                <a:spcPts val="300"/>
              </a:spcBef>
              <a:buNone/>
            </a:pPr>
            <a:r>
              <a:rPr lang="fr-FR" sz="1100" dirty="0"/>
              <a:t> Consommation pendant le palier de 6 m : 64 L ; </a:t>
            </a:r>
          </a:p>
          <a:p>
            <a:pPr>
              <a:spcBef>
                <a:spcPts val="300"/>
              </a:spcBef>
              <a:buNone/>
            </a:pPr>
            <a:r>
              <a:rPr lang="fr-FR" sz="1100" dirty="0"/>
              <a:t>Consommation pendant le palier de 3 m : 234 L</a:t>
            </a:r>
          </a:p>
          <a:p>
            <a:pPr>
              <a:spcBef>
                <a:spcPts val="300"/>
              </a:spcBef>
              <a:buNone/>
            </a:pPr>
            <a:r>
              <a:rPr lang="fr-FR" sz="1100" dirty="0"/>
              <a:t>Total : 1800 L+ 280 L+ 64 L+ 234 L= </a:t>
            </a:r>
            <a:r>
              <a:rPr lang="fr-FR" sz="1100" b="1" dirty="0"/>
              <a:t>2378L</a:t>
            </a:r>
          </a:p>
          <a:p>
            <a:r>
              <a:rPr lang="fr-FR" sz="1100" b="1" dirty="0"/>
              <a:t>Pression restante après la plongée de 15 minutes 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1100" dirty="0"/>
              <a:t>Le volume d'air total dans le bloc est de 3300 L, donc il reste : 3300 L−2378 L=</a:t>
            </a:r>
            <a:r>
              <a:rPr lang="fr-FR" sz="1100" b="1" dirty="0"/>
              <a:t>922 L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1100" dirty="0"/>
              <a:t>La pression restante en surface sera alors : 922 L/15 L= </a:t>
            </a:r>
            <a:r>
              <a:rPr lang="fr-FR" sz="1100" b="1" dirty="0"/>
              <a:t>61,46 bars</a:t>
            </a:r>
          </a:p>
        </p:txBody>
      </p:sp>
      <p:pic>
        <p:nvPicPr>
          <p:cNvPr id="5" name="Google Shape;82;p53">
            <a:extLst>
              <a:ext uri="{FF2B5EF4-FFF2-40B4-BE49-F238E27FC236}">
                <a16:creationId xmlns:a16="http://schemas.microsoft.com/office/drawing/2014/main" id="{63DE9CEE-5E8D-0A67-1E6B-FD20FF4DED4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330" y="140226"/>
            <a:ext cx="1352252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86ED3615-BDAF-FCEC-C997-DA1300776221}"/>
              </a:ext>
            </a:extLst>
          </p:cNvPr>
          <p:cNvSpPr txBox="1"/>
          <p:nvPr/>
        </p:nvSpPr>
        <p:spPr>
          <a:xfrm>
            <a:off x="6172200" y="1593110"/>
            <a:ext cx="590019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dirty="0"/>
              <a:t>Pour une plongée de 16 minutes (avec incident) :</a:t>
            </a:r>
          </a:p>
          <a:p>
            <a:endParaRPr lang="fr-FR" sz="1200" b="1" dirty="0"/>
          </a:p>
          <a:p>
            <a:pPr>
              <a:buFont typeface="+mj-lt"/>
              <a:buAutoNum type="arabicPeriod"/>
            </a:pPr>
            <a:r>
              <a:rPr lang="fr-FR" sz="1200" b="1" dirty="0"/>
              <a:t> Consommation pendant la plongée</a:t>
            </a:r>
            <a:r>
              <a:rPr lang="fr-FR" sz="1200" dirty="0"/>
              <a:t> :</a:t>
            </a:r>
          </a:p>
          <a:p>
            <a:pPr marL="742950" lvl="1" indent="-285750">
              <a:buFont typeface="+mj-lt"/>
              <a:buAutoNum type="arabicPeriod"/>
            </a:pPr>
            <a:r>
              <a:rPr lang="fr-FR" sz="1200" dirty="0"/>
              <a:t>Consommation à 50 m pendant 16 minutes : 120 L/min×16 min=1920 L</a:t>
            </a:r>
          </a:p>
          <a:p>
            <a:pPr lvl="1"/>
            <a:endParaRPr lang="fr-FR" sz="1200" dirty="0"/>
          </a:p>
          <a:p>
            <a:pPr>
              <a:buFont typeface="+mj-lt"/>
              <a:buAutoNum type="arabicPeriod"/>
            </a:pPr>
            <a:r>
              <a:rPr lang="fr-FR" sz="1200" b="1" dirty="0"/>
              <a:t> Consommation pendant la remontée</a:t>
            </a:r>
            <a:r>
              <a:rPr lang="fr-FR" sz="1200" dirty="0"/>
              <a:t> :</a:t>
            </a:r>
          </a:p>
          <a:p>
            <a:pPr marL="742950" lvl="1" indent="-285750">
              <a:buFont typeface="+mj-lt"/>
              <a:buAutoNum type="arabicPeriod"/>
            </a:pPr>
            <a:r>
              <a:rPr lang="fr-FR" sz="1200" dirty="0"/>
              <a:t>Remontée de 50 m à la surface : 280L</a:t>
            </a:r>
          </a:p>
          <a:p>
            <a:pPr lvl="1"/>
            <a:endParaRPr lang="fr-FR" sz="1200" dirty="0"/>
          </a:p>
          <a:p>
            <a:pPr>
              <a:buFont typeface="+mj-lt"/>
              <a:buAutoNum type="arabicPeriod"/>
            </a:pPr>
            <a:r>
              <a:rPr lang="fr-FR" sz="1200" b="1" dirty="0"/>
              <a:t> Consommation pendant le palier de 6 m</a:t>
            </a:r>
            <a:r>
              <a:rPr lang="fr-FR" sz="1200" dirty="0"/>
              <a:t> :</a:t>
            </a:r>
          </a:p>
          <a:p>
            <a:pPr marL="742950" lvl="1" indent="-285750">
              <a:buFont typeface="+mj-lt"/>
              <a:buAutoNum type="arabicPeriod"/>
            </a:pPr>
            <a:r>
              <a:rPr lang="fr-FR" sz="1200" b="1" dirty="0"/>
              <a:t>Palier de 6 m</a:t>
            </a:r>
            <a:r>
              <a:rPr lang="fr-FR" sz="1200" dirty="0"/>
              <a:t> : 4 minutes</a:t>
            </a:r>
            <a:br>
              <a:rPr lang="fr-FR" sz="1200" dirty="0"/>
            </a:br>
            <a:r>
              <a:rPr lang="fr-FR" sz="1200" dirty="0"/>
              <a:t>1,6x 20 L/min×4 min=128 L</a:t>
            </a:r>
          </a:p>
          <a:p>
            <a:pPr lvl="1"/>
            <a:endParaRPr lang="fr-FR" sz="1200" dirty="0"/>
          </a:p>
          <a:p>
            <a:pPr>
              <a:buFont typeface="+mj-lt"/>
              <a:buAutoNum type="arabicPeriod"/>
            </a:pPr>
            <a:r>
              <a:rPr lang="fr-FR" sz="1200" b="1" dirty="0"/>
              <a:t> Consommation pendant le palier de 3 m</a:t>
            </a:r>
            <a:r>
              <a:rPr lang="fr-FR" sz="1200" dirty="0"/>
              <a:t> :</a:t>
            </a:r>
          </a:p>
          <a:p>
            <a:pPr marL="742950" lvl="1" indent="-285750">
              <a:buFont typeface="+mj-lt"/>
              <a:buAutoNum type="arabicPeriod"/>
            </a:pPr>
            <a:r>
              <a:rPr lang="fr-FR" sz="1200" b="1" dirty="0"/>
              <a:t>Palier de 3 m</a:t>
            </a:r>
            <a:r>
              <a:rPr lang="fr-FR" sz="1200" dirty="0"/>
              <a:t> : 22 minutes</a:t>
            </a:r>
            <a:br>
              <a:rPr lang="fr-FR" sz="1200" dirty="0"/>
            </a:br>
            <a:r>
              <a:rPr lang="fr-FR" sz="1200" dirty="0"/>
              <a:t>1,3x20 L/min×22 min=572 L</a:t>
            </a:r>
          </a:p>
          <a:p>
            <a:pPr lvl="1"/>
            <a:endParaRPr lang="fr-FR" sz="1200" dirty="0"/>
          </a:p>
          <a:p>
            <a:r>
              <a:rPr lang="fr-FR" sz="1200" b="1" dirty="0"/>
              <a:t>Consommation totale pour la plongée de 16 minutes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Consommation pendant la plongée : 1920 L 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Consommation pendant la remontée : 280 L ;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Consommation pendant le palier de 6 m : 128 L 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Consommation pendant le palier de 3 m : 572 L</a:t>
            </a:r>
          </a:p>
          <a:p>
            <a:r>
              <a:rPr lang="fr-FR" sz="1200" dirty="0"/>
              <a:t>Total : 1920 L+280 L+128 L+572 L=</a:t>
            </a:r>
            <a:r>
              <a:rPr lang="fr-FR" sz="1200" b="1" dirty="0"/>
              <a:t>2900 L</a:t>
            </a:r>
          </a:p>
          <a:p>
            <a:endParaRPr lang="fr-FR" sz="1200" b="1" dirty="0"/>
          </a:p>
          <a:p>
            <a:r>
              <a:rPr lang="fr-FR" sz="1200" b="1" dirty="0"/>
              <a:t>Pression restante après la plongée de 16 minutes :</a:t>
            </a:r>
          </a:p>
          <a:p>
            <a:r>
              <a:rPr lang="fr-FR" sz="1200" dirty="0"/>
              <a:t>Le volume d'air total dans le bloc est de 2900 L, donc il reste : 3300 L−2900 L= 400 L</a:t>
            </a:r>
          </a:p>
          <a:p>
            <a:r>
              <a:rPr lang="fr-FR" sz="1200" dirty="0"/>
              <a:t>La pression restante en surface sera alors : 400 L / 15 L=</a:t>
            </a:r>
            <a:r>
              <a:rPr lang="fr-FR" sz="1200" b="1" dirty="0"/>
              <a:t>26,66 bars</a:t>
            </a:r>
            <a:endParaRPr kumimoji="0" lang="fr-FR" altLang="fr-F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34631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DB127-3B1C-6F99-AB67-31212CED4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7CF74A-DD67-8B8A-9E4B-78E8D838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Exercice 8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1900FB-17AA-525A-7A39-EA9C5601C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700" b="1" dirty="0"/>
              <a:t>Exercice - Plongée à 30 m avec début de remontée à 100 bars</a:t>
            </a:r>
          </a:p>
          <a:p>
            <a:pPr marL="0" indent="0">
              <a:buNone/>
            </a:pPr>
            <a:r>
              <a:rPr lang="fr-FR" sz="1700" b="1" dirty="0"/>
              <a:t>📄 Énoncé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700" dirty="0"/>
              <a:t>Profondeur : </a:t>
            </a:r>
            <a:r>
              <a:rPr lang="fr-FR" sz="1700" b="1" dirty="0"/>
              <a:t>30 mètres</a:t>
            </a:r>
            <a:endParaRPr lang="fr-FR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700" dirty="0"/>
              <a:t>Bloc : </a:t>
            </a:r>
            <a:r>
              <a:rPr lang="fr-FR" sz="1700" b="1" dirty="0"/>
              <a:t>12 L à 220 bars</a:t>
            </a:r>
            <a:endParaRPr lang="fr-FR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700" dirty="0"/>
              <a:t>Consommation surface : </a:t>
            </a:r>
            <a:r>
              <a:rPr lang="fr-FR" sz="1700" b="1" dirty="0"/>
              <a:t>15 L/min</a:t>
            </a:r>
            <a:endParaRPr lang="fr-FR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700" dirty="0"/>
              <a:t>Consigne : début de remontée à </a:t>
            </a:r>
            <a:r>
              <a:rPr lang="fr-FR" sz="1700" b="1" dirty="0"/>
              <a:t>100 bars</a:t>
            </a:r>
            <a:br>
              <a:rPr lang="fr-FR" sz="1700" b="1" dirty="0"/>
            </a:br>
            <a:endParaRPr lang="fr-FR" sz="1700" dirty="0"/>
          </a:p>
          <a:p>
            <a:pPr marL="0" indent="0">
              <a:buNone/>
            </a:pPr>
            <a:r>
              <a:rPr lang="fr-FR" sz="1700" b="1" dirty="0"/>
              <a:t>📋 Questions :</a:t>
            </a:r>
          </a:p>
          <a:p>
            <a:pPr>
              <a:buFont typeface="+mj-lt"/>
              <a:buAutoNum type="arabicPeriod"/>
            </a:pPr>
            <a:r>
              <a:rPr lang="fr-FR" sz="1700" dirty="0"/>
              <a:t>Combien de temps peux-tu rester au fond avant de commencer ta remontée pour garder 100 bars pour la remontée ?</a:t>
            </a:r>
          </a:p>
          <a:p>
            <a:pPr>
              <a:buFont typeface="+mj-lt"/>
              <a:buAutoNum type="arabicPeriod"/>
            </a:pPr>
            <a:r>
              <a:rPr lang="fr-FR" sz="1700" dirty="0"/>
              <a:t>En considérant la consommation pendant la remontée et les paramètres des tables MN90, quelle sera ta pression à l’arrivée en surface ? </a:t>
            </a:r>
            <a:r>
              <a:rPr lang="fr-FR" sz="1700" i="1" dirty="0"/>
              <a:t>(arrondi à l’inférieur)</a:t>
            </a:r>
          </a:p>
        </p:txBody>
      </p:sp>
      <p:pic>
        <p:nvPicPr>
          <p:cNvPr id="5" name="Google Shape;82;p53">
            <a:extLst>
              <a:ext uri="{FF2B5EF4-FFF2-40B4-BE49-F238E27FC236}">
                <a16:creationId xmlns:a16="http://schemas.microsoft.com/office/drawing/2014/main" id="{28162163-B4C6-5F36-E237-E06BF8179BC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330" y="140226"/>
            <a:ext cx="1352252" cy="132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7235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36426-3857-0DD9-EFA3-5E8928A27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7E720F-C798-E81C-C7E2-15E4C8A6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Exercice 8 (corrigé)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EAB7D0-3F4E-BA57-9E15-DAD139ED3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200" b="1" dirty="0"/>
              <a:t>1. Temps au fond pour atteindre 100 bars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FR" sz="1200" b="1" dirty="0"/>
              <a:t>Volume total du bloc</a:t>
            </a:r>
            <a:r>
              <a:rPr lang="fr-FR" sz="1200" dirty="0"/>
              <a:t> = 12 L * 220 bars = 2640 L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FR" sz="1200" b="1" dirty="0"/>
              <a:t>Volume restant pour la remontée</a:t>
            </a:r>
            <a:r>
              <a:rPr lang="fr-FR" sz="1200" dirty="0"/>
              <a:t> = 12 L * 100 bars = 1200 L</a:t>
            </a:r>
          </a:p>
          <a:p>
            <a:pPr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fr-FR" sz="1200" b="1" dirty="0"/>
              <a:t>Volume utilisable pour la plongée</a:t>
            </a:r>
            <a:r>
              <a:rPr lang="fr-FR" sz="1200" dirty="0"/>
              <a:t> = 2640 L - 1200 L = 1440 L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1200" dirty="0"/>
              <a:t>La consommation à 30 m est toujours de 60 L/min (15 L/min * 4 </a:t>
            </a:r>
            <a:r>
              <a:rPr lang="fr-FR" sz="1200" dirty="0" err="1"/>
              <a:t>atm</a:t>
            </a:r>
            <a:r>
              <a:rPr lang="fr-FR" sz="1200" dirty="0"/>
              <a:t>). Le temps que tu peux rester au fond avant de commencer la remontée est donc 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1200" dirty="0"/>
              <a:t> Temps=1440L/ 60L/min=24minutes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1200" dirty="0"/>
              <a:t>Tu peux donc rester </a:t>
            </a:r>
            <a:r>
              <a:rPr lang="fr-FR" sz="1200" b="1" dirty="0"/>
              <a:t>24 minutes</a:t>
            </a:r>
            <a:r>
              <a:rPr lang="fr-FR" sz="1200" dirty="0"/>
              <a:t> au fond avant de commencer ta remontée.</a:t>
            </a:r>
          </a:p>
          <a:p>
            <a:pPr marL="0" indent="0">
              <a:spcBef>
                <a:spcPts val="300"/>
              </a:spcBef>
              <a:buNone/>
            </a:pPr>
            <a:endParaRPr lang="fr-FR" sz="1200" dirty="0"/>
          </a:p>
          <a:p>
            <a:pPr marL="0" indent="0">
              <a:buNone/>
            </a:pPr>
            <a:r>
              <a:rPr lang="fr-FR" sz="1200" b="1" dirty="0"/>
              <a:t>2. Consommation lors de la remontée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1200" dirty="0"/>
              <a:t>La pression à la mi-profondeur (15 m) est de </a:t>
            </a:r>
            <a:r>
              <a:rPr lang="fr-FR" sz="1200" b="1" dirty="0"/>
              <a:t>2.5 </a:t>
            </a:r>
            <a:r>
              <a:rPr lang="fr-FR" sz="1200" b="1" dirty="0" err="1"/>
              <a:t>atm</a:t>
            </a:r>
            <a:r>
              <a:rPr lang="fr-FR" sz="1200" dirty="0"/>
              <a:t> (1 </a:t>
            </a:r>
            <a:r>
              <a:rPr lang="fr-FR" sz="1200" dirty="0" err="1"/>
              <a:t>atm</a:t>
            </a:r>
            <a:r>
              <a:rPr lang="fr-FR" sz="1200" dirty="0"/>
              <a:t> de surface + 1.5 </a:t>
            </a:r>
            <a:r>
              <a:rPr lang="fr-FR" sz="1200" dirty="0" err="1"/>
              <a:t>atm</a:t>
            </a:r>
            <a:r>
              <a:rPr lang="fr-FR" sz="1200" dirty="0"/>
              <a:t> pour 15 m). La consommation à 15 m pendant la remontée sera donc : Consommation=15L/min×2.5=37.5L/min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1200" dirty="0"/>
              <a:t> La vitesse de remontée est de </a:t>
            </a:r>
            <a:r>
              <a:rPr lang="fr-FR" sz="1200" b="1" dirty="0"/>
              <a:t>15 m/min</a:t>
            </a:r>
            <a:r>
              <a:rPr lang="fr-FR" sz="1200" dirty="0"/>
              <a:t>. Pour passer de 30 m à 0 m, il faut </a:t>
            </a:r>
            <a:r>
              <a:rPr lang="fr-FR" sz="1200" b="1" dirty="0"/>
              <a:t>2 minutes</a:t>
            </a:r>
            <a:r>
              <a:rPr lang="fr-FR" sz="1200" dirty="0"/>
              <a:t> de remontée. Ainsi, la consommation durant la remontée est : </a:t>
            </a:r>
            <a:r>
              <a:rPr lang="fr-FR" sz="1200" dirty="0" err="1"/>
              <a:t>Consommation</a:t>
            </a:r>
            <a:r>
              <a:rPr lang="fr-FR" sz="1200" baseline="-25000" dirty="0" err="1"/>
              <a:t>remontee</a:t>
            </a:r>
            <a:r>
              <a:rPr lang="fr-FR" sz="1200" dirty="0"/>
              <a:t>=37.5L/min×2min=75L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1200" dirty="0"/>
              <a:t>Après la remontée, il reste donc : 1440L−75L=  </a:t>
            </a:r>
            <a:r>
              <a:rPr lang="fr-FR" sz="1200" b="1" dirty="0"/>
              <a:t>1365 L</a:t>
            </a:r>
          </a:p>
          <a:p>
            <a:r>
              <a:rPr lang="fr-FR" sz="1200" b="1" dirty="0"/>
              <a:t>Paliers 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1200" dirty="0"/>
              <a:t>Après la remontée, un palier de 4 minutes à </a:t>
            </a:r>
            <a:r>
              <a:rPr lang="fr-FR" sz="1200" b="1" dirty="0"/>
              <a:t>3 m</a:t>
            </a:r>
            <a:r>
              <a:rPr lang="fr-FR" sz="1200" dirty="0"/>
              <a:t> doit être effectué. À 3 m, la pression est de </a:t>
            </a:r>
            <a:r>
              <a:rPr lang="fr-FR" sz="1200" b="1" dirty="0"/>
              <a:t>1.3 </a:t>
            </a:r>
            <a:r>
              <a:rPr lang="fr-FR" sz="1200" b="1" dirty="0" err="1"/>
              <a:t>atm</a:t>
            </a:r>
            <a:r>
              <a:rPr lang="fr-FR" sz="1200" dirty="0"/>
              <a:t> (1 </a:t>
            </a:r>
            <a:r>
              <a:rPr lang="fr-FR" sz="1200" dirty="0" err="1"/>
              <a:t>atm</a:t>
            </a:r>
            <a:r>
              <a:rPr lang="fr-FR" sz="1200" dirty="0"/>
              <a:t> de surface + 0,3 </a:t>
            </a:r>
            <a:r>
              <a:rPr lang="fr-FR" sz="1200" dirty="0" err="1"/>
              <a:t>atm</a:t>
            </a:r>
            <a:r>
              <a:rPr lang="fr-FR" sz="1200" dirty="0"/>
              <a:t> pour 3 m). La consommation à 3 m est donc : </a:t>
            </a:r>
            <a:r>
              <a:rPr lang="fr-FR" sz="1200" dirty="0" err="1"/>
              <a:t>Consommation</a:t>
            </a:r>
            <a:r>
              <a:rPr lang="fr-FR" sz="1200" baseline="-25000" dirty="0" err="1"/>
              <a:t>palier</a:t>
            </a:r>
            <a:r>
              <a:rPr lang="fr-FR" sz="1200" dirty="0"/>
              <a:t>=15L/min×1.3=19.5L/min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1200" dirty="0"/>
              <a:t>Le volume consommé pendant les 4 minutes de palier est donc : </a:t>
            </a:r>
            <a:r>
              <a:rPr lang="fr-FR" sz="1200" dirty="0" err="1"/>
              <a:t>Consommation</a:t>
            </a:r>
            <a:r>
              <a:rPr lang="fr-FR" sz="1200" baseline="-25000" dirty="0" err="1"/>
              <a:t>palier</a:t>
            </a:r>
            <a:r>
              <a:rPr lang="fr-FR" sz="1200" dirty="0"/>
              <a:t>=19.5L/min×4min= 78L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1200" dirty="0"/>
              <a:t>Donc, après les paliers, il reste : 1365L−78L= </a:t>
            </a:r>
            <a:r>
              <a:rPr lang="fr-FR" sz="1200" b="1" dirty="0"/>
              <a:t>1287L </a:t>
            </a:r>
          </a:p>
          <a:p>
            <a:r>
              <a:rPr lang="fr-FR" sz="1200" b="1" dirty="0"/>
              <a:t>Pression à l’arrivée en surface 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1200" dirty="0"/>
              <a:t>Le volume restant de 1287 L est sous une pression de </a:t>
            </a:r>
            <a:r>
              <a:rPr lang="fr-FR" sz="1200" b="1" dirty="0"/>
              <a:t>1 </a:t>
            </a:r>
            <a:r>
              <a:rPr lang="fr-FR" sz="1200" b="1" dirty="0" err="1"/>
              <a:t>atm</a:t>
            </a:r>
            <a:r>
              <a:rPr lang="fr-FR" sz="1200" dirty="0"/>
              <a:t> (surface). La pression à l’arrivée en surface est donc calculée par 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fr-FR" sz="1200" dirty="0"/>
              <a:t>Pression=Volume restant/Volume de la bouteille=1287L/12L=107.25bars. Arrondi à l'inférieur, </a:t>
            </a:r>
            <a:r>
              <a:rPr lang="fr-FR" sz="1200" b="1" dirty="0"/>
              <a:t>la pression à l’arrivée en surface sera de 107 bars</a:t>
            </a:r>
            <a:r>
              <a:rPr lang="fr-FR" sz="1200" dirty="0"/>
              <a:t>.</a:t>
            </a:r>
          </a:p>
          <a:p>
            <a:pPr marL="0" indent="0">
              <a:buNone/>
            </a:pPr>
            <a:endParaRPr lang="fr-FR" sz="1200" dirty="0"/>
          </a:p>
        </p:txBody>
      </p:sp>
      <p:pic>
        <p:nvPicPr>
          <p:cNvPr id="5" name="Google Shape;82;p53">
            <a:extLst>
              <a:ext uri="{FF2B5EF4-FFF2-40B4-BE49-F238E27FC236}">
                <a16:creationId xmlns:a16="http://schemas.microsoft.com/office/drawing/2014/main" id="{F114CA6D-0BBB-CBDA-5C6F-D6206DCB391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330" y="140226"/>
            <a:ext cx="1352252" cy="132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4547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99404-E64F-41F2-1645-92135CC86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93BB3F-2893-851B-66C4-8F1005B5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Exercice 9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4E6143-4FB7-E6C7-5689-E0979DBEE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600" b="1" dirty="0"/>
              <a:t>Plongée en autonomie </a:t>
            </a:r>
            <a:endParaRPr lang="fr-FR" sz="1600" dirty="0"/>
          </a:p>
          <a:p>
            <a:pPr marL="0" indent="0">
              <a:buNone/>
            </a:pPr>
            <a:r>
              <a:rPr lang="fr-FR" sz="1600" dirty="0"/>
              <a:t>Tu prévois une plongée à </a:t>
            </a:r>
            <a:r>
              <a:rPr lang="fr-FR" sz="1600" b="1" dirty="0"/>
              <a:t>60 mètres de profondeur</a:t>
            </a:r>
            <a:r>
              <a:rPr lang="fr-FR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Bloc de </a:t>
            </a:r>
            <a:r>
              <a:rPr lang="fr-FR" sz="1600" b="1" dirty="0"/>
              <a:t>15 L</a:t>
            </a:r>
            <a:r>
              <a:rPr lang="fr-FR" sz="1600" dirty="0"/>
              <a:t> gonflé à </a:t>
            </a:r>
            <a:r>
              <a:rPr lang="fr-FR" sz="1600" b="1" dirty="0"/>
              <a:t>200 bars</a:t>
            </a:r>
            <a:endParaRPr lang="fr-F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600" dirty="0"/>
              <a:t>Consommation en surface : </a:t>
            </a:r>
            <a:r>
              <a:rPr lang="fr-FR" sz="1600" b="1" dirty="0"/>
              <a:t>20 L/min</a:t>
            </a:r>
            <a:endParaRPr lang="fr-FR" sz="1600" dirty="0"/>
          </a:p>
          <a:p>
            <a:pPr marL="0" indent="0">
              <a:buNone/>
            </a:pPr>
            <a:r>
              <a:rPr lang="fr-FR" sz="1600" dirty="0"/>
              <a:t>Le Directeur de Plongée te donne comme consigne un retour au bateau avec </a:t>
            </a:r>
            <a:r>
              <a:rPr lang="fr-FR" sz="1600" b="1" dirty="0"/>
              <a:t>au moins 50 bars</a:t>
            </a:r>
            <a:r>
              <a:rPr lang="fr-FR" sz="1600" dirty="0"/>
              <a:t> dans ton bloc.</a:t>
            </a:r>
          </a:p>
          <a:p>
            <a:pPr marL="0" indent="0">
              <a:buNone/>
            </a:pPr>
            <a:r>
              <a:rPr lang="fr-FR" sz="1600" b="1" dirty="0"/>
              <a:t>Questions :</a:t>
            </a:r>
            <a:endParaRPr lang="fr-FR" sz="1600" dirty="0"/>
          </a:p>
          <a:p>
            <a:pPr>
              <a:buFont typeface="+mj-lt"/>
              <a:buAutoNum type="arabicPeriod"/>
            </a:pPr>
            <a:r>
              <a:rPr lang="fr-FR" sz="1600" dirty="0"/>
              <a:t>Au bout de combien de temps dois-tu amorcer ta remontée pour respecter la consigne ?</a:t>
            </a:r>
          </a:p>
          <a:p>
            <a:pPr>
              <a:buFont typeface="+mj-lt"/>
              <a:buAutoNum type="arabicPeriod"/>
            </a:pPr>
            <a:r>
              <a:rPr lang="fr-FR" sz="1600" dirty="0"/>
              <a:t>En tenant compte de la consommation pendant la remontée et des paliers éventuels, quelle sera ta pression d’arrivée en surface ? </a:t>
            </a:r>
            <a:r>
              <a:rPr lang="fr-FR" sz="1600" i="1" dirty="0"/>
              <a:t>(arrondi à l’inférieur)</a:t>
            </a:r>
            <a:endParaRPr lang="fr-FR" sz="1600" dirty="0"/>
          </a:p>
        </p:txBody>
      </p:sp>
      <p:pic>
        <p:nvPicPr>
          <p:cNvPr id="5" name="Google Shape;82;p53">
            <a:extLst>
              <a:ext uri="{FF2B5EF4-FFF2-40B4-BE49-F238E27FC236}">
                <a16:creationId xmlns:a16="http://schemas.microsoft.com/office/drawing/2014/main" id="{7BE6DF0F-CAA8-3CD4-5860-5ADF28E270A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330" y="140226"/>
            <a:ext cx="1352252" cy="132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9731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9CD93-6F75-88EA-B1AC-45DBBCECD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AAB7B4-AB7A-6C32-EBC3-BB170BC00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Exercice 9 (corrigé)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F80351-A8F0-C43C-238E-38CB81E2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FR" sz="1100" b="1" dirty="0"/>
              <a:t>🧮 Étape 1 – Consommation au fond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100" dirty="0"/>
              <a:t>En considérant la durée au fond de 10’ : Profondeur 60 m = 7 bars absolus → 20 × 10 × 7 = </a:t>
            </a:r>
            <a:r>
              <a:rPr lang="fr-FR" sz="1100" b="1" dirty="0"/>
              <a:t>1400 L</a:t>
            </a:r>
          </a:p>
          <a:p>
            <a:pPr marL="0" indent="0">
              <a:buNone/>
            </a:pPr>
            <a:r>
              <a:rPr lang="fr-FR" sz="1100" b="1" dirty="0"/>
              <a:t>🧮 Étape 2 – Remontée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100" dirty="0"/>
              <a:t>60 m à 15 m/min = 4 minutes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100" dirty="0"/>
              <a:t>Prof. moyenne ≈ 30 m = 4 bars → 20 × 4 × 4 = </a:t>
            </a:r>
            <a:r>
              <a:rPr lang="fr-FR" sz="1100" b="1" dirty="0"/>
              <a:t>320 L</a:t>
            </a:r>
            <a:endParaRPr lang="fr-FR" sz="1100" dirty="0"/>
          </a:p>
          <a:p>
            <a:pPr marL="0" indent="0">
              <a:buNone/>
            </a:pPr>
            <a:r>
              <a:rPr lang="fr-FR" sz="1100" b="1" dirty="0"/>
              <a:t>🧮 Étape 3 – Paliers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100" dirty="0"/>
              <a:t>2 min à 6 m (1,6 bar) → 20 × 2 × 1,6 = </a:t>
            </a:r>
            <a:r>
              <a:rPr lang="fr-FR" sz="1100" b="1" dirty="0"/>
              <a:t>64 L</a:t>
            </a:r>
            <a:endParaRPr lang="fr-FR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100" dirty="0"/>
              <a:t>6 min à 3 m (1,3 bar) → 20 × 6 × 1,3 = </a:t>
            </a:r>
            <a:r>
              <a:rPr lang="fr-FR" sz="1100" b="1" dirty="0"/>
              <a:t>156 L </a:t>
            </a:r>
            <a:r>
              <a:rPr lang="fr-FR" sz="1100" dirty="0"/>
              <a:t>→ Total paliers = </a:t>
            </a:r>
            <a:r>
              <a:rPr lang="fr-FR" sz="1100" b="1" dirty="0"/>
              <a:t>220 L</a:t>
            </a:r>
            <a:endParaRPr lang="fr-FR" sz="1100" dirty="0"/>
          </a:p>
          <a:p>
            <a:pPr marL="0" indent="0">
              <a:buNone/>
            </a:pPr>
            <a:endParaRPr lang="fr-FR" sz="1100" dirty="0"/>
          </a:p>
          <a:p>
            <a:pPr marL="0" indent="0">
              <a:buNone/>
            </a:pPr>
            <a:endParaRPr lang="fr-FR" sz="1100" dirty="0"/>
          </a:p>
          <a:p>
            <a:pPr marL="0" indent="0">
              <a:buNone/>
            </a:pPr>
            <a:endParaRPr lang="fr-FR" sz="1100" dirty="0"/>
          </a:p>
          <a:p>
            <a:pPr marL="0" indent="0">
              <a:buNone/>
            </a:pPr>
            <a:endParaRPr lang="fr-FR" sz="1100" dirty="0"/>
          </a:p>
          <a:p>
            <a:pPr marL="0" indent="0">
              <a:buNone/>
            </a:pPr>
            <a:endParaRPr lang="fr-FR" sz="1100" dirty="0"/>
          </a:p>
          <a:p>
            <a:pPr marL="0" indent="0">
              <a:buNone/>
            </a:pPr>
            <a:endParaRPr lang="fr-FR" sz="1100" dirty="0"/>
          </a:p>
          <a:p>
            <a:pPr marL="0" indent="0">
              <a:buNone/>
            </a:pPr>
            <a:r>
              <a:rPr lang="fr-FR" sz="1100" b="1" dirty="0"/>
              <a:t>📉 Pression d’arrivée en surface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100" dirty="0"/>
              <a:t>Air restant = 3000 – 1940 = </a:t>
            </a:r>
            <a:r>
              <a:rPr lang="fr-FR" sz="1100" b="1" dirty="0"/>
              <a:t>1060 L </a:t>
            </a:r>
            <a:r>
              <a:rPr lang="fr-FR" sz="1100" dirty="0"/>
              <a:t>→ 1060 ÷ 15 = </a:t>
            </a:r>
            <a:r>
              <a:rPr lang="fr-FR" sz="1100" b="1" dirty="0"/>
              <a:t>70,6 bars</a:t>
            </a:r>
            <a:r>
              <a:rPr lang="fr-FR" sz="1100" dirty="0"/>
              <a:t> → </a:t>
            </a:r>
            <a:r>
              <a:rPr lang="fr-FR" sz="1100" b="1" dirty="0"/>
              <a:t>arrondi : 70 bars</a:t>
            </a:r>
            <a:endParaRPr lang="fr-FR" sz="1100" dirty="0"/>
          </a:p>
          <a:p>
            <a:pPr marL="0" indent="0">
              <a:buNone/>
            </a:pPr>
            <a:endParaRPr lang="fr-FR" sz="1100" dirty="0"/>
          </a:p>
        </p:txBody>
      </p:sp>
      <p:pic>
        <p:nvPicPr>
          <p:cNvPr id="5" name="Google Shape;82;p53">
            <a:extLst>
              <a:ext uri="{FF2B5EF4-FFF2-40B4-BE49-F238E27FC236}">
                <a16:creationId xmlns:a16="http://schemas.microsoft.com/office/drawing/2014/main" id="{38DDCC70-CB57-0AA8-3EDF-DC190CEE1EC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330" y="140226"/>
            <a:ext cx="1352252" cy="132556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" name="Tableau 14">
            <a:extLst>
              <a:ext uri="{FF2B5EF4-FFF2-40B4-BE49-F238E27FC236}">
                <a16:creationId xmlns:a16="http://schemas.microsoft.com/office/drawing/2014/main" id="{C0EFEF06-1479-3474-06ED-BD805EF3A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04572"/>
              </p:ext>
            </p:extLst>
          </p:nvPr>
        </p:nvGraphicFramePr>
        <p:xfrm>
          <a:off x="838200" y="4300400"/>
          <a:ext cx="4084320" cy="1295400"/>
        </p:xfrm>
        <a:graphic>
          <a:graphicData uri="http://schemas.openxmlformats.org/drawingml/2006/table">
            <a:tbl>
              <a:tblPr/>
              <a:tblGrid>
                <a:gridCol w="2042160">
                  <a:extLst>
                    <a:ext uri="{9D8B030D-6E8A-4147-A177-3AD203B41FA5}">
                      <a16:colId xmlns:a16="http://schemas.microsoft.com/office/drawing/2014/main" val="2806230363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252448299"/>
                    </a:ext>
                  </a:extLst>
                </a:gridCol>
              </a:tblGrid>
              <a:tr h="182353">
                <a:tc>
                  <a:txBody>
                    <a:bodyPr/>
                    <a:lstStyle/>
                    <a:p>
                      <a:r>
                        <a:rPr lang="fr-FR" sz="1100" dirty="0"/>
                        <a:t>Étape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Consommation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966059"/>
                  </a:ext>
                </a:extLst>
              </a:tr>
              <a:tr h="182353">
                <a:tc>
                  <a:txBody>
                    <a:bodyPr/>
                    <a:lstStyle/>
                    <a:p>
                      <a:r>
                        <a:rPr lang="fr-FR" sz="1100" dirty="0"/>
                        <a:t>Fond (10 min)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1400 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950685"/>
                  </a:ext>
                </a:extLst>
              </a:tr>
              <a:tr h="182353">
                <a:tc>
                  <a:txBody>
                    <a:bodyPr/>
                    <a:lstStyle/>
                    <a:p>
                      <a:r>
                        <a:rPr lang="fr-FR" sz="1100" dirty="0"/>
                        <a:t>Remontée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320 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905605"/>
                  </a:ext>
                </a:extLst>
              </a:tr>
              <a:tr h="182353">
                <a:tc>
                  <a:txBody>
                    <a:bodyPr/>
                    <a:lstStyle/>
                    <a:p>
                      <a:r>
                        <a:rPr lang="fr-FR" sz="1100" dirty="0"/>
                        <a:t>Paliers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220 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918972"/>
                  </a:ext>
                </a:extLst>
              </a:tr>
              <a:tr h="182353">
                <a:tc>
                  <a:txBody>
                    <a:bodyPr/>
                    <a:lstStyle/>
                    <a:p>
                      <a:r>
                        <a:rPr lang="fr-FR" sz="1100" b="1" dirty="0"/>
                        <a:t>Total</a:t>
                      </a:r>
                      <a:endParaRPr lang="fr-FR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b="1" dirty="0"/>
                        <a:t>1940 L</a:t>
                      </a:r>
                      <a:endParaRPr lang="fr-FR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0815369"/>
                  </a:ext>
                </a:extLst>
              </a:tr>
            </a:tbl>
          </a:graphicData>
        </a:graphic>
      </p:graphicFrame>
      <p:sp>
        <p:nvSpPr>
          <p:cNvPr id="16" name="Rectangle 10">
            <a:extLst>
              <a:ext uri="{FF2B5EF4-FFF2-40B4-BE49-F238E27FC236}">
                <a16:creationId xmlns:a16="http://schemas.microsoft.com/office/drawing/2014/main" id="{09C47E23-CDEB-C191-005A-F85CBAD56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023561"/>
            <a:ext cx="387096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Récapitulatif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314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A5FC8A-7F40-8A1D-B009-2FCF4986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Exercice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0442E2-F9E2-A814-1908-FEBEDB859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500" b="1" dirty="0"/>
              <a:t>Plongée en autonomie avec un binôme N3.</a:t>
            </a:r>
            <a:endParaRPr lang="fr-FR" sz="1500" dirty="0"/>
          </a:p>
          <a:p>
            <a:pPr marL="0" indent="0">
              <a:buNone/>
            </a:pPr>
            <a:r>
              <a:rPr lang="fr-FR" sz="1500" dirty="0"/>
              <a:t>Le Directeur de Plongée annonce une plongée sur un tombant, avec une profondeur maximale de </a:t>
            </a:r>
            <a:r>
              <a:rPr lang="fr-FR" sz="1500" b="1" dirty="0"/>
              <a:t>50 mètres</a:t>
            </a:r>
            <a:r>
              <a:rPr lang="fr-FR" sz="1500" dirty="0"/>
              <a:t>.</a:t>
            </a:r>
          </a:p>
          <a:p>
            <a:pPr marL="0" indent="0">
              <a:buNone/>
            </a:pPr>
            <a:r>
              <a:rPr lang="fr-FR" sz="1500" dirty="0"/>
              <a:t>Il est prévu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500" dirty="0"/>
              <a:t>Bloc : </a:t>
            </a:r>
            <a:r>
              <a:rPr lang="fr-FR" sz="1500" b="1" dirty="0"/>
              <a:t>15 litres à 200 bars</a:t>
            </a:r>
            <a:endParaRPr lang="fr-FR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500" dirty="0"/>
              <a:t>Consommation en surface : </a:t>
            </a:r>
            <a:r>
              <a:rPr lang="fr-FR" sz="1500" b="1" dirty="0"/>
              <a:t>20 L/min</a:t>
            </a:r>
            <a:endParaRPr lang="fr-FR" sz="15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500" dirty="0"/>
              <a:t>Mi-pression à respecter : </a:t>
            </a:r>
            <a:r>
              <a:rPr lang="fr-FR" sz="1500" b="1" dirty="0"/>
              <a:t>120 bars</a:t>
            </a:r>
            <a:br>
              <a:rPr lang="fr-FR" sz="1500" b="1" dirty="0"/>
            </a:br>
            <a:br>
              <a:rPr lang="fr-FR" sz="1500" b="1" dirty="0"/>
            </a:br>
            <a:endParaRPr lang="fr-FR" sz="15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Question :</a:t>
            </a:r>
            <a:endParaRPr kumimoji="0" lang="fr-FR" altLang="fr-FR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 bout de combien de temps à 50 mètres devrez-vous commencer la remontée pour respecter la consigne de mi-pression donnée par le DP ?</a:t>
            </a:r>
          </a:p>
          <a:p>
            <a:pPr marL="0" indent="0">
              <a:buNone/>
            </a:pPr>
            <a:endParaRPr lang="fr-FR" sz="1500" b="1" dirty="0"/>
          </a:p>
          <a:p>
            <a:pPr marL="0" indent="0">
              <a:buNone/>
            </a:pPr>
            <a:endParaRPr lang="fr-FR" sz="1500" dirty="0"/>
          </a:p>
        </p:txBody>
      </p:sp>
      <p:pic>
        <p:nvPicPr>
          <p:cNvPr id="4" name="Google Shape;82;p53">
            <a:extLst>
              <a:ext uri="{FF2B5EF4-FFF2-40B4-BE49-F238E27FC236}">
                <a16:creationId xmlns:a16="http://schemas.microsoft.com/office/drawing/2014/main" id="{7A4D4B18-7DEF-920E-99A3-D6FB1706BA1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330" y="140226"/>
            <a:ext cx="1352252" cy="132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0312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460EC-FA56-E027-C76E-E6C691DBD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7E58BF-52C2-0372-C731-7F0D1792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Exercice 10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BB30FD-E5E2-50F2-9B29-8A639FFDD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52275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200" b="1" dirty="0"/>
              <a:t>Contexte :</a:t>
            </a:r>
            <a:endParaRPr lang="fr-FR" sz="1200" dirty="0"/>
          </a:p>
          <a:p>
            <a:pPr marL="0" indent="0">
              <a:buNone/>
            </a:pPr>
            <a:r>
              <a:rPr lang="fr-FR" sz="1200" b="1" dirty="0"/>
              <a:t>Lucas, Richard, Alexandra, Nicolas et Lila</a:t>
            </a:r>
            <a:r>
              <a:rPr lang="fr-FR" sz="1200" dirty="0"/>
              <a:t>, tous en préparation Niveau 3 à l’</a:t>
            </a:r>
            <a:r>
              <a:rPr lang="fr-FR" sz="1200" dirty="0" err="1"/>
              <a:t>Estartit</a:t>
            </a:r>
            <a:r>
              <a:rPr lang="fr-FR" sz="1200" dirty="0"/>
              <a:t>, effectuent, chacun en binôme  une plongée du matin dédiée aux exercices d’IPD.</a:t>
            </a:r>
          </a:p>
          <a:p>
            <a:pPr marL="0" indent="0">
              <a:buNone/>
            </a:pPr>
            <a:r>
              <a:rPr lang="fr-FR" sz="1200" dirty="0"/>
              <a:t>Conditions de plongée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Bloc de </a:t>
            </a:r>
            <a:r>
              <a:rPr lang="fr-FR" sz="1200" b="1" dirty="0"/>
              <a:t>12 L gonflé à 200 bars</a:t>
            </a:r>
            <a:r>
              <a:rPr lang="fr-FR" sz="1200" dirty="0"/>
              <a:t> pour chacun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Profondeur : </a:t>
            </a:r>
            <a:r>
              <a:rPr lang="fr-FR" sz="1200" b="1" dirty="0"/>
              <a:t>40 mètres</a:t>
            </a:r>
            <a:endParaRPr lang="fr-F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Exercice au fond pendant </a:t>
            </a:r>
            <a:r>
              <a:rPr lang="fr-FR" sz="1200" b="1" dirty="0"/>
              <a:t>7 minutes</a:t>
            </a:r>
            <a:r>
              <a:rPr lang="fr-FR" sz="1200" dirty="0"/>
              <a:t> : stabilisation, lâcher-reprise d’embout, vidage de masque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Remontée directe vers la surface sans palier obligatoire sur leur ordinateur, avec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200" b="1" dirty="0"/>
              <a:t>3 minutes de palier à 3 mètres</a:t>
            </a:r>
            <a:r>
              <a:rPr lang="fr-FR" sz="1200" dirty="0"/>
              <a:t> (tour d’horizon marqué avant de finir la plongée)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Remontée estimée à </a:t>
            </a:r>
            <a:r>
              <a:rPr lang="fr-FR" sz="1200" b="1" dirty="0"/>
              <a:t>10 m/min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200" b="1" dirty="0"/>
              <a:t>L’un d’eux a une vitesse de remontée de 20m/min</a:t>
            </a:r>
            <a:endParaRPr lang="fr-F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200" dirty="0"/>
              <a:t>Consommation moyenne en surface estimée à </a:t>
            </a:r>
            <a:r>
              <a:rPr lang="fr-FR" sz="1200" b="1" dirty="0"/>
              <a:t>20 L/min</a:t>
            </a:r>
            <a:r>
              <a:rPr lang="fr-FR" sz="1200" dirty="0"/>
              <a:t> par plongeur</a:t>
            </a:r>
          </a:p>
          <a:p>
            <a:pPr marL="0" indent="0">
              <a:buNone/>
            </a:pPr>
            <a:r>
              <a:rPr lang="fr-FR" sz="1200" b="1" dirty="0"/>
              <a:t>Questions :</a:t>
            </a:r>
            <a:endParaRPr lang="fr-FR" sz="1200" dirty="0"/>
          </a:p>
          <a:p>
            <a:pPr>
              <a:buFont typeface="+mj-lt"/>
              <a:buAutoNum type="arabicPeriod"/>
            </a:pPr>
            <a:r>
              <a:rPr lang="fr-FR" sz="1200" dirty="0"/>
              <a:t>Quelle est la consommation totale d’air pour cette plongée ?</a:t>
            </a:r>
          </a:p>
          <a:p>
            <a:pPr>
              <a:buFont typeface="+mj-lt"/>
              <a:buAutoNum type="arabicPeriod"/>
            </a:pPr>
            <a:r>
              <a:rPr lang="fr-FR" sz="1200" dirty="0"/>
              <a:t>Quelle sera la pression restante dans le bloc à l’arrivée en surface ? </a:t>
            </a:r>
            <a:r>
              <a:rPr lang="fr-FR" sz="1200" i="1" dirty="0"/>
              <a:t>(arrondi à l’inférieur)</a:t>
            </a:r>
          </a:p>
          <a:p>
            <a:pPr>
              <a:buFont typeface="+mj-lt"/>
              <a:buAutoNum type="arabicPeriod"/>
            </a:pPr>
            <a:r>
              <a:rPr lang="fr-FR" sz="1200" dirty="0"/>
              <a:t>Quelle procédure appliquer lors de la remontée rapide et quel sera donc sa pression restant dans le bloc à l’arrivée en surface?</a:t>
            </a:r>
            <a:r>
              <a:rPr lang="fr-FR" sz="1200" b="1" dirty="0"/>
              <a:t> </a:t>
            </a:r>
            <a:r>
              <a:rPr lang="fr-FR" sz="1200" i="1" dirty="0"/>
              <a:t>(arrondi à l’inférieur)</a:t>
            </a:r>
          </a:p>
          <a:p>
            <a:pPr marL="0" indent="0">
              <a:buNone/>
            </a:pPr>
            <a:endParaRPr lang="fr-FR" sz="1200" dirty="0"/>
          </a:p>
        </p:txBody>
      </p:sp>
      <p:pic>
        <p:nvPicPr>
          <p:cNvPr id="4" name="Google Shape;82;p53">
            <a:extLst>
              <a:ext uri="{FF2B5EF4-FFF2-40B4-BE49-F238E27FC236}">
                <a16:creationId xmlns:a16="http://schemas.microsoft.com/office/drawing/2014/main" id="{344CCED8-F724-A024-2218-9EACEF496A5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330" y="140226"/>
            <a:ext cx="1392594" cy="132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3147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C6D7B-B9EE-9419-88D3-BF5733DC1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812B95-B4FC-E679-0AD2-A9A737ACD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Exercice 10 (corrigé)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63E4C8-F138-9509-9611-AAA539855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418" y="1825625"/>
            <a:ext cx="1085138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400" dirty="0" err="1"/>
              <a:t>Plongee</a:t>
            </a:r>
            <a:r>
              <a:rPr lang="fr-FR" sz="1400" dirty="0"/>
              <a:t> normale :</a:t>
            </a:r>
          </a:p>
          <a:p>
            <a:pPr>
              <a:buFontTx/>
              <a:buChar char="-"/>
            </a:pPr>
            <a:r>
              <a:rPr lang="fr-FR" sz="1400" dirty="0"/>
              <a:t>7 min a 40 m (5 bars) : 20 x 5 x 7 = 700 L</a:t>
            </a:r>
          </a:p>
          <a:p>
            <a:pPr marL="0" indent="0">
              <a:buNone/>
            </a:pPr>
            <a:r>
              <a:rPr lang="fr-FR" sz="1400" dirty="0" err="1"/>
              <a:t>Remontee</a:t>
            </a:r>
            <a:r>
              <a:rPr lang="fr-FR" sz="1400" dirty="0"/>
              <a:t> en 4 min (profondeur moyenne 20 m = 3 bars) : 20 x 3 x 4 = 240 L</a:t>
            </a:r>
          </a:p>
          <a:p>
            <a:pPr marL="0" indent="0">
              <a:buNone/>
            </a:pPr>
            <a:r>
              <a:rPr lang="fr-FR" sz="1400" dirty="0"/>
              <a:t>Palier 3 min a 3 m (1,3 bars) : 20 x 1,3 x 3 = 78 L -&gt; Consommation totale : 1018 L -&gt; Pression restante : (2400 - 1018) / 12 = 115,2 ~= </a:t>
            </a:r>
            <a:r>
              <a:rPr lang="fr-FR" sz="1400" b="1" dirty="0"/>
              <a:t>115 bars </a:t>
            </a:r>
          </a:p>
          <a:p>
            <a:pPr marL="0" indent="0">
              <a:buNone/>
            </a:pPr>
            <a:endParaRPr lang="fr-FR" sz="1400" b="1" dirty="0"/>
          </a:p>
          <a:p>
            <a:pPr marL="0" indent="0">
              <a:buNone/>
            </a:pPr>
            <a:endParaRPr lang="fr-FR" sz="1400" dirty="0"/>
          </a:p>
          <a:p>
            <a:pPr marL="0" indent="0">
              <a:buNone/>
            </a:pPr>
            <a:r>
              <a:rPr lang="fr-FR" sz="1400" dirty="0" err="1"/>
              <a:t>Remontee</a:t>
            </a:r>
            <a:r>
              <a:rPr lang="fr-FR" sz="1400" dirty="0"/>
              <a:t> rapide a 20 m/min avec </a:t>
            </a:r>
            <a:r>
              <a:rPr lang="fr-FR" sz="1400" dirty="0" err="1"/>
              <a:t>procedure</a:t>
            </a:r>
            <a:r>
              <a:rPr lang="fr-FR" sz="1400" dirty="0"/>
              <a:t> CTN :</a:t>
            </a:r>
          </a:p>
          <a:p>
            <a:pPr>
              <a:buFontTx/>
              <a:buChar char="-"/>
            </a:pPr>
            <a:r>
              <a:rPr lang="fr-FR" sz="1400" dirty="0"/>
              <a:t>7 min a 40 m (5 bars) : 20 x 5 x 7 = 700 L</a:t>
            </a:r>
          </a:p>
          <a:p>
            <a:pPr>
              <a:buFontTx/>
              <a:buChar char="-"/>
            </a:pPr>
            <a:r>
              <a:rPr lang="fr-FR" sz="1400" dirty="0" err="1"/>
              <a:t>Remontee</a:t>
            </a:r>
            <a:r>
              <a:rPr lang="fr-FR" sz="1400" dirty="0"/>
              <a:t> rapide en 2 min (profondeur moyenne 20 m = 3 bars) : 20 x 3 x 2 = 120 L</a:t>
            </a:r>
          </a:p>
          <a:p>
            <a:pPr>
              <a:buFontTx/>
              <a:buChar char="-"/>
            </a:pPr>
            <a:r>
              <a:rPr lang="fr-FR" sz="1400" dirty="0"/>
              <a:t>Palier 5 min a 20 m (3 bars) : 20 x 3 x 5 = 300 L</a:t>
            </a:r>
          </a:p>
          <a:p>
            <a:pPr>
              <a:buFontTx/>
              <a:buChar char="-"/>
            </a:pPr>
            <a:r>
              <a:rPr lang="fr-FR" sz="1400" dirty="0"/>
              <a:t>Palier 1 min a 6 m (1,6 bars) : 20 x 1,6 x 1 = 32 L</a:t>
            </a:r>
          </a:p>
          <a:p>
            <a:pPr>
              <a:buFontTx/>
              <a:buChar char="-"/>
            </a:pPr>
            <a:r>
              <a:rPr lang="fr-FR" sz="1400" dirty="0"/>
              <a:t>Palier 5 min a 3 m (1,3 bars) : 20 x 1,3 x 5 = 130 L -&gt; Consommation totale : 1282 L -&gt; Pression restante : (2400 - 1282) / 12 = 93,16 ~= </a:t>
            </a:r>
            <a:r>
              <a:rPr lang="fr-FR" sz="1400" b="1" dirty="0"/>
              <a:t>93 bars</a:t>
            </a:r>
          </a:p>
        </p:txBody>
      </p:sp>
      <p:pic>
        <p:nvPicPr>
          <p:cNvPr id="4" name="Google Shape;82;p53">
            <a:extLst>
              <a:ext uri="{FF2B5EF4-FFF2-40B4-BE49-F238E27FC236}">
                <a16:creationId xmlns:a16="http://schemas.microsoft.com/office/drawing/2014/main" id="{267B7D4E-7E64-0C3C-E31F-A7FE7055CE0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330" y="140226"/>
            <a:ext cx="1392594" cy="132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2932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6C824-AAA6-4F9B-601F-6EA5C39CC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618ACE-7DE0-7DDD-8BA1-3571543B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Exercice 11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99206C-1B68-03E0-67E6-F4CE0C96E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52275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400" b="1" dirty="0"/>
              <a:t>Contexte :</a:t>
            </a:r>
            <a:endParaRPr lang="fr-FR" sz="1400" dirty="0"/>
          </a:p>
          <a:p>
            <a:pPr marL="0" indent="0">
              <a:buNone/>
            </a:pPr>
            <a:r>
              <a:rPr lang="fr-FR" sz="1400" b="1" dirty="0"/>
              <a:t>Lucas et Nicolas</a:t>
            </a:r>
            <a:r>
              <a:rPr lang="fr-FR" sz="1400" dirty="0"/>
              <a:t> profitent de leur sortie d’exploration aux îles </a:t>
            </a:r>
            <a:r>
              <a:rPr lang="fr-FR" sz="1400" dirty="0" err="1"/>
              <a:t>Medes</a:t>
            </a:r>
            <a:r>
              <a:rPr lang="fr-FR" sz="1400" dirty="0"/>
              <a:t>, à </a:t>
            </a:r>
            <a:r>
              <a:rPr lang="fr-FR" sz="1400" dirty="0" err="1"/>
              <a:t>Estartit</a:t>
            </a:r>
            <a:r>
              <a:rPr lang="fr-FR" sz="1400" dirty="0"/>
              <a:t>.</a:t>
            </a:r>
          </a:p>
          <a:p>
            <a:pPr marL="0" indent="0">
              <a:buNone/>
            </a:pPr>
            <a:r>
              <a:rPr lang="fr-FR" sz="1400" dirty="0"/>
              <a:t>Matériel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Bloc de </a:t>
            </a:r>
            <a:r>
              <a:rPr lang="fr-FR" sz="1400" b="1" dirty="0"/>
              <a:t>12 L gonflé à 200 bars</a:t>
            </a:r>
            <a:r>
              <a:rPr lang="fr-FR" sz="1400" dirty="0"/>
              <a:t> chacun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Consommation moyenne en surface : </a:t>
            </a:r>
            <a:r>
              <a:rPr lang="fr-FR" sz="1400" b="1" dirty="0"/>
              <a:t>20 L/min</a:t>
            </a:r>
            <a:r>
              <a:rPr lang="fr-FR" sz="1400" dirty="0"/>
              <a:t> chacun</a:t>
            </a:r>
          </a:p>
          <a:p>
            <a:pPr marL="0" indent="0">
              <a:buNone/>
            </a:pPr>
            <a:r>
              <a:rPr lang="fr-FR" sz="1400" dirty="0"/>
              <a:t>Scénario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En pleine exploration, après </a:t>
            </a:r>
            <a:r>
              <a:rPr lang="fr-FR" sz="1400" b="1" dirty="0"/>
              <a:t>7 minutes à 45 mètres</a:t>
            </a:r>
            <a:r>
              <a:rPr lang="fr-FR" sz="1400" dirty="0"/>
              <a:t>, Nicolas signale une panne d’air à Lucas.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Ils entament alors une remontée ensemble en </a:t>
            </a:r>
            <a:r>
              <a:rPr lang="fr-FR" sz="1400" b="1" dirty="0"/>
              <a:t>partage d’air</a:t>
            </a:r>
            <a:r>
              <a:rPr lang="fr-FR" sz="1400" dirty="0"/>
              <a:t>, à une vitesse de </a:t>
            </a:r>
            <a:r>
              <a:rPr lang="fr-FR" sz="1400" b="1" dirty="0"/>
              <a:t>10 m/min</a:t>
            </a:r>
            <a:r>
              <a:rPr lang="fr-F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Ils ont prévu un </a:t>
            </a:r>
            <a:r>
              <a:rPr lang="fr-FR" sz="1400" b="1" dirty="0"/>
              <a:t>palier de confort de 3 minutes à 3 mètres </a:t>
            </a:r>
            <a:r>
              <a:rPr lang="fr-FR" sz="1400" dirty="0"/>
              <a:t>et leurs ordinateurs ne leur affichent </a:t>
            </a:r>
            <a:r>
              <a:rPr lang="fr-FR" sz="1400" b="1" dirty="0"/>
              <a:t>pas de paliers obligatoires</a:t>
            </a:r>
            <a:r>
              <a:rPr lang="fr-FR" sz="1400" dirty="0"/>
              <a:t>.</a:t>
            </a:r>
          </a:p>
          <a:p>
            <a:pPr marL="0" indent="0">
              <a:buNone/>
            </a:pPr>
            <a:r>
              <a:rPr lang="fr-FR" sz="1400" b="1" dirty="0"/>
              <a:t>Questions :</a:t>
            </a:r>
            <a:endParaRPr lang="fr-FR" sz="1400" dirty="0"/>
          </a:p>
          <a:p>
            <a:pPr>
              <a:buFont typeface="+mj-lt"/>
              <a:buAutoNum type="arabicPeriod"/>
            </a:pPr>
            <a:r>
              <a:rPr lang="fr-FR" sz="1400" dirty="0"/>
              <a:t>Calcule la consommation totale d’air pour les deux plongeurs pendant la remontée et le palier.</a:t>
            </a:r>
          </a:p>
          <a:p>
            <a:pPr>
              <a:buFont typeface="+mj-lt"/>
              <a:buAutoNum type="arabicPeriod"/>
            </a:pPr>
            <a:r>
              <a:rPr lang="fr-FR" sz="1400" dirty="0"/>
              <a:t>Leur réserve en air leur permet-elle de réaliser le palier de confort?</a:t>
            </a:r>
          </a:p>
          <a:p>
            <a:pPr>
              <a:buFont typeface="+mj-lt"/>
              <a:buAutoNum type="arabicPeriod"/>
            </a:pPr>
            <a:r>
              <a:rPr lang="fr-FR" sz="1400" dirty="0"/>
              <a:t>Si Lucas a amorcé la remontée avec 100 bars, quelle sera la pression finale dans son bloc à l’arrivée en surface ? </a:t>
            </a:r>
            <a:r>
              <a:rPr lang="fr-FR" sz="1400" i="1" dirty="0"/>
              <a:t>(arrondi à l’inférieur)</a:t>
            </a:r>
            <a:endParaRPr lang="fr-FR" sz="1400" dirty="0"/>
          </a:p>
        </p:txBody>
      </p:sp>
      <p:pic>
        <p:nvPicPr>
          <p:cNvPr id="4" name="Google Shape;82;p53">
            <a:extLst>
              <a:ext uri="{FF2B5EF4-FFF2-40B4-BE49-F238E27FC236}">
                <a16:creationId xmlns:a16="http://schemas.microsoft.com/office/drawing/2014/main" id="{33BE260F-0B74-1C29-2D07-818B957EFE3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330" y="140226"/>
            <a:ext cx="1392594" cy="132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1566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7DB20-7F4F-149D-5866-A80781196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52B40C-658D-4B12-1D0F-5001D788D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Exercice 11 (corrigé)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D0F0B1-ED6A-100F-6312-5AD29A91D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79" y="1574165"/>
            <a:ext cx="1068324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000" u="sng" dirty="0"/>
              <a:t>Étape 1 : Consommation pendant la remontée</a:t>
            </a:r>
          </a:p>
          <a:p>
            <a:pPr>
              <a:buFontTx/>
              <a:buChar char="-"/>
            </a:pPr>
            <a:r>
              <a:rPr lang="fr-FR" sz="1000" dirty="0"/>
              <a:t>Départ a 45 m, arrivée a 3 m -&gt; profondeur parcourue = 42 m ; Vitesse de remontée : 10 m/min -&gt; durée = 42 / 10 = 4 min</a:t>
            </a:r>
          </a:p>
          <a:p>
            <a:pPr>
              <a:buFontTx/>
              <a:buChar char="-"/>
            </a:pPr>
            <a:r>
              <a:rPr lang="fr-FR" sz="1000" dirty="0"/>
              <a:t>Consommation en surface (CRS) = 20 L/min/personne -&gt; 2 plongeurs = 40 L/min</a:t>
            </a:r>
          </a:p>
          <a:p>
            <a:pPr>
              <a:buFontTx/>
              <a:buChar char="-"/>
            </a:pPr>
            <a:r>
              <a:rPr lang="fr-FR" sz="1000" dirty="0"/>
              <a:t>Pression absolue moyenne entre 45 m (5,5 bars) et la surface (1 bar) : (5,5 + 1) / 2 = 3,25 bars </a:t>
            </a:r>
          </a:p>
          <a:p>
            <a:pPr>
              <a:buFontTx/>
              <a:buChar char="-"/>
            </a:pPr>
            <a:r>
              <a:rPr lang="fr-FR" sz="1000" dirty="0"/>
              <a:t>Conso = CRS x </a:t>
            </a:r>
            <a:r>
              <a:rPr lang="fr-FR" sz="1000" dirty="0" err="1"/>
              <a:t>Pabs</a:t>
            </a:r>
            <a:r>
              <a:rPr lang="fr-FR" sz="1000" dirty="0"/>
              <a:t> moyenne x </a:t>
            </a:r>
            <a:r>
              <a:rPr lang="fr-FR" sz="1000" dirty="0" err="1"/>
              <a:t>duree</a:t>
            </a:r>
            <a:r>
              <a:rPr lang="fr-FR" sz="1000" dirty="0"/>
              <a:t> = 40 x 3,25 x 4 = 520 L ; Consommation pendant la </a:t>
            </a:r>
            <a:r>
              <a:rPr lang="fr-FR" sz="1000" dirty="0" err="1"/>
              <a:t>remontee</a:t>
            </a:r>
            <a:r>
              <a:rPr lang="fr-FR" sz="1000" dirty="0"/>
              <a:t> = </a:t>
            </a:r>
            <a:r>
              <a:rPr lang="fr-FR" sz="1000" b="1" dirty="0"/>
              <a:t>520 L</a:t>
            </a:r>
            <a:r>
              <a:rPr lang="fr-FR" sz="1000" dirty="0"/>
              <a:t> </a:t>
            </a:r>
          </a:p>
          <a:p>
            <a:pPr marL="0" indent="0">
              <a:buNone/>
            </a:pPr>
            <a:r>
              <a:rPr lang="fr-FR" sz="1000" u="sng" dirty="0"/>
              <a:t>Étape 2 : Consommation pendant le palier a 3 </a:t>
            </a:r>
            <a:r>
              <a:rPr lang="fr-FR" sz="1000" u="sng" dirty="0" err="1"/>
              <a:t>metres</a:t>
            </a:r>
            <a:endParaRPr lang="fr-FR" sz="1000" u="sng" dirty="0"/>
          </a:p>
          <a:p>
            <a:pPr>
              <a:buFontTx/>
              <a:buChar char="-"/>
            </a:pPr>
            <a:r>
              <a:rPr lang="fr-FR" sz="1000" dirty="0"/>
              <a:t> </a:t>
            </a:r>
            <a:r>
              <a:rPr lang="fr-FR" sz="1000" dirty="0" err="1"/>
              <a:t>Duree</a:t>
            </a:r>
            <a:r>
              <a:rPr lang="fr-FR" sz="1000" dirty="0"/>
              <a:t> = 3 min, </a:t>
            </a:r>
            <a:r>
              <a:rPr lang="fr-FR" sz="1000" dirty="0" err="1"/>
              <a:t>Pabs</a:t>
            </a:r>
            <a:r>
              <a:rPr lang="fr-FR" sz="1000" dirty="0"/>
              <a:t> = 1,3 bars, CRS = 40 L/min (2 plongeurs) </a:t>
            </a:r>
          </a:p>
          <a:p>
            <a:pPr>
              <a:buFontTx/>
              <a:buChar char="-"/>
            </a:pPr>
            <a:r>
              <a:rPr lang="fr-FR" sz="1000" dirty="0"/>
              <a:t>Conso = 40 x 1,3 x 3 = 156 L ; </a:t>
            </a:r>
            <a:r>
              <a:rPr lang="fr-FR" sz="1000" b="1" dirty="0"/>
              <a:t>Palier = 156 L</a:t>
            </a:r>
          </a:p>
          <a:p>
            <a:pPr marL="0" indent="0">
              <a:buNone/>
              <a:tabLst>
                <a:tab pos="715963" algn="l"/>
              </a:tabLst>
            </a:pPr>
            <a:r>
              <a:rPr lang="fr-FR" sz="1000" u="sng" dirty="0"/>
              <a:t>Étape 3 : Total partage d'air :</a:t>
            </a:r>
            <a:r>
              <a:rPr lang="fr-FR" sz="1000" dirty="0"/>
              <a:t>   520 (</a:t>
            </a:r>
            <a:r>
              <a:rPr lang="fr-FR" sz="1000" dirty="0" err="1"/>
              <a:t>remontee</a:t>
            </a:r>
            <a:r>
              <a:rPr lang="fr-FR" sz="1000" dirty="0"/>
              <a:t>) + 156 (palier) = 676 L </a:t>
            </a:r>
          </a:p>
          <a:p>
            <a:pPr marL="0" indent="0">
              <a:buNone/>
              <a:tabLst>
                <a:tab pos="715963" algn="l"/>
              </a:tabLst>
            </a:pPr>
            <a:r>
              <a:rPr lang="fr-FR" sz="1000" u="sng" dirty="0"/>
              <a:t>Étape 4 : Consommation de Lucas avant le partage d’air</a:t>
            </a:r>
          </a:p>
          <a:p>
            <a:pPr>
              <a:buFontTx/>
              <a:buChar char="-"/>
              <a:tabLst>
                <a:tab pos="715963" algn="l"/>
              </a:tabLst>
            </a:pPr>
            <a:r>
              <a:rPr lang="fr-FR" sz="1000" dirty="0"/>
              <a:t>Temps seul a 45 m = 7 min, </a:t>
            </a:r>
            <a:r>
              <a:rPr lang="fr-FR" sz="1000" dirty="0" err="1"/>
              <a:t>Pabs</a:t>
            </a:r>
            <a:r>
              <a:rPr lang="fr-FR" sz="1000" dirty="0"/>
              <a:t> = 5,5 bars, CRS = 20 L/min Conso = 20 x 5,5 x 7 = </a:t>
            </a:r>
            <a:r>
              <a:rPr lang="fr-FR" sz="1000" b="1" dirty="0"/>
              <a:t>770 L</a:t>
            </a:r>
            <a:r>
              <a:rPr lang="fr-FR" sz="1000" dirty="0"/>
              <a:t> </a:t>
            </a:r>
          </a:p>
          <a:p>
            <a:pPr marL="0" indent="0">
              <a:buNone/>
              <a:tabLst>
                <a:tab pos="715963" algn="l"/>
              </a:tabLst>
            </a:pPr>
            <a:r>
              <a:rPr lang="fr-FR" sz="1000" u="sng" dirty="0"/>
              <a:t>Étape 5 : Total consommé :</a:t>
            </a:r>
            <a:r>
              <a:rPr lang="fr-FR" sz="1000" dirty="0"/>
              <a:t>    770 (seul) + 676 (partage d'air) = 1446 L </a:t>
            </a:r>
          </a:p>
          <a:p>
            <a:pPr marL="0" indent="0">
              <a:buNone/>
              <a:tabLst>
                <a:tab pos="715963" algn="l"/>
              </a:tabLst>
            </a:pPr>
            <a:r>
              <a:rPr lang="fr-FR" sz="1000" u="sng" dirty="0"/>
              <a:t>Étape 6 : Air disponible dans le bloc :</a:t>
            </a:r>
            <a:r>
              <a:rPr lang="fr-FR" sz="1000" dirty="0"/>
              <a:t>    Bloc 12 L a 200 bars -&gt; 12 x 200 = 2400 L Air restant = 2400 - 1446 = 954 L </a:t>
            </a:r>
          </a:p>
          <a:p>
            <a:pPr marL="0" indent="0">
              <a:buNone/>
              <a:tabLst>
                <a:tab pos="715963" algn="l"/>
              </a:tabLst>
            </a:pPr>
            <a:r>
              <a:rPr lang="fr-FR" sz="1000" u="sng" dirty="0"/>
              <a:t>Étape 7 : Pression finale : </a:t>
            </a:r>
            <a:r>
              <a:rPr lang="fr-FR" sz="1000" dirty="0"/>
              <a:t>    954 / 12 = 79,5 bars -&gt; arrondi a l'inferieur = 79 bars </a:t>
            </a:r>
          </a:p>
          <a:p>
            <a:pPr>
              <a:buFontTx/>
              <a:buChar char="-"/>
              <a:tabLst>
                <a:tab pos="715963" algn="l"/>
              </a:tabLst>
            </a:pPr>
            <a:r>
              <a:rPr lang="fr-FR" sz="1000" dirty="0" err="1"/>
              <a:t>Reponses</a:t>
            </a:r>
            <a:r>
              <a:rPr lang="fr-FR" sz="1000" dirty="0"/>
              <a:t> finales : 1. Consommation pendant la </a:t>
            </a:r>
            <a:r>
              <a:rPr lang="fr-FR" sz="1000" dirty="0" err="1"/>
              <a:t>remontee</a:t>
            </a:r>
            <a:r>
              <a:rPr lang="fr-FR" sz="1000" dirty="0"/>
              <a:t> + palier = 676 L </a:t>
            </a:r>
          </a:p>
          <a:p>
            <a:pPr marL="0" indent="0">
              <a:buNone/>
              <a:tabLst>
                <a:tab pos="715963" algn="l"/>
              </a:tabLst>
            </a:pPr>
            <a:r>
              <a:rPr lang="fr-FR" sz="1000" dirty="0"/>
              <a:t>2. Oui, Lucas a assez d'air pour assurer la </a:t>
            </a:r>
            <a:r>
              <a:rPr lang="fr-FR" sz="1000" dirty="0" err="1"/>
              <a:t>remontee</a:t>
            </a:r>
            <a:r>
              <a:rPr lang="fr-FR" sz="1000" dirty="0"/>
              <a:t> et le palier (954 L restants)</a:t>
            </a:r>
          </a:p>
          <a:p>
            <a:pPr marL="0" indent="0">
              <a:buNone/>
              <a:tabLst>
                <a:tab pos="715963" algn="l"/>
              </a:tabLst>
            </a:pPr>
            <a:r>
              <a:rPr lang="fr-FR" sz="1000" dirty="0"/>
              <a:t>3. Si décollage à 100 bars =&gt; Air total = 12x100 = 1200 ; or la consommation à deux est de 676 L soit Air restant = 1200 – 676 = 524L soit 43 bars</a:t>
            </a:r>
            <a:endParaRPr lang="fr-FR" sz="1200" dirty="0"/>
          </a:p>
        </p:txBody>
      </p:sp>
      <p:pic>
        <p:nvPicPr>
          <p:cNvPr id="4" name="Google Shape;82;p53">
            <a:extLst>
              <a:ext uri="{FF2B5EF4-FFF2-40B4-BE49-F238E27FC236}">
                <a16:creationId xmlns:a16="http://schemas.microsoft.com/office/drawing/2014/main" id="{ECD8B981-F01A-F904-C38C-A06EEE700F8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330" y="140226"/>
            <a:ext cx="1392594" cy="132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239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1E20B-B1B7-2861-5C15-10E7E20C4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E16688-C02C-32EA-FCFB-40BD7FCD3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Exercice 1 (corrigé)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078BA5-27BE-D8C0-EA76-E012D17DD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6971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1100" b="1" dirty="0"/>
              <a:t>✅ Corrigé de l’exercice</a:t>
            </a:r>
          </a:p>
          <a:p>
            <a:pPr marL="0" indent="0">
              <a:buNone/>
            </a:pPr>
            <a:r>
              <a:rPr lang="fr-FR" sz="1100" b="1" dirty="0"/>
              <a:t>Étape 1 : Calcul de la pression ambiante à 50 m</a:t>
            </a:r>
            <a:br>
              <a:rPr lang="fr-FR" sz="1100" b="1" dirty="0"/>
            </a:br>
            <a:endParaRPr lang="fr-FR" sz="1100" b="1" dirty="0"/>
          </a:p>
          <a:p>
            <a:pPr marL="0" indent="0">
              <a:buNone/>
            </a:pPr>
            <a:endParaRPr lang="fr-FR" sz="1100" b="1" dirty="0"/>
          </a:p>
          <a:p>
            <a:pPr marL="0" indent="0">
              <a:buNone/>
            </a:pPr>
            <a:endParaRPr lang="fr-FR" sz="1100" b="1" dirty="0"/>
          </a:p>
          <a:p>
            <a:pPr marL="0" indent="0">
              <a:buNone/>
            </a:pPr>
            <a:r>
              <a:rPr lang="fr-FR" sz="900" b="1" dirty="0"/>
              <a:t>Étape 2 : Calcul de la consommation à cette profondeur</a:t>
            </a:r>
          </a:p>
          <a:p>
            <a:r>
              <a:rPr lang="fr-FR" sz="900" dirty="0"/>
              <a:t>Consommation surface : </a:t>
            </a:r>
            <a:r>
              <a:rPr lang="fr-FR" sz="900" b="1" dirty="0"/>
              <a:t>20 L/min</a:t>
            </a:r>
            <a:endParaRPr lang="fr-FR" sz="900" dirty="0"/>
          </a:p>
          <a:p>
            <a:r>
              <a:rPr lang="fr-FR" sz="900" dirty="0"/>
              <a:t>À 50 m, avec la pression ambiante de 6 bar :</a:t>
            </a:r>
          </a:p>
          <a:p>
            <a:pPr marL="0" indent="0">
              <a:buNone/>
            </a:pPr>
            <a:endParaRPr lang="fr-FR" sz="1100" b="1" dirty="0"/>
          </a:p>
          <a:p>
            <a:pPr marL="0" indent="0">
              <a:buNone/>
            </a:pPr>
            <a:endParaRPr lang="fr-FR" sz="1100" b="1" dirty="0"/>
          </a:p>
          <a:p>
            <a:pPr marL="0" indent="0">
              <a:buNone/>
            </a:pPr>
            <a:r>
              <a:rPr lang="fr-FR" sz="900" b="1" dirty="0"/>
              <a:t>Étape 3 : Volume d’air disponible jusqu’à la mi-pression</a:t>
            </a:r>
          </a:p>
          <a:p>
            <a:r>
              <a:rPr lang="fr-FR" sz="900" dirty="0"/>
              <a:t>Bloc de 15 L, départ à 200 bars, mi-pression à 120 bars :</a:t>
            </a:r>
          </a:p>
          <a:p>
            <a:endParaRPr lang="fr-FR" sz="900" dirty="0"/>
          </a:p>
          <a:p>
            <a:endParaRPr lang="fr-FR" sz="900" dirty="0"/>
          </a:p>
          <a:p>
            <a:pPr marL="0" indent="0">
              <a:buNone/>
            </a:pPr>
            <a:r>
              <a:rPr lang="fr-FR" sz="800" b="1" dirty="0"/>
              <a:t>Étape 4 : Temps pour consommer ce volume</a:t>
            </a:r>
          </a:p>
          <a:p>
            <a:r>
              <a:rPr lang="fr-FR" sz="800" dirty="0"/>
              <a:t>Avec une consommation de 120 L/min :</a:t>
            </a:r>
          </a:p>
          <a:p>
            <a:endParaRPr lang="fr-FR" sz="900" dirty="0"/>
          </a:p>
          <a:p>
            <a:pPr marL="0" indent="0">
              <a:buNone/>
            </a:pPr>
            <a:br>
              <a:rPr lang="fr-FR" sz="1100" b="1" dirty="0"/>
            </a:br>
            <a:br>
              <a:rPr lang="fr-FR" sz="1100" b="1" dirty="0"/>
            </a:br>
            <a:endParaRPr lang="fr-FR" sz="1100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9D11A58-7799-CCB4-755C-DD8D6068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086" y="2363540"/>
            <a:ext cx="2154695" cy="52367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06BA374-C9F0-3377-1A2C-06B20B4A0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327" y="3724589"/>
            <a:ext cx="2092692" cy="24619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963631D-9B9D-75AB-9679-B3F734BC5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327" y="4679834"/>
            <a:ext cx="2608947" cy="21268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C97A1ED-4039-A86F-18AE-6B327835F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327" y="5601566"/>
            <a:ext cx="1792852" cy="34357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1E624E2-42D5-26BD-D379-A87BE33F7C03}"/>
              </a:ext>
            </a:extLst>
          </p:cNvPr>
          <p:cNvSpPr txBox="1"/>
          <p:nvPr/>
        </p:nvSpPr>
        <p:spPr>
          <a:xfrm>
            <a:off x="5799782" y="1803245"/>
            <a:ext cx="60948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🧭 Conclusion finale</a:t>
            </a:r>
            <a:br>
              <a:rPr lang="fr-FR" b="1" dirty="0"/>
            </a:br>
            <a:endParaRPr lang="fr-FR" b="1" dirty="0"/>
          </a:p>
          <a:p>
            <a:r>
              <a:rPr lang="fr-FR" dirty="0"/>
              <a:t>✅ </a:t>
            </a:r>
            <a:r>
              <a:rPr lang="fr-FR" b="1" dirty="0"/>
              <a:t>Il faudra commencer la remontée après 10 minutes passées à 50 mètres pour respecter la consigne de mi-pression.</a:t>
            </a:r>
            <a:endParaRPr lang="fr-FR" dirty="0"/>
          </a:p>
        </p:txBody>
      </p:sp>
      <p:pic>
        <p:nvPicPr>
          <p:cNvPr id="15" name="Google Shape;82;p53">
            <a:extLst>
              <a:ext uri="{FF2B5EF4-FFF2-40B4-BE49-F238E27FC236}">
                <a16:creationId xmlns:a16="http://schemas.microsoft.com/office/drawing/2014/main" id="{B1880AC7-50BA-25C1-7226-C390F352E334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14330" y="140226"/>
            <a:ext cx="1352252" cy="132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999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E5A20-B857-A17D-E0AB-AF447C4AF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50A8A9-C006-B76E-91FA-1818E677E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Exercice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9B6729-E58A-BF29-CD6A-B602857D6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87535" cy="435133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Contexte :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 matin, tu as réalisé une plongée carrée de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40 minutes à 20 mètres de profondeur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Matériel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Bloc :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12 L à 200 bars au départ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À la fin de la plongée, en arrivant en surface, il te restait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50 bars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dans le bloc.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Question :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Quelle a été ta consommation d’air en surface (en litres par minute) pendant cette plongée ?</a:t>
            </a:r>
          </a:p>
        </p:txBody>
      </p:sp>
      <p:pic>
        <p:nvPicPr>
          <p:cNvPr id="5" name="Google Shape;82;p53">
            <a:extLst>
              <a:ext uri="{FF2B5EF4-FFF2-40B4-BE49-F238E27FC236}">
                <a16:creationId xmlns:a16="http://schemas.microsoft.com/office/drawing/2014/main" id="{755A2E73-5859-4BD1-572D-9C1D73263FE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330" y="140226"/>
            <a:ext cx="1352252" cy="132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6803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6FB91-D67C-4E07-DEAE-08C517326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951D8E-5C86-490B-730D-E1BC1214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Exercice 2 (corrigé)</a:t>
            </a:r>
          </a:p>
        </p:txBody>
      </p:sp>
      <p:pic>
        <p:nvPicPr>
          <p:cNvPr id="5" name="Google Shape;82;p53">
            <a:extLst>
              <a:ext uri="{FF2B5EF4-FFF2-40B4-BE49-F238E27FC236}">
                <a16:creationId xmlns:a16="http://schemas.microsoft.com/office/drawing/2014/main" id="{4E1C3BBD-CCBD-CCF3-B58E-FC3CC23C9A3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330" y="140226"/>
            <a:ext cx="1352252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E70ECFB-6B4A-AA78-D2C5-D4A4A0F2F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68" y="1842346"/>
            <a:ext cx="4407876" cy="472413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E689923-9C95-4880-37F8-EE9994C51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389" y="1961012"/>
            <a:ext cx="5295276" cy="460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3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5EA8C-92A2-32C0-1053-E921DC096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8713AF-D716-35AC-D9E7-9B4FB1F1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Exercice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D65048-5ED1-94DA-44B1-EF5F80BDC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Vous êtes en palanquée de 2 plongeurs pour une plongée à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35 mètres de profondeur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Plongeur 1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dispose d’un bloc de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12 litres gonflé à 200 bars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consomme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18 L/min en surface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Plongeur 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dispose d’un bloc de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 litres gonflé à 190 bars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consomme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 L/min en surface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Objectif :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Calculez l’autonomie maximale de chaque plongeur à 35 m (hors réserve).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Déterminez le facteur limitant de la palanquée.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Déterminez le moment où il faudra entamer la remontée pour être en sécurité</a:t>
            </a:r>
            <a:r>
              <a:rPr lang="fr-FR" altLang="fr-FR" sz="2000" dirty="0">
                <a:latin typeface="Arial" panose="020B0604020202020204" pitchFamily="34" charset="0"/>
              </a:rPr>
              <a:t> sans tenir compte d’éventuels paliers.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Google Shape;82;p53">
            <a:extLst>
              <a:ext uri="{FF2B5EF4-FFF2-40B4-BE49-F238E27FC236}">
                <a16:creationId xmlns:a16="http://schemas.microsoft.com/office/drawing/2014/main" id="{59EF8CCF-A54C-E6E9-0F69-2D0E35DB014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330" y="140226"/>
            <a:ext cx="1392594" cy="132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4626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037DB-545E-B4FF-03A6-DF107C3CA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050B8E-D69C-5ADA-077D-61ED4CA1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Exercice 3 (corrigé)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8EF537-7279-A671-9C8E-FF1079F0C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2727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1400" b="1" dirty="0"/>
              <a:t>✅ Solution détaillée</a:t>
            </a:r>
          </a:p>
          <a:p>
            <a:pPr marL="0" indent="0">
              <a:buNone/>
            </a:pPr>
            <a:r>
              <a:rPr lang="fr-FR" sz="1400" b="1" dirty="0"/>
              <a:t>Étape 1 : Calcul du volume d’air disponible (hors réserve)</a:t>
            </a:r>
          </a:p>
          <a:p>
            <a:r>
              <a:rPr lang="fr-FR" sz="1400" dirty="0"/>
              <a:t>Réserve de sécurité : </a:t>
            </a:r>
            <a:r>
              <a:rPr lang="fr-FR" sz="1400" b="1" dirty="0"/>
              <a:t>50 bars</a:t>
            </a:r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400" b="1" dirty="0"/>
              <a:t>Plongeur 1 :</a:t>
            </a:r>
            <a:br>
              <a:rPr lang="fr-FR" sz="1400" dirty="0"/>
            </a:br>
            <a:r>
              <a:rPr lang="fr-FR" sz="1400" dirty="0"/>
              <a:t>Volume utile = (200 - 50) × 12 L = </a:t>
            </a:r>
            <a:r>
              <a:rPr lang="fr-FR" sz="1400" b="1" dirty="0"/>
              <a:t>1800 litres</a:t>
            </a:r>
            <a:endParaRPr lang="fr-FR" sz="1400" dirty="0"/>
          </a:p>
          <a:p>
            <a:r>
              <a:rPr lang="fr-FR" sz="1400" b="1" dirty="0"/>
              <a:t>Plongeur 2 :</a:t>
            </a:r>
            <a:br>
              <a:rPr lang="fr-FR" sz="1400" dirty="0"/>
            </a:br>
            <a:r>
              <a:rPr lang="fr-FR" sz="1400" dirty="0"/>
              <a:t>Volume utile = (190 - 50) × 15 L = </a:t>
            </a:r>
            <a:r>
              <a:rPr lang="fr-FR" sz="1400" b="1" dirty="0"/>
              <a:t>2100 litres</a:t>
            </a:r>
            <a:br>
              <a:rPr lang="fr-FR" sz="1400" b="1" dirty="0"/>
            </a:br>
            <a:endParaRPr lang="fr-FR" sz="1400" b="1" dirty="0"/>
          </a:p>
          <a:p>
            <a:pPr marL="0" indent="0">
              <a:buNone/>
            </a:pPr>
            <a:r>
              <a:rPr lang="fr-FR" sz="1400" b="1" dirty="0"/>
              <a:t>Étape 2 : Calcul de la consommation à 35 m</a:t>
            </a:r>
          </a:p>
          <a:p>
            <a:r>
              <a:rPr lang="fr-FR" sz="1050" dirty="0"/>
              <a:t>Pression ambiante à 35 m = (35 ÷ 10) + 1 = </a:t>
            </a:r>
            <a:r>
              <a:rPr lang="fr-FR" sz="1050" b="1" dirty="0"/>
              <a:t>4,5 bar</a:t>
            </a:r>
            <a:endParaRPr lang="fr-FR" sz="105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050" b="1" dirty="0"/>
              <a:t>Plongeur 1 :</a:t>
            </a:r>
            <a:br>
              <a:rPr lang="fr-FR" sz="1050" dirty="0"/>
            </a:br>
            <a:r>
              <a:rPr lang="fr-FR" sz="1050" dirty="0"/>
              <a:t>Conso = 18 L/min × 4,5 = </a:t>
            </a:r>
            <a:r>
              <a:rPr lang="fr-FR" sz="1050" b="1" dirty="0"/>
              <a:t>81 L/min</a:t>
            </a:r>
            <a:endParaRPr lang="fr-FR" sz="105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050" b="1" dirty="0"/>
              <a:t>Plongeur 2 :</a:t>
            </a:r>
            <a:br>
              <a:rPr lang="fr-FR" sz="1050" dirty="0"/>
            </a:br>
            <a:r>
              <a:rPr lang="fr-FR" sz="1050" dirty="0"/>
              <a:t>Conso = 20 L/min × 4,5 = </a:t>
            </a:r>
            <a:r>
              <a:rPr lang="fr-FR" sz="1050" b="1" dirty="0"/>
              <a:t>90 L/min</a:t>
            </a:r>
          </a:p>
          <a:p>
            <a:pPr marL="0" indent="0">
              <a:buNone/>
            </a:pPr>
            <a:r>
              <a:rPr lang="fr-FR" sz="1400" b="1" dirty="0"/>
              <a:t>Étape 3 : Calcul de l’autonomie utile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800" b="1" dirty="0"/>
              <a:t>Plongeur 1 :</a:t>
            </a:r>
            <a:br>
              <a:rPr lang="fr-FR" sz="800" dirty="0"/>
            </a:br>
            <a:r>
              <a:rPr lang="fr-FR" sz="800" dirty="0"/>
              <a:t>Autonomie = 1800 ÷ 81 ≈ </a:t>
            </a:r>
            <a:r>
              <a:rPr lang="fr-FR" sz="800" b="1" dirty="0"/>
              <a:t>22 minutes</a:t>
            </a:r>
            <a:endParaRPr lang="fr-FR" sz="8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800" b="1" dirty="0"/>
              <a:t>Plongeur 2 :</a:t>
            </a:r>
            <a:br>
              <a:rPr lang="fr-FR" sz="800" dirty="0"/>
            </a:br>
            <a:r>
              <a:rPr lang="fr-FR" sz="800" dirty="0"/>
              <a:t>Autonomie = 2100 ÷ 90 ≈ </a:t>
            </a:r>
            <a:r>
              <a:rPr lang="fr-FR" sz="800" b="1" dirty="0"/>
              <a:t>23,3 minutes</a:t>
            </a:r>
            <a:endParaRPr lang="fr-FR" sz="800" dirty="0"/>
          </a:p>
          <a:p>
            <a:pPr marL="0" indent="0">
              <a:buNone/>
            </a:pPr>
            <a:endParaRPr lang="fr-FR" sz="1050" dirty="0"/>
          </a:p>
          <a:p>
            <a:pPr>
              <a:buFont typeface="Arial" panose="020B0604020202020204" pitchFamily="34" charset="0"/>
              <a:buChar char="•"/>
            </a:pPr>
            <a:endParaRPr lang="fr-FR" sz="1400" dirty="0"/>
          </a:p>
        </p:txBody>
      </p:sp>
      <p:pic>
        <p:nvPicPr>
          <p:cNvPr id="4" name="Google Shape;82;p53">
            <a:extLst>
              <a:ext uri="{FF2B5EF4-FFF2-40B4-BE49-F238E27FC236}">
                <a16:creationId xmlns:a16="http://schemas.microsoft.com/office/drawing/2014/main" id="{C46A0244-8D48-D90A-4A31-729BC3B5B15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330" y="140226"/>
            <a:ext cx="1392594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6586AC9A-04A4-FAB9-8655-E82688969D99}"/>
              </a:ext>
            </a:extLst>
          </p:cNvPr>
          <p:cNvSpPr txBox="1">
            <a:spLocks/>
          </p:cNvSpPr>
          <p:nvPr/>
        </p:nvSpPr>
        <p:spPr>
          <a:xfrm>
            <a:off x="6403041" y="1825625"/>
            <a:ext cx="53272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050" b="1" dirty="0"/>
              <a:t>Étape 4 : Analyse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050" dirty="0"/>
              <a:t>✅ </a:t>
            </a:r>
            <a:r>
              <a:rPr lang="fr-FR" sz="1050" b="1" dirty="0"/>
              <a:t>Le facteur limitant est le plongeur 1</a:t>
            </a:r>
            <a:r>
              <a:rPr lang="fr-FR" sz="1050" dirty="0"/>
              <a:t> (bloc 12 L), avec </a:t>
            </a:r>
            <a:r>
              <a:rPr lang="fr-FR" sz="1050" b="1" dirty="0"/>
              <a:t>22 minutes d’autonomie</a:t>
            </a:r>
            <a:r>
              <a:rPr lang="fr-FR" sz="105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050" dirty="0"/>
              <a:t>🔁 Il est conseillé de commencer la remontée bien avant d’avoir atteint cette limite, idéalement à </a:t>
            </a:r>
            <a:r>
              <a:rPr lang="fr-FR" sz="1050" b="1" dirty="0"/>
              <a:t>mi-pression</a:t>
            </a:r>
            <a:r>
              <a:rPr lang="fr-FR" sz="1050" dirty="0"/>
              <a:t> ou en fonction des paliers de sécurité à réaliser.</a:t>
            </a:r>
          </a:p>
          <a:p>
            <a:pPr marL="0" indent="0">
              <a:buNone/>
            </a:pPr>
            <a:endParaRPr lang="fr-FR" sz="1050" b="1" dirty="0"/>
          </a:p>
          <a:p>
            <a:r>
              <a:rPr lang="fr-FR" sz="1050" b="1" dirty="0"/>
              <a:t>Étape 5 : Moment pour entamer la remontée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050" dirty="0"/>
              <a:t>Pour rester </a:t>
            </a:r>
            <a:r>
              <a:rPr lang="fr-FR" sz="1050" dirty="0" err="1"/>
              <a:t>safe</a:t>
            </a:r>
            <a:r>
              <a:rPr lang="fr-FR" sz="1050" dirty="0"/>
              <a:t>, il est recommandé d’anticiper en surveillant la </a:t>
            </a:r>
            <a:r>
              <a:rPr lang="fr-FR" sz="1050" b="1" dirty="0"/>
              <a:t>mi-pression</a:t>
            </a:r>
            <a:r>
              <a:rPr lang="fr-FR" sz="1050" dirty="0"/>
              <a:t> du plongeur 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050" dirty="0"/>
              <a:t>Mi-pression du plongeur = </a:t>
            </a:r>
            <a:r>
              <a:rPr lang="fr-FR" sz="1050" b="1" dirty="0"/>
              <a:t>100 bars</a:t>
            </a:r>
            <a:endParaRPr lang="fr-FR" sz="105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050" dirty="0"/>
              <a:t>Consommation surface du plongeur 1 = 18 L/min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050" dirty="0"/>
              <a:t>Conso à 35 m = 81 L/min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050" dirty="0"/>
              <a:t>Volume consommé jusqu’à mi-pression = (200 - 100) × 12 = </a:t>
            </a:r>
            <a:r>
              <a:rPr lang="fr-FR" sz="1050" b="1" dirty="0"/>
              <a:t>1200 L</a:t>
            </a:r>
            <a:endParaRPr lang="fr-FR" sz="1050" dirty="0"/>
          </a:p>
          <a:p>
            <a:r>
              <a:rPr lang="fr-FR" sz="1050" dirty="0"/>
              <a:t>Temps pour consommer 1200 L à 81 L/min = </a:t>
            </a:r>
            <a:r>
              <a:rPr lang="fr-FR" sz="1050" b="1" dirty="0"/>
              <a:t>~14,8 minutes</a:t>
            </a:r>
            <a:br>
              <a:rPr lang="fr-FR" sz="1050" b="1" dirty="0"/>
            </a:br>
            <a:endParaRPr lang="fr-FR" sz="1050" dirty="0"/>
          </a:p>
          <a:p>
            <a:r>
              <a:rPr lang="fr-FR" sz="1050" dirty="0"/>
              <a:t>➡️ </a:t>
            </a:r>
            <a:r>
              <a:rPr lang="fr-FR" sz="1050" b="1" dirty="0"/>
              <a:t>Il est conseillé d’entamer la remontée après 14 minutes</a:t>
            </a:r>
            <a:r>
              <a:rPr lang="fr-FR" sz="1050" dirty="0"/>
              <a:t> de plongée à 35 mètres pour conserver la réserve de sécurité.</a:t>
            </a:r>
          </a:p>
          <a:p>
            <a:pPr marL="0" indent="0">
              <a:buNone/>
            </a:pP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407431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D69F8-27CE-91FD-13CF-C2BDD60E2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BE6AF-6DD0-7A68-D413-7CF904676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Exercice 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628B92-FDDB-A4CD-7D6D-5DE1B08E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Vous êtes en palanquée de 2 plongeurs pour une plongée à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25 mètres de profondeur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Plongeur 1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dispose d’un bloc de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12 litres gonflé à 210 bars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consomme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16 L/min en surface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Plongeur 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dispose d’un bloc de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 litres gonflé à 180 bars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consomme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25 L/min en surface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Objectif :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Calculez l’autonomie maximale de chaque plongeur à 25 m (hors réserve).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Déterminez le facteur limitant de la palanquée.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Déterminez le moment où il faudra entamer la remontée pour être en sécurité </a:t>
            </a:r>
            <a:r>
              <a:rPr lang="fr-FR" altLang="fr-FR" sz="2000" dirty="0">
                <a:latin typeface="Arial" panose="020B0604020202020204" pitchFamily="34" charset="0"/>
              </a:rPr>
              <a:t>sans tenir compte d’éventuels paliers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Google Shape;82;p53">
            <a:extLst>
              <a:ext uri="{FF2B5EF4-FFF2-40B4-BE49-F238E27FC236}">
                <a16:creationId xmlns:a16="http://schemas.microsoft.com/office/drawing/2014/main" id="{8ACD8211-3F40-DFA9-10F1-16699CF265D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330" y="140226"/>
            <a:ext cx="1392594" cy="132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6678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7CB5E-95DB-8212-60A1-0DB6F438F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E871BA-84F5-DECE-4EB5-D6F876593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Exercice 4 (corrigé)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A64B27-3CCA-E5E6-92F3-46A9A7E64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627" y="1558064"/>
            <a:ext cx="468854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1400" b="1" dirty="0"/>
              <a:t>✅ Solution détaillée</a:t>
            </a:r>
          </a:p>
          <a:p>
            <a:pPr marL="0" indent="0">
              <a:buNone/>
            </a:pPr>
            <a:r>
              <a:rPr lang="fr-FR" sz="1400" b="1" dirty="0"/>
              <a:t>Étape 1 : Volume d’air disponible (hors réserve)</a:t>
            </a:r>
          </a:p>
          <a:p>
            <a:r>
              <a:rPr lang="fr-FR" sz="1400" dirty="0"/>
              <a:t>Réserve de sécurité : </a:t>
            </a:r>
            <a:r>
              <a:rPr lang="fr-FR" sz="1400" b="1" dirty="0"/>
              <a:t>50 bars</a:t>
            </a:r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400" b="1" dirty="0"/>
              <a:t>Plongeur 1 (12 L, 210 bars) :</a:t>
            </a:r>
            <a:br>
              <a:rPr lang="fr-FR" sz="1400" dirty="0"/>
            </a:br>
            <a:r>
              <a:rPr lang="fr-FR" sz="1400" dirty="0"/>
              <a:t>Volume utile = (210 - 50) × 12 = </a:t>
            </a:r>
            <a:r>
              <a:rPr lang="fr-FR" sz="1400" b="1" dirty="0"/>
              <a:t>1920 litres</a:t>
            </a:r>
            <a:endParaRPr lang="fr-FR" sz="1400" dirty="0"/>
          </a:p>
          <a:p>
            <a:r>
              <a:rPr lang="fr-FR" sz="1400" b="1" dirty="0"/>
              <a:t>Plongeur 2 (15 L, 180 bars) :</a:t>
            </a:r>
            <a:br>
              <a:rPr lang="fr-FR" sz="1400" dirty="0"/>
            </a:br>
            <a:r>
              <a:rPr lang="fr-FR" sz="1400" dirty="0"/>
              <a:t>Volume utile = (180 - 50) × 15 = </a:t>
            </a:r>
            <a:r>
              <a:rPr lang="fr-FR" sz="1400" b="1" dirty="0"/>
              <a:t>1950 litres</a:t>
            </a:r>
          </a:p>
          <a:p>
            <a:pPr marL="0" indent="0">
              <a:buNone/>
            </a:pPr>
            <a:r>
              <a:rPr lang="fr-FR" sz="1400" b="1" dirty="0"/>
              <a:t>Étape 2 : Consommation à 25 m</a:t>
            </a:r>
          </a:p>
          <a:p>
            <a:r>
              <a:rPr lang="fr-FR" sz="1050" dirty="0"/>
              <a:t>Pression ambiante à 25 m = (25 ÷ 10) + 1 = </a:t>
            </a:r>
            <a:r>
              <a:rPr lang="fr-FR" sz="1050" b="1" dirty="0"/>
              <a:t>3,5 bar</a:t>
            </a:r>
            <a:endParaRPr lang="fr-FR" sz="105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050" b="1" dirty="0"/>
              <a:t>Plongeur 1 :</a:t>
            </a:r>
            <a:br>
              <a:rPr lang="fr-FR" sz="1050" dirty="0"/>
            </a:br>
            <a:r>
              <a:rPr lang="fr-FR" sz="1050" dirty="0"/>
              <a:t>Conso = 16 L/min × 3,5 = </a:t>
            </a:r>
            <a:r>
              <a:rPr lang="fr-FR" sz="1050" b="1" dirty="0"/>
              <a:t>56 L/min</a:t>
            </a:r>
            <a:endParaRPr lang="fr-FR" sz="105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050" b="1" dirty="0"/>
              <a:t>Plongeur 2 :</a:t>
            </a:r>
            <a:br>
              <a:rPr lang="fr-FR" sz="1050" dirty="0"/>
            </a:br>
            <a:r>
              <a:rPr lang="fr-FR" sz="1050" dirty="0"/>
              <a:t>Conso = 25 L/min × 3,5 = </a:t>
            </a:r>
            <a:r>
              <a:rPr lang="fr-FR" sz="1050" b="1" dirty="0"/>
              <a:t>87,5 L/min</a:t>
            </a:r>
            <a:endParaRPr lang="fr-FR" sz="1050" dirty="0"/>
          </a:p>
          <a:p>
            <a:pPr marL="0" indent="0">
              <a:buNone/>
            </a:pPr>
            <a:r>
              <a:rPr lang="fr-FR" sz="1400" b="1" dirty="0"/>
              <a:t>Étape 3 : Autonomie utile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050" b="1" dirty="0"/>
              <a:t>Plongeur 1 :</a:t>
            </a:r>
            <a:br>
              <a:rPr lang="fr-FR" sz="1050" dirty="0"/>
            </a:br>
            <a:r>
              <a:rPr lang="fr-FR" sz="1050" dirty="0"/>
              <a:t>Autonomie = 1920 ÷ 56 ≈ </a:t>
            </a:r>
            <a:r>
              <a:rPr lang="fr-FR" sz="1050" b="1" dirty="0"/>
              <a:t>34,3 minutes</a:t>
            </a:r>
            <a:endParaRPr lang="fr-FR" sz="105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050" b="1" dirty="0"/>
              <a:t>Plongeur 2 :</a:t>
            </a:r>
            <a:br>
              <a:rPr lang="fr-FR" sz="1050" dirty="0"/>
            </a:br>
            <a:r>
              <a:rPr lang="fr-FR" sz="1050" dirty="0"/>
              <a:t>Autonomie = 1950 ÷ 87,5 ≈ </a:t>
            </a:r>
            <a:r>
              <a:rPr lang="fr-FR" sz="1050" b="1" dirty="0"/>
              <a:t>22,3 minutes</a:t>
            </a:r>
            <a:endParaRPr lang="fr-FR" sz="1050" dirty="0"/>
          </a:p>
          <a:p>
            <a:pPr marL="0" indent="0">
              <a:buNone/>
            </a:pPr>
            <a:endParaRPr lang="fr-FR" sz="1400" dirty="0"/>
          </a:p>
        </p:txBody>
      </p:sp>
      <p:pic>
        <p:nvPicPr>
          <p:cNvPr id="4" name="Google Shape;82;p53">
            <a:extLst>
              <a:ext uri="{FF2B5EF4-FFF2-40B4-BE49-F238E27FC236}">
                <a16:creationId xmlns:a16="http://schemas.microsoft.com/office/drawing/2014/main" id="{514ECBC3-5155-5F03-CFD0-53167D50306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330" y="140226"/>
            <a:ext cx="1392594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108DFD1-5D5C-4DF2-CAE3-7DE778A1B22D}"/>
              </a:ext>
            </a:extLst>
          </p:cNvPr>
          <p:cNvSpPr txBox="1"/>
          <p:nvPr/>
        </p:nvSpPr>
        <p:spPr>
          <a:xfrm>
            <a:off x="5676340" y="1558064"/>
            <a:ext cx="609487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/>
              <a:t>Étape 4 : Analyse</a:t>
            </a:r>
          </a:p>
          <a:p>
            <a:r>
              <a:rPr lang="fr-FR" sz="1400" dirty="0"/>
              <a:t>✅ </a:t>
            </a:r>
            <a:r>
              <a:rPr lang="fr-FR" sz="1400" b="1" dirty="0"/>
              <a:t>Le facteur limitant est cette fois le plongeur 2 (bloc 15 L, grosse consommation)</a:t>
            </a:r>
            <a:r>
              <a:rPr lang="fr-FR" sz="1400" dirty="0"/>
              <a:t> avec environ </a:t>
            </a:r>
            <a:r>
              <a:rPr lang="fr-FR" sz="1400" b="1" dirty="0"/>
              <a:t>22 minutes d’autonomie</a:t>
            </a:r>
            <a:r>
              <a:rPr lang="fr-FR" sz="1400" dirty="0"/>
              <a:t>.</a:t>
            </a:r>
            <a:br>
              <a:rPr lang="fr-FR" sz="1400" dirty="0"/>
            </a:br>
            <a:br>
              <a:rPr lang="fr-FR" sz="1400" dirty="0"/>
            </a:br>
            <a:r>
              <a:rPr lang="fr-FR" sz="1400" b="1" dirty="0"/>
              <a:t>Étape 5 : Moment pour entamer la remontée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Pour rester </a:t>
            </a:r>
            <a:r>
              <a:rPr lang="fr-FR" sz="1400" dirty="0" err="1"/>
              <a:t>safe</a:t>
            </a:r>
            <a:r>
              <a:rPr lang="fr-FR" sz="1400" dirty="0"/>
              <a:t>, il est recommandé d’anticiper en surveillant la </a:t>
            </a:r>
            <a:r>
              <a:rPr lang="fr-FR" sz="1400" b="1" dirty="0"/>
              <a:t>mi-pression</a:t>
            </a:r>
            <a:r>
              <a:rPr lang="fr-FR" sz="1400" dirty="0"/>
              <a:t> du plongeur 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Mi-pression du plongeur = </a:t>
            </a:r>
            <a:r>
              <a:rPr lang="fr-FR" sz="1400" b="1" dirty="0"/>
              <a:t>100 bars</a:t>
            </a:r>
            <a:endParaRPr lang="fr-F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Consommation surface du plongeur 2 = 25 L/min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Conso à 25 m = 87,5 L/min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1400" dirty="0"/>
              <a:t>Volume consommé jusqu’à mi-pression = (180 - 100) × 15 = </a:t>
            </a:r>
            <a:r>
              <a:rPr lang="fr-FR" sz="1400" b="1" dirty="0"/>
              <a:t>1200 L</a:t>
            </a:r>
            <a:endParaRPr lang="fr-FR" sz="1400" dirty="0"/>
          </a:p>
          <a:p>
            <a:r>
              <a:rPr lang="fr-FR" sz="1400" dirty="0"/>
              <a:t>Temps pour consommer 1200 L à 87,5 L/min = </a:t>
            </a:r>
            <a:r>
              <a:rPr lang="fr-FR" sz="1400" b="1" dirty="0"/>
              <a:t>~13,7 minutes</a:t>
            </a:r>
            <a:br>
              <a:rPr lang="fr-FR" sz="1400" b="1" dirty="0"/>
            </a:br>
            <a:endParaRPr lang="fr-FR" sz="1400" dirty="0"/>
          </a:p>
          <a:p>
            <a:r>
              <a:rPr lang="fr-FR" sz="1400" dirty="0"/>
              <a:t>➡️ </a:t>
            </a:r>
            <a:r>
              <a:rPr lang="fr-FR" sz="1400" b="1" dirty="0"/>
              <a:t>Il est conseillé d’entamer la remontée après 13 minutes</a:t>
            </a:r>
            <a:r>
              <a:rPr lang="fr-FR" sz="1400" dirty="0"/>
              <a:t> de plongée à 25 mètres pour conserver la réserve de sécurité.</a:t>
            </a:r>
          </a:p>
          <a:p>
            <a:endParaRPr lang="fr-FR" sz="140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26272C1-D62F-AF37-007E-488140525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834" y="4914901"/>
            <a:ext cx="3894226" cy="179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2939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4226</TotalTime>
  <Words>4203</Words>
  <Application>Microsoft Office PowerPoint</Application>
  <PresentationFormat>Grand écran</PresentationFormat>
  <Paragraphs>354</Paragraphs>
  <Slides>23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Thème Office</vt:lpstr>
      <vt:lpstr>Exercices d’autonomie </vt:lpstr>
      <vt:lpstr>Exercice 1</vt:lpstr>
      <vt:lpstr>Exercice 1 (corrigé)</vt:lpstr>
      <vt:lpstr>Exercice 2</vt:lpstr>
      <vt:lpstr>Exercice 2 (corrigé)</vt:lpstr>
      <vt:lpstr>Exercice 3</vt:lpstr>
      <vt:lpstr>Exercice 3 (corrigé)</vt:lpstr>
      <vt:lpstr>Exercice 4</vt:lpstr>
      <vt:lpstr>Exercice 4 (corrigé)</vt:lpstr>
      <vt:lpstr>Exercice 5</vt:lpstr>
      <vt:lpstr>Exercice 5 (corrigé)</vt:lpstr>
      <vt:lpstr>Exercice 6</vt:lpstr>
      <vt:lpstr>Exercice 6 (corrigé)</vt:lpstr>
      <vt:lpstr>Exercice 7</vt:lpstr>
      <vt:lpstr>Exercice 7 (corrigé)</vt:lpstr>
      <vt:lpstr>Exercice 8</vt:lpstr>
      <vt:lpstr>Exercice 8 (corrigé)</vt:lpstr>
      <vt:lpstr>Exercice 9</vt:lpstr>
      <vt:lpstr>Exercice 9 (corrigé)</vt:lpstr>
      <vt:lpstr>Exercice 10</vt:lpstr>
      <vt:lpstr>Exercice 10 (corrigé)</vt:lpstr>
      <vt:lpstr>Exercice 11</vt:lpstr>
      <vt:lpstr>Exercice 11 (corrigé)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Garnier Vincent</dc:creator>
  <cp:lastModifiedBy>Garnier Vincent</cp:lastModifiedBy>
  <cp:revision>14</cp:revision>
  <dcterms:created xsi:type="dcterms:W3CDTF">2025-04-04T14:10:16Z</dcterms:created>
  <dcterms:modified xsi:type="dcterms:W3CDTF">2025-05-01T16:15:44Z</dcterms:modified>
</cp:coreProperties>
</file>