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b="1"/>
            </a:pPr>
            <a:r>
              <a:t>Document Presentation_Chapter_8</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9</a:t>
            </a:r>
          </a:p>
        </p:txBody>
      </p:sp>
      <p:sp>
        <p:nvSpPr>
          <p:cNvPr id="3" name="Content Placeholder 2"/>
          <p:cNvSpPr>
            <a:spLocks noGrp="1"/>
          </p:cNvSpPr>
          <p:nvPr>
            <p:ph idx="1"/>
          </p:nvPr>
        </p:nvSpPr>
        <p:spPr/>
        <p:txBody>
          <a:bodyPr/>
          <a:lstStyle/>
          <a:p>
            <a:r>
              <a:rPr sz="1800" b="0"/>
              <a:t> At inception, you should create a list of people who will contribute input as requirements are elicited (Section 8.3) As information from multiple viewpoints is collected, emerging requirements may be inconsistent or conflict with one another . Categorizing all stakeholder information in a way that will allow decision makers to choose internally consistent set of requirements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10</a:t>
            </a:r>
          </a:p>
        </p:txBody>
      </p:sp>
      <p:sp>
        <p:nvSpPr>
          <p:cNvPr id="3" name="Content Placeholder 2"/>
          <p:cNvSpPr>
            <a:spLocks noGrp="1"/>
          </p:cNvSpPr>
          <p:nvPr>
            <p:ph idx="1"/>
          </p:nvPr>
        </p:nvSpPr>
        <p:spPr/>
        <p:txBody>
          <a:bodyPr/>
          <a:lstStyle/>
          <a:p>
            <a:r>
              <a:rPr sz="1800" b="0"/>
              <a:t> “tt is better to know some of the questions than all of the answers,” says James Thurber . “He who asks a question is a fool for five minutes; he who does not ask a question a fool forever.” Chinese proverb CHAPTER 8 UNDERSTANDING REQUIREMENTS 141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11</a:t>
            </a:r>
          </a:p>
        </p:txBody>
      </p:sp>
      <p:sp>
        <p:nvSpPr>
          <p:cNvPr id="3" name="Content Placeholder 2"/>
          <p:cNvSpPr>
            <a:spLocks noGrp="1"/>
          </p:cNvSpPr>
          <p:nvPr>
            <p:ph idx="1"/>
          </p:nvPr>
        </p:nvSpPr>
        <p:spPr/>
        <p:txBody>
          <a:bodyPr/>
          <a:lstStyle/>
          <a:p>
            <a:r>
              <a:rPr sz="1800" b="0"/>
              <a:t> A nonfunctional requirement (NFR) can be described as a quality attribute, a performance attribute or a security attribute, or a general constraint on a system . Nonfunctional requirements are often listed separately in a software requirements specification . A simple table lists NFRs as colwmn labels and software engineering guidelines as row labels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12</a:t>
            </a:r>
          </a:p>
        </p:txBody>
      </p:sp>
      <p:sp>
        <p:nvSpPr>
          <p:cNvPr id="3" name="Content Placeholder 2"/>
          <p:cNvSpPr>
            <a:spLocks noGrp="1"/>
          </p:cNvSpPr>
          <p:nvPr>
            <p:ph idx="1"/>
          </p:nvPr>
        </p:nvSpPr>
        <p:spPr/>
        <p:txBody>
          <a:bodyPr/>
          <a:lstStyle/>
          <a:p>
            <a:r>
              <a:rPr sz="1800" b="0"/>
              <a:t> Meetings (either real or virtual) are conducted and attended by both soft- ware engineers and other stakeholders . Rules for preparation and participation are established . A “definition mechanism” (can be work sheets, flip charts, or wall stickers) is used . The goal is to identify the problem, propose elements of the solution, negotiate different approaches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13</a:t>
            </a:r>
          </a:p>
        </p:txBody>
      </p:sp>
      <p:sp>
        <p:nvSpPr>
          <p:cNvPr id="3" name="Content Placeholder 2"/>
          <p:cNvSpPr>
            <a:spLocks noGrp="1"/>
          </p:cNvSpPr>
          <p:nvPr>
            <p:ph idx="1"/>
          </p:nvPr>
        </p:nvSpPr>
        <p:spPr/>
        <p:txBody>
          <a:bodyPr/>
          <a:lstStyle/>
          <a:p>
            <a:r>
              <a:rPr sz="1800" b="0"/>
              <a:t> The objective is to develop a consensus list of objects, services, constraints, and performance for the system to be built . Object lists can be pinned to the walls of the room using large sheets of paper, stuck to the wall using adhesive-backed sheets, or written on a wall board . At this stage, critique and debate are strictly prohibited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14</a:t>
            </a:r>
          </a:p>
        </p:txBody>
      </p:sp>
      <p:sp>
        <p:nvSpPr>
          <p:cNvPr id="3" name="Content Placeholder 2"/>
          <p:cNvSpPr>
            <a:spLocks noGrp="1"/>
          </p:cNvSpPr>
          <p:nvPr>
            <p:ph idx="1"/>
          </p:nvPr>
        </p:nvSpPr>
        <p:spPr/>
        <p:txBody>
          <a:bodyPr/>
          <a:lstStyle/>
          <a:p>
            <a:r>
              <a:rPr sz="1800" b="0"/>
              <a:t> Stakeholders develop mini-specifications for CHAPTER 8 UNDERSTANDING REQUIREMENTS 145 entries on the lists or by creating a use case (Section 8.4) that involves the object or service . The mini-specs are presented to all stakeholders for discussion . Additions, deletions and further elaboration are made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15</a:t>
            </a:r>
          </a:p>
        </p:txBody>
      </p:sp>
      <p:sp>
        <p:nvSpPr>
          <p:cNvPr id="3" name="Content Placeholder 2"/>
          <p:cNvSpPr>
            <a:spLocks noGrp="1"/>
          </p:cNvSpPr>
          <p:nvPr>
            <p:ph idx="1"/>
          </p:nvPr>
        </p:nvSpPr>
        <p:spPr/>
        <p:txBody>
          <a:bodyPr/>
          <a:lstStyle/>
          <a:p>
            <a:r>
              <a:rPr sz="1800" b="0"/>
              <a:t> Quality function deployment (QFD) is a quality management technique that translates the needs of the customer into technical requirements for software . QFD “concentrates on maximizing customer satisfaction from the software engi- neering process” Exciting requirements go beyond the customer's expecta- tions and prove to be very satisfying when present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16</a:t>
            </a:r>
          </a:p>
        </p:txBody>
      </p:sp>
      <p:sp>
        <p:nvSpPr>
          <p:cNvPr id="3" name="Content Placeholder 2"/>
          <p:cNvSpPr>
            <a:spLocks noGrp="1"/>
          </p:cNvSpPr>
          <p:nvPr>
            <p:ph idx="1"/>
          </p:nvPr>
        </p:nvSpPr>
        <p:spPr/>
        <p:txBody>
          <a:bodyPr/>
          <a:lstStyle/>
          <a:p>
            <a:r>
              <a:rPr sz="1800" b="0"/>
              <a:t> Facilitator: We can do it a couple of different ways, but for now, I'd like to keep things really informal . Marketing person: "I'd log on toa website we'd maintain for all users of SafeHome. develop a usage scenario for access to the home security function. I'd provide my user ID and two levels of passwords"</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17</a:t>
            </a:r>
          </a:p>
        </p:txBody>
      </p:sp>
      <p:sp>
        <p:nvSpPr>
          <p:cNvPr id="3" name="Content Placeholder 2"/>
          <p:cNvSpPr>
            <a:spLocks noGrp="1"/>
          </p:cNvSpPr>
          <p:nvPr>
            <p:ph idx="1"/>
          </p:nvPr>
        </p:nvSpPr>
        <p:spPr/>
        <p:txBody>
          <a:bodyPr/>
          <a:lstStyle/>
          <a:p>
            <a:r>
              <a:rPr sz="1800" b="0"/>
              <a:t> Service-oriented development views a system as an aggregation of services . A service can be “as simple as providing a single function, for example, a request/ response-based mechanism that provides a series of random numbers . A touchpoint represents an opportunity for the user fo interact with the system fo receive a desired service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18</a:t>
            </a:r>
          </a:p>
        </p:txBody>
      </p:sp>
      <p:sp>
        <p:nvSpPr>
          <p:cNvPr id="3" name="Content Placeholder 2"/>
          <p:cNvSpPr>
            <a:spLocks noGrp="1"/>
          </p:cNvSpPr>
          <p:nvPr>
            <p:ph idx="1"/>
          </p:nvPr>
        </p:nvSpPr>
        <p:spPr/>
        <p:txBody>
          <a:bodyPr/>
          <a:lstStyle/>
          <a:p>
            <a:r>
              <a:rPr sz="1800" b="0"/>
              <a:t> Use cases are defined from an actor's point of view . A use case tells a stylized story about how an end user interacts with the system . Actors represent the roles that people (or devices) play as the system operates . An excelent poner on use cases con be downloaded from www.ibm.com / developerworks/ webservices/ library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1</a:t>
            </a:r>
          </a:p>
        </p:txBody>
      </p:sp>
      <p:sp>
        <p:nvSpPr>
          <p:cNvPr id="3" name="Content Placeholder 2"/>
          <p:cNvSpPr>
            <a:spLocks noGrp="1"/>
          </p:cNvSpPr>
          <p:nvPr>
            <p:ph idx="1"/>
          </p:nvPr>
        </p:nvSpPr>
        <p:spPr/>
        <p:txBody>
          <a:bodyPr/>
          <a:lstStyle/>
          <a:p>
            <a:r>
              <a:rPr sz="1800" b="0"/>
              <a:t> Software engineers and other project stakeholders (managers, customers, and end users) all par- ticipate in requirements engineering . The intent of re- quirements engineering is to provide all parties with a written understanding of the problem . Designing and building an elegant computer program that solves the wrong problem serves no one’s needs . Requirements engineering work products are reviewed with stakeholders to ensure that what you do is right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19</a:t>
            </a:r>
          </a:p>
        </p:txBody>
      </p:sp>
      <p:sp>
        <p:nvSpPr>
          <p:cNvPr id="3" name="Content Placeholder 2"/>
          <p:cNvSpPr>
            <a:spLocks noGrp="1"/>
          </p:cNvSpPr>
          <p:nvPr>
            <p:ph idx="1"/>
          </p:nvPr>
        </p:nvSpPr>
        <p:spPr/>
        <p:txBody>
          <a:bodyPr/>
          <a:lstStyle/>
          <a:p>
            <a:r>
              <a:rPr sz="1800" b="0"/>
              <a:t> Jacobson (Jac92) suggests a number of questions that should be answered by a use case: What are the actor's goals? What preconditions should exist before the story begins? What main tasks or functions are performed by the actor? What exceptions might be considered as the story is described? What system information will the actor acquire, produce, or change? What information does the actor desire from the system?</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20</a:t>
            </a:r>
          </a:p>
        </p:txBody>
      </p:sp>
      <p:sp>
        <p:nvSpPr>
          <p:cNvPr id="3" name="Content Placeholder 2"/>
          <p:cNvSpPr>
            <a:spLocks noGrp="1"/>
          </p:cNvSpPr>
          <p:nvPr>
            <p:ph idx="1"/>
          </p:nvPr>
        </p:nvSpPr>
        <p:spPr/>
        <p:txBody>
          <a:bodyPr/>
          <a:lstStyle/>
          <a:p>
            <a:r>
              <a:rPr sz="1800" b="0"/>
              <a:t> The basic use case presents a high-level story that describes the interaction between the actor and the system . In many instances, uses cases are further elaborated to provide considerably G@ovieH more detail about the interaction . Use cases for other homeowner interactions would be developed in a similar manner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21</a:t>
            </a:r>
          </a:p>
        </p:txBody>
      </p:sp>
      <p:sp>
        <p:nvSpPr>
          <p:cNvPr id="3" name="Content Placeholder 2"/>
          <p:cNvSpPr>
            <a:spLocks noGrp="1"/>
          </p:cNvSpPr>
          <p:nvPr>
            <p:ph idx="1"/>
          </p:nvPr>
        </p:nvSpPr>
        <p:spPr/>
        <p:txBody>
          <a:bodyPr/>
          <a:lstStyle/>
          <a:p>
            <a:r>
              <a:rPr sz="1800" b="0"/>
              <a:t> A brief UMLtutorialis presented in Appendix 1 for those who are unfamiliar with the notation . The intent of the analysis model is to provide a description of the required infor- mational, functional, and behavioral domains for a computer-based system . The vast majority of UML-based analysis modeling tools provide automated templates and mechanisms for assessing clarity and consistency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22</a:t>
            </a:r>
          </a:p>
        </p:txBody>
      </p:sp>
      <p:sp>
        <p:nvSpPr>
          <p:cNvPr id="3" name="Content Placeholder 2"/>
          <p:cNvSpPr>
            <a:spLocks noGrp="1"/>
          </p:cNvSpPr>
          <p:nvPr>
            <p:ph idx="1"/>
          </p:nvPr>
        </p:nvSpPr>
        <p:spPr/>
        <p:txBody>
          <a:bodyPr/>
          <a:lstStyle/>
          <a:p>
            <a:r>
              <a:rPr sz="1800" b="0"/>
              <a:t> The system is described from the user's point of view using a scenario-based approach . Scenario-based elements of the requirements model are often the first part of the model that is developed . Each usage scenario implies a set of objects that are ma- nipulated as an actor interacts with the system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23</a:t>
            </a:r>
          </a:p>
        </p:txBody>
      </p:sp>
      <p:sp>
        <p:nvSpPr>
          <p:cNvPr id="3" name="Content Placeholder 2"/>
          <p:cNvSpPr>
            <a:spLocks noGrp="1"/>
          </p:cNvSpPr>
          <p:nvPr>
            <p:ph idx="1"/>
          </p:nvPr>
        </p:nvSpPr>
        <p:spPr/>
        <p:txBody>
          <a:bodyPr/>
          <a:lstStyle/>
          <a:p>
            <a:r>
              <a:rPr sz="1800" b="0"/>
              <a:t> The state diagram is one method for representing the behavior of a system by depicting its states and events that cause the system to change state . A state is any observable mode of behavior; a state indicates what actions are taken as a consequence of a particular event . To illustrate the use of a state diagram, consider software embedded within the SafeHome control panel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24</a:t>
            </a:r>
          </a:p>
        </p:txBody>
      </p:sp>
      <p:sp>
        <p:nvSpPr>
          <p:cNvPr id="3" name="Content Placeholder 2"/>
          <p:cNvSpPr>
            <a:spLocks noGrp="1"/>
          </p:cNvSpPr>
          <p:nvPr>
            <p:ph idx="1"/>
          </p:nvPr>
        </p:nvSpPr>
        <p:spPr/>
        <p:txBody>
          <a:bodyPr/>
          <a:lstStyle/>
          <a:p>
            <a:r>
              <a:rPr sz="1800" b="0"/>
              <a:t> The intent of agile requirements engineering is to transfer ideas from stakehold- ers to the software team rather than create extensive analysis work products . Agile requirements engineering addresses issues that are common in software projects: high requirements volatility, incomplete knowledge of technology, and customers not able to articulate their visions until they see a working prototype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25</a:t>
            </a:r>
          </a:p>
        </p:txBody>
      </p:sp>
      <p:sp>
        <p:nvSpPr>
          <p:cNvPr id="3" name="Content Placeholder 2"/>
          <p:cNvSpPr>
            <a:spLocks noGrp="1"/>
          </p:cNvSpPr>
          <p:nvPr>
            <p:ph idx="1"/>
          </p:nvPr>
        </p:nvSpPr>
        <p:spPr/>
        <p:txBody>
          <a:bodyPr/>
          <a:lstStyle/>
          <a:p>
            <a:r>
              <a:rPr sz="1800" b="0"/>
              <a:t> The best negotiations strive for a “win-win” result . Both parties have to feel they've won or needs to be solved something . Don't be afraid to think out of the box Map out a strategy. Be creative. Be ready fo you're at an impasse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26</a:t>
            </a:r>
          </a:p>
        </p:txBody>
      </p:sp>
      <p:sp>
        <p:nvSpPr>
          <p:cNvPr id="3" name="Content Placeholder 2"/>
          <p:cNvSpPr>
            <a:spLocks noGrp="1"/>
          </p:cNvSpPr>
          <p:nvPr>
            <p:ph idx="1"/>
          </p:nvPr>
        </p:nvSpPr>
        <p:spPr/>
        <p:txBody>
          <a:bodyPr/>
          <a:lstStyle/>
          <a:p>
            <a:r>
              <a:rPr sz="1800" b="0"/>
              <a:t> Handshaking is replacing the traditional handoff of requirements specifications to software teams with a bidirectional communica- tion process called handshaking . The software team proposes solutions to requirements, describes their impact, and communicates their in- tentions to customer representatives . The customer representatives review the proposed solutions, focusing on missing features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27</a:t>
            </a:r>
          </a:p>
        </p:txBody>
      </p:sp>
      <p:sp>
        <p:nvSpPr>
          <p:cNvPr id="3" name="Content Placeholder 2"/>
          <p:cNvSpPr>
            <a:spLocks noGrp="1"/>
          </p:cNvSpPr>
          <p:nvPr>
            <p:ph idx="1"/>
          </p:nvPr>
        </p:nvSpPr>
        <p:spPr/>
        <p:txBody>
          <a:bodyPr/>
          <a:lstStyle/>
          <a:p>
            <a:r>
              <a:rPr sz="1800" b="0"/>
              <a:t> Lisa and Doug appear to be at an impasse, and yet they must negotiate a solution to this problem . Can they both “win” here? Playing the role of a mediator, what would you suggest? m8.7 REQUIREMENTS MONITORING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28</a:t>
            </a:r>
          </a:p>
        </p:txBody>
      </p:sp>
      <p:sp>
        <p:nvSpPr>
          <p:cNvPr id="3" name="Content Placeholder 2"/>
          <p:cNvSpPr>
            <a:spLocks noGrp="1"/>
          </p:cNvSpPr>
          <p:nvPr>
            <p:ph idx="1"/>
          </p:nvPr>
        </p:nvSpPr>
        <p:spPr/>
        <p:txBody>
          <a:bodyPr/>
          <a:lstStyle/>
          <a:p>
            <a:r>
              <a:rPr sz="1800" b="0"/>
              <a:t> Fearturitis describes the practice of trading functional coverage for overall system quality . Flexibilitis happens when software engineers overload product with adapta- tion and configuration facilities . Overly flexible systems are hard to configure and exhibit poor operational performance . The root cause may be developers who use flexibil- ity as a cover for uncertainty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2</a:t>
            </a:r>
          </a:p>
        </p:txBody>
      </p:sp>
      <p:sp>
        <p:nvSpPr>
          <p:cNvPr id="3" name="Content Placeholder 2"/>
          <p:cNvSpPr>
            <a:spLocks noGrp="1"/>
          </p:cNvSpPr>
          <p:nvPr>
            <p:ph idx="1"/>
          </p:nvPr>
        </p:nvSpPr>
        <p:spPr/>
        <p:txBody>
          <a:bodyPr/>
          <a:lstStyle/>
          <a:p>
            <a:r>
              <a:rPr sz="1800" b="0"/>
              <a:t> Requirements engineering establishes a solid base for design and construction . Without it, the resulting software has a high probability of not meeting customer's neeck . It's reasonable to argue that the techniques we'll discuss in this chapter are not a true “solution” to the challenges just noted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29</a:t>
            </a:r>
          </a:p>
        </p:txBody>
      </p:sp>
      <p:sp>
        <p:nvSpPr>
          <p:cNvPr id="3" name="Content Placeholder 2"/>
          <p:cNvSpPr>
            <a:spLocks noGrp="1"/>
          </p:cNvSpPr>
          <p:nvPr>
            <p:ph idx="1"/>
          </p:nvPr>
        </p:nvSpPr>
        <p:spPr/>
        <p:txBody>
          <a:bodyPr/>
          <a:lstStyle/>
          <a:p>
            <a:r>
              <a:rPr sz="1800" b="0"/>
              <a:t> You have been given the responsibility to elicit requirements trom a customer who tells you he is too busy to meet with you . Discuss some of the problems that occur when requirements must be elicited from three or four different customers . Develop a requirements-gathering “kit” that includes a set of guidelines for conducting a requirements meeting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30</a:t>
            </a:r>
          </a:p>
        </p:txBody>
      </p:sp>
      <p:sp>
        <p:nvSpPr>
          <p:cNvPr id="3" name="Content Placeholder 2"/>
          <p:cNvSpPr>
            <a:spLocks noGrp="1"/>
          </p:cNvSpPr>
          <p:nvPr>
            <p:ph idx="1"/>
          </p:nvPr>
        </p:nvSpPr>
        <p:spPr/>
        <p:txBody>
          <a:bodyPr/>
          <a:lstStyle/>
          <a:p>
            <a:r>
              <a:rPr sz="1800" b="0"/>
              <a:t> Use case modeling is often the driver for the creation of all other aspects of the analysis model . A wide variety of information sources on requirements engineering and analysis is avail- able on the Internet . An up-to-date list of World Wide Web references that are relevant to requirements engineering can be found at the SEPA website: www.mhhe.com/ pressman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3</a:t>
            </a:r>
          </a:p>
        </p:txBody>
      </p:sp>
      <p:sp>
        <p:nvSpPr>
          <p:cNvPr id="3" name="Content Placeholder 2"/>
          <p:cNvSpPr>
            <a:spLocks noGrp="1"/>
          </p:cNvSpPr>
          <p:nvPr>
            <p:ph idx="1"/>
          </p:nvPr>
        </p:nvSpPr>
        <p:spPr/>
        <p:txBody>
          <a:bodyPr/>
          <a:lstStyle/>
          <a:p>
            <a:r>
              <a:rPr sz="1800" b="0"/>
              <a:t> Requirements engineering encompasses seven distinct tasks: inception, elic- itation, elaboration, negotiation, specification, validation, and management . Most projects begin when a business need is identified or a potential new market or service is discovered . As product development cycles shorten, there are pres- sures to streamline requirements engineering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4</a:t>
            </a:r>
          </a:p>
        </p:txBody>
      </p:sp>
      <p:sp>
        <p:nvSpPr>
          <p:cNvPr id="3" name="Content Placeholder 2"/>
          <p:cNvSpPr>
            <a:spLocks noGrp="1"/>
          </p:cNvSpPr>
          <p:nvPr>
            <p:ph idx="1"/>
          </p:nvPr>
        </p:nvSpPr>
        <p:spPr/>
        <p:txBody>
          <a:bodyPr/>
          <a:lstStyle/>
          <a:p>
            <a:r>
              <a:rPr sz="1800" b="0"/>
              <a:t> Elicitation is to establish business goals for a computer-based system . Goals Engineering should be specified precisely and serve as the basis for requirements elaboration, verification/validation, conflict management, negotiation, explanation, and evolution . Problems of scope occur when the boundary of the system is to gain a clear ill-defined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5</a:t>
            </a:r>
          </a:p>
        </p:txBody>
      </p:sp>
      <p:sp>
        <p:nvSpPr>
          <p:cNvPr id="3" name="Content Placeholder 2"/>
          <p:cNvSpPr>
            <a:spLocks noGrp="1"/>
          </p:cNvSpPr>
          <p:nvPr>
            <p:ph idx="1"/>
          </p:nvPr>
        </p:nvSpPr>
        <p:spPr/>
        <p:txBody>
          <a:bodyPr/>
          <a:lstStyle/>
          <a:p>
            <a:r>
              <a:rPr sz="1800" b="0"/>
              <a:t> There should be no winner and no loser in an effective negotia- fion. Both sides win, because a “deal” that both can live with is solidified . Elaboration is driven by the creation and refinement of user scenarios that describe how the end user (and other actors) will interact with the system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6</a:t>
            </a:r>
          </a:p>
        </p:txBody>
      </p:sp>
      <p:sp>
        <p:nvSpPr>
          <p:cNvPr id="3" name="Content Placeholder 2"/>
          <p:cNvSpPr>
            <a:spLocks noGrp="1"/>
          </p:cNvSpPr>
          <p:nvPr>
            <p:ph idx="1"/>
          </p:nvPr>
        </p:nvSpPr>
        <p:spPr/>
        <p:txBody>
          <a:bodyPr/>
          <a:lstStyle/>
          <a:p>
            <a:r>
              <a:rPr sz="1800" b="0"/>
              <a:t> A software requirements specification (SRS) is a work product that is created when a detailed de- scribing of all aspects of the software to be built must be specified before the project is to commence . Karl Wiegers of Process Impact Inc. has developed a worthwhile template for those who must create a complete SRS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7</a:t>
            </a:r>
          </a:p>
        </p:txBody>
      </p:sp>
      <p:sp>
        <p:nvSpPr>
          <p:cNvPr id="3" name="Content Placeholder 2"/>
          <p:cNvSpPr>
            <a:spLocks noGrp="1"/>
          </p:cNvSpPr>
          <p:nvPr>
            <p:ph idx="1"/>
          </p:nvPr>
        </p:nvSpPr>
        <p:spPr/>
        <p:txBody>
          <a:bodyPr/>
          <a:lstStyle/>
          <a:p>
            <a:r>
              <a:rPr sz="1800" b="0"/>
              <a:t> Requirements management is a set of activities that help the project team identify, control, and track requirements and changes to requirements at any time as the project proceeds . The more critical the quality requirement is, the greater the need to state it in quantifiable terms . The probability of a successful unauthorized database intrusion should be less than 0.0001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ctr">
              <a:defRPr sz="3000" b="1"/>
            </a:pPr>
            <a:r>
              <a:t>Summary Slide 8</a:t>
            </a:r>
          </a:p>
        </p:txBody>
      </p:sp>
      <p:sp>
        <p:nvSpPr>
          <p:cNvPr id="3" name="Content Placeholder 2"/>
          <p:cNvSpPr>
            <a:spLocks noGrp="1"/>
          </p:cNvSpPr>
          <p:nvPr>
            <p:ph idx="1"/>
          </p:nvPr>
        </p:nvSpPr>
        <p:spPr/>
        <p:txBody>
          <a:bodyPr/>
          <a:lstStyle/>
          <a:p>
            <a:r>
              <a:rPr sz="1800" b="0"/>
              <a:t> Stakeholders are anyone who has a direct interest in or benefits from the system that is to be developed . Formal requirements management is initiated only for large projects that have hundreds of identifiable requirements . Many additional requirements management tools can be found at the Volvere Requirements resources site at www.volere.co.uk/tools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