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4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b="1"/>
            </a:pPr>
            <a:r>
              <a:t>Summary Presentation_Chapter_9</a:t>
            </a:r>
          </a:p>
        </p:txBody>
      </p:sp>
      <p:sp>
        <p:nvSpPr>
          <p:cNvPr id="3" name="Subtitle 2"/>
          <p:cNvSpPr>
            <a:spLocks noGrp="1"/>
          </p:cNvSpPr>
          <p:nvPr>
            <p:ph type="subTitle" idx="1"/>
          </p:nvPr>
        </p:nvSpPr>
        <p:spPr/>
        <p:txBody>
          <a:bodyPr/>
          <a:lstStyle/>
          <a:p>
            <a:r>
              <a:rPr lang="en-US" b="1" u="sng" dirty="0"/>
              <a:t>REQUIREMENTS MODELING:</a:t>
            </a:r>
          </a:p>
          <a:p>
            <a:r>
              <a:rPr lang="en-US" b="1" dirty="0">
                <a:solidFill>
                  <a:srgbClr val="FF0000"/>
                </a:solidFill>
              </a:rPr>
              <a:t>Scenario-Based Methods</a:t>
            </a:r>
            <a:endParaRPr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9</a:t>
            </a:r>
          </a:p>
        </p:txBody>
      </p:sp>
      <p:sp>
        <p:nvSpPr>
          <p:cNvPr id="3" name="Content Placeholder 2"/>
          <p:cNvSpPr>
            <a:spLocks noGrp="1"/>
          </p:cNvSpPr>
          <p:nvPr>
            <p:ph idx="1"/>
          </p:nvPr>
        </p:nvSpPr>
        <p:spPr/>
        <p:txBody>
          <a:bodyPr/>
          <a:lstStyle/>
          <a:p>
            <a:r>
              <a:rPr sz="1800" b="0"/>
              <a:t> The SafeHome home surveillance function (subsystem) identifies the following functions (an abbreviated list) that are performed by the homeowner actor: Select camera to view. Replay camera output. Display camera views in a PC window. Control pan and zoom for aspecific camera. Access camera surveillance via the Internet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10</a:t>
            </a:r>
          </a:p>
        </p:txBody>
      </p:sp>
      <p:sp>
        <p:nvSpPr>
          <p:cNvPr id="3" name="Content Placeholder 2"/>
          <p:cNvSpPr>
            <a:spLocks noGrp="1"/>
          </p:cNvSpPr>
          <p:nvPr>
            <p:ph idx="1"/>
          </p:nvPr>
        </p:nvSpPr>
        <p:spPr/>
        <p:txBody>
          <a:bodyPr/>
          <a:lstStyle/>
          <a:p>
            <a:r>
              <a:rPr sz="1800" b="0"/>
              <a:t> A description of alternative interactions is essential for a complete understand- ing of the function that is being described by a use case . Each step in the primary scenario is evaluated by asking the following questions: Can the actor take some other action at this point? Is it possible that the actor will encounter some error condition? If so, what might it be? Is the actor encounter some other behavior that is invoked by some event outside the actor’s control?</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11</a:t>
            </a:r>
          </a:p>
        </p:txBody>
      </p:sp>
      <p:sp>
        <p:nvSpPr>
          <p:cNvPr id="3" name="Content Placeholder 2"/>
          <p:cNvSpPr>
            <a:spLocks noGrp="1"/>
          </p:cNvSpPr>
          <p:nvPr>
            <p:ph idx="1"/>
          </p:nvPr>
        </p:nvSpPr>
        <p:spPr/>
        <p:txBody>
          <a:bodyPr/>
          <a:lstStyle/>
          <a:p>
            <a:r>
              <a:rPr sz="1800" b="0"/>
              <a:t> An exception describes a situation (either a failure con- dition or an alternative chosen by the actor) that causes the system to exhibit somewhat different behavior . Cockburn recommends a “brainstorming” session to derive a rea- sonably complete set of exceptions for each use case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12</a:t>
            </a:r>
          </a:p>
        </p:txBody>
      </p:sp>
      <p:sp>
        <p:nvSpPr>
          <p:cNvPr id="3" name="Content Placeholder 2"/>
          <p:cNvSpPr>
            <a:spLocks noGrp="1"/>
          </p:cNvSpPr>
          <p:nvPr>
            <p:ph idx="1"/>
          </p:nvPr>
        </p:nvSpPr>
        <p:spPr/>
        <p:txBody>
          <a:bodyPr/>
          <a:lstStyle/>
          <a:p>
            <a:r>
              <a:rPr sz="1800" b="0"/>
              <a:t> Use case: Access camera surveillance via the Internet —display camera views (ACS-DCV) Scenario lists specific actions that are required by the actor and the appropriate system responses . Exceptions identify the situations uncovered as the preliminary use case is refined (Section 9.2). Additional headings may or may not be included and are reasonably self-explanatory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13</a:t>
            </a:r>
          </a:p>
        </p:txBody>
      </p:sp>
      <p:sp>
        <p:nvSpPr>
          <p:cNvPr id="3" name="Content Placeholder 2"/>
          <p:cNvSpPr>
            <a:spLocks noGrp="1"/>
          </p:cNvSpPr>
          <p:nvPr>
            <p:ph idx="1"/>
          </p:nvPr>
        </p:nvSpPr>
        <p:spPr/>
        <p:txBody>
          <a:bodyPr/>
          <a:lstStyle/>
          <a:p>
            <a:r>
              <a:rPr sz="1800" b="0"/>
              <a:t> A use case focuses on function and behavioral requirements and is generally inappro- priate for nonfunctional requirements . For situations in which the requirements model must have significant detail and precision, a use case may not be sufficient . scenario-based modeling is appropriate for a significant majority of all situations that you will encounter as a software engineer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14</a:t>
            </a:r>
          </a:p>
        </p:txBody>
      </p:sp>
      <p:sp>
        <p:nvSpPr>
          <p:cNvPr id="3" name="Content Placeholder 2"/>
          <p:cNvSpPr>
            <a:spLocks noGrp="1"/>
          </p:cNvSpPr>
          <p:nvPr>
            <p:ph idx="1"/>
          </p:nvPr>
        </p:nvSpPr>
        <p:spPr/>
        <p:txBody>
          <a:bodyPr/>
          <a:lstStyle/>
          <a:p>
            <a:r>
              <a:rPr sz="1800" b="0"/>
              <a:t> The objective of requirements modeling is to create a variety of representations that describe what the customer requires, establish a basis for the creation of a software design . Scenario-based models depict software requirements from the user's point of view . Use cases, along with the activity and swimlane diagrams, are procedurally oriented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15</a:t>
            </a:r>
          </a:p>
        </p:txBody>
      </p:sp>
      <p:sp>
        <p:nvSpPr>
          <p:cNvPr id="3" name="Content Placeholder 2"/>
          <p:cNvSpPr>
            <a:spLocks noGrp="1"/>
          </p:cNvSpPr>
          <p:nvPr>
            <p:ph idx="1"/>
          </p:nvPr>
        </p:nvSpPr>
        <p:spPr/>
        <p:txBody>
          <a:bodyPr/>
          <a:lstStyle/>
          <a:p>
            <a:r>
              <a:rPr sz="1800" b="0"/>
              <a:t> Public works for a large city has decided to develop a Web-based pothole tracking and repair system (PHTRS) Citizens can log onto a website and report the location and severity of potholes . Use cases can serve as the foundation for all requirements modeling approaches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16</a:t>
            </a:r>
          </a:p>
        </p:txBody>
      </p:sp>
      <p:sp>
        <p:nvSpPr>
          <p:cNvPr id="3" name="Content Placeholder 2"/>
          <p:cNvSpPr>
            <a:spLocks noGrp="1"/>
          </p:cNvSpPr>
          <p:nvPr>
            <p:ph idx="1"/>
          </p:nvPr>
        </p:nvSpPr>
        <p:spPr/>
        <p:txBody>
          <a:bodyPr/>
          <a:lstStyle/>
          <a:p>
            <a:r>
              <a:rPr sz="1800" b="0"/>
              <a:t> SEPA has a list of World Wide Web references that are relevant to analysis modeling . An up-to-date list of Web references can be found at the SEPA website: www.mhhe.com/pressman . available on the Internet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1</a:t>
            </a:r>
          </a:p>
        </p:txBody>
      </p:sp>
      <p:sp>
        <p:nvSpPr>
          <p:cNvPr id="3" name="Content Placeholder 2"/>
          <p:cNvSpPr>
            <a:spLocks noGrp="1"/>
          </p:cNvSpPr>
          <p:nvPr>
            <p:ph idx="1"/>
          </p:nvPr>
        </p:nvSpPr>
        <p:spPr/>
        <p:txBody>
          <a:bodyPr/>
          <a:lstStyle/>
          <a:p>
            <a:r>
              <a:rPr sz="1800" b="0" dirty="0"/>
              <a:t> The requirements model'— actually a set of models— is the first technical representation of a system . The written word is a wonderful vehicle for </a:t>
            </a:r>
            <a:r>
              <a:rPr sz="1800" b="0" dirty="0" err="1"/>
              <a:t>communice</a:t>
            </a:r>
            <a:r>
              <a:rPr sz="1800" b="0" dirty="0"/>
              <a:t> </a:t>
            </a:r>
            <a:r>
              <a:rPr sz="1800" b="0" dirty="0" err="1"/>
              <a:t>tion</a:t>
            </a:r>
            <a:r>
              <a:rPr sz="1800" b="0" dirty="0"/>
              <a:t>, but it is not necessarily the best way to represent the requirements for computer software . Scenario-based modeling produces a </a:t>
            </a:r>
            <a:r>
              <a:rPr sz="1800" b="0" dirty="0" err="1"/>
              <a:t>textoriented</a:t>
            </a:r>
            <a:r>
              <a:rPr sz="1800" b="0" dirty="0"/>
              <a:t> representation call a “use case” The use case describes a specific interaction in a manner that can be informal or more structured and formal in nature .</a:t>
            </a:r>
          </a:p>
        </p:txBody>
      </p:sp>
      <p:sp>
        <p:nvSpPr>
          <p:cNvPr id="4" name="Rectangle 3"/>
          <p:cNvSpPr/>
          <p:nvPr/>
        </p:nvSpPr>
        <p:spPr>
          <a:xfrm>
            <a:off x="457200" y="6858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2</a:t>
            </a:r>
          </a:p>
        </p:txBody>
      </p:sp>
      <p:sp>
        <p:nvSpPr>
          <p:cNvPr id="3" name="Content Placeholder 2"/>
          <p:cNvSpPr>
            <a:spLocks noGrp="1"/>
          </p:cNvSpPr>
          <p:nvPr>
            <p:ph idx="1"/>
          </p:nvPr>
        </p:nvSpPr>
        <p:spPr/>
        <p:txBody>
          <a:bodyPr/>
          <a:lstStyle/>
          <a:p>
            <a:r>
              <a:rPr sz="1800" b="0" dirty="0"/>
              <a:t> Requirements analysis allows you to elaborate on basic requirements established during the inception, elicitation, and negotiation tasks that are part of requirements engineering . The analysis model (and the software requirements specification) provides the developer and the customer with the means to assess quality once software is built . In this chapter, we focus on scenario-based modeling—a technique that is growing increasingly popular .</a:t>
            </a:r>
          </a:p>
        </p:txBody>
      </p:sp>
      <p:sp>
        <p:nvSpPr>
          <p:cNvPr id="4" name="Rectangle 3"/>
          <p:cNvSpPr/>
          <p:nvPr/>
        </p:nvSpPr>
        <p:spPr>
          <a:xfrm>
            <a:off x="457200" y="6858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3</a:t>
            </a:r>
          </a:p>
        </p:txBody>
      </p:sp>
      <p:sp>
        <p:nvSpPr>
          <p:cNvPr id="3" name="Content Placeholder 2"/>
          <p:cNvSpPr>
            <a:spLocks noGrp="1"/>
          </p:cNvSpPr>
          <p:nvPr>
            <p:ph idx="1"/>
          </p:nvPr>
        </p:nvSpPr>
        <p:spPr/>
        <p:txBody>
          <a:bodyPr/>
          <a:lstStyle/>
          <a:p>
            <a:r>
              <a:rPr sz="1800" b="0"/>
              <a:t> The analysis model bridges the gap between a .sys- tem-level description that describes overall system or business functionality as it is achieved by applying software, hardware, data, human, and other system elements . The analyst should model what is known and use that model as the basis for design of the software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4</a:t>
            </a:r>
          </a:p>
        </p:txBody>
      </p:sp>
      <p:sp>
        <p:nvSpPr>
          <p:cNvPr id="3" name="Content Placeholder 2"/>
          <p:cNvSpPr>
            <a:spLocks noGrp="1"/>
          </p:cNvSpPr>
          <p:nvPr>
            <p:ph idx="1"/>
          </p:nvPr>
        </p:nvSpPr>
        <p:spPr/>
        <p:txBody>
          <a:bodyPr/>
          <a:lstStyle/>
          <a:p>
            <a:r>
              <a:rPr sz="1800" b="0"/>
              <a:t> Domain analysis doesn’t look at a specific application, but tother ot the domain in which the application resides . The intent is to identify common prob- lem solving elements applicable to all applications within the domain . The goal of domain analysis is straightforward: to find or create analysis classes and/or analysis patterns that are broadly applicable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5</a:t>
            </a:r>
          </a:p>
        </p:txBody>
      </p:sp>
      <p:sp>
        <p:nvSpPr>
          <p:cNvPr id="3" name="Content Placeholder 2"/>
          <p:cNvSpPr>
            <a:spLocks noGrp="1"/>
          </p:cNvSpPr>
          <p:nvPr>
            <p:ph idx="1"/>
          </p:nvPr>
        </p:nvSpPr>
        <p:spPr/>
        <p:txBody>
          <a:bodyPr/>
          <a:lstStyle/>
          <a:p>
            <a:r>
              <a:rPr sz="1800" b="0"/>
              <a:t> The role of a domain analyst® is to discover and define analysis patterns, analysis classes, and related information that may be used by many people working on similar but not neces- sarily the same applications . The role is similar to the job of a toolsmith in a heavy manufacturing environment . Figure 9.2 illustrates key inputs and outputs for the domain analysis process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6</a:t>
            </a:r>
          </a:p>
        </p:txBody>
      </p:sp>
      <p:sp>
        <p:nvSpPr>
          <p:cNvPr id="3" name="Content Placeholder 2"/>
          <p:cNvSpPr>
            <a:spLocks noGrp="1"/>
          </p:cNvSpPr>
          <p:nvPr>
            <p:ph idx="1"/>
          </p:nvPr>
        </p:nvSpPr>
        <p:spPr/>
        <p:txBody>
          <a:bodyPr/>
          <a:lstStyle/>
          <a:p>
            <a:r>
              <a:rPr sz="1800" b="0"/>
              <a:t> Doug: "We can save time and effort if both interfaces are nearly identical, implemented with the same code" Tom DeMarco: "Once you're hooked, the old easy pleasures of system building are never again enough to satisfy you" The requirements model presents the problem from a different point of view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7</a:t>
            </a:r>
          </a:p>
        </p:txBody>
      </p:sp>
      <p:sp>
        <p:nvSpPr>
          <p:cNvPr id="3" name="Content Placeholder 2"/>
          <p:cNvSpPr>
            <a:spLocks noGrp="1"/>
          </p:cNvSpPr>
          <p:nvPr>
            <p:ph idx="1"/>
          </p:nvPr>
        </p:nvSpPr>
        <p:spPr/>
        <p:txBody>
          <a:bodyPr/>
          <a:lstStyle/>
          <a:p>
            <a:r>
              <a:rPr sz="1800" b="0"/>
              <a:t> Analysis modeling leads to the derivation of one or more of these modeling el- ements . Flow-oriented elements represent the system as an information transform, depicting how data objects are transformed as they flow through var- ious system functions . Use cases are simply an aid to defining what exists outside the system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000" b="1"/>
            </a:pPr>
            <a:r>
              <a:t>Summary Slide 8</a:t>
            </a:r>
          </a:p>
        </p:txBody>
      </p:sp>
      <p:sp>
        <p:nvSpPr>
          <p:cNvPr id="3" name="Content Placeholder 2"/>
          <p:cNvSpPr>
            <a:spLocks noGrp="1"/>
          </p:cNvSpPr>
          <p:nvPr>
            <p:ph idx="1"/>
          </p:nvPr>
        </p:nvSpPr>
        <p:spPr/>
        <p:txBody>
          <a:bodyPr/>
          <a:lstStyle/>
          <a:p>
            <a:r>
              <a:rPr sz="1800" b="0"/>
              <a:t> UML will be used as the modeling notation throughout this book . Use cases are a particularly important part of analysis modeling for user interfaces . Interface analysis and design is discussed in detail in Chapter 15 . Appendix 1 provides a brief tutorial for readers who may be unfamiliar with basic UML notation .</a:t>
            </a:r>
          </a:p>
        </p:txBody>
      </p:sp>
      <p:sp>
        <p:nvSpPr>
          <p:cNvPr id="4" name="Rectangle 3"/>
          <p:cNvSpPr/>
          <p:nvPr/>
        </p:nvSpPr>
        <p:spPr>
          <a:xfrm>
            <a:off x="457200" y="914400"/>
            <a:ext cx="914400" cy="914400"/>
          </a:xfrm>
          <a:prstGeom prst="rect">
            <a:avLst/>
          </a:prstGeom>
          <a:solidFill>
            <a:srgbClr val="0070C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TotalTime>
  <Words>1045</Words>
  <Application>Microsoft Office PowerPoint</Application>
  <PresentationFormat>On-screen Show (4:3)</PresentationFormat>
  <Paragraphs>35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Summary Presentation_Chapter_9</vt:lpstr>
      <vt:lpstr>Summary Slide 1</vt:lpstr>
      <vt:lpstr>Summary Slide 2</vt:lpstr>
      <vt:lpstr>Summary Slide 3</vt:lpstr>
      <vt:lpstr>Summary Slide 4</vt:lpstr>
      <vt:lpstr>Summary Slide 5</vt:lpstr>
      <vt:lpstr>Summary Slide 6</vt:lpstr>
      <vt:lpstr>Summary Slide 7</vt:lpstr>
      <vt:lpstr>Summary Slide 8</vt:lpstr>
      <vt:lpstr>Summary Slide 9</vt:lpstr>
      <vt:lpstr>Summary Slide 10</vt:lpstr>
      <vt:lpstr>Summary Slide 11</vt:lpstr>
      <vt:lpstr>Summary Slide 12</vt:lpstr>
      <vt:lpstr>Summary Slide 13</vt:lpstr>
      <vt:lpstr>Summary Slide 14</vt:lpstr>
      <vt:lpstr>Summary Slide 15</vt:lpstr>
      <vt:lpstr>Summary Slide 16</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Presentation_Chapter_9</dc:title>
  <dc:subject/>
  <dc:creator/>
  <cp:keywords/>
  <dc:description>generated using python-pptx</dc:description>
  <cp:lastModifiedBy>Jeremy -®98</cp:lastModifiedBy>
  <cp:revision>3</cp:revision>
  <dcterms:created xsi:type="dcterms:W3CDTF">2013-01-27T09:14:16Z</dcterms:created>
  <dcterms:modified xsi:type="dcterms:W3CDTF">2024-10-13T13:24:32Z</dcterms:modified>
  <cp:category/>
</cp:coreProperties>
</file>