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4C7EB-9FCC-43E1-BD33-1CB027166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F27EE3-95D0-49A6-A487-0EC734F92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0A8671-D9D7-4675-9159-347D1FCB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2ECC-95A1-47D8-8189-7D775396CF45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210EA2-8592-4F27-8637-CCACB804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EBE88-F6A6-4616-A051-D6C2DB10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9DA3-B131-4A19-8E72-FA82B7E79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24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C0B1A-CF86-4F43-BCF0-8EA5F513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183074-11E5-4BCA-9287-A63645445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B4622B-D02A-417B-9418-EB671D4B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2ECC-95A1-47D8-8189-7D775396CF45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F1EAFD-3F68-498B-9CF3-76762E39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E2031A-4289-494D-9707-B3C487CE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9DA3-B131-4A19-8E72-FA82B7E79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0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B5C3A6-5D70-4E16-8323-7DB183B9E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AF579C-5F4B-4181-BF61-8BDFCC044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8C17A2-661D-434D-BA7F-33AF50F5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2ECC-95A1-47D8-8189-7D775396CF45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2794A-18E5-42F9-9292-E54A6F85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608793-7085-4702-ABF8-4E01723A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9DA3-B131-4A19-8E72-FA82B7E79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59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FCC7A-E69B-4E8D-AFE2-6BEDAD70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8FD689-1CE5-4EFC-9B34-9EFD4CD3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4DCA33-EA7E-489A-8C72-DB56B7CE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2ECC-95A1-47D8-8189-7D775396CF45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843F09-CB42-4C63-A71C-BE42E582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AEC546-CC5A-41C8-AABE-8379D180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9DA3-B131-4A19-8E72-FA82B7E79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46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B4E39-F1F6-4A68-9145-F2B3519E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DA1840-A870-4091-B434-7DC843637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4902BF-D9B4-4D03-97CE-FAD0BF93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2ECC-95A1-47D8-8189-7D775396CF45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B8FE90-418A-408B-AF9E-04CEF163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9E3C7F-2A7F-4EB3-823A-58A66515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9DA3-B131-4A19-8E72-FA82B7E79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E8650-6657-49B3-9CD5-495492E1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4B15A-6850-4AE8-87F2-A80C17E1E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442239-4848-4D92-B0DC-AE15C33A2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775BB2-A2DF-402B-AA16-1F4ECE22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2ECC-95A1-47D8-8189-7D775396CF45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12F057-14CE-4930-9BCD-983267F5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B46050-C610-4E4E-9E03-A9B5D6BC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9DA3-B131-4A19-8E72-FA82B7E79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83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7FEB1-D48F-4B3A-B181-A0E2652C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A2C970-7B41-4C41-87BD-51CFC3853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07E74B-619D-46A5-A664-3FD4D4B5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C23C11-98F1-4A99-AB1F-794B2DE5B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6C01CFF-D77D-4DFF-AAE3-AFE6F933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28BD19-42C1-459B-B584-E6E44C19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2ECC-95A1-47D8-8189-7D775396CF45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5642DC-BB57-4835-9B32-DB53A107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4C99F0-C815-4B40-A2B7-0412E7F6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9DA3-B131-4A19-8E72-FA82B7E79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89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77FD4-7A67-4F36-9C64-6D2C0BA4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12A381-A39B-42E9-93A1-71A0BED9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2ECC-95A1-47D8-8189-7D775396CF45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372406-8F09-4BFB-AA39-E12FADF9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45395A-5CC0-4934-965A-9B2498E6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9DA3-B131-4A19-8E72-FA82B7E79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57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A18CBF-D209-4BFD-BB2A-52640B5A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2ECC-95A1-47D8-8189-7D775396CF45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E14B52-E794-46D2-A430-83DF0056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FE06DA-BF7F-41AF-9929-76DA6BE5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9DA3-B131-4A19-8E72-FA82B7E79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3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295FB-223F-4759-BEC2-3442BF13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BA00C-A008-430A-A794-2FF2416C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F7E2CC-F70F-4B7E-BD2A-7F882D17C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8A40B1-E976-4285-A4CA-679BC2AA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2ECC-95A1-47D8-8189-7D775396CF45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AF5010-76FF-47A6-A0B9-B28284D2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EABE88-F3CE-491E-9D76-E862EF92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9DA3-B131-4A19-8E72-FA82B7E79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8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90AB0-67E1-45EF-950D-B6CA0CA7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0F33B2-844B-444F-AEE5-756DF58B5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EA8AA5-DF60-4637-9FF5-7F3DC44D9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EF10D8-61FD-40A8-84BF-242F5392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2ECC-95A1-47D8-8189-7D775396CF45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4FDD46-395B-4B06-8286-B4C9A65F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6157E3-729D-4870-A1D8-F2E4367F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9DA3-B131-4A19-8E72-FA82B7E79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14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2E3FBF-B5F4-474F-822A-D3FE96F7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B98060-70BB-41FC-B86C-D3556B27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2E2C7E-C4DB-4BEB-B5A7-168A85CC0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52ECC-95A1-47D8-8189-7D775396CF45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9FF3D9-ECC5-4244-9002-0C86CB58F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37209A-B26D-4275-AA65-A800260A8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9DA3-B131-4A19-8E72-FA82B7E792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82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DF163-EC8D-4156-BDF4-5279CA45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5865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/>
              <a:t>CAHIER DES CHARGES</a:t>
            </a:r>
            <a:br>
              <a:rPr lang="fr-FR" dirty="0"/>
            </a:br>
            <a:r>
              <a:rPr lang="fr-FR" dirty="0"/>
              <a:t>Hôpital de </a:t>
            </a:r>
            <a:r>
              <a:rPr lang="fr-FR" dirty="0" err="1"/>
              <a:t>Raccoon</a:t>
            </a:r>
            <a:r>
              <a:rPr lang="fr-FR" dirty="0"/>
              <a:t> City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FFBA44-CED2-49BB-AE90-2FDDEDB01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" y="15904"/>
            <a:ext cx="1259922" cy="125992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2D2B2AC-E492-4CD9-AC41-5C77405463EC}"/>
              </a:ext>
            </a:extLst>
          </p:cNvPr>
          <p:cNvSpPr txBox="1"/>
          <p:nvPr/>
        </p:nvSpPr>
        <p:spPr>
          <a:xfrm>
            <a:off x="19573" y="6611264"/>
            <a:ext cx="1325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© Delta Initiative - 2022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97E228-1EC7-A042-5109-0DD7EAE58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496" y="3429000"/>
            <a:ext cx="2509007" cy="250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6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DF163-EC8D-4156-BDF4-5279CA45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033" y="389622"/>
            <a:ext cx="9501929" cy="860338"/>
          </a:xfrm>
        </p:spPr>
        <p:txBody>
          <a:bodyPr>
            <a:normAutofit fontScale="90000"/>
          </a:bodyPr>
          <a:lstStyle/>
          <a:p>
            <a:r>
              <a:rPr lang="fr-FR" dirty="0"/>
              <a:t>USECASE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0D1509-89C0-4EA2-A728-A9D13EB29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9118" y="5469277"/>
            <a:ext cx="1080000" cy="9182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F4D860-9C84-4332-9F57-AA8EC89EF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" y="15904"/>
            <a:ext cx="1259922" cy="125992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9730CF9-F5FE-4ACA-BBF1-3B2188EE5F19}"/>
              </a:ext>
            </a:extLst>
          </p:cNvPr>
          <p:cNvSpPr txBox="1"/>
          <p:nvPr/>
        </p:nvSpPr>
        <p:spPr>
          <a:xfrm>
            <a:off x="19573" y="6611264"/>
            <a:ext cx="1325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© Delta Initiative - 2022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4A42B91-DD35-9A89-E95F-DCB8107EF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44" y="1225927"/>
            <a:ext cx="7106106" cy="51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5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DF163-EC8D-4156-BDF4-5279CA45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033" y="389622"/>
            <a:ext cx="9501929" cy="860338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CLASSE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0D1509-89C0-4EA2-A728-A9D13EB29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9118" y="5497852"/>
            <a:ext cx="1080000" cy="86105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F4D860-9C84-4332-9F57-AA8EC89EF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" y="15904"/>
            <a:ext cx="1259922" cy="125992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9730CF9-F5FE-4ACA-BBF1-3B2188EE5F19}"/>
              </a:ext>
            </a:extLst>
          </p:cNvPr>
          <p:cNvSpPr txBox="1"/>
          <p:nvPr/>
        </p:nvSpPr>
        <p:spPr>
          <a:xfrm>
            <a:off x="19573" y="6611264"/>
            <a:ext cx="1325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© Delta Initiative - 2022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FFA4BB-B488-3160-B457-8B3A1E0D7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6964" y="1275826"/>
            <a:ext cx="4318072" cy="531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5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DF163-EC8D-4156-BDF4-5279CA45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033" y="389622"/>
            <a:ext cx="9501929" cy="860338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SEQUENCE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0D1509-89C0-4EA2-A728-A9D13EB29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9118" y="5400468"/>
            <a:ext cx="1080000" cy="10558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F4D860-9C84-4332-9F57-AA8EC89EF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" y="15904"/>
            <a:ext cx="1259922" cy="125992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9730CF9-F5FE-4ACA-BBF1-3B2188EE5F19}"/>
              </a:ext>
            </a:extLst>
          </p:cNvPr>
          <p:cNvSpPr txBox="1"/>
          <p:nvPr/>
        </p:nvSpPr>
        <p:spPr>
          <a:xfrm>
            <a:off x="19573" y="6611264"/>
            <a:ext cx="1325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© Delta Initiative - 2022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6EDFF4-48AA-9078-A825-491A960FF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03" y="1275826"/>
            <a:ext cx="6779187" cy="481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3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DF163-EC8D-4156-BDF4-5279CA45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033" y="389622"/>
            <a:ext cx="9501929" cy="860338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D’ACTIVITE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0D1509-89C0-4EA2-A728-A9D13EB29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9118" y="5495383"/>
            <a:ext cx="1080000" cy="8659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F4D860-9C84-4332-9F57-AA8EC89EF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" y="15904"/>
            <a:ext cx="1259922" cy="125992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9730CF9-F5FE-4ACA-BBF1-3B2188EE5F19}"/>
              </a:ext>
            </a:extLst>
          </p:cNvPr>
          <p:cNvSpPr txBox="1"/>
          <p:nvPr/>
        </p:nvSpPr>
        <p:spPr>
          <a:xfrm>
            <a:off x="19573" y="6611264"/>
            <a:ext cx="1325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© Delta Initiative - 2022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89B369C-C6EA-0B2B-CD90-904C396CD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38" y="1275826"/>
            <a:ext cx="5840117" cy="49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3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DF163-EC8D-4156-BDF4-5279CA45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033" y="389622"/>
            <a:ext cx="9501929" cy="860338"/>
          </a:xfrm>
        </p:spPr>
        <p:txBody>
          <a:bodyPr>
            <a:normAutofit fontScale="90000"/>
          </a:bodyPr>
          <a:lstStyle/>
          <a:p>
            <a:r>
              <a:rPr lang="fr-FR" dirty="0"/>
              <a:t>MODELE PHYSIQUE DE DONNEES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0D1509-89C0-4EA2-A728-A9D13EB29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6123" y="5495383"/>
            <a:ext cx="865990" cy="8659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F4D860-9C84-4332-9F57-AA8EC89EF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" y="15904"/>
            <a:ext cx="1259922" cy="125992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9730CF9-F5FE-4ACA-BBF1-3B2188EE5F19}"/>
              </a:ext>
            </a:extLst>
          </p:cNvPr>
          <p:cNvSpPr txBox="1"/>
          <p:nvPr/>
        </p:nvSpPr>
        <p:spPr>
          <a:xfrm>
            <a:off x="19573" y="6611264"/>
            <a:ext cx="1325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© Delta Initiative - 2022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7B1A8B2-6719-23CD-54BA-EB10FF322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35" y="1309519"/>
            <a:ext cx="6717124" cy="505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0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DF163-EC8D-4156-BDF4-5279CA45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5497" y="213453"/>
            <a:ext cx="3501006" cy="860338"/>
          </a:xfrm>
        </p:spPr>
        <p:txBody>
          <a:bodyPr>
            <a:normAutofit fontScale="90000"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981CE1-5BDA-43A8-AAEE-0A7F2B1B1C35}"/>
              </a:ext>
            </a:extLst>
          </p:cNvPr>
          <p:cNvSpPr txBox="1"/>
          <p:nvPr/>
        </p:nvSpPr>
        <p:spPr>
          <a:xfrm>
            <a:off x="2856451" y="2274838"/>
            <a:ext cx="64790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Présentation de l’entreprise</a:t>
            </a:r>
          </a:p>
          <a:p>
            <a:pPr marL="342900" indent="-342900">
              <a:buAutoNum type="arabicPeriod"/>
            </a:pPr>
            <a:r>
              <a:rPr lang="fr-FR" dirty="0"/>
              <a:t>Les objectifs de l’application</a:t>
            </a:r>
          </a:p>
          <a:p>
            <a:pPr marL="342900" indent="-342900">
              <a:buAutoNum type="arabicPeriod"/>
            </a:pPr>
            <a:r>
              <a:rPr lang="fr-FR" dirty="0"/>
              <a:t>Les cibles du projet</a:t>
            </a:r>
          </a:p>
          <a:p>
            <a:pPr marL="342900" indent="-342900">
              <a:buAutoNum type="arabicPeriod"/>
            </a:pPr>
            <a:r>
              <a:rPr lang="fr-FR" dirty="0"/>
              <a:t>Charte graphique de l’application</a:t>
            </a:r>
          </a:p>
          <a:p>
            <a:pPr marL="342900" indent="-342900">
              <a:buAutoNum type="arabicPeriod"/>
            </a:pPr>
            <a:r>
              <a:rPr lang="fr-FR" dirty="0"/>
              <a:t>Les spécificités et les livrables</a:t>
            </a:r>
          </a:p>
          <a:p>
            <a:pPr marL="342900" indent="-342900">
              <a:buAutoNum type="arabicPeriod"/>
            </a:pPr>
            <a:r>
              <a:rPr lang="fr-FR" dirty="0"/>
              <a:t>Les spécificités techniques</a:t>
            </a:r>
          </a:p>
          <a:p>
            <a:pPr marL="342900" indent="-342900">
              <a:buAutoNum type="arabicPeriod"/>
            </a:pPr>
            <a:r>
              <a:rPr lang="fr-FR" dirty="0"/>
              <a:t>Le planning</a:t>
            </a:r>
          </a:p>
          <a:p>
            <a:pPr marL="342900" indent="-342900">
              <a:buAutoNum type="arabicPeriod"/>
            </a:pPr>
            <a:r>
              <a:rPr lang="fr-FR" dirty="0" err="1"/>
              <a:t>Usecase</a:t>
            </a: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Diagramme de classe</a:t>
            </a:r>
          </a:p>
          <a:p>
            <a:pPr marL="342900" indent="-342900">
              <a:buAutoNum type="arabicPeriod"/>
            </a:pPr>
            <a:r>
              <a:rPr lang="fr-FR" dirty="0"/>
              <a:t>Diagramme de séquence</a:t>
            </a:r>
          </a:p>
          <a:p>
            <a:pPr marL="342900" indent="-342900">
              <a:buAutoNum type="arabicPeriod"/>
            </a:pPr>
            <a:r>
              <a:rPr lang="fr-FR" dirty="0"/>
              <a:t>Diagramme d’activité</a:t>
            </a:r>
          </a:p>
          <a:p>
            <a:pPr marL="342900" indent="-342900">
              <a:buAutoNum type="arabicPeriod"/>
            </a:pPr>
            <a:r>
              <a:rPr lang="fr-FR" dirty="0"/>
              <a:t>Modèle physique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D19DDA-6236-4453-8CE8-C112B8DE2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" y="15904"/>
            <a:ext cx="1259922" cy="125992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913B5E2-F6A8-4EAB-AE5A-0D3A0056177C}"/>
              </a:ext>
            </a:extLst>
          </p:cNvPr>
          <p:cNvSpPr txBox="1"/>
          <p:nvPr/>
        </p:nvSpPr>
        <p:spPr>
          <a:xfrm>
            <a:off x="19573" y="6611264"/>
            <a:ext cx="1325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© Delta Initiative - 2022 </a:t>
            </a:r>
          </a:p>
        </p:txBody>
      </p:sp>
    </p:spTree>
    <p:extLst>
      <p:ext uri="{BB962C8B-B14F-4D97-AF65-F5344CB8AC3E}">
        <p14:creationId xmlns:p14="http://schemas.microsoft.com/office/powerpoint/2010/main" val="377199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DF163-EC8D-4156-BDF4-5279CA45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31" y="389622"/>
            <a:ext cx="9194333" cy="860338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 L’ENTREPRISE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981CE1-5BDA-43A8-AAEE-0A7F2B1B1C35}"/>
              </a:ext>
            </a:extLst>
          </p:cNvPr>
          <p:cNvSpPr txBox="1"/>
          <p:nvPr/>
        </p:nvSpPr>
        <p:spPr>
          <a:xfrm>
            <a:off x="852879" y="1687609"/>
            <a:ext cx="10486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 </a:t>
            </a:r>
            <a:r>
              <a:rPr lang="fr-FR" dirty="0" err="1"/>
              <a:t>Umbrella</a:t>
            </a:r>
            <a:r>
              <a:rPr lang="fr-FR" dirty="0"/>
              <a:t> Corporation</a:t>
            </a:r>
          </a:p>
          <a:p>
            <a:endParaRPr lang="fr-FR" dirty="0"/>
          </a:p>
          <a:p>
            <a:r>
              <a:rPr lang="fr-FR" dirty="0"/>
              <a:t>Désignation : Multinationale pharmaceutique</a:t>
            </a:r>
          </a:p>
          <a:p>
            <a:r>
              <a:rPr lang="fr-FR" dirty="0"/>
              <a:t>Gérant : Docteur William Birkin</a:t>
            </a:r>
          </a:p>
          <a:p>
            <a:r>
              <a:rPr lang="fr-FR" dirty="0"/>
              <a:t>Adresse : 370 Euclid </a:t>
            </a:r>
            <a:r>
              <a:rPr lang="fr-FR" dirty="0" err="1"/>
              <a:t>Raccoon</a:t>
            </a:r>
            <a:r>
              <a:rPr lang="fr-FR" dirty="0"/>
              <a:t> City </a:t>
            </a:r>
            <a:r>
              <a:rPr lang="fr-FR" dirty="0" err="1"/>
              <a:t>Middlewest</a:t>
            </a:r>
            <a:endParaRPr lang="fr-FR" dirty="0"/>
          </a:p>
          <a:p>
            <a:endParaRPr lang="fr-FR" dirty="0"/>
          </a:p>
          <a:p>
            <a:r>
              <a:rPr lang="fr-FR" dirty="0"/>
              <a:t>Client : Hôpital universitaire de </a:t>
            </a:r>
            <a:r>
              <a:rPr lang="fr-FR" dirty="0" err="1"/>
              <a:t>Raccoon</a:t>
            </a:r>
            <a:r>
              <a:rPr lang="fr-FR" dirty="0"/>
              <a:t> City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B215B4-7EDD-41BF-9FC4-26FE28471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164" y="5407973"/>
            <a:ext cx="1080000" cy="108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560759B-799E-448D-9B60-FD72EADC2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" y="15904"/>
            <a:ext cx="1259922" cy="12599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B1389F1-2449-4018-9ED7-B402C9B83332}"/>
              </a:ext>
            </a:extLst>
          </p:cNvPr>
          <p:cNvSpPr txBox="1"/>
          <p:nvPr/>
        </p:nvSpPr>
        <p:spPr>
          <a:xfrm>
            <a:off x="19573" y="6611264"/>
            <a:ext cx="1325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© Delta Initiative - 2022 </a:t>
            </a:r>
          </a:p>
        </p:txBody>
      </p:sp>
    </p:spTree>
    <p:extLst>
      <p:ext uri="{BB962C8B-B14F-4D97-AF65-F5344CB8AC3E}">
        <p14:creationId xmlns:p14="http://schemas.microsoft.com/office/powerpoint/2010/main" val="260994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DF163-EC8D-4156-BDF4-5279CA45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033" y="389622"/>
            <a:ext cx="9501929" cy="860338"/>
          </a:xfrm>
        </p:spPr>
        <p:txBody>
          <a:bodyPr>
            <a:normAutofit fontScale="90000"/>
          </a:bodyPr>
          <a:lstStyle/>
          <a:p>
            <a:r>
              <a:rPr lang="fr-FR" dirty="0"/>
              <a:t>LES OBJECTIFS DE L’APPLICATION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981CE1-5BDA-43A8-AAEE-0A7F2B1B1C35}"/>
              </a:ext>
            </a:extLst>
          </p:cNvPr>
          <p:cNvSpPr txBox="1"/>
          <p:nvPr/>
        </p:nvSpPr>
        <p:spPr>
          <a:xfrm>
            <a:off x="852879" y="1687609"/>
            <a:ext cx="10486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Développer un site intranet de gestion du personnel, des patients, des chambres et des traitements médicaux pour l’hôpital général de </a:t>
            </a:r>
            <a:r>
              <a:rPr lang="fr-FR" dirty="0" err="1"/>
              <a:t>Raccoon</a:t>
            </a:r>
            <a:r>
              <a:rPr lang="fr-FR" dirty="0"/>
              <a:t> City.</a:t>
            </a:r>
          </a:p>
          <a:p>
            <a:endParaRPr lang="fr-FR" dirty="0"/>
          </a:p>
          <a:p>
            <a:r>
              <a:rPr lang="fr-FR" dirty="0"/>
              <a:t>Sur la plateforme, le personnel pourra se connecter mais pas s’inscrire, ce rôle reviendra à l’administrateur.</a:t>
            </a:r>
          </a:p>
          <a:p>
            <a:endParaRPr lang="fr-FR" dirty="0"/>
          </a:p>
          <a:p>
            <a:r>
              <a:rPr lang="fr-FR" dirty="0"/>
              <a:t>Ce site sera disponible que pour les médecins et le personnel infirmier. Tous les services de l’hôpital auront accès à cette plateforme.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100440-C762-448F-A6EA-0B44D168D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118" y="5388378"/>
            <a:ext cx="1080000" cy="108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DEF1E3-2AF6-413C-83D1-D4D3FC946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" y="15904"/>
            <a:ext cx="1259922" cy="12599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7E2CB35-873D-494E-97A6-4D221C30ADE5}"/>
              </a:ext>
            </a:extLst>
          </p:cNvPr>
          <p:cNvSpPr txBox="1"/>
          <p:nvPr/>
        </p:nvSpPr>
        <p:spPr>
          <a:xfrm>
            <a:off x="19573" y="6611264"/>
            <a:ext cx="1325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© Delta Initiative - 2022 </a:t>
            </a:r>
          </a:p>
        </p:txBody>
      </p:sp>
    </p:spTree>
    <p:extLst>
      <p:ext uri="{BB962C8B-B14F-4D97-AF65-F5344CB8AC3E}">
        <p14:creationId xmlns:p14="http://schemas.microsoft.com/office/powerpoint/2010/main" val="263863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DF163-EC8D-4156-BDF4-5279CA45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033" y="389622"/>
            <a:ext cx="9501929" cy="860338"/>
          </a:xfrm>
        </p:spPr>
        <p:txBody>
          <a:bodyPr>
            <a:normAutofit fontScale="90000"/>
          </a:bodyPr>
          <a:lstStyle/>
          <a:p>
            <a:r>
              <a:rPr lang="fr-FR" dirty="0"/>
              <a:t>LES CIBLES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981CE1-5BDA-43A8-AAEE-0A7F2B1B1C35}"/>
              </a:ext>
            </a:extLst>
          </p:cNvPr>
          <p:cNvSpPr txBox="1"/>
          <p:nvPr/>
        </p:nvSpPr>
        <p:spPr>
          <a:xfrm>
            <a:off x="852879" y="1687609"/>
            <a:ext cx="10486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Administrateur </a:t>
            </a:r>
            <a:r>
              <a:rPr lang="fr-FR" dirty="0"/>
              <a:t>: Il sera en mesure de gérer le personnel, les chambres et les patients de l’hôpital.</a:t>
            </a:r>
          </a:p>
          <a:p>
            <a:endParaRPr lang="fr-FR" b="1" dirty="0"/>
          </a:p>
          <a:p>
            <a:r>
              <a:rPr lang="fr-FR" b="1" dirty="0"/>
              <a:t>Médecin </a:t>
            </a:r>
            <a:r>
              <a:rPr lang="fr-FR" dirty="0"/>
              <a:t>: Il sera en mesure d’inscrire un patient lui attribué une chambre et prescrire un traitement médical.</a:t>
            </a:r>
          </a:p>
          <a:p>
            <a:endParaRPr lang="fr-FR" dirty="0"/>
          </a:p>
          <a:p>
            <a:r>
              <a:rPr lang="fr-FR" b="1" dirty="0"/>
              <a:t>Infirmier(e) </a:t>
            </a:r>
            <a:r>
              <a:rPr lang="fr-FR" dirty="0"/>
              <a:t>: Il sera en mesure de faire les transmissions à ses collègues et d’administrer le traitement prescrit par le médecin.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D16B96-6304-4781-BDB7-5D2FCC154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62" y="5388378"/>
            <a:ext cx="1080000" cy="108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A29AAB5-4702-4800-945C-9EA63E8F7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" y="15904"/>
            <a:ext cx="1259922" cy="12599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BE8533C-7CE8-4C05-9F77-781FFED26F45}"/>
              </a:ext>
            </a:extLst>
          </p:cNvPr>
          <p:cNvSpPr txBox="1"/>
          <p:nvPr/>
        </p:nvSpPr>
        <p:spPr>
          <a:xfrm>
            <a:off x="19573" y="6611264"/>
            <a:ext cx="1325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© Delta Initiative - 2022 </a:t>
            </a:r>
          </a:p>
        </p:txBody>
      </p:sp>
    </p:spTree>
    <p:extLst>
      <p:ext uri="{BB962C8B-B14F-4D97-AF65-F5344CB8AC3E}">
        <p14:creationId xmlns:p14="http://schemas.microsoft.com/office/powerpoint/2010/main" val="110613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DF163-EC8D-4156-BDF4-5279CA45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291" y="389622"/>
            <a:ext cx="11115414" cy="860338"/>
          </a:xfrm>
        </p:spPr>
        <p:txBody>
          <a:bodyPr>
            <a:normAutofit fontScale="90000"/>
          </a:bodyPr>
          <a:lstStyle/>
          <a:p>
            <a:r>
              <a:rPr lang="fr-FR" dirty="0"/>
              <a:t>CHARTE GRAPHIQUE DE L’APPLICATION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981CE1-5BDA-43A8-AAEE-0A7F2B1B1C35}"/>
              </a:ext>
            </a:extLst>
          </p:cNvPr>
          <p:cNvSpPr txBox="1"/>
          <p:nvPr/>
        </p:nvSpPr>
        <p:spPr>
          <a:xfrm>
            <a:off x="852879" y="1687609"/>
            <a:ext cx="1048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couleurs blanche et rouge en rapport avec le logo de l’entreprise seront prioritaires. Le header arborera une couleur sur les tons de gris.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E3AEC6-4DCA-40FD-B2D8-FB7CC410A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118" y="5458972"/>
            <a:ext cx="1080000" cy="108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1CCDFA2-7C18-44D1-BA39-8AE8A583B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" y="15904"/>
            <a:ext cx="613270" cy="6132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A4303C7-57BD-48B2-B98C-8A8578AC63F8}"/>
              </a:ext>
            </a:extLst>
          </p:cNvPr>
          <p:cNvSpPr txBox="1"/>
          <p:nvPr/>
        </p:nvSpPr>
        <p:spPr>
          <a:xfrm>
            <a:off x="19573" y="6611264"/>
            <a:ext cx="1325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© Delta Initiative - 2022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3808AB2-0589-2988-CD8D-002E3BF44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809" y="2598641"/>
            <a:ext cx="5116632" cy="253104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EBD0867-0268-9E45-9F45-8B33A68B8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516" y="2598641"/>
            <a:ext cx="25050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6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DF163-EC8D-4156-BDF4-5279CA45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112" y="389622"/>
            <a:ext cx="9929771" cy="860338"/>
          </a:xfrm>
        </p:spPr>
        <p:txBody>
          <a:bodyPr>
            <a:normAutofit fontScale="90000"/>
          </a:bodyPr>
          <a:lstStyle/>
          <a:p>
            <a:r>
              <a:rPr lang="fr-FR" dirty="0"/>
              <a:t>LES SPÉCIFICITÉS ET LES LIVRABLES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981CE1-5BDA-43A8-AAEE-0A7F2B1B1C35}"/>
              </a:ext>
            </a:extLst>
          </p:cNvPr>
          <p:cNvSpPr txBox="1"/>
          <p:nvPr/>
        </p:nvSpPr>
        <p:spPr>
          <a:xfrm>
            <a:off x="852879" y="1687609"/>
            <a:ext cx="10486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interface simple et sécurisée</a:t>
            </a:r>
          </a:p>
          <a:p>
            <a:endParaRPr lang="fr-FR" dirty="0"/>
          </a:p>
          <a:p>
            <a:r>
              <a:rPr lang="fr-FR" dirty="0"/>
              <a:t>Un visuel clair pour l’interface administrateur et l’interface personnel</a:t>
            </a:r>
          </a:p>
          <a:p>
            <a:endParaRPr lang="fr-FR" dirty="0"/>
          </a:p>
          <a:p>
            <a:r>
              <a:rPr lang="fr-FR" dirty="0"/>
              <a:t>Utilisation du Framework CSS « Tailwind CSS » et sa surcouche « Tailwind Elements » afin d’accélérer le développement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831001-57E9-413B-9BCA-224A1908F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417" y="5388378"/>
            <a:ext cx="1085401" cy="108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C88E1D-5300-4B7E-9A1C-42882D539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" y="15904"/>
            <a:ext cx="1259922" cy="12599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4234433-6E5C-4316-888A-298F0B8D8F66}"/>
              </a:ext>
            </a:extLst>
          </p:cNvPr>
          <p:cNvSpPr txBox="1"/>
          <p:nvPr/>
        </p:nvSpPr>
        <p:spPr>
          <a:xfrm>
            <a:off x="19573" y="6611264"/>
            <a:ext cx="1325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© Delta Initiative - 2022 </a:t>
            </a:r>
          </a:p>
        </p:txBody>
      </p:sp>
    </p:spTree>
    <p:extLst>
      <p:ext uri="{BB962C8B-B14F-4D97-AF65-F5344CB8AC3E}">
        <p14:creationId xmlns:p14="http://schemas.microsoft.com/office/powerpoint/2010/main" val="260598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DF163-EC8D-4156-BDF4-5279CA45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033" y="389622"/>
            <a:ext cx="9501929" cy="860338"/>
          </a:xfrm>
        </p:spPr>
        <p:txBody>
          <a:bodyPr>
            <a:normAutofit fontScale="90000"/>
          </a:bodyPr>
          <a:lstStyle/>
          <a:p>
            <a:r>
              <a:rPr lang="fr-FR" dirty="0"/>
              <a:t>LES SPECIFICITÉS TECHNIQUES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981CE1-5BDA-43A8-AAEE-0A7F2B1B1C35}"/>
              </a:ext>
            </a:extLst>
          </p:cNvPr>
          <p:cNvSpPr txBox="1"/>
          <p:nvPr/>
        </p:nvSpPr>
        <p:spPr>
          <a:xfrm>
            <a:off x="1065091" y="2589692"/>
            <a:ext cx="9734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Technologie : </a:t>
            </a:r>
            <a:r>
              <a:rPr lang="fr-FR" sz="1400" dirty="0"/>
              <a:t>Symfony 7</a:t>
            </a:r>
          </a:p>
          <a:p>
            <a:endParaRPr lang="fr-FR" sz="1400" dirty="0">
              <a:solidFill>
                <a:schemeClr val="accent5"/>
              </a:solidFill>
            </a:endParaRPr>
          </a:p>
          <a:p>
            <a:r>
              <a:rPr lang="fr-FR" sz="1400" dirty="0">
                <a:solidFill>
                  <a:schemeClr val="accent5"/>
                </a:solidFill>
              </a:rPr>
              <a:t>Conception : </a:t>
            </a:r>
            <a:r>
              <a:rPr lang="fr-FR" sz="1400" dirty="0"/>
              <a:t>UML et Adobe Photoshop</a:t>
            </a:r>
          </a:p>
          <a:p>
            <a:endParaRPr lang="fr-FR" sz="1400" dirty="0">
              <a:solidFill>
                <a:schemeClr val="accent5"/>
              </a:solidFill>
            </a:endParaRPr>
          </a:p>
          <a:p>
            <a:r>
              <a:rPr lang="fr-FR" sz="1400" dirty="0">
                <a:solidFill>
                  <a:schemeClr val="accent5"/>
                </a:solidFill>
              </a:rPr>
              <a:t>Base de données : </a:t>
            </a:r>
            <a:r>
              <a:rPr lang="fr-FR" sz="1400" dirty="0"/>
              <a:t>Relationnelle SQL</a:t>
            </a:r>
          </a:p>
          <a:p>
            <a:endParaRPr lang="fr-FR" sz="1400" dirty="0">
              <a:solidFill>
                <a:schemeClr val="accent5"/>
              </a:solidFill>
            </a:endParaRPr>
          </a:p>
          <a:p>
            <a:r>
              <a:rPr lang="fr-FR" sz="1400" dirty="0">
                <a:solidFill>
                  <a:schemeClr val="accent5"/>
                </a:solidFill>
              </a:rPr>
              <a:t>Brainstorming et Scrum : </a:t>
            </a:r>
            <a:r>
              <a:rPr lang="fr-FR" sz="1400" dirty="0"/>
              <a:t>Miro</a:t>
            </a:r>
          </a:p>
          <a:p>
            <a:endParaRPr lang="fr-FR" sz="1400" dirty="0">
              <a:solidFill>
                <a:schemeClr val="accent5"/>
              </a:solidFill>
            </a:endParaRPr>
          </a:p>
          <a:p>
            <a:endParaRPr lang="fr-FR" sz="1400" dirty="0">
              <a:solidFill>
                <a:schemeClr val="accent5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6C0C58-E140-4946-ACF1-D0E5F0746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118" y="5388378"/>
            <a:ext cx="1080000" cy="1080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01E7279-E60A-4664-898B-2EE73B777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" y="15904"/>
            <a:ext cx="1259922" cy="125992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638CA86-7A49-4D6E-AE24-CE3041A5A487}"/>
              </a:ext>
            </a:extLst>
          </p:cNvPr>
          <p:cNvSpPr txBox="1"/>
          <p:nvPr/>
        </p:nvSpPr>
        <p:spPr>
          <a:xfrm>
            <a:off x="19573" y="6611264"/>
            <a:ext cx="1325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© Delta Initiative - 2022 </a:t>
            </a:r>
          </a:p>
        </p:txBody>
      </p:sp>
    </p:spTree>
    <p:extLst>
      <p:ext uri="{BB962C8B-B14F-4D97-AF65-F5344CB8AC3E}">
        <p14:creationId xmlns:p14="http://schemas.microsoft.com/office/powerpoint/2010/main" val="138214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DF163-EC8D-4156-BDF4-5279CA45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033" y="389622"/>
            <a:ext cx="9501929" cy="860338"/>
          </a:xfrm>
        </p:spPr>
        <p:txBody>
          <a:bodyPr>
            <a:normAutofit fontScale="90000"/>
          </a:bodyPr>
          <a:lstStyle/>
          <a:p>
            <a:r>
              <a:rPr lang="fr-FR" dirty="0"/>
              <a:t>LE PLANNING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981CE1-5BDA-43A8-AAEE-0A7F2B1B1C35}"/>
              </a:ext>
            </a:extLst>
          </p:cNvPr>
          <p:cNvSpPr txBox="1"/>
          <p:nvPr/>
        </p:nvSpPr>
        <p:spPr>
          <a:xfrm>
            <a:off x="852879" y="1687609"/>
            <a:ext cx="1048623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Rédaction du cahier des charges : </a:t>
            </a:r>
            <a:r>
              <a:rPr lang="fr-FR" sz="1400" dirty="0">
                <a:solidFill>
                  <a:schemeClr val="accent1"/>
                </a:solidFill>
              </a:rPr>
              <a:t>Environ 2 jours</a:t>
            </a:r>
          </a:p>
          <a:p>
            <a:endParaRPr lang="fr-FR" sz="1400" dirty="0"/>
          </a:p>
          <a:p>
            <a:r>
              <a:rPr lang="fr-FR" sz="1400" dirty="0"/>
              <a:t>Arborescence : </a:t>
            </a:r>
            <a:r>
              <a:rPr lang="fr-FR" sz="1400" dirty="0">
                <a:solidFill>
                  <a:schemeClr val="accent1"/>
                </a:solidFill>
              </a:rPr>
              <a:t>Environ 1 jours</a:t>
            </a:r>
          </a:p>
          <a:p>
            <a:endParaRPr lang="fr-FR" sz="1400" dirty="0"/>
          </a:p>
          <a:p>
            <a:r>
              <a:rPr lang="fr-FR" sz="1400" dirty="0"/>
              <a:t>Maquettage : </a:t>
            </a:r>
            <a:r>
              <a:rPr lang="fr-FR" sz="1400" dirty="0">
                <a:solidFill>
                  <a:schemeClr val="accent1"/>
                </a:solidFill>
              </a:rPr>
              <a:t>Environ 2 semaines</a:t>
            </a:r>
          </a:p>
          <a:p>
            <a:endParaRPr lang="fr-FR" sz="1400" dirty="0"/>
          </a:p>
          <a:p>
            <a:r>
              <a:rPr lang="fr-FR" sz="1400" dirty="0"/>
              <a:t>Use Case : </a:t>
            </a:r>
            <a:r>
              <a:rPr lang="fr-FR" sz="1400" dirty="0">
                <a:solidFill>
                  <a:schemeClr val="accent1"/>
                </a:solidFill>
              </a:rPr>
              <a:t>1 jour</a:t>
            </a:r>
          </a:p>
          <a:p>
            <a:endParaRPr lang="fr-FR" sz="1400" dirty="0"/>
          </a:p>
          <a:p>
            <a:r>
              <a:rPr lang="fr-FR" sz="1400" dirty="0"/>
              <a:t>Diagramme de classe : </a:t>
            </a:r>
            <a:r>
              <a:rPr lang="fr-FR" sz="1400" dirty="0">
                <a:solidFill>
                  <a:schemeClr val="accent1"/>
                </a:solidFill>
              </a:rPr>
              <a:t>1 jour</a:t>
            </a:r>
          </a:p>
          <a:p>
            <a:endParaRPr lang="fr-FR" sz="1400" dirty="0">
              <a:solidFill>
                <a:schemeClr val="accent1"/>
              </a:solidFill>
            </a:endParaRPr>
          </a:p>
          <a:p>
            <a:r>
              <a:rPr lang="fr-FR" sz="1400" dirty="0">
                <a:solidFill>
                  <a:schemeClr val="accent1"/>
                </a:solidFill>
              </a:rPr>
              <a:t>Diagramme de séquence : 1 jour</a:t>
            </a:r>
          </a:p>
          <a:p>
            <a:endParaRPr lang="fr-FR" sz="1400" dirty="0"/>
          </a:p>
          <a:p>
            <a:r>
              <a:rPr lang="fr-FR" sz="1400" dirty="0"/>
              <a:t>Diagramme d’activité: </a:t>
            </a:r>
            <a:r>
              <a:rPr lang="fr-FR" sz="1400" dirty="0">
                <a:solidFill>
                  <a:schemeClr val="accent1"/>
                </a:solidFill>
              </a:rPr>
              <a:t>1 jour</a:t>
            </a:r>
          </a:p>
          <a:p>
            <a:endParaRPr lang="fr-FR" sz="1400" dirty="0"/>
          </a:p>
          <a:p>
            <a:r>
              <a:rPr lang="fr-FR" sz="1400" dirty="0"/>
              <a:t>Implémentation: </a:t>
            </a:r>
            <a:r>
              <a:rPr lang="fr-FR" sz="1400" dirty="0">
                <a:solidFill>
                  <a:schemeClr val="accent1"/>
                </a:solidFill>
              </a:rPr>
              <a:t>Environ 1 semaine</a:t>
            </a:r>
          </a:p>
          <a:p>
            <a:endParaRPr lang="fr-FR" sz="1400" dirty="0"/>
          </a:p>
          <a:p>
            <a:r>
              <a:rPr lang="fr-FR" sz="1400" dirty="0"/>
              <a:t>Tests : </a:t>
            </a:r>
            <a:r>
              <a:rPr lang="fr-FR" sz="1400" dirty="0">
                <a:solidFill>
                  <a:schemeClr val="accent1"/>
                </a:solidFill>
              </a:rPr>
              <a:t>4 jours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0D1509-89C0-4EA2-A728-A9D13EB29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118" y="5388378"/>
            <a:ext cx="1080000" cy="108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F4D860-9C84-4332-9F57-AA8EC89EF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" y="15904"/>
            <a:ext cx="1259922" cy="125992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9730CF9-F5FE-4ACA-BBF1-3B2188EE5F19}"/>
              </a:ext>
            </a:extLst>
          </p:cNvPr>
          <p:cNvSpPr txBox="1"/>
          <p:nvPr/>
        </p:nvSpPr>
        <p:spPr>
          <a:xfrm>
            <a:off x="19573" y="6611264"/>
            <a:ext cx="1325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© Delta Initiative - 2022 </a:t>
            </a:r>
          </a:p>
        </p:txBody>
      </p:sp>
    </p:spTree>
    <p:extLst>
      <p:ext uri="{BB962C8B-B14F-4D97-AF65-F5344CB8AC3E}">
        <p14:creationId xmlns:p14="http://schemas.microsoft.com/office/powerpoint/2010/main" val="22869487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443</Words>
  <Application>Microsoft Office PowerPoint</Application>
  <PresentationFormat>Grand écran</PresentationFormat>
  <Paragraphs>87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CAHIER DES CHARGES Hôpital de Raccoon City</vt:lpstr>
      <vt:lpstr>SOMMAIRE</vt:lpstr>
      <vt:lpstr>PRÉSENTATION DE L’ENTREPRISE</vt:lpstr>
      <vt:lpstr>LES OBJECTIFS DE L’APPLICATION</vt:lpstr>
      <vt:lpstr>LES CIBLES DU PROJET</vt:lpstr>
      <vt:lpstr>CHARTE GRAPHIQUE DE L’APPLICATION</vt:lpstr>
      <vt:lpstr>LES SPÉCIFICITÉS ET LES LIVRABLES</vt:lpstr>
      <vt:lpstr>LES SPECIFICITÉS TECHNIQUES</vt:lpstr>
      <vt:lpstr>LE PLANNING</vt:lpstr>
      <vt:lpstr>USECASE</vt:lpstr>
      <vt:lpstr>DIAGRAMME DE CLASSE</vt:lpstr>
      <vt:lpstr>DIAGRAMME DE SEQUENCE</vt:lpstr>
      <vt:lpstr>DIAGRAMME D’ACTIVITE</vt:lpstr>
      <vt:lpstr>MODELE PHYSIQUE DE DONNEES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DES CHARGES DU PROJET FIL-ROUGE «SYMFONY»</dc:title>
  <dc:creator>Manti Cora</dc:creator>
  <cp:lastModifiedBy>Jérémy Moinet</cp:lastModifiedBy>
  <cp:revision>43</cp:revision>
  <dcterms:created xsi:type="dcterms:W3CDTF">2022-06-15T20:29:50Z</dcterms:created>
  <dcterms:modified xsi:type="dcterms:W3CDTF">2023-12-13T00:22:45Z</dcterms:modified>
</cp:coreProperties>
</file>