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6" r:id="rId6"/>
    <p:sldId id="257" r:id="rId7"/>
    <p:sldId id="258" r:id="rId8"/>
    <p:sldId id="26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3673" autoAdjust="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D2DD7-9BE0-602E-3103-90921DC82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80F0A2-53A3-3C0A-1F21-AB02AE741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57FCB5-4674-A65B-0EEF-7C3B40F9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FBCA9-C93F-B187-CEDC-776D5A5E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AE8AE-9B2E-B0A8-5D45-BB3A958F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D8EB-88CB-AA89-2E93-F3ABAEDA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9D445-2EA7-A315-2015-9F04F460E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C36A7-2C16-EDE5-6457-9D4D3C12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5B54B-7143-8AEF-6C57-06AB397E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552A5-A40D-0477-0311-50AADF0C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9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FF1B43-9C81-2981-A92F-2277620B6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217277-9090-C962-EECD-F21640DC1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B459-0AC3-3DA2-7B16-A786CBD9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7628-F7A2-7048-4F7C-E5272215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51A9B-1D37-9230-64A1-93D6E26E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303D5-0CD7-6E6E-6AF2-ABCDEADA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753E2-7446-D65C-5549-E33E204A1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3DC05-6405-5579-D043-87D8E143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02CFB-E946-B823-2CB3-3E983AD0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64A5C-1F3F-90B4-A30A-031E3B96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1B27F-46C2-6AEA-B1B8-7964AA92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165B74-DF8B-87A9-00DD-BC826754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43399-1F16-F9FE-8206-E7A555DF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E8002-57FC-613B-F78A-6C0E836B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D49B6-41C6-390B-569E-B5814F59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7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BE4F9-E556-4999-AEC7-157FA318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99A4A-5074-86B1-C8A1-B775DC8AD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CE74B-6537-8B8F-C6A6-59FC947A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8248F-58E7-8F6E-70E4-E0CEBF52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C2701D-5001-4AFF-6577-51FD00C9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056AE7-17FB-AABC-175E-AF97C01B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8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71BD9-43DC-646D-3B71-A3303909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ED187-6AE3-6FB1-BC00-E9C8005C9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86AF0-954F-3921-FA40-EF9CF6B35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EA47F4-FEBF-B78E-5C4A-3763C3282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EAB691-8BD4-BD4A-9BB9-711DB269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26EFE5-57C3-C855-233D-9137E2B4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27C031-3401-E79B-857E-C34EF4871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72BDE-AF33-DF8F-A760-0A88658A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3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83353-3515-EC61-41C9-5CCF5D2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52D9C6-4916-F8B4-98AF-2043FD8C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EE378-6FD0-00D9-10AA-F73D3D8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1A6AE-42AA-B2C2-C27D-4CA2EFAC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7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852B0F-3752-0323-DA9E-9B7735D6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E8F6B0-4B94-1FA3-6975-62FF352A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092201-2F4E-88F6-28CF-66E6C244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6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A66AE-F37C-0608-022E-2B4CE545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8EC14D-CD16-ECA8-F9AF-7B37B9C0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CADCB-B730-D664-5756-DC7BD6506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EA62F-C513-0974-3783-FA9B2EA2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D4BC0-9A0F-DCE0-598A-09B0BA9A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171E2-3DED-B9C3-3EE3-D69CA8FA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97D64-028C-F3C4-8CC0-825CB553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A7D6A4-6C41-91DD-019A-7B160EE10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3D9C6-4190-24E3-7FDF-8101B3ADD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D146F-3BCA-097A-9158-08BA2F8D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C865-55F5-4B66-804E-A056B581D5A2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C5808-7F6E-BAA2-50B3-568ECBD0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009392-B6FD-90A3-5DEA-9550CE64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CF75-7612-4C59-845D-56B921FD6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1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417F8A-4D8E-E8DD-D17B-33515CDE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00AB9-51BB-B28D-FCBD-11F70D5D6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7FED1-0AF8-9D90-14DE-DD546EB8E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D334C865-55F5-4B66-804E-A056B581D5A2}" type="datetimeFigureOut">
              <a:rPr lang="zh-CN" altLang="en-US" smtClean="0"/>
              <a:pPr/>
              <a:t>2022/9/18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C2446-6677-0CC8-2EE1-86B2F3565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E68B8E-8274-F524-30B9-A81A5586D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fld id="{0F8ECF75-7612-4C59-845D-56B921FD690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15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F9342-EB80-1E3A-7B6E-BF09D9C8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en-US" dirty="0"/>
              <a:t>分析过程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78C66-E2DA-7903-9146-6A86B61E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Specific</a:t>
            </a:r>
            <a:r>
              <a:rPr lang="zh-CN" altLang="en-US" dirty="0"/>
              <a:t>：提出问题：本科是上海高校的同学，经历过隔离和做过志愿者的比例是否高于本科非上海高校的同学？</a:t>
            </a:r>
            <a:endParaRPr lang="en-US" altLang="zh-CN" dirty="0"/>
          </a:p>
          <a:p>
            <a:r>
              <a:rPr lang="en-US" altLang="zh-CN" dirty="0"/>
              <a:t>Measurable</a:t>
            </a:r>
            <a:r>
              <a:rPr lang="zh-CN" altLang="en-US" dirty="0"/>
              <a:t>：经历过隔离和做过志愿者的同学比例可通过数据表格中的“是否经历过隔离”和“是否做过志愿者”进行量化。本科是否在上海就读可以根据本科毕业院校判断。</a:t>
            </a:r>
            <a:endParaRPr lang="en-US" altLang="zh-CN" dirty="0"/>
          </a:p>
          <a:p>
            <a:r>
              <a:rPr lang="en-US" altLang="zh-CN" dirty="0"/>
              <a:t>Attainable</a:t>
            </a:r>
            <a:r>
              <a:rPr lang="zh-CN" altLang="en-US" dirty="0"/>
              <a:t>：数据表中包含</a:t>
            </a:r>
            <a:r>
              <a:rPr lang="en-US" altLang="zh-CN" dirty="0"/>
              <a:t>2022</a:t>
            </a:r>
            <a:r>
              <a:rPr lang="zh-CN" altLang="en-US" dirty="0"/>
              <a:t>级同学的本科毕业院校、“是否经历过隔离”和“是否做过志愿者”的信息。</a:t>
            </a:r>
            <a:endParaRPr lang="en-US" altLang="zh-CN" dirty="0"/>
          </a:p>
          <a:p>
            <a:r>
              <a:rPr lang="en-US" altLang="zh-CN" dirty="0"/>
              <a:t>Relevant</a:t>
            </a:r>
            <a:r>
              <a:rPr lang="zh-CN" altLang="en-US" dirty="0"/>
              <a:t>：疫情相关的问题，可以验证自己的直觉猜想。</a:t>
            </a:r>
            <a:endParaRPr lang="en-US" altLang="zh-CN" dirty="0"/>
          </a:p>
          <a:p>
            <a:r>
              <a:rPr lang="en-US" altLang="zh-CN" dirty="0"/>
              <a:t>Time-Bound</a:t>
            </a:r>
            <a:r>
              <a:rPr lang="zh-CN" altLang="en-US" dirty="0"/>
              <a:t>：需要根据人为判断文本信息，并将其结构化。预计需要花费不到</a:t>
            </a:r>
            <a:r>
              <a:rPr lang="en-US" altLang="zh-CN" dirty="0"/>
              <a:t>1</a:t>
            </a:r>
            <a:r>
              <a:rPr lang="zh-CN" altLang="en-US" dirty="0"/>
              <a:t>小时。</a:t>
            </a:r>
          </a:p>
        </p:txBody>
      </p:sp>
    </p:spTree>
    <p:extLst>
      <p:ext uri="{BB962C8B-B14F-4D97-AF65-F5344CB8AC3E}">
        <p14:creationId xmlns:p14="http://schemas.microsoft.com/office/powerpoint/2010/main" val="2426398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6EB1F-BC68-7D8F-265D-90DB594C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去过的</a:t>
            </a:r>
            <a:r>
              <a:rPr lang="en-US" altLang="zh-CN" dirty="0"/>
              <a:t>&amp;</a:t>
            </a:r>
            <a:r>
              <a:rPr lang="zh-CN" altLang="en-US" dirty="0"/>
              <a:t>想去的地方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E9C633-F067-ABDD-798C-E8482D81A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0" t="17698" r="7519" b="30331"/>
          <a:stretch/>
        </p:blipFill>
        <p:spPr>
          <a:xfrm>
            <a:off x="275302" y="2084438"/>
            <a:ext cx="6204412" cy="379525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BAABCB-CCA0-D24D-6B11-DE6F7B7C36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0" t="15269" r="8423" b="30609"/>
          <a:stretch/>
        </p:blipFill>
        <p:spPr>
          <a:xfrm>
            <a:off x="6163232" y="1932038"/>
            <a:ext cx="5753466" cy="37952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256501-BC2B-BF7F-D40B-ED0A5A44A18B}"/>
              </a:ext>
            </a:extLst>
          </p:cNvPr>
          <p:cNvSpPr txBox="1"/>
          <p:nvPr/>
        </p:nvSpPr>
        <p:spPr>
          <a:xfrm>
            <a:off x="2131013" y="55426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去过印象最深刻的地方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2611A6-012A-FAA7-C2DF-8036E00587FA}"/>
              </a:ext>
            </a:extLst>
          </p:cNvPr>
          <p:cNvSpPr txBox="1"/>
          <p:nvPr/>
        </p:nvSpPr>
        <p:spPr>
          <a:xfrm>
            <a:off x="7678053" y="55426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疫情结束后最想去的地方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A3AFA-326C-2083-3117-343318A6341C}"/>
              </a:ext>
            </a:extLst>
          </p:cNvPr>
          <p:cNvSpPr txBox="1"/>
          <p:nvPr/>
        </p:nvSpPr>
        <p:spPr>
          <a:xfrm>
            <a:off x="1698202" y="594389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我们的足迹遍布祖国的大好河山。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14D90-4DC4-D9FE-FC28-23C475183D5D}"/>
              </a:ext>
            </a:extLst>
          </p:cNvPr>
          <p:cNvSpPr txBox="1"/>
          <p:nvPr/>
        </p:nvSpPr>
        <p:spPr>
          <a:xfrm>
            <a:off x="7100971" y="596203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世界那么大，我们都有机会去看看。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282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C9F4B022-41A2-9C43-980F-7497688C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0" y="1560618"/>
            <a:ext cx="4351338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E46EB1F-BC68-7D8F-265D-90DB594C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我们都爱追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BAABCB-CCA0-D24D-6B11-DE6F7B7C3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18" b="17018"/>
          <a:stretch/>
        </p:blipFill>
        <p:spPr>
          <a:xfrm>
            <a:off x="6096000" y="1690688"/>
            <a:ext cx="5753466" cy="379525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256501-BC2B-BF7F-D40B-ED0A5A44A18B}"/>
              </a:ext>
            </a:extLst>
          </p:cNvPr>
          <p:cNvSpPr txBox="1"/>
          <p:nvPr/>
        </p:nvSpPr>
        <p:spPr>
          <a:xfrm>
            <a:off x="2131013" y="55426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最喜欢的明星或艺术家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2611A6-012A-FAA7-C2DF-8036E00587FA}"/>
              </a:ext>
            </a:extLst>
          </p:cNvPr>
          <p:cNvSpPr txBox="1"/>
          <p:nvPr/>
        </p:nvSpPr>
        <p:spPr>
          <a:xfrm>
            <a:off x="8742743" y="5485940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最喜欢的歌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A3AFA-326C-2083-3117-343318A6341C}"/>
              </a:ext>
            </a:extLst>
          </p:cNvPr>
          <p:cNvSpPr txBox="1"/>
          <p:nvPr/>
        </p:nvSpPr>
        <p:spPr>
          <a:xfrm>
            <a:off x="1438515" y="591595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只要你喜欢周杰伦，我们就是好朋友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314D90-4DC4-D9FE-FC28-23C475183D5D}"/>
              </a:ext>
            </a:extLst>
          </p:cNvPr>
          <p:cNvSpPr txBox="1"/>
          <p:nvPr/>
        </p:nvSpPr>
        <p:spPr>
          <a:xfrm>
            <a:off x="7716988" y="584769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你的耳机里也在播放</a:t>
            </a:r>
            <a:r>
              <a:rPr lang="en-US" altLang="zh-CN" dirty="0"/>
              <a:t>《</a:t>
            </a:r>
            <a:r>
              <a:rPr lang="zh-CN" altLang="en-US" dirty="0"/>
              <a:t>富士山下</a:t>
            </a:r>
            <a:r>
              <a:rPr lang="en-US" altLang="zh-CN" dirty="0"/>
              <a:t>》</a:t>
            </a:r>
            <a:r>
              <a:rPr lang="zh-CN" altLang="en-US" dirty="0"/>
              <a:t>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59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D565E-E306-E256-3F0C-C3FB5C27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本科是否在上海与是否经历过隔离</a:t>
            </a:r>
            <a:r>
              <a:rPr lang="en-US" altLang="zh-CN" sz="3600" dirty="0"/>
              <a:t>/</a:t>
            </a:r>
            <a:r>
              <a:rPr lang="zh-CN" altLang="en-US" sz="3600" dirty="0"/>
              <a:t>做过志愿者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5D36DE-4AC7-75D4-071B-82D62472B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854" y="1620601"/>
            <a:ext cx="5388706" cy="395999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FED8AB-53D6-D8BE-6EC8-19FB2135F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615521"/>
            <a:ext cx="5388706" cy="3959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9E886A-2DDB-AB11-B2D7-DBDB28BEC6F0}"/>
              </a:ext>
            </a:extLst>
          </p:cNvPr>
          <p:cNvSpPr txBox="1"/>
          <p:nvPr/>
        </p:nvSpPr>
        <p:spPr>
          <a:xfrm>
            <a:off x="2147762" y="5719137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是否经历过隔离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6740F2-3580-C1A5-9AF9-74614540ABD7}"/>
              </a:ext>
            </a:extLst>
          </p:cNvPr>
          <p:cNvSpPr txBox="1"/>
          <p:nvPr/>
        </p:nvSpPr>
        <p:spPr>
          <a:xfrm>
            <a:off x="8245348" y="5742668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是否做过志愿者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B54858-BCA0-6485-48CE-2DCFDB296B8E}"/>
              </a:ext>
            </a:extLst>
          </p:cNvPr>
          <p:cNvSpPr txBox="1"/>
          <p:nvPr/>
        </p:nvSpPr>
        <p:spPr>
          <a:xfrm>
            <a:off x="1203898" y="6211669"/>
            <a:ext cx="978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本科在上海的同学，经历过隔离和做过志愿者的比例显著高于本科不在上海的同学。</a:t>
            </a:r>
            <a:endParaRPr lang="en-US" altLang="zh-CN" dirty="0"/>
          </a:p>
          <a:p>
            <a:r>
              <a:rPr lang="zh-CN" altLang="en-US" dirty="0"/>
              <a:t>今年上海的疫情，可能导致大部分本科在上海的同学经历了隔离，也有更多机会参与志愿活动。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231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F9342-EB80-1E3A-7B6E-BF09D9C8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en-US" dirty="0"/>
              <a:t>分析过程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78C66-E2DA-7903-9146-6A86B61E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Specific</a:t>
            </a:r>
            <a:r>
              <a:rPr lang="zh-CN" altLang="en-US" dirty="0"/>
              <a:t>：提出问题：各个星座的同学人数是否分布均匀？</a:t>
            </a:r>
            <a:endParaRPr lang="en-US" altLang="zh-CN" dirty="0"/>
          </a:p>
          <a:p>
            <a:r>
              <a:rPr lang="en-US" altLang="zh-CN" dirty="0"/>
              <a:t>Measurable</a:t>
            </a:r>
            <a:r>
              <a:rPr lang="zh-CN" altLang="en-US" dirty="0"/>
              <a:t>：星座数据本身是规范的文本，可以统计词频来获得每个星座的人数。</a:t>
            </a:r>
            <a:endParaRPr lang="en-US" altLang="zh-CN" dirty="0"/>
          </a:p>
          <a:p>
            <a:r>
              <a:rPr lang="en-US" altLang="zh-CN" dirty="0"/>
              <a:t>Attainable</a:t>
            </a:r>
            <a:r>
              <a:rPr lang="zh-CN" altLang="en-US" dirty="0"/>
              <a:t>：数据表中包含三个年级同学的星座信息。</a:t>
            </a:r>
            <a:endParaRPr lang="en-US" altLang="zh-CN" dirty="0"/>
          </a:p>
          <a:p>
            <a:r>
              <a:rPr lang="en-US" altLang="zh-CN" dirty="0"/>
              <a:t>Relevant</a:t>
            </a:r>
            <a:r>
              <a:rPr lang="zh-CN" altLang="en-US" dirty="0"/>
              <a:t>：可以验证自己的直觉猜想：大家出生的日期是否分布均匀。</a:t>
            </a:r>
            <a:endParaRPr lang="en-US" altLang="zh-CN" dirty="0"/>
          </a:p>
          <a:p>
            <a:r>
              <a:rPr lang="en-US" altLang="zh-CN" dirty="0"/>
              <a:t>Time-Bound</a:t>
            </a:r>
            <a:r>
              <a:rPr lang="zh-CN" altLang="en-US" dirty="0"/>
              <a:t>：需要人为检查并修改数据，例如错别字、中英文等。预计花费不到</a:t>
            </a:r>
            <a:r>
              <a:rPr lang="en-US" altLang="zh-CN" dirty="0"/>
              <a:t>1</a:t>
            </a:r>
            <a:r>
              <a:rPr lang="zh-CN" altLang="en-US" dirty="0"/>
              <a:t>小时。</a:t>
            </a:r>
          </a:p>
        </p:txBody>
      </p:sp>
    </p:spTree>
    <p:extLst>
      <p:ext uri="{BB962C8B-B14F-4D97-AF65-F5344CB8AC3E}">
        <p14:creationId xmlns:p14="http://schemas.microsoft.com/office/powerpoint/2010/main" val="24941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858EE-A234-0B0D-F236-01C9A2D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星座分布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3650BDD-2FFB-5A8E-5DE0-E095925D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765" y="1381300"/>
            <a:ext cx="9930470" cy="502261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6CF51A0-16C5-1D8A-2A46-BB237A7E6A7C}"/>
              </a:ext>
            </a:extLst>
          </p:cNvPr>
          <p:cNvSpPr txBox="1"/>
          <p:nvPr/>
        </p:nvSpPr>
        <p:spPr>
          <a:xfrm>
            <a:off x="570288" y="6472534"/>
            <a:ext cx="1105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1. </a:t>
            </a:r>
            <a:r>
              <a:rPr lang="zh-CN" altLang="en-US" dirty="0"/>
              <a:t>每个柱子的颜色是该星座的代表色。</a:t>
            </a:r>
            <a:r>
              <a:rPr lang="en-US" altLang="zh-CN" dirty="0"/>
              <a:t>2. </a:t>
            </a:r>
            <a:r>
              <a:rPr lang="zh-CN" altLang="en-US" dirty="0"/>
              <a:t>由于单个年级的数据量较少，本图分析了三个年级的数据。</a:t>
            </a:r>
          </a:p>
        </p:txBody>
      </p:sp>
    </p:spTree>
    <p:extLst>
      <p:ext uri="{BB962C8B-B14F-4D97-AF65-F5344CB8AC3E}">
        <p14:creationId xmlns:p14="http://schemas.microsoft.com/office/powerpoint/2010/main" val="102549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F9342-EB80-1E3A-7B6E-BF09D9C8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en-US" dirty="0"/>
              <a:t>分析过程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78C66-E2DA-7903-9146-6A86B61E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Specific</a:t>
            </a:r>
            <a:r>
              <a:rPr lang="zh-CN" altLang="en-US" dirty="0"/>
              <a:t>：提出问题：</a:t>
            </a:r>
            <a:r>
              <a:rPr lang="en-US" altLang="zh-CN" dirty="0"/>
              <a:t>DS&amp;BA</a:t>
            </a:r>
            <a:r>
              <a:rPr lang="zh-CN" altLang="en-US" dirty="0"/>
              <a:t>项目从哪些本科院校、哪些本科专业招生？各年度之间是否有变化？</a:t>
            </a:r>
            <a:endParaRPr lang="en-US" altLang="zh-CN" dirty="0"/>
          </a:p>
          <a:p>
            <a:r>
              <a:rPr lang="en-US" altLang="zh-CN" dirty="0"/>
              <a:t>Measurable</a:t>
            </a:r>
            <a:r>
              <a:rPr lang="zh-CN" altLang="en-US" dirty="0"/>
              <a:t>：本科毕业院校数据本身是规范的文本，可以统计词频来获得每个学校的人数。本科专业的名字可能存在差异，例如“经济统计”和“经济统计学”，其实是一个专业，只是同学们填的不同，因此适合用词云图来展现关键词。</a:t>
            </a:r>
            <a:endParaRPr lang="en-US" altLang="zh-CN" dirty="0"/>
          </a:p>
          <a:p>
            <a:r>
              <a:rPr lang="en-US" altLang="zh-CN" dirty="0"/>
              <a:t>Attainable</a:t>
            </a:r>
            <a:r>
              <a:rPr lang="zh-CN" altLang="en-US" dirty="0"/>
              <a:t>：数据表中包含三个年级同学的本科毕业院校信息和本科专业信息。</a:t>
            </a:r>
            <a:endParaRPr lang="en-US" altLang="zh-CN" dirty="0"/>
          </a:p>
          <a:p>
            <a:r>
              <a:rPr lang="en-US" altLang="zh-CN" dirty="0"/>
              <a:t>Relevant</a:t>
            </a:r>
            <a:r>
              <a:rPr lang="zh-CN" altLang="en-US" dirty="0"/>
              <a:t>：可以为关注</a:t>
            </a:r>
            <a:r>
              <a:rPr lang="en-US" altLang="zh-CN" dirty="0"/>
              <a:t>DS&amp;BA</a:t>
            </a:r>
            <a:r>
              <a:rPr lang="zh-CN" altLang="en-US" dirty="0"/>
              <a:t>项目的同学提供参考：哪些院校、哪些专业的同学进入过</a:t>
            </a:r>
            <a:r>
              <a:rPr lang="en-US" altLang="zh-CN" dirty="0"/>
              <a:t>DS&amp;BA</a:t>
            </a:r>
            <a:r>
              <a:rPr lang="zh-CN" altLang="en-US" dirty="0"/>
              <a:t>项目。</a:t>
            </a:r>
            <a:endParaRPr lang="en-US" altLang="zh-CN" dirty="0"/>
          </a:p>
          <a:p>
            <a:r>
              <a:rPr lang="en-US" altLang="zh-CN" dirty="0"/>
              <a:t>Time-Bound</a:t>
            </a:r>
            <a:r>
              <a:rPr lang="zh-CN" altLang="en-US" dirty="0"/>
              <a:t>：需要人为检查并修改数据，例如错别字、院校缩写等。预计花费不到</a:t>
            </a:r>
            <a:r>
              <a:rPr lang="en-US" altLang="zh-CN" dirty="0"/>
              <a:t>2</a:t>
            </a:r>
            <a:r>
              <a:rPr lang="zh-CN" altLang="en-US" dirty="0"/>
              <a:t>小时。</a:t>
            </a:r>
          </a:p>
        </p:txBody>
      </p:sp>
    </p:spTree>
    <p:extLst>
      <p:ext uri="{BB962C8B-B14F-4D97-AF65-F5344CB8AC3E}">
        <p14:creationId xmlns:p14="http://schemas.microsoft.com/office/powerpoint/2010/main" val="105345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858EE-A234-0B0D-F236-01C9A2D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本科毕业院校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E3650BDD-2FFB-5A8E-5DE0-E095925D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102" y="1281221"/>
            <a:ext cx="8397794" cy="506189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A53DA4-2617-911F-479F-E8E91B533421}"/>
              </a:ext>
            </a:extLst>
          </p:cNvPr>
          <p:cNvSpPr txBox="1"/>
          <p:nvPr/>
        </p:nvSpPr>
        <p:spPr>
          <a:xfrm>
            <a:off x="1104088" y="6211669"/>
            <a:ext cx="998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本科院校十分多元，复旦本校是稳定的生源</a:t>
            </a:r>
            <a:r>
              <a:rPr lang="en-US" altLang="zh-CN" dirty="0"/>
              <a:t>Top1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除华中科技大学在</a:t>
            </a:r>
            <a:r>
              <a:rPr lang="en-US" altLang="zh-CN" dirty="0"/>
              <a:t>2021</a:t>
            </a:r>
            <a:r>
              <a:rPr lang="zh-CN" altLang="en-US" dirty="0"/>
              <a:t>年新生中较多导致三年变化较大之外，其他院校的生源数量均较为稳定。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432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57D9D3E1-51E8-42D9-F7EA-BDA49516D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9550"/>
            <a:ext cx="5488212" cy="515993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CCFF6CB-83AF-3EEA-5119-C83C86C4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本科专业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543EB9C-77D8-AB9D-32F9-6A1044CD7672}"/>
              </a:ext>
            </a:extLst>
          </p:cNvPr>
          <p:cNvSpPr txBox="1"/>
          <p:nvPr/>
        </p:nvSpPr>
        <p:spPr>
          <a:xfrm>
            <a:off x="2190108" y="56218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所有年级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380C117-BEDD-03A1-9AAF-149D8D280D6D}"/>
              </a:ext>
            </a:extLst>
          </p:cNvPr>
          <p:cNvGrpSpPr/>
          <p:nvPr/>
        </p:nvGrpSpPr>
        <p:grpSpPr>
          <a:xfrm>
            <a:off x="5210500" y="365125"/>
            <a:ext cx="6981500" cy="6312416"/>
            <a:chOff x="4937035" y="365125"/>
            <a:chExt cx="6981500" cy="6312416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8B447C4-0984-27CD-3343-BF1165176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035" y="365125"/>
              <a:ext cx="3446135" cy="324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6A271FF-5D91-D429-E13B-E4F538F6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402" y="365125"/>
              <a:ext cx="3446133" cy="324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751C4D8-2B59-9C32-DD3C-679352D8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9" y="3362220"/>
              <a:ext cx="3446135" cy="3240000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C16194-43A7-AB3A-45CA-CA02988E603B}"/>
                </a:ext>
              </a:extLst>
            </p:cNvPr>
            <p:cNvSpPr txBox="1"/>
            <p:nvPr/>
          </p:nvSpPr>
          <p:spPr>
            <a:xfrm>
              <a:off x="6195872" y="342045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2020</a:t>
              </a:r>
              <a:r>
                <a:rPr lang="zh-CN" altLang="en-US" b="1" dirty="0"/>
                <a:t>级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75B530-1397-87E2-B1C5-D9084827AFB5}"/>
                </a:ext>
              </a:extLst>
            </p:cNvPr>
            <p:cNvSpPr txBox="1"/>
            <p:nvPr/>
          </p:nvSpPr>
          <p:spPr>
            <a:xfrm>
              <a:off x="9731238" y="342045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2021</a:t>
              </a:r>
              <a:r>
                <a:rPr lang="zh-CN" altLang="en-US" b="1" dirty="0"/>
                <a:t>级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CCA8640-A89A-0D8D-78D9-EA765EC37771}"/>
                </a:ext>
              </a:extLst>
            </p:cNvPr>
            <p:cNvSpPr txBox="1"/>
            <p:nvPr/>
          </p:nvSpPr>
          <p:spPr>
            <a:xfrm>
              <a:off x="8008172" y="6308209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2022</a:t>
              </a:r>
              <a:r>
                <a:rPr lang="zh-CN" altLang="en-US" b="1" dirty="0"/>
                <a:t>级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57A20F4A-1CBD-55C4-4AAE-55AC371EAF6D}"/>
              </a:ext>
            </a:extLst>
          </p:cNvPr>
          <p:cNvSpPr/>
          <p:nvPr/>
        </p:nvSpPr>
        <p:spPr>
          <a:xfrm>
            <a:off x="5108028" y="441434"/>
            <a:ext cx="6905296" cy="623610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127A3FE-89AC-CE75-93F6-89099BF7B4D2}"/>
              </a:ext>
            </a:extLst>
          </p:cNvPr>
          <p:cNvSpPr txBox="1"/>
          <p:nvPr/>
        </p:nvSpPr>
        <p:spPr>
          <a:xfrm>
            <a:off x="5794790" y="4395222"/>
            <a:ext cx="615553" cy="1912988"/>
          </a:xfrm>
          <a:prstGeom prst="rect">
            <a:avLst/>
          </a:prstGeom>
          <a:noFill/>
          <a:ln w="28575">
            <a:noFill/>
            <a:prstDash val="sysDot"/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dirty="0"/>
              <a:t>分年级对比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8022468-80F7-ECB6-840D-401D87119AA7}"/>
              </a:ext>
            </a:extLst>
          </p:cNvPr>
          <p:cNvSpPr txBox="1"/>
          <p:nvPr/>
        </p:nvSpPr>
        <p:spPr>
          <a:xfrm>
            <a:off x="1087709" y="5985043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统计学最受</a:t>
            </a:r>
            <a:r>
              <a:rPr lang="en-US" altLang="zh-CN" dirty="0"/>
              <a:t>DS&amp;BA</a:t>
            </a:r>
            <a:r>
              <a:rPr lang="zh-CN" altLang="en-US" dirty="0"/>
              <a:t>项目的偏好，</a:t>
            </a:r>
            <a:endParaRPr lang="en-US" altLang="zh-CN" dirty="0"/>
          </a:p>
          <a:p>
            <a:r>
              <a:rPr lang="zh-CN" altLang="en-US" dirty="0"/>
              <a:t>但每年也有不少经管背景的同学加入。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123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F9342-EB80-1E3A-7B6E-BF09D9C8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SMART</a:t>
            </a:r>
            <a:r>
              <a:rPr lang="zh-CN" altLang="en-US" dirty="0"/>
              <a:t>分析过程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78C66-E2DA-7903-9146-6A86B61E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Specific</a:t>
            </a:r>
            <a:r>
              <a:rPr lang="zh-CN" altLang="en-US" dirty="0"/>
              <a:t>：提出问题：</a:t>
            </a:r>
            <a:r>
              <a:rPr lang="en-US" altLang="zh-CN" dirty="0"/>
              <a:t>DS&amp;BA</a:t>
            </a:r>
            <a:r>
              <a:rPr lang="zh-CN" altLang="en-US" dirty="0"/>
              <a:t>项目的同学有何兴趣爱好？去过的以及想去的地方有哪些？</a:t>
            </a:r>
            <a:endParaRPr lang="en-US" altLang="zh-CN" dirty="0"/>
          </a:p>
          <a:p>
            <a:r>
              <a:rPr lang="en-US" altLang="zh-CN" dirty="0"/>
              <a:t>Measurable</a:t>
            </a:r>
            <a:r>
              <a:rPr lang="zh-CN" altLang="en-US" dirty="0"/>
              <a:t>：兴趣爱好等数据都是同学们自定义的文本数据，本身并不规范，因此难以进行结构化。可以通过词云图展现关键词的出现频率。</a:t>
            </a:r>
            <a:endParaRPr lang="en-US" altLang="zh-CN" dirty="0"/>
          </a:p>
          <a:p>
            <a:r>
              <a:rPr lang="en-US" altLang="zh-CN" dirty="0"/>
              <a:t>Attainable</a:t>
            </a:r>
            <a:r>
              <a:rPr lang="zh-CN" altLang="en-US" dirty="0"/>
              <a:t>：数据表中包含三个年级同学的兴趣爱好等信息。</a:t>
            </a:r>
            <a:r>
              <a:rPr lang="en-US" altLang="zh-CN" dirty="0"/>
              <a:t>2022</a:t>
            </a:r>
            <a:r>
              <a:rPr lang="zh-CN" altLang="en-US" dirty="0"/>
              <a:t>级同学还包含去过的和想去的地方等信息。</a:t>
            </a:r>
            <a:endParaRPr lang="en-US" altLang="zh-CN" dirty="0"/>
          </a:p>
          <a:p>
            <a:r>
              <a:rPr lang="en-US" altLang="zh-CN" dirty="0"/>
              <a:t>Relevant</a:t>
            </a:r>
            <a:r>
              <a:rPr lang="zh-CN" altLang="en-US" dirty="0"/>
              <a:t>：可以帮助了解</a:t>
            </a:r>
            <a:r>
              <a:rPr lang="en-US" altLang="zh-CN" dirty="0"/>
              <a:t>DS&amp;BA</a:t>
            </a:r>
            <a:r>
              <a:rPr lang="zh-CN" altLang="en-US" dirty="0"/>
              <a:t>项目的同学的生活，找到相同爱好的同学们、组织大家都喜欢的聚会活动等。</a:t>
            </a:r>
            <a:endParaRPr lang="en-US" altLang="zh-CN" dirty="0"/>
          </a:p>
          <a:p>
            <a:r>
              <a:rPr lang="en-US" altLang="zh-CN" dirty="0"/>
              <a:t>Time-Bound</a:t>
            </a:r>
            <a:r>
              <a:rPr lang="zh-CN" altLang="en-US" dirty="0"/>
              <a:t>：需要处理数据、生成词云图，</a:t>
            </a:r>
            <a:r>
              <a:rPr lang="zh-CN" altLang="zh-CN" dirty="0"/>
              <a:t>预计花费不到</a:t>
            </a:r>
            <a:r>
              <a:rPr lang="en-US" altLang="zh-CN" dirty="0"/>
              <a:t>2</a:t>
            </a:r>
            <a:r>
              <a:rPr lang="zh-CN" altLang="zh-CN" dirty="0"/>
              <a:t>小时。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68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7CB4E8D-8560-5865-840D-CC75E755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8" t="17451" r="7737" b="18025"/>
          <a:stretch/>
        </p:blipFill>
        <p:spPr>
          <a:xfrm>
            <a:off x="5374270" y="3348703"/>
            <a:ext cx="3500284" cy="2762866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B3AEF1-6CE3-C14D-B4DC-BAF853618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9" t="17073" r="17444" b="18995"/>
          <a:stretch/>
        </p:blipFill>
        <p:spPr>
          <a:xfrm>
            <a:off x="141628" y="2861383"/>
            <a:ext cx="3175820" cy="3106994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27BD063-5A3F-40FD-283D-E94AE779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最喜欢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2F8F41-1238-0D73-E057-C95478DC81EE}"/>
              </a:ext>
            </a:extLst>
          </p:cNvPr>
          <p:cNvSpPr txBox="1"/>
          <p:nvPr/>
        </p:nvSpPr>
        <p:spPr>
          <a:xfrm>
            <a:off x="1175540" y="5968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兴趣爱好</a:t>
            </a:r>
            <a:endParaRPr lang="en-US" altLang="zh-CN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5E10E3-A433-63A2-5B29-158E4FB27E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2619" r="5368" b="23399"/>
          <a:stretch/>
        </p:blipFill>
        <p:spPr>
          <a:xfrm>
            <a:off x="3178275" y="528484"/>
            <a:ext cx="4038601" cy="29005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D95DD8-A6FE-9242-49FC-F2B95970C5A8}"/>
              </a:ext>
            </a:extLst>
          </p:cNvPr>
          <p:cNvSpPr txBox="1"/>
          <p:nvPr/>
        </p:nvSpPr>
        <p:spPr>
          <a:xfrm>
            <a:off x="4528161" y="3429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最喜欢的书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A6C3E7-2830-6838-6254-E655EB6CD933}"/>
              </a:ext>
            </a:extLst>
          </p:cNvPr>
          <p:cNvSpPr txBox="1"/>
          <p:nvPr/>
        </p:nvSpPr>
        <p:spPr>
          <a:xfrm>
            <a:off x="6570414" y="59683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最喜欢的电影</a:t>
            </a:r>
            <a:endParaRPr lang="en-US" altLang="zh-CN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3D3529-B2AE-9176-C6A0-6B587F0127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9" t="20645" r="26487" b="27886"/>
          <a:stretch/>
        </p:blipFill>
        <p:spPr>
          <a:xfrm>
            <a:off x="8181666" y="0"/>
            <a:ext cx="3657600" cy="352978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75588F6-46E8-A630-2EFA-8D84A7BF24F9}"/>
              </a:ext>
            </a:extLst>
          </p:cNvPr>
          <p:cNvSpPr txBox="1"/>
          <p:nvPr/>
        </p:nvSpPr>
        <p:spPr>
          <a:xfrm>
            <a:off x="9225636" y="3429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最喜欢的食物</a:t>
            </a:r>
            <a:endParaRPr lang="en-US" altLang="zh-CN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6FAD7-3097-8B48-C940-1238BADFB7C4}"/>
              </a:ext>
            </a:extLst>
          </p:cNvPr>
          <p:cNvSpPr txBox="1"/>
          <p:nvPr/>
        </p:nvSpPr>
        <p:spPr>
          <a:xfrm>
            <a:off x="8792917" y="371024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以后约饭就按这个点菜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86488E-60BE-75E7-4AF6-68EF60AAEBA1}"/>
              </a:ext>
            </a:extLst>
          </p:cNvPr>
          <p:cNvSpPr txBox="1"/>
          <p:nvPr/>
        </p:nvSpPr>
        <p:spPr>
          <a:xfrm>
            <a:off x="6081822" y="62450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经典电影深受大家喜爱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84E3EC-82C0-AE18-0456-EF97AA62C0BC}"/>
              </a:ext>
            </a:extLst>
          </p:cNvPr>
          <p:cNvSpPr txBox="1"/>
          <p:nvPr/>
        </p:nvSpPr>
        <p:spPr>
          <a:xfrm>
            <a:off x="3854313" y="37102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谁说理科生不读文学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D8BA27-8734-881D-D5A7-D3D85B4F527F}"/>
              </a:ext>
            </a:extLst>
          </p:cNvPr>
          <p:cNvSpPr txBox="1"/>
          <p:nvPr/>
        </p:nvSpPr>
        <p:spPr>
          <a:xfrm>
            <a:off x="443194" y="62450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各种球类运动约起来！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419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楷体&amp;Arial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832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楷体</vt:lpstr>
      <vt:lpstr>Arial</vt:lpstr>
      <vt:lpstr>Office 主题​​</vt:lpstr>
      <vt:lpstr>SMART分析过程1</vt:lpstr>
      <vt:lpstr>本科是否在上海与是否经历过隔离/做过志愿者</vt:lpstr>
      <vt:lpstr>SMART分析过程2</vt:lpstr>
      <vt:lpstr>星座分布</vt:lpstr>
      <vt:lpstr>SMART分析过程3</vt:lpstr>
      <vt:lpstr>本科毕业院校</vt:lpstr>
      <vt:lpstr>本科专业</vt:lpstr>
      <vt:lpstr>SMART分析过程4</vt:lpstr>
      <vt:lpstr>最喜欢…</vt:lpstr>
      <vt:lpstr>去过的&amp;想去的地方</vt:lpstr>
      <vt:lpstr>我们都爱追…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</dc:creator>
  <cp:lastModifiedBy>Chao</cp:lastModifiedBy>
  <cp:revision>81</cp:revision>
  <dcterms:created xsi:type="dcterms:W3CDTF">2022-09-17T06:37:34Z</dcterms:created>
  <dcterms:modified xsi:type="dcterms:W3CDTF">2022-09-18T03:49:02Z</dcterms:modified>
</cp:coreProperties>
</file>