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1"/>
  </p:sldMasterIdLst>
  <p:notesMasterIdLst>
    <p:notesMasterId r:id="rId16"/>
  </p:notesMasterIdLst>
  <p:sldIdLst>
    <p:sldId id="256" r:id="rId2"/>
    <p:sldId id="333" r:id="rId3"/>
    <p:sldId id="353" r:id="rId4"/>
    <p:sldId id="334" r:id="rId5"/>
    <p:sldId id="335" r:id="rId6"/>
    <p:sldId id="264" r:id="rId7"/>
    <p:sldId id="359" r:id="rId8"/>
    <p:sldId id="356" r:id="rId9"/>
    <p:sldId id="337" r:id="rId10"/>
    <p:sldId id="338" r:id="rId11"/>
    <p:sldId id="357" r:id="rId12"/>
    <p:sldId id="360" r:id="rId13"/>
    <p:sldId id="354" r:id="rId14"/>
    <p:sldId id="31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479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D919B-C613-B143-80E3-24B45A47D567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BFEC49-4A88-B14F-9D1F-9F3B05023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91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734c30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734c30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150k forecasted cases/day, 1.5% CFR, &gt;2k deaths/day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E1D49164-754A-5F6F-BECA-8C3BA16A2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734c30c4_0_0:notes">
            <a:extLst>
              <a:ext uri="{FF2B5EF4-FFF2-40B4-BE49-F238E27FC236}">
                <a16:creationId xmlns:a16="http://schemas.microsoft.com/office/drawing/2014/main" id="{07877F33-1898-38FF-8AA2-B54AC199A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734c30c4_0_0:notes">
            <a:extLst>
              <a:ext uri="{FF2B5EF4-FFF2-40B4-BE49-F238E27FC236}">
                <a16:creationId xmlns:a16="http://schemas.microsoft.com/office/drawing/2014/main" id="{10B9FB5A-4ADE-3FF3-7C21-119C83FC43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Give numbers for X counts, Y counts, completeness of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linelist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113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f734c30c4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f734c30c4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estimate of the delay distribution can be used. Obtain from line list, or from aggregate. Typically fit parametric model, not so hard.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f734c30c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f734c30c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A) “ground truth” only a proxy, and B) lagged in new reports, twitter threads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734c30c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734c30c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Point-wise true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content of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FEC49-4A88-B14F-9D1F-9F3B050236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61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point out on slide 9 that it’s actually possible for misspecification to reduce the 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FEC49-4A88-B14F-9D1F-9F3B050236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9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FEC49-4A88-B14F-9D1F-9F3B050236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2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r>
              <a:rPr lang="en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254522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98395-B8E5-8E4C-8891-D0B4FBA2F82E}" type="slidenum">
              <a:rPr lang="en-US" smtClean="0"/>
              <a:pPr/>
              <a:t>‹#›</a:t>
            </a:fld>
            <a:r>
              <a:rPr lang="en-US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6009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6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7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3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7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A26FB-22BB-2648-B0F0-28C4CBC0C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3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AACE-9A89-FA4A-BCF3-D585EDF56557}" type="slidenum">
              <a:rPr lang="en-US" smtClean="0"/>
              <a:pPr/>
              <a:t>‹#›</a:t>
            </a:fld>
            <a:r>
              <a:rPr lang="en-US" dirty="0"/>
              <a:t>/44</a:t>
            </a:r>
          </a:p>
        </p:txBody>
      </p:sp>
    </p:spTree>
    <p:extLst>
      <p:ext uri="{BB962C8B-B14F-4D97-AF65-F5344CB8AC3E}">
        <p14:creationId xmlns:p14="http://schemas.microsoft.com/office/powerpoint/2010/main" val="314015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0.png"/><Relationship Id="rId7" Type="http://schemas.openxmlformats.org/officeDocument/2006/relationships/image" Target="../media/image1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92B003-16E5-85DC-10DE-1E3208113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577" y="1233066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Estimating Epidemic Severity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73717-9D0B-DBA7-9FDD-B35E24220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577" y="3633811"/>
            <a:ext cx="5760846" cy="68207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Jeremy Goldwasser</a:t>
            </a:r>
          </a:p>
        </p:txBody>
      </p:sp>
    </p:spTree>
    <p:extLst>
      <p:ext uri="{BB962C8B-B14F-4D97-AF65-F5344CB8AC3E}">
        <p14:creationId xmlns:p14="http://schemas.microsoft.com/office/powerpoint/2010/main" val="2992043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2754-27ED-FC98-D608-128BFFEB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Misspecified</a:t>
            </a:r>
            <a:r>
              <a:rPr lang="en-US" dirty="0"/>
              <a:t>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F4545-08B8-3B12-F89B-A991625E82FC}"/>
                  </a:ext>
                </a:extLst>
              </p:cNvPr>
              <p:cNvSpPr txBox="1"/>
              <p:nvPr/>
            </p:nvSpPr>
            <p:spPr>
              <a:xfrm>
                <a:off x="370732" y="1554056"/>
                <a:ext cx="58876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oracle delay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misspecified estimate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FF4545-08B8-3B12-F89B-A991625E8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32" y="1554056"/>
                <a:ext cx="5887663" cy="830997"/>
              </a:xfrm>
              <a:prstGeom prst="rect">
                <a:avLst/>
              </a:prstGeom>
              <a:blipFill>
                <a:blip r:embed="rId3"/>
                <a:stretch>
                  <a:fillRect l="-1724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D63B3048-346A-8673-BE09-BD403C50A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337" y="1706295"/>
            <a:ext cx="5887663" cy="5151705"/>
          </a:xfrm>
          <a:prstGeom prst="rect">
            <a:avLst/>
          </a:prstGeom>
        </p:spPr>
      </p:pic>
      <p:sp>
        <p:nvSpPr>
          <p:cNvPr id="20" name="Google Shape;132;p23">
            <a:extLst>
              <a:ext uri="{FF2B5EF4-FFF2-40B4-BE49-F238E27FC236}">
                <a16:creationId xmlns:a16="http://schemas.microsoft.com/office/drawing/2014/main" id="{EFA6E16E-07FE-3E16-E599-B7A2FE63180B}"/>
              </a:ext>
            </a:extLst>
          </p:cNvPr>
          <p:cNvSpPr txBox="1"/>
          <p:nvPr/>
        </p:nvSpPr>
        <p:spPr>
          <a:xfrm>
            <a:off x="8332561" y="2076999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endParaRPr sz="2400" dirty="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" name="Google Shape;134;p23">
            <a:extLst>
              <a:ext uri="{FF2B5EF4-FFF2-40B4-BE49-F238E27FC236}">
                <a16:creationId xmlns:a16="http://schemas.microsoft.com/office/drawing/2014/main" id="{9B4362FB-BC53-FDD3-AFE8-598907B24F83}"/>
              </a:ext>
            </a:extLst>
          </p:cNvPr>
          <p:cNvSpPr txBox="1"/>
          <p:nvPr/>
        </p:nvSpPr>
        <p:spPr>
          <a:xfrm>
            <a:off x="8805163" y="3309167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</a:t>
            </a:r>
            <a:endParaRPr sz="2400" dirty="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" name="Google Shape;136;p23">
            <a:extLst>
              <a:ext uri="{FF2B5EF4-FFF2-40B4-BE49-F238E27FC236}">
                <a16:creationId xmlns:a16="http://schemas.microsoft.com/office/drawing/2014/main" id="{4ADD731F-FA8C-C340-F751-F5E38EDA8CF4}"/>
              </a:ext>
            </a:extLst>
          </p:cNvPr>
          <p:cNvSpPr txBox="1"/>
          <p:nvPr/>
        </p:nvSpPr>
        <p:spPr>
          <a:xfrm>
            <a:off x="9850753" y="2212631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endParaRPr sz="2400" dirty="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3" name="Google Shape;132;p23">
            <a:extLst>
              <a:ext uri="{FF2B5EF4-FFF2-40B4-BE49-F238E27FC236}">
                <a16:creationId xmlns:a16="http://schemas.microsoft.com/office/drawing/2014/main" id="{294167C3-05E4-9C4C-6408-10C149811A09}"/>
              </a:ext>
            </a:extLst>
          </p:cNvPr>
          <p:cNvSpPr txBox="1"/>
          <p:nvPr/>
        </p:nvSpPr>
        <p:spPr>
          <a:xfrm>
            <a:off x="7970765" y="5687282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endParaRPr sz="24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132;p23">
            <a:extLst>
              <a:ext uri="{FF2B5EF4-FFF2-40B4-BE49-F238E27FC236}">
                <a16:creationId xmlns:a16="http://schemas.microsoft.com/office/drawing/2014/main" id="{4E84A9C8-82FA-B00A-97AB-A8DA59DBBFD7}"/>
              </a:ext>
            </a:extLst>
          </p:cNvPr>
          <p:cNvSpPr txBox="1"/>
          <p:nvPr/>
        </p:nvSpPr>
        <p:spPr>
          <a:xfrm>
            <a:off x="8706307" y="5944015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IBM Plex Sans"/>
                <a:ea typeface="IBM Plex Sans"/>
                <a:cs typeface="IBM Plex Sans"/>
                <a:sym typeface="IBM Plex Sans"/>
              </a:rPr>
              <a:t>B</a:t>
            </a:r>
            <a:endParaRPr sz="24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" name="Google Shape;132;p23">
            <a:extLst>
              <a:ext uri="{FF2B5EF4-FFF2-40B4-BE49-F238E27FC236}">
                <a16:creationId xmlns:a16="http://schemas.microsoft.com/office/drawing/2014/main" id="{E21E1AFB-8AA2-B250-B603-90DA24E86EE2}"/>
              </a:ext>
            </a:extLst>
          </p:cNvPr>
          <p:cNvSpPr txBox="1"/>
          <p:nvPr/>
        </p:nvSpPr>
        <p:spPr>
          <a:xfrm>
            <a:off x="9783830" y="5995039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endParaRPr sz="24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3275F-F98E-4DDF-0284-C210C9982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313" y="3211655"/>
            <a:ext cx="4954596" cy="376515"/>
          </a:xfrm>
          <a:prstGeom prst="rect">
            <a:avLst/>
          </a:prstGeom>
          <a:ln w="19050">
            <a:solidFill>
              <a:schemeClr val="tx1">
                <a:alpha val="4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04;p19">
                <a:extLst>
                  <a:ext uri="{FF2B5EF4-FFF2-40B4-BE49-F238E27FC236}">
                    <a16:creationId xmlns:a16="http://schemas.microsoft.com/office/drawing/2014/main" id="{5BCCC9D6-2299-45DC-BEB5-343280DA09F9}"/>
                  </a:ext>
                </a:extLst>
              </p:cNvPr>
              <p:cNvSpPr/>
              <p:nvPr/>
            </p:nvSpPr>
            <p:spPr>
              <a:xfrm>
                <a:off x="248779" y="3903660"/>
                <a:ext cx="5887664" cy="2934600"/>
              </a:xfrm>
              <a:prstGeom prst="rect">
                <a:avLst/>
              </a:prstGeom>
              <a:noFill/>
              <a:ln w="3810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sz="22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Bias of Convolutional Ratio with </a:t>
                </a:r>
                <a:r>
                  <a:rPr lang="en-US" sz="2200" b="1" dirty="0" err="1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Misspecified</a:t>
                </a:r>
                <a:r>
                  <a:rPr lang="en-US" sz="22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 Delay Distribution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IBM Plex Sans"/>
                        <a:cs typeface="Times New Roman" panose="02020603050405020304" pitchFamily="18" charset="0"/>
                        <a:sym typeface="IBM Plex Sans"/>
                      </a:rPr>
                      <m:t>𝜸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  <a:latin typeface="Times New Roman" panose="02020603050405020304" pitchFamily="18" charset="0"/>
                  <a:ea typeface="IBM Plex Sans"/>
                  <a:cs typeface="Times New Roman" panose="02020603050405020304" pitchFamily="18" charset="0"/>
                  <a:sym typeface="IBM Plex Sans"/>
                </a:endParaRPr>
              </a:p>
              <a:p>
                <a:pPr marL="609585" indent="-431789">
                  <a:buClr>
                    <a:schemeClr val="dk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Arises as a consequence of changing primary incidence.</a:t>
                </a:r>
              </a:p>
              <a:p>
                <a:pPr marL="609585" indent="-431789">
                  <a:buClr>
                    <a:schemeClr val="dk1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Heuristics for lagged ratio:</a:t>
                </a:r>
              </a:p>
              <a:p>
                <a:pPr marL="1219170" lvl="1" indent="-431789">
                  <a:buClr>
                    <a:schemeClr val="dk1"/>
                  </a:buClr>
                  <a:buSzPct val="100000"/>
                  <a:buFont typeface="IBM Plex Sans"/>
                  <a:buAutoNum type="alphaLcPeriod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Too high during rise</a:t>
                </a:r>
              </a:p>
              <a:p>
                <a:pPr marL="1219170" lvl="1" indent="-431789">
                  <a:buClr>
                    <a:schemeClr val="dk1"/>
                  </a:buClr>
                  <a:buSzPct val="100000"/>
                  <a:buFont typeface="IBM Plex Sans"/>
                  <a:buAutoNum type="alphaLcPeriod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Too low during fall</a:t>
                </a:r>
              </a:p>
              <a:p>
                <a:pPr marL="1219170" lvl="1" indent="-431789">
                  <a:buClr>
                    <a:schemeClr val="dk1"/>
                  </a:buClr>
                  <a:buSzPct val="100000"/>
                  <a:buFont typeface="IBM Plex Sans"/>
                  <a:buAutoNum type="alphaLcPeriod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Too high after leveling out</a:t>
                </a:r>
                <a:endParaRPr sz="2200" dirty="0">
                  <a:solidFill>
                    <a:schemeClr val="dk1"/>
                  </a:solidFill>
                  <a:latin typeface="Times New Roman" panose="02020603050405020304" pitchFamily="18" charset="0"/>
                  <a:ea typeface="IBM Plex Sans"/>
                  <a:cs typeface="Times New Roman" panose="02020603050405020304" pitchFamily="18" charset="0"/>
                  <a:sym typeface="IBM Plex Sans"/>
                </a:endParaRPr>
              </a:p>
            </p:txBody>
          </p:sp>
        </mc:Choice>
        <mc:Fallback xmlns="">
          <p:sp>
            <p:nvSpPr>
              <p:cNvPr id="4" name="Google Shape;104;p19">
                <a:extLst>
                  <a:ext uri="{FF2B5EF4-FFF2-40B4-BE49-F238E27FC236}">
                    <a16:creationId xmlns:a16="http://schemas.microsoft.com/office/drawing/2014/main" id="{5BCCC9D6-2299-45DC-BEB5-343280DA0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79" y="3903660"/>
                <a:ext cx="5887664" cy="2934600"/>
              </a:xfrm>
              <a:prstGeom prst="rect">
                <a:avLst/>
              </a:prstGeom>
              <a:blipFill>
                <a:blip r:embed="rId6"/>
                <a:stretch>
                  <a:fillRect b="-851"/>
                </a:stretch>
              </a:blipFill>
              <a:ln w="3810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D95D519-7090-4BC4-8A8C-C8FE64175D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8927" y="1974962"/>
            <a:ext cx="2533258" cy="90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6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4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F7C9-A472-6F7B-E5B8-84582390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State-level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2F99-A801-9555-DC4C-99E8168A1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6633"/>
            <a:ext cx="5857103" cy="5136968"/>
          </a:xfrm>
        </p:spPr>
        <p:txBody>
          <a:bodyPr>
            <a:normAutofit/>
          </a:bodyPr>
          <a:lstStyle/>
          <a:p>
            <a:r>
              <a:rPr lang="en-US" dirty="0"/>
              <a:t>We estimate HFRs on JHU, which uses deaths aligned by report date – not the date the actually occurred.</a:t>
            </a:r>
          </a:p>
          <a:p>
            <a:r>
              <a:rPr lang="en-US" sz="2600" dirty="0"/>
              <a:t>Longer reporting delays </a:t>
            </a:r>
            <a:r>
              <a:rPr lang="en-US" sz="2600" dirty="0">
                <a:sym typeface="Wingdings" pitchFamily="2" charset="2"/>
              </a:rPr>
              <a:t>	  heavier-tailed delay distribution  more bias (well-specified)</a:t>
            </a:r>
            <a:endParaRPr lang="en-US" sz="2600" dirty="0"/>
          </a:p>
          <a:p>
            <a:r>
              <a:rPr lang="en-US" dirty="0"/>
              <a:t>Convolutional ratio consistently outperforms lagged ratio, which again is</a:t>
            </a:r>
          </a:p>
          <a:p>
            <a:pPr marL="1219170" lvl="1" indent="-431789">
              <a:buClr>
                <a:schemeClr val="dk1"/>
              </a:buClr>
              <a:buSzPct val="100000"/>
              <a:buFont typeface="IBM Plex Sans"/>
              <a:buAutoNum type="alphaL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Too high during rise</a:t>
            </a:r>
          </a:p>
          <a:p>
            <a:pPr marL="1219170" lvl="1" indent="-431789">
              <a:buClr>
                <a:schemeClr val="dk1"/>
              </a:buClr>
              <a:buSzPct val="100000"/>
              <a:buFont typeface="IBM Plex Sans"/>
              <a:buAutoNum type="alphaL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Too low during fall</a:t>
            </a:r>
          </a:p>
          <a:p>
            <a:pPr marL="1219170" lvl="1" indent="-431789">
              <a:buClr>
                <a:schemeClr val="dk1"/>
              </a:buClr>
              <a:buSzPct val="100000"/>
              <a:buFont typeface="IBM Plex Sans"/>
              <a:buAutoNum type="alphaL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IBM Plex Sans"/>
                <a:cs typeface="Times New Roman" panose="02020603050405020304" pitchFamily="18" charset="0"/>
                <a:sym typeface="IBM Plex Sans"/>
              </a:rPr>
              <a:t>Too high after leveling 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09896-97A3-918C-F145-2019EC505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272" y="433823"/>
            <a:ext cx="6342728" cy="599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7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1986-B2F2-9F02-3A1F-10E2A5ED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Follow-up work: Improving severity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3AE6D-166B-054B-1FFB-66C95CDBC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Currently, we are developing a new method that avoids these biases.</a:t>
            </a:r>
          </a:p>
          <a:p>
            <a:r>
              <a:rPr lang="en-US" dirty="0"/>
              <a:t>Instead of obtaining only the current severity rate, our approach estimates the curve </a:t>
            </a:r>
            <a:r>
              <a:rPr lang="en-US" i="1" dirty="0"/>
              <a:t>over all time</a:t>
            </a:r>
            <a:r>
              <a:rPr lang="en-US" dirty="0"/>
              <a:t>, then takes the most recent prediction.</a:t>
            </a:r>
          </a:p>
          <a:p>
            <a:pPr lvl="1"/>
            <a:r>
              <a:rPr lang="en-US" dirty="0"/>
              <a:t>We approximate maximum likelihood estimation on a faithful probabilistic model, using modern smoothing techniques for stability.</a:t>
            </a:r>
          </a:p>
          <a:p>
            <a:r>
              <a:rPr lang="en-US" dirty="0"/>
              <a:t>Preliminary results demonstrate large improvements on retrospective analysis; we have yet to test its efficacy in the real-time setting.</a:t>
            </a:r>
          </a:p>
        </p:txBody>
      </p:sp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C90ACBFB-8527-A3D6-F78C-50905400F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64" y="4926638"/>
            <a:ext cx="6437871" cy="193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21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27192-27B9-A9C9-5869-65BD201A2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Collaborators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4E058-FA0B-A07C-5F04-0DD081170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Ryan Tibshirani">
            <a:extLst>
              <a:ext uri="{FF2B5EF4-FFF2-40B4-BE49-F238E27FC236}">
                <a16:creationId xmlns:a16="http://schemas.microsoft.com/office/drawing/2014/main" id="{A33ADD38-2998-76C0-6ED0-1334590D8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0" y="2923733"/>
            <a:ext cx="1794829" cy="23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yan Tibshirani: Group">
            <a:extLst>
              <a:ext uri="{FF2B5EF4-FFF2-40B4-BE49-F238E27FC236}">
                <a16:creationId xmlns:a16="http://schemas.microsoft.com/office/drawing/2014/main" id="{5392ADBC-387F-D8ED-F680-44D939211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357" y="2923732"/>
            <a:ext cx="1779452" cy="237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lyssa Bilinski, Ph.D. | Pandemic Center | School of Public Health | Brown  University">
            <a:extLst>
              <a:ext uri="{FF2B5EF4-FFF2-40B4-BE49-F238E27FC236}">
                <a16:creationId xmlns:a16="http://schemas.microsoft.com/office/drawing/2014/main" id="{BD6099BE-1BEB-7C83-0C0F-22CD256C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403" y="2923731"/>
            <a:ext cx="1597314" cy="23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38C6BE-3779-35AF-91E9-C9ED99426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9220" y="2958237"/>
            <a:ext cx="1920185" cy="23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A0555A2-2B85-2209-1887-73FBA08FCF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98" b="909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1A084-A3F2-9893-AB27-2A805734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1" dirty="0">
                <a:solidFill>
                  <a:schemeClr val="bg1"/>
                </a:solidFill>
              </a:rPr>
              <a:t>Thanks for your attention!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15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Time-varying severity rates in epidemiology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7091314" cy="4555200"/>
          </a:xfr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/>
              <a:t>Severity rates express the probability that a primary event at time t will result in serious secondary event, e.g.</a:t>
            </a:r>
          </a:p>
          <a:p>
            <a:pPr lvl="1"/>
            <a:r>
              <a:rPr lang="en-US" dirty="0"/>
              <a:t>Case-fatality rate (CFR)</a:t>
            </a:r>
          </a:p>
          <a:p>
            <a:pPr lvl="1"/>
            <a:r>
              <a:rPr lang="en-US" dirty="0"/>
              <a:t>Hospitalization-fatality rate (HFR)</a:t>
            </a:r>
          </a:p>
          <a:p>
            <a:r>
              <a:rPr lang="en-US" dirty="0"/>
              <a:t>Time-varying or stationary?</a:t>
            </a:r>
          </a:p>
          <a:p>
            <a:pPr lvl="1"/>
            <a:r>
              <a:rPr lang="en-US" dirty="0"/>
              <a:t>Most academic work on estimating severity rates assumes stationarity over time.</a:t>
            </a:r>
          </a:p>
          <a:p>
            <a:pPr lvl="1"/>
            <a:r>
              <a:rPr lang="en-US" dirty="0"/>
              <a:t>Severity rates constantly change due to new variants, therapeutics, etc. </a:t>
            </a:r>
          </a:p>
          <a:p>
            <a:pPr lvl="1"/>
            <a:r>
              <a:rPr lang="en-US" dirty="0"/>
              <a:t>Epidemiologists at the CDC use time-varying rates to analyze new risks.</a:t>
            </a:r>
          </a:p>
        </p:txBody>
      </p:sp>
      <p:pic>
        <p:nvPicPr>
          <p:cNvPr id="7" name="Picture 6" descr="A close up of a card&#10;&#10;Description automatically generated">
            <a:extLst>
              <a:ext uri="{FF2B5EF4-FFF2-40B4-BE49-F238E27FC236}">
                <a16:creationId xmlns:a16="http://schemas.microsoft.com/office/drawing/2014/main" id="{5E6BAB90-BEFA-964A-3CB6-DFBD68255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44" y="1565472"/>
            <a:ext cx="4088656" cy="2248761"/>
          </a:xfrm>
          <a:prstGeom prst="rect">
            <a:avLst/>
          </a:prstGeom>
        </p:spPr>
      </p:pic>
      <p:pic>
        <p:nvPicPr>
          <p:cNvPr id="9" name="Picture 8" descr="A graph of a stock market&#10;&#10;Description automatically generated">
            <a:extLst>
              <a:ext uri="{FF2B5EF4-FFF2-40B4-BE49-F238E27FC236}">
                <a16:creationId xmlns:a16="http://schemas.microsoft.com/office/drawing/2014/main" id="{A8271D32-4319-4FB2-A066-D52DFB5A1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914" y="4228735"/>
            <a:ext cx="4088656" cy="2533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50197D2A-1993-5B00-004D-B2EED600E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C4F1862D-1753-404E-4626-A68759611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436400" cy="50496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severity rates is straightforward with a line list of patient outcomes.</a:t>
            </a:r>
          </a:p>
          <a:p>
            <a:pPr lvl="1" indent="-440256">
              <a:buSzPts val="1600"/>
            </a:pPr>
            <a:r>
              <a:rPr lang="en-US" dirty="0"/>
              <a:t>CFR: Observe fraction of patients that tested positive at t who ultimately die.</a:t>
            </a:r>
          </a:p>
          <a:p>
            <a:pPr indent="-440256"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such a line list may be unrealistic or impossible</a:t>
            </a:r>
          </a:p>
          <a:p>
            <a:pPr lvl="1" indent="-440256">
              <a:buSzPts val="16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severity rates must be estimated from aggregate count data.</a:t>
            </a:r>
          </a:p>
          <a:p>
            <a:pPr indent="-440256">
              <a:buSzPts val="16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5FC6785-24C2-9906-1B26-433C9E8409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Often estimate severity from aggregate data</a:t>
            </a:r>
            <a:endParaRPr dirty="0"/>
          </a:p>
        </p:txBody>
      </p:sp>
      <p:pic>
        <p:nvPicPr>
          <p:cNvPr id="2" name="Picture 1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D0431581-94E8-C373-D7B5-9D985C271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987" y="3876625"/>
            <a:ext cx="7960026" cy="238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2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Standard ratio estimators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50264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r>
              <a:rPr lang="en" dirty="0"/>
              <a:t>Most estimators for severity rates are simple ratios (“case fatality ratio”) between secondary events and at-risk primary events</a:t>
            </a:r>
            <a:endParaRPr dirty="0"/>
          </a:p>
          <a:p>
            <a:r>
              <a:rPr lang="en" dirty="0"/>
              <a:t>The standard time-varying approach is a lagged ratio of aggregate counts: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A more principled generalization uses the delay distribution:</a:t>
            </a:r>
          </a:p>
          <a:p>
            <a:pPr marL="1219170" indent="0">
              <a:spcBef>
                <a:spcPts val="1600"/>
              </a:spcBef>
              <a:buNone/>
            </a:pPr>
            <a:endParaRPr sz="2133" dirty="0"/>
          </a:p>
          <a:p>
            <a:pPr indent="0">
              <a:spcBef>
                <a:spcPts val="1600"/>
              </a:spcBef>
              <a:buNone/>
            </a:pPr>
            <a:endParaRPr lang="en-US" dirty="0"/>
          </a:p>
          <a:p>
            <a:pPr marL="152396" indent="0" algn="ctr">
              <a:spcBef>
                <a:spcPts val="1600"/>
              </a:spcBef>
              <a:buNone/>
            </a:pPr>
            <a:r>
              <a:rPr lang="en-US" sz="2400" dirty="0"/>
              <a:t>Our work: Understanding the bias of these ratios and proposing statistically sound alternatives.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1D265-6CF8-B9A7-7F41-41B9AA050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573" y="2920402"/>
            <a:ext cx="3504854" cy="750335"/>
          </a:xfrm>
          <a:prstGeom prst="rect">
            <a:avLst/>
          </a:prstGeom>
        </p:spPr>
      </p:pic>
      <p:sp>
        <p:nvSpPr>
          <p:cNvPr id="8" name="Google Shape;104;p19">
            <a:extLst>
              <a:ext uri="{FF2B5EF4-FFF2-40B4-BE49-F238E27FC236}">
                <a16:creationId xmlns:a16="http://schemas.microsoft.com/office/drawing/2014/main" id="{CEA6996B-8F94-99DB-BF49-1D04280C64D1}"/>
              </a:ext>
            </a:extLst>
          </p:cNvPr>
          <p:cNvSpPr/>
          <p:nvPr/>
        </p:nvSpPr>
        <p:spPr>
          <a:xfrm>
            <a:off x="415601" y="5449244"/>
            <a:ext cx="11360799" cy="802432"/>
          </a:xfrm>
          <a:prstGeom prst="rect">
            <a:avLst/>
          </a:prstGeom>
          <a:noFill/>
          <a:ln w="381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IBM Plex Sans"/>
              <a:cs typeface="Times New Roman" panose="02020603050405020304" pitchFamily="18" charset="0"/>
              <a:sym typeface="IBM Plex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9B037D-D52C-CE6B-9617-D8B207F88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446269"/>
            <a:ext cx="7772400" cy="8490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4163200" cy="503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/>
              <a:t>Notable failures, HFR:</a:t>
            </a:r>
            <a:endParaRPr dirty="0"/>
          </a:p>
          <a:p>
            <a:pPr>
              <a:spcBef>
                <a:spcPts val="1600"/>
              </a:spcBef>
            </a:pPr>
            <a:r>
              <a:rPr lang="en-US" dirty="0"/>
              <a:t>Signaled enormous, nonexistent surge after Omicron peak – especially lagged ratio.</a:t>
            </a:r>
            <a:endParaRPr lang="en" dirty="0"/>
          </a:p>
          <a:p>
            <a:pPr>
              <a:spcBef>
                <a:spcPts val="1600"/>
              </a:spcBef>
            </a:pPr>
            <a:r>
              <a:rPr lang="en" dirty="0"/>
              <a:t>Ignored higher risk as Delta took over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Findings robust across parameters, geography, etc.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dirty="0"/>
              <a:t>Observed these ratios exhibit huge bias</a:t>
            </a:r>
            <a:endParaRPr dirty="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803" y="2017401"/>
            <a:ext cx="7613103" cy="4703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837655-B8A2-7CA9-367B-85CFE12A04D2}"/>
              </a:ext>
            </a:extLst>
          </p:cNvPr>
          <p:cNvCxnSpPr>
            <a:cxnSpLocks/>
          </p:cNvCxnSpPr>
          <p:nvPr/>
        </p:nvCxnSpPr>
        <p:spPr>
          <a:xfrm>
            <a:off x="4578800" y="4624881"/>
            <a:ext cx="2524369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F772127-31B7-E42E-1DB8-CB2F9752898B}"/>
              </a:ext>
            </a:extLst>
          </p:cNvPr>
          <p:cNvSpPr/>
          <p:nvPr/>
        </p:nvSpPr>
        <p:spPr>
          <a:xfrm>
            <a:off x="7187422" y="3957474"/>
            <a:ext cx="1334814" cy="13348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C3622-9161-1D8B-FA3B-BD5E4D1CA5CE}"/>
              </a:ext>
            </a:extLst>
          </p:cNvPr>
          <p:cNvSpPr/>
          <p:nvPr/>
        </p:nvSpPr>
        <p:spPr>
          <a:xfrm>
            <a:off x="9170870" y="2741328"/>
            <a:ext cx="1334814" cy="13348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A83BCA-D4E2-A284-78A5-02462478FC17}"/>
              </a:ext>
            </a:extLst>
          </p:cNvPr>
          <p:cNvCxnSpPr>
            <a:cxnSpLocks/>
          </p:cNvCxnSpPr>
          <p:nvPr/>
        </p:nvCxnSpPr>
        <p:spPr>
          <a:xfrm>
            <a:off x="4578800" y="3033619"/>
            <a:ext cx="4503416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1" uiExpand="1" build="p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Let </a:t>
            </a:r>
            <a:r>
              <a:rPr lang="en" i="1" dirty="0" err="1"/>
              <a:t>X</a:t>
            </a:r>
            <a:r>
              <a:rPr lang="en" i="1" baseline="-25000" dirty="0" err="1"/>
              <a:t>t</a:t>
            </a:r>
            <a:r>
              <a:rPr lang="en" dirty="0"/>
              <a:t> denote the primary incidence time series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Let </a:t>
            </a:r>
            <a:r>
              <a:rPr lang="en" i="1" dirty="0" err="1"/>
              <a:t>Y</a:t>
            </a:r>
            <a:r>
              <a:rPr lang="en" i="1" baseline="-25000" dirty="0" err="1"/>
              <a:t>t</a:t>
            </a:r>
            <a:r>
              <a:rPr lang="en" dirty="0"/>
              <a:t> denote the secondary incidence time series. </a:t>
            </a:r>
          </a:p>
          <a:p>
            <a:pPr lvl="1"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We focus on HFR because there is decent ground truth data.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In theory, they have the following relation: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endParaRPr lang="en" dirty="0"/>
          </a:p>
          <a:p>
            <a:pPr marL="152396" indent="0">
              <a:buSzPct val="100000"/>
              <a:buNone/>
            </a:pPr>
            <a:endParaRPr lang="en" dirty="0"/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" dirty="0"/>
              <a:t>In practice, real-world data may be messier due to e.g. day-of-week effects or data dumps.</a:t>
            </a: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4000" dirty="0"/>
              <a:t>Ingredients of Analysis: Data Streams</a:t>
            </a:r>
            <a:endParaRPr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D5786-EA11-86CB-4FB2-B87A1136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910" y="3288242"/>
            <a:ext cx="6106824" cy="877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D4D8-92BC-F34B-CFF2-F1AEA0D3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4400" dirty="0"/>
              <a:t>Ingredients of Analysis: Statistical Model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94C4E12-FE0C-264E-A8DD-1CCCB1C67A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Given</a:t>
                </a:r>
              </a:p>
              <a:p>
                <a:pPr marL="152396" indent="0">
                  <a:buNone/>
                </a:pPr>
                <a:endParaRPr lang="en-US" dirty="0"/>
              </a:p>
              <a:p>
                <a:r>
                  <a:rPr lang="en-US" dirty="0"/>
                  <a:t>Taking expectation reveals convolution of hospitalizations with delay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and HFRs </a:t>
                </a:r>
                <a:r>
                  <a:rPr lang="en-US" i="1" dirty="0"/>
                  <a:t>p</a:t>
                </a:r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94C4E12-FE0C-264E-A8DD-1CCCB1C67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D52A558-414E-F488-443C-870DA43EC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115" y="3429000"/>
            <a:ext cx="6313770" cy="326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F19F3C-435B-05C8-1D83-B24FD2B8B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59" y="1400684"/>
            <a:ext cx="6106824" cy="8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ADF9-E6C9-8F96-0C00-1DA960F9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Recreate bias on simulated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6F3FB-9222-9F5A-F0EE-C64FD7B7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3583460"/>
            <a:ext cx="4440605" cy="4287747"/>
          </a:xfrm>
        </p:spPr>
        <p:txBody>
          <a:bodyPr/>
          <a:lstStyle/>
          <a:p>
            <a:r>
              <a:rPr lang="en-US" dirty="0"/>
              <a:t>Noiseless simulation, so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baseline="-25000" dirty="0"/>
              <a:t> </a:t>
            </a:r>
            <a:r>
              <a:rPr lang="en-US" i="1" dirty="0"/>
              <a:t>= E[ </a:t>
            </a:r>
            <a:r>
              <a:rPr lang="en-US" i="1" dirty="0" err="1"/>
              <a:t>Y</a:t>
            </a:r>
            <a:r>
              <a:rPr lang="en-US" i="1" baseline="-25000" dirty="0" err="1"/>
              <a:t>t</a:t>
            </a:r>
            <a:r>
              <a:rPr lang="en-US" i="1" dirty="0" err="1"/>
              <a:t>|X</a:t>
            </a:r>
            <a:r>
              <a:rPr lang="en-US" i="1" baseline="-25000" dirty="0" err="1"/>
              <a:t>s≤t</a:t>
            </a:r>
            <a:r>
              <a:rPr lang="en-US" i="1" baseline="-25000" dirty="0"/>
              <a:t> </a:t>
            </a:r>
            <a:r>
              <a:rPr lang="en-US" i="1" dirty="0"/>
              <a:t>]</a:t>
            </a:r>
            <a:r>
              <a:rPr lang="en-US" dirty="0"/>
              <a:t> from the previous slide</a:t>
            </a:r>
          </a:p>
          <a:p>
            <a:r>
              <a:rPr lang="en-US" dirty="0"/>
              <a:t>Even when hospitalizations are flat, the estimated HFR is up to 50% too high!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F7CD0-9D6C-512D-5B6C-24CBC90EF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5" y="1674342"/>
            <a:ext cx="6664703" cy="51836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2AA3FE-1C48-E3A8-E7BB-3A6EF7CDE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09" y="1625082"/>
            <a:ext cx="1852785" cy="617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5E356-2BB4-0D17-0E11-B7457E9E5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509" y="2456187"/>
            <a:ext cx="2565929" cy="6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40D6-4CCF-CFF1-3F5A-A763F4579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Well-specified analysis</a:t>
            </a:r>
          </a:p>
        </p:txBody>
      </p:sp>
      <p:sp>
        <p:nvSpPr>
          <p:cNvPr id="7" name="Google Shape;132;p23">
            <a:extLst>
              <a:ext uri="{FF2B5EF4-FFF2-40B4-BE49-F238E27FC236}">
                <a16:creationId xmlns:a16="http://schemas.microsoft.com/office/drawing/2014/main" id="{32369FE9-5C3C-666E-DF05-FA7C730914F4}"/>
              </a:ext>
            </a:extLst>
          </p:cNvPr>
          <p:cNvSpPr txBox="1"/>
          <p:nvPr/>
        </p:nvSpPr>
        <p:spPr>
          <a:xfrm>
            <a:off x="4786494" y="3303185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endParaRPr sz="2400" dirty="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" name="Google Shape;133;p23">
            <a:extLst>
              <a:ext uri="{FF2B5EF4-FFF2-40B4-BE49-F238E27FC236}">
                <a16:creationId xmlns:a16="http://schemas.microsoft.com/office/drawing/2014/main" id="{8D77C49A-A95A-2035-103C-E350581A07D5}"/>
              </a:ext>
            </a:extLst>
          </p:cNvPr>
          <p:cNvSpPr/>
          <p:nvPr/>
        </p:nvSpPr>
        <p:spPr>
          <a:xfrm>
            <a:off x="4361362" y="3093118"/>
            <a:ext cx="1235717" cy="318555"/>
          </a:xfrm>
          <a:custGeom>
            <a:avLst/>
            <a:gdLst/>
            <a:ahLst/>
            <a:cxnLst/>
            <a:rect l="l" t="t" r="r" b="b"/>
            <a:pathLst>
              <a:path w="41846" h="4184" extrusionOk="0">
                <a:moveTo>
                  <a:pt x="0" y="0"/>
                </a:moveTo>
                <a:cubicBezTo>
                  <a:pt x="3545" y="697"/>
                  <a:pt x="14298" y="4184"/>
                  <a:pt x="21272" y="4184"/>
                </a:cubicBezTo>
                <a:cubicBezTo>
                  <a:pt x="28246" y="4184"/>
                  <a:pt x="38417" y="697"/>
                  <a:pt x="41846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9" name="Google Shape;134;p23">
            <a:extLst>
              <a:ext uri="{FF2B5EF4-FFF2-40B4-BE49-F238E27FC236}">
                <a16:creationId xmlns:a16="http://schemas.microsoft.com/office/drawing/2014/main" id="{EF708279-3A94-533E-48D1-CAD0301582C7}"/>
              </a:ext>
            </a:extLst>
          </p:cNvPr>
          <p:cNvSpPr txBox="1"/>
          <p:nvPr/>
        </p:nvSpPr>
        <p:spPr>
          <a:xfrm>
            <a:off x="1602960" y="1900997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</a:t>
            </a:r>
            <a:endParaRPr sz="2400" dirty="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0" name="Google Shape;135;p23">
            <a:extLst>
              <a:ext uri="{FF2B5EF4-FFF2-40B4-BE49-F238E27FC236}">
                <a16:creationId xmlns:a16="http://schemas.microsoft.com/office/drawing/2014/main" id="{FF65382C-B188-41EE-5342-CF10DA5ECB7A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3700265" y="2267803"/>
            <a:ext cx="835341" cy="31855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36;p23">
            <a:extLst>
              <a:ext uri="{FF2B5EF4-FFF2-40B4-BE49-F238E27FC236}">
                <a16:creationId xmlns:a16="http://schemas.microsoft.com/office/drawing/2014/main" id="{097E98C3-1EEC-2BB1-62D9-20EE8EC90660}"/>
              </a:ext>
            </a:extLst>
          </p:cNvPr>
          <p:cNvSpPr txBox="1"/>
          <p:nvPr/>
        </p:nvSpPr>
        <p:spPr>
          <a:xfrm>
            <a:off x="4535606" y="1960046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endParaRPr sz="2400" dirty="0">
              <a:solidFill>
                <a:srgbClr val="FF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2" name="Google Shape;137;p23">
            <a:extLst>
              <a:ext uri="{FF2B5EF4-FFF2-40B4-BE49-F238E27FC236}">
                <a16:creationId xmlns:a16="http://schemas.microsoft.com/office/drawing/2014/main" id="{891C4E05-5586-51A4-236B-4D005310AD9A}"/>
              </a:ext>
            </a:extLst>
          </p:cNvPr>
          <p:cNvCxnSpPr>
            <a:cxnSpLocks/>
          </p:cNvCxnSpPr>
          <p:nvPr/>
        </p:nvCxnSpPr>
        <p:spPr>
          <a:xfrm>
            <a:off x="1975952" y="2245939"/>
            <a:ext cx="798800" cy="28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8D2261-03F3-13BB-D651-895C86B0CFAB}"/>
                  </a:ext>
                </a:extLst>
              </p:cNvPr>
              <p:cNvSpPr txBox="1"/>
              <p:nvPr/>
            </p:nvSpPr>
            <p:spPr>
              <a:xfrm>
                <a:off x="163788" y="1606482"/>
                <a:ext cx="609858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stationary oracle delay distribution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8D2261-03F3-13BB-D651-895C86B0C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" y="1606482"/>
                <a:ext cx="6098582" cy="430887"/>
              </a:xfrm>
              <a:prstGeom prst="rect">
                <a:avLst/>
              </a:prstGeom>
              <a:blipFill>
                <a:blip r:embed="rId3"/>
                <a:stretch>
                  <a:fillRect l="-1247" t="-8571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7B03E1B-F9A0-EC6F-76CB-AD9B8CE78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553" y="3715093"/>
            <a:ext cx="3010947" cy="301094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6E8919-CA99-06F3-4A58-0807348D4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221" y="3803486"/>
            <a:ext cx="2938937" cy="2938937"/>
          </a:xfrm>
          <a:prstGeom prst="rect">
            <a:avLst/>
          </a:prstGeom>
        </p:spPr>
      </p:pic>
      <p:sp>
        <p:nvSpPr>
          <p:cNvPr id="28" name="Google Shape;132;p23">
            <a:extLst>
              <a:ext uri="{FF2B5EF4-FFF2-40B4-BE49-F238E27FC236}">
                <a16:creationId xmlns:a16="http://schemas.microsoft.com/office/drawing/2014/main" id="{FD5A82F4-7C68-EBB0-5424-A7AD1AD5BFFE}"/>
              </a:ext>
            </a:extLst>
          </p:cNvPr>
          <p:cNvSpPr txBox="1"/>
          <p:nvPr/>
        </p:nvSpPr>
        <p:spPr>
          <a:xfrm>
            <a:off x="1429874" y="6367732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endParaRPr sz="24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" name="Google Shape;134;p23">
            <a:extLst>
              <a:ext uri="{FF2B5EF4-FFF2-40B4-BE49-F238E27FC236}">
                <a16:creationId xmlns:a16="http://schemas.microsoft.com/office/drawing/2014/main" id="{F2AD3D61-A93A-A50B-5F79-96FF474E5A80}"/>
              </a:ext>
            </a:extLst>
          </p:cNvPr>
          <p:cNvSpPr txBox="1"/>
          <p:nvPr/>
        </p:nvSpPr>
        <p:spPr>
          <a:xfrm>
            <a:off x="4979221" y="6372927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IBM Plex Sans"/>
                <a:ea typeface="IBM Plex Sans"/>
                <a:cs typeface="IBM Plex Sans"/>
                <a:sym typeface="IBM Plex Sans"/>
              </a:rPr>
              <a:t>B</a:t>
            </a:r>
            <a:endParaRPr sz="24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04DCF5-F7DE-2054-35B7-D8A905D751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568" y="3803486"/>
            <a:ext cx="2938936" cy="2938936"/>
          </a:xfrm>
          <a:prstGeom prst="rect">
            <a:avLst/>
          </a:prstGeom>
        </p:spPr>
      </p:pic>
      <p:sp>
        <p:nvSpPr>
          <p:cNvPr id="6" name="Google Shape;136;p23">
            <a:extLst>
              <a:ext uri="{FF2B5EF4-FFF2-40B4-BE49-F238E27FC236}">
                <a16:creationId xmlns:a16="http://schemas.microsoft.com/office/drawing/2014/main" id="{2FD4C10F-4123-0A6A-BFAA-1A29450C5EF0}"/>
              </a:ext>
            </a:extLst>
          </p:cNvPr>
          <p:cNvSpPr txBox="1"/>
          <p:nvPr/>
        </p:nvSpPr>
        <p:spPr>
          <a:xfrm>
            <a:off x="8608540" y="6372926"/>
            <a:ext cx="501776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endParaRPr sz="24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504A0-1501-938C-739D-39BD0EE835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523" y="2412716"/>
            <a:ext cx="5474207" cy="958417"/>
          </a:xfrm>
          <a:prstGeom prst="rect">
            <a:avLst/>
          </a:prstGeom>
          <a:ln w="19050">
            <a:solidFill>
              <a:schemeClr val="tx1">
                <a:alpha val="38819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129;p23">
                <a:extLst>
                  <a:ext uri="{FF2B5EF4-FFF2-40B4-BE49-F238E27FC236}">
                    <a16:creationId xmlns:a16="http://schemas.microsoft.com/office/drawing/2014/main" id="{2A48D9CC-EBC4-16F2-15F8-917EE5577E45}"/>
                  </a:ext>
                </a:extLst>
              </p:cNvPr>
              <p:cNvSpPr/>
              <p:nvPr/>
            </p:nvSpPr>
            <p:spPr>
              <a:xfrm>
                <a:off x="5985140" y="1326744"/>
                <a:ext cx="6178992" cy="2230725"/>
              </a:xfrm>
              <a:prstGeom prst="rect">
                <a:avLst/>
              </a:prstGeom>
              <a:noFill/>
              <a:ln w="3810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r>
                  <a:rPr lang="en-US" sz="2200" b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Bias of Convolutional Ratio with True Delay Distribution</a:t>
                </a:r>
              </a:p>
              <a:p>
                <a:pPr marL="609585" indent="-431789">
                  <a:buClr>
                    <a:schemeClr val="dk1"/>
                  </a:buClr>
                  <a:buSzPct val="100000"/>
                  <a:buFont typeface="IBM Plex Sans"/>
                  <a:buAutoNum type="alphaUcPeriod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Arises due to changing severity rates </a:t>
                </a:r>
                <a:r>
                  <a:rPr lang="en-US" sz="2200" i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p</a:t>
                </a:r>
                <a:endParaRPr lang="en-US" sz="2200" dirty="0">
                  <a:solidFill>
                    <a:schemeClr val="dk1"/>
                  </a:solidFill>
                  <a:latin typeface="Times New Roman" panose="02020603050405020304" pitchFamily="18" charset="0"/>
                  <a:ea typeface="IBM Plex Sans"/>
                  <a:cs typeface="Times New Roman" panose="02020603050405020304" pitchFamily="18" charset="0"/>
                  <a:sym typeface="IBM Plex Sans"/>
                </a:endParaRPr>
              </a:p>
              <a:p>
                <a:pPr marL="609585" indent="-431789">
                  <a:buClr>
                    <a:schemeClr val="dk1"/>
                  </a:buClr>
                  <a:buSzPct val="100000"/>
                  <a:buFont typeface="IBM Plex Sans"/>
                  <a:buAutoNum type="alphaUcPeriod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Affected by changing primary incidence </a:t>
                </a:r>
                <a:r>
                  <a:rPr lang="en-US" sz="2200" i="1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X</a:t>
                </a:r>
                <a:endParaRPr lang="en-US" sz="2200" dirty="0">
                  <a:solidFill>
                    <a:schemeClr val="dk1"/>
                  </a:solidFill>
                  <a:latin typeface="Times New Roman" panose="02020603050405020304" pitchFamily="18" charset="0"/>
                  <a:ea typeface="IBM Plex Sans"/>
                  <a:cs typeface="Times New Roman" panose="02020603050405020304" pitchFamily="18" charset="0"/>
                  <a:sym typeface="IBM Plex Sans"/>
                </a:endParaRPr>
              </a:p>
              <a:p>
                <a:pPr marL="1219170" lvl="1" indent="-431789">
                  <a:buClr>
                    <a:schemeClr val="dk1"/>
                  </a:buClr>
                  <a:buSzPct val="100000"/>
                  <a:buFont typeface="IBM Plex Sans"/>
                  <a:buAutoNum type="alphaLcPeriod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Usually falling → more bias</a:t>
                </a:r>
              </a:p>
              <a:p>
                <a:pPr marL="609585" indent="-431789">
                  <a:buClr>
                    <a:schemeClr val="dk1"/>
                  </a:buClr>
                  <a:buSzPct val="100000"/>
                  <a:buFont typeface="IBM Plex Sans"/>
                  <a:buAutoNum type="alphaUcPeriod"/>
                </a:pPr>
                <a:r>
                  <a:rPr lang="en-US" sz="2200" dirty="0">
                    <a:solidFill>
                      <a:schemeClr val="dk1"/>
                    </a:solidFill>
                    <a:latin typeface="Times New Roman" panose="02020603050405020304" pitchFamily="18" charset="0"/>
                    <a:ea typeface="IBM Plex Sans"/>
                    <a:cs typeface="Times New Roman" panose="02020603050405020304" pitchFamily="18" charset="0"/>
                    <a:sym typeface="IBM Plex Sans"/>
                  </a:rPr>
                  <a:t>Exacerbated by heavy-tailed delay distr.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IBM Plex Sans"/>
                        <a:cs typeface="Times New Roman" panose="02020603050405020304" pitchFamily="18" charset="0"/>
                        <a:sym typeface="IBM Plex Sans"/>
                      </a:rPr>
                      <m:t>𝜋</m:t>
                    </m:r>
                  </m:oMath>
                </a14:m>
                <a:endParaRPr sz="2200" dirty="0">
                  <a:latin typeface="Times New Roman" panose="02020603050405020304" pitchFamily="18" charset="0"/>
                  <a:ea typeface="IBM Plex Sans"/>
                  <a:cs typeface="Times New Roman" panose="02020603050405020304" pitchFamily="18" charset="0"/>
                  <a:sym typeface="IBM Plex Sans"/>
                </a:endParaRPr>
              </a:p>
            </p:txBody>
          </p:sp>
        </mc:Choice>
        <mc:Fallback xmlns="">
          <p:sp>
            <p:nvSpPr>
              <p:cNvPr id="17" name="Google Shape;129;p23">
                <a:extLst>
                  <a:ext uri="{FF2B5EF4-FFF2-40B4-BE49-F238E27FC236}">
                    <a16:creationId xmlns:a16="http://schemas.microsoft.com/office/drawing/2014/main" id="{2A48D9CC-EBC4-16F2-15F8-917EE5577E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40" y="1326744"/>
                <a:ext cx="6178992" cy="2230725"/>
              </a:xfrm>
              <a:prstGeom prst="rect">
                <a:avLst/>
              </a:prstGeom>
              <a:blipFill>
                <a:blip r:embed="rId8"/>
                <a:stretch>
                  <a:fillRect b="-2235"/>
                </a:stretch>
              </a:blipFill>
              <a:ln w="38100" cap="flat" cmpd="sng">
                <a:solidFill>
                  <a:srgbClr val="98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3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1" grpId="0"/>
      <p:bldP spid="28" grpId="0"/>
      <p:bldP spid="29" grpId="0"/>
      <p:bldP spid="6" grpId="0"/>
      <p:bldP spid="17" grpId="0" uiExpand="1" build="p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13828</TotalTime>
  <Words>723</Words>
  <Application>Microsoft Macintosh PowerPoint</Application>
  <PresentationFormat>Widescreen</PresentationFormat>
  <Paragraphs>96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Cambria Math</vt:lpstr>
      <vt:lpstr>IBM Plex Sans</vt:lpstr>
      <vt:lpstr>Slack-Lato</vt:lpstr>
      <vt:lpstr>Times New Roman</vt:lpstr>
      <vt:lpstr>Wingdings</vt:lpstr>
      <vt:lpstr>Office 2013 - 2022 Theme</vt:lpstr>
      <vt:lpstr>Estimating Epidemic Severity Rates</vt:lpstr>
      <vt:lpstr>Time-varying severity rates in epidemiology</vt:lpstr>
      <vt:lpstr>Often estimate severity from aggregate data</vt:lpstr>
      <vt:lpstr>Standard ratio estimators</vt:lpstr>
      <vt:lpstr>Observed these ratios exhibit huge bias</vt:lpstr>
      <vt:lpstr>Ingredients of Analysis: Data Streams</vt:lpstr>
      <vt:lpstr>Ingredients of Analysis: Statistical Model</vt:lpstr>
      <vt:lpstr>Recreate bias on simulated data</vt:lpstr>
      <vt:lpstr>Well-specified analysis</vt:lpstr>
      <vt:lpstr>Misspecified analysis</vt:lpstr>
      <vt:lpstr>State-level results</vt:lpstr>
      <vt:lpstr>Follow-up work: Improving severity estimation</vt:lpstr>
      <vt:lpstr>Collaborators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Goldwasser</dc:creator>
  <cp:lastModifiedBy>Jeremy Goldwasser</cp:lastModifiedBy>
  <cp:revision>283</cp:revision>
  <dcterms:created xsi:type="dcterms:W3CDTF">2024-11-07T19:20:17Z</dcterms:created>
  <dcterms:modified xsi:type="dcterms:W3CDTF">2025-04-04T06:54:02Z</dcterms:modified>
</cp:coreProperties>
</file>