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14"/>
  </p:notesMasterIdLst>
  <p:sldIdLst>
    <p:sldId id="256" r:id="rId2"/>
    <p:sldId id="333" r:id="rId3"/>
    <p:sldId id="353" r:id="rId4"/>
    <p:sldId id="334" r:id="rId5"/>
    <p:sldId id="335" r:id="rId6"/>
    <p:sldId id="264" r:id="rId7"/>
    <p:sldId id="355" r:id="rId8"/>
    <p:sldId id="342" r:id="rId9"/>
    <p:sldId id="345" r:id="rId10"/>
    <p:sldId id="346" r:id="rId11"/>
    <p:sldId id="354" r:id="rId12"/>
    <p:sldId id="31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479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D919B-C613-B143-80E3-24B45A47D567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FEC49-4A88-B14F-9D1F-9F3B0502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734c30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734c30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150k forecasted cases/day, 1.5% CFR, &gt;2k deaths/day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FEC49-4A88-B14F-9D1F-9F3B050236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E1D49164-754A-5F6F-BECA-8C3BA16A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734c30c4_0_0:notes">
            <a:extLst>
              <a:ext uri="{FF2B5EF4-FFF2-40B4-BE49-F238E27FC236}">
                <a16:creationId xmlns:a16="http://schemas.microsoft.com/office/drawing/2014/main" id="{07877F33-1898-38FF-8AA2-B54AC199A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734c30c4_0_0:notes">
            <a:extLst>
              <a:ext uri="{FF2B5EF4-FFF2-40B4-BE49-F238E27FC236}">
                <a16:creationId xmlns:a16="http://schemas.microsoft.com/office/drawing/2014/main" id="{10B9FB5A-4ADE-3FF3-7C21-119C83FC43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Give numbers for X counts, Y counts, completeness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linelist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11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f734c30c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f734c30c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estimate of the delay distribution can be used. Obtain from line list, or from aggregate. Typically fit parametric model, not so hard.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734c30c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f734c30c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A) “ground truth” only a proxy, and B) lagged in new reports, twitter threads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734c30c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734c30c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Point-wise true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03E09DF2-E2B9-9249-82E9-7FC25625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734c30c4_0_101:notes">
            <a:extLst>
              <a:ext uri="{FF2B5EF4-FFF2-40B4-BE49-F238E27FC236}">
                <a16:creationId xmlns:a16="http://schemas.microsoft.com/office/drawing/2014/main" id="{91136CD0-17A4-6B1D-EEDA-30FD9133C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734c30c4_0_101:notes">
            <a:extLst>
              <a:ext uri="{FF2B5EF4-FFF2-40B4-BE49-F238E27FC236}">
                <a16:creationId xmlns:a16="http://schemas.microsoft.com/office/drawing/2014/main" id="{A509D72A-3E96-3A00-E260-402E3FAB63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29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3E934974-65EA-D8FD-14A7-FAAE5CEB1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734c30c4_0_101:notes">
            <a:extLst>
              <a:ext uri="{FF2B5EF4-FFF2-40B4-BE49-F238E27FC236}">
                <a16:creationId xmlns:a16="http://schemas.microsoft.com/office/drawing/2014/main" id="{75BC9DDA-E92D-F331-44D0-C38A20A24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734c30c4_0_101:notes">
            <a:extLst>
              <a:ext uri="{FF2B5EF4-FFF2-40B4-BE49-F238E27FC236}">
                <a16:creationId xmlns:a16="http://schemas.microsoft.com/office/drawing/2014/main" id="{0D727139-014A-CB2E-8443-8DEF3B444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explaining / example of D^(k+1)? Also, should have a figure comparing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TF versus the lagged method!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24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2/6/24 and 4/26/24 or so. Explain what these plots mean! Also, mention we still need to compare to convolutional ratio!!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FEC49-4A88-B14F-9D1F-9F3B050236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TO DOs: Compare to convolutional ratio; uncertainty quantification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FEC49-4A88-B14F-9D1F-9F3B050236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r>
              <a:rPr lang="en" dirty="0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5452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98395-B8E5-8E4C-8891-D0B4FBA2F82E}" type="slidenum">
              <a:rPr lang="en-US" smtClean="0"/>
              <a:pPr/>
              <a:t>‹#›</a:t>
            </a:fld>
            <a:r>
              <a:rPr lang="en-US" dirty="0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600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AACE-9A89-FA4A-BCF3-D585EDF56557}" type="slidenum">
              <a:rPr lang="en-US" smtClean="0"/>
              <a:pPr/>
              <a:t>‹#›</a:t>
            </a:fld>
            <a:r>
              <a:rPr lang="en-US" dirty="0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1401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92B003-16E5-85DC-10DE-1E3208113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577" y="1233066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Estimating Epidemic Severity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73717-9D0B-DBA7-9FDD-B35E2422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577" y="3633811"/>
            <a:ext cx="5760846" cy="68207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Jeremy Goldwasser</a:t>
            </a:r>
          </a:p>
        </p:txBody>
      </p:sp>
    </p:spTree>
    <p:extLst>
      <p:ext uri="{BB962C8B-B14F-4D97-AF65-F5344CB8AC3E}">
        <p14:creationId xmlns:p14="http://schemas.microsoft.com/office/powerpoint/2010/main" val="299204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2446-D54A-DF1F-9FE5-503243C0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Ongoing: Adapt trend filtering for real-time setting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0E1063-FBB3-62A5-3F59-21343ABAF384}"/>
              </a:ext>
            </a:extLst>
          </p:cNvPr>
          <p:cNvSpPr/>
          <p:nvPr/>
        </p:nvSpPr>
        <p:spPr>
          <a:xfrm>
            <a:off x="3138392" y="2484561"/>
            <a:ext cx="694481" cy="694481"/>
          </a:xfrm>
          <a:prstGeom prst="ellipse">
            <a:avLst/>
          </a:prstGeom>
          <a:solidFill>
            <a:schemeClr val="accent6">
              <a:lumMod val="7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en-US" sz="1600" i="1" baseline="-25000" dirty="0">
                <a:solidFill>
                  <a:schemeClr val="tx1"/>
                </a:solidFill>
              </a:rPr>
              <a:t>t-2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24BA6-E97F-04BA-A0CC-4C2668564EAE}"/>
              </a:ext>
            </a:extLst>
          </p:cNvPr>
          <p:cNvSpPr/>
          <p:nvPr/>
        </p:nvSpPr>
        <p:spPr>
          <a:xfrm>
            <a:off x="5808282" y="2484561"/>
            <a:ext cx="694481" cy="694481"/>
          </a:xfrm>
          <a:prstGeom prst="ellipse">
            <a:avLst/>
          </a:prstGeom>
          <a:solidFill>
            <a:schemeClr val="accent6">
              <a:lumMod val="7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 err="1">
                <a:solidFill>
                  <a:schemeClr val="tx1"/>
                </a:solidFill>
              </a:rPr>
              <a:t>x</a:t>
            </a:r>
            <a:r>
              <a:rPr lang="en-US" sz="1800" i="1" baseline="-25000" dirty="0" err="1">
                <a:solidFill>
                  <a:schemeClr val="tx1"/>
                </a:solidFill>
              </a:rPr>
              <a:t>t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304C57-9D15-3F02-7D32-86BBF655FD16}"/>
              </a:ext>
            </a:extLst>
          </p:cNvPr>
          <p:cNvSpPr/>
          <p:nvPr/>
        </p:nvSpPr>
        <p:spPr>
          <a:xfrm>
            <a:off x="4473337" y="2484561"/>
            <a:ext cx="694481" cy="694481"/>
          </a:xfrm>
          <a:prstGeom prst="ellipse">
            <a:avLst/>
          </a:prstGeom>
          <a:solidFill>
            <a:schemeClr val="accent6">
              <a:lumMod val="7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x</a:t>
            </a:r>
            <a:r>
              <a:rPr lang="en-US" sz="1800" i="1" baseline="-25000" dirty="0">
                <a:solidFill>
                  <a:schemeClr val="tx1"/>
                </a:solidFill>
              </a:rPr>
              <a:t>t-1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D20094-1151-E825-52EE-69C6ABBDCFB2}"/>
              </a:ext>
            </a:extLst>
          </p:cNvPr>
          <p:cNvSpPr/>
          <p:nvPr/>
        </p:nvSpPr>
        <p:spPr>
          <a:xfrm>
            <a:off x="3138392" y="3954317"/>
            <a:ext cx="694481" cy="694481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en-US" sz="1600" i="1" baseline="-25000" dirty="0">
                <a:solidFill>
                  <a:schemeClr val="tx1"/>
                </a:solidFill>
              </a:rPr>
              <a:t>t-2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05011D-F5DC-8929-43E1-A4DE11006A46}"/>
              </a:ext>
            </a:extLst>
          </p:cNvPr>
          <p:cNvSpPr/>
          <p:nvPr/>
        </p:nvSpPr>
        <p:spPr>
          <a:xfrm>
            <a:off x="5808282" y="3954317"/>
            <a:ext cx="694481" cy="694481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>
                <a:solidFill>
                  <a:schemeClr val="tx1"/>
                </a:solidFill>
              </a:rPr>
              <a:t>y</a:t>
            </a:r>
            <a:r>
              <a:rPr lang="en-US" sz="1600" i="1" baseline="-25000" dirty="0" err="1">
                <a:solidFill>
                  <a:schemeClr val="tx1"/>
                </a:solidFill>
              </a:rPr>
              <a:t>t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2F6D85-4DE6-B0DF-7DAC-31678100820D}"/>
              </a:ext>
            </a:extLst>
          </p:cNvPr>
          <p:cNvSpPr/>
          <p:nvPr/>
        </p:nvSpPr>
        <p:spPr>
          <a:xfrm>
            <a:off x="4473337" y="3954317"/>
            <a:ext cx="694481" cy="694481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en-US" sz="1600" i="1" baseline="-25000" dirty="0">
                <a:solidFill>
                  <a:schemeClr val="tx1"/>
                </a:solidFill>
              </a:rPr>
              <a:t>t-1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BD2EC1-C7CC-1F0A-992F-F633B6A99278}"/>
              </a:ext>
            </a:extLst>
          </p:cNvPr>
          <p:cNvSpPr/>
          <p:nvPr/>
        </p:nvSpPr>
        <p:spPr>
          <a:xfrm>
            <a:off x="8478172" y="3954317"/>
            <a:ext cx="694481" cy="694481"/>
          </a:xfrm>
          <a:prstGeom prst="ellipse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en-US" sz="1600" i="1" baseline="-25000" dirty="0">
                <a:solidFill>
                  <a:schemeClr val="tx1"/>
                </a:solidFill>
              </a:rPr>
              <a:t>t+2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2D5CB9-BE93-18C8-0DFC-C76B08078B9A}"/>
              </a:ext>
            </a:extLst>
          </p:cNvPr>
          <p:cNvSpPr/>
          <p:nvPr/>
        </p:nvSpPr>
        <p:spPr>
          <a:xfrm>
            <a:off x="7143227" y="3954317"/>
            <a:ext cx="694481" cy="694481"/>
          </a:xfrm>
          <a:prstGeom prst="ellipse">
            <a:avLst/>
          </a:prstGeom>
          <a:solidFill>
            <a:schemeClr val="accent1">
              <a:lumMod val="60000"/>
              <a:lumOff val="40000"/>
              <a:alpha val="45000"/>
            </a:schemeClr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en-US" sz="1600" i="1" baseline="-25000" dirty="0">
                <a:solidFill>
                  <a:schemeClr val="tx1"/>
                </a:solidFill>
              </a:rPr>
              <a:t>t+1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F10DC-EF9C-4179-CEB6-45F79413FB87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85633" y="3179042"/>
            <a:ext cx="987704" cy="87025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2681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17908-EA9C-DF82-0673-7B6827A285C7}"/>
              </a:ext>
            </a:extLst>
          </p:cNvPr>
          <p:cNvCxnSpPr>
            <a:cxnSpLocks/>
          </p:cNvCxnSpPr>
          <p:nvPr/>
        </p:nvCxnSpPr>
        <p:spPr>
          <a:xfrm>
            <a:off x="3485632" y="3183629"/>
            <a:ext cx="2383797" cy="8656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2681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2DA56F-F2F7-0CB2-59A8-C7B122E672C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485633" y="3179042"/>
            <a:ext cx="2223" cy="77527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2681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09A99F-FF36-7042-4C3C-CCDAC83CCB00}"/>
              </a:ext>
            </a:extLst>
          </p:cNvPr>
          <p:cNvSpPr txBox="1"/>
          <p:nvPr/>
        </p:nvSpPr>
        <p:spPr>
          <a:xfrm>
            <a:off x="3427748" y="330039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 baseline="-25000" dirty="0"/>
              <a:t>t-2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9110FD-AE3C-2A65-AC81-75238BDD69FA}"/>
              </a:ext>
            </a:extLst>
          </p:cNvPr>
          <p:cNvCxnSpPr>
            <a:cxnSpLocks/>
          </p:cNvCxnSpPr>
          <p:nvPr/>
        </p:nvCxnSpPr>
        <p:spPr>
          <a:xfrm>
            <a:off x="4804549" y="3194629"/>
            <a:ext cx="1064880" cy="8546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2681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D62194-5FD1-484E-6C0B-4477CEEB6765}"/>
              </a:ext>
            </a:extLst>
          </p:cNvPr>
          <p:cNvCxnSpPr>
            <a:cxnSpLocks/>
          </p:cNvCxnSpPr>
          <p:nvPr/>
        </p:nvCxnSpPr>
        <p:spPr>
          <a:xfrm>
            <a:off x="4804548" y="3199216"/>
            <a:ext cx="2383797" cy="8656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2681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78CA5C-C460-CAF7-62B4-4FEFBDEDE591}"/>
              </a:ext>
            </a:extLst>
          </p:cNvPr>
          <p:cNvCxnSpPr>
            <a:cxnSpLocks/>
          </p:cNvCxnSpPr>
          <p:nvPr/>
        </p:nvCxnSpPr>
        <p:spPr>
          <a:xfrm>
            <a:off x="4803437" y="3194629"/>
            <a:ext cx="1112" cy="77527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BA3766-710B-3720-7EE9-DBD903C907A6}"/>
              </a:ext>
            </a:extLst>
          </p:cNvPr>
          <p:cNvSpPr txBox="1"/>
          <p:nvPr/>
        </p:nvSpPr>
        <p:spPr>
          <a:xfrm>
            <a:off x="4746664" y="3315977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i="1" baseline="-25000" dirty="0"/>
              <a:t>t-1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51A85-4DE4-3A14-848F-A031C8F0E4E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45781" y="3187909"/>
            <a:ext cx="1099150" cy="86811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814A7C-C563-A6B3-889E-BE06F145199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45780" y="3192496"/>
            <a:ext cx="1099151" cy="8635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2391CA-ED67-08F4-DEF3-634747904CB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48004" y="3187909"/>
            <a:ext cx="1096927" cy="86811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2681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20016D8-68CC-CEDC-32D8-80FEF4B62F11}"/>
              </a:ext>
            </a:extLst>
          </p:cNvPr>
          <p:cNvSpPr txBox="1"/>
          <p:nvPr/>
        </p:nvSpPr>
        <p:spPr>
          <a:xfrm>
            <a:off x="6087896" y="3309257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i="1" baseline="-25000" dirty="0"/>
              <a:t>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A1541-D6F3-6934-2BF3-3CB1511717FE}"/>
              </a:ext>
            </a:extLst>
          </p:cNvPr>
          <p:cNvCxnSpPr>
            <a:cxnSpLocks/>
          </p:cNvCxnSpPr>
          <p:nvPr/>
        </p:nvCxnSpPr>
        <p:spPr>
          <a:xfrm>
            <a:off x="6133511" y="3180937"/>
            <a:ext cx="2383797" cy="8656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2681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82243B-5B34-A562-F678-27E8EBD30E07}"/>
              </a:ext>
            </a:extLst>
          </p:cNvPr>
          <p:cNvCxnSpPr>
            <a:cxnSpLocks/>
          </p:cNvCxnSpPr>
          <p:nvPr/>
        </p:nvCxnSpPr>
        <p:spPr>
          <a:xfrm>
            <a:off x="6132400" y="3176350"/>
            <a:ext cx="1112" cy="77527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  <a:effectLst>
            <a:outerShdw blurRad="50800" dist="50800" dir="5400000" algn="ctr" rotWithShape="0">
              <a:srgbClr val="000000">
                <a:alpha val="2681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1BAE8060-0191-9E08-4FAE-D40ECB95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408453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Requires extra regularization to mitigate tail variability, since most recent severity rates used for fewer observed predictions.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Jahja et al. (2022) used natural trend filtering &amp; tapered smoothing for similar deconvolution problem. 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Also aim to quantify uncertainty of severity estimates and compare to convolutional ratio.</a:t>
            </a:r>
          </a:p>
        </p:txBody>
      </p:sp>
    </p:spTree>
    <p:extLst>
      <p:ext uri="{BB962C8B-B14F-4D97-AF65-F5344CB8AC3E}">
        <p14:creationId xmlns:p14="http://schemas.microsoft.com/office/powerpoint/2010/main" val="19006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9" grpId="0"/>
      <p:bldP spid="36" grpId="0"/>
      <p:bldP spid="49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7192-27B9-A9C9-5869-65BD201A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4E058-FA0B-A07C-5F04-0DD081170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Ryan Tibshirani">
            <a:extLst>
              <a:ext uri="{FF2B5EF4-FFF2-40B4-BE49-F238E27FC236}">
                <a16:creationId xmlns:a16="http://schemas.microsoft.com/office/drawing/2014/main" id="{A33ADD38-2998-76C0-6ED0-1334590D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923733"/>
            <a:ext cx="1794829" cy="23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yan Tibshirani: Group">
            <a:extLst>
              <a:ext uri="{FF2B5EF4-FFF2-40B4-BE49-F238E27FC236}">
                <a16:creationId xmlns:a16="http://schemas.microsoft.com/office/drawing/2014/main" id="{5392ADBC-387F-D8ED-F680-44D939211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57" y="2923732"/>
            <a:ext cx="1779452" cy="23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yssa Bilinski, Ph.D. | Pandemic Center | School of Public Health | Brown  University">
            <a:extLst>
              <a:ext uri="{FF2B5EF4-FFF2-40B4-BE49-F238E27FC236}">
                <a16:creationId xmlns:a16="http://schemas.microsoft.com/office/drawing/2014/main" id="{BD6099BE-1BEB-7C83-0C0F-22CD256C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03" y="2923731"/>
            <a:ext cx="1597314" cy="23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8C6BE-3779-35AF-91E9-C9ED99426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220" y="2958237"/>
            <a:ext cx="1920185" cy="23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A0555A2-2B85-2209-1887-73FBA08FC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b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1A084-A3F2-9893-AB27-2A805734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>
                <a:solidFill>
                  <a:schemeClr val="bg1"/>
                </a:solidFill>
              </a:rPr>
              <a:t>Thanks for your attention!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9A054-5F73-0AF9-A131-6A77534F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395-B8E5-8E4C-8891-D0B4FBA2F82E}" type="slidenum">
              <a:rPr lang="en-US" smtClean="0"/>
              <a:pPr/>
              <a:t>12</a:t>
            </a:fld>
            <a:r>
              <a:rPr lang="en-US"/>
              <a:t>/44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5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/>
              <a:t>Time-varying severity rates in epidemiology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91314" cy="4555200"/>
          </a:xfrm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Severity rates express the probability that a primary event at time t will result in serious secondary event, e.g.</a:t>
            </a:r>
          </a:p>
          <a:p>
            <a:pPr lvl="1"/>
            <a:r>
              <a:rPr lang="en-US" dirty="0"/>
              <a:t>Case-fatality rate (CFR)</a:t>
            </a:r>
          </a:p>
          <a:p>
            <a:pPr lvl="1"/>
            <a:r>
              <a:rPr lang="en-US" dirty="0"/>
              <a:t>Hospitalization-fatality rate (HFR)</a:t>
            </a:r>
          </a:p>
          <a:p>
            <a:r>
              <a:rPr lang="en-US" dirty="0"/>
              <a:t>Time-varying or stationary?</a:t>
            </a:r>
          </a:p>
          <a:p>
            <a:pPr lvl="1"/>
            <a:r>
              <a:rPr lang="en-US" dirty="0"/>
              <a:t>Most academic work on estimating severity rates assumes stationarity over time.</a:t>
            </a:r>
          </a:p>
          <a:p>
            <a:pPr lvl="1"/>
            <a:r>
              <a:rPr lang="en-US" dirty="0"/>
              <a:t>Severity rates constantly change due to new variants, therapeutics, etc. </a:t>
            </a:r>
          </a:p>
          <a:p>
            <a:pPr lvl="1"/>
            <a:r>
              <a:rPr lang="en-US" dirty="0"/>
              <a:t>Epidemiologists at the CDC use time-varying rates to analyze new risks.</a:t>
            </a:r>
          </a:p>
        </p:txBody>
      </p:sp>
      <p:pic>
        <p:nvPicPr>
          <p:cNvPr id="7" name="Picture 6" descr="A close up of a card&#10;&#10;Description automatically generated">
            <a:extLst>
              <a:ext uri="{FF2B5EF4-FFF2-40B4-BE49-F238E27FC236}">
                <a16:creationId xmlns:a16="http://schemas.microsoft.com/office/drawing/2014/main" id="{5E6BAB90-BEFA-964A-3CB6-DFBD68255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44" y="1565472"/>
            <a:ext cx="4088656" cy="2248761"/>
          </a:xfrm>
          <a:prstGeom prst="rect">
            <a:avLst/>
          </a:prstGeom>
        </p:spPr>
      </p:pic>
      <p:pic>
        <p:nvPicPr>
          <p:cNvPr id="9" name="Picture 8" descr="A graph of a stock market&#10;&#10;Description automatically generated">
            <a:extLst>
              <a:ext uri="{FF2B5EF4-FFF2-40B4-BE49-F238E27FC236}">
                <a16:creationId xmlns:a16="http://schemas.microsoft.com/office/drawing/2014/main" id="{A8271D32-4319-4FB2-A066-D52DFB5A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914" y="4228735"/>
            <a:ext cx="4088656" cy="2533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0197D2A-1993-5B00-004D-B2EED600E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C4F1862D-1753-404E-4626-A68759611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436400" cy="5049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severity rates is straightforward with a line list of patient outcomes.</a:t>
            </a:r>
          </a:p>
          <a:p>
            <a:pPr lvl="1" indent="-440256">
              <a:buSzPts val="1600"/>
            </a:pPr>
            <a:r>
              <a:rPr lang="en-US" dirty="0"/>
              <a:t>CFR: Observe fraction of patients that tested positive at t who ultimately die.</a:t>
            </a:r>
          </a:p>
          <a:p>
            <a:pPr indent="-440256"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such a line list may be unrealistic or impossible</a:t>
            </a:r>
          </a:p>
          <a:p>
            <a:pPr lvl="1" indent="-440256"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severity rates must be estimated from aggregate count data.</a:t>
            </a:r>
          </a:p>
          <a:p>
            <a:pPr indent="-440256"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5FC6785-24C2-9906-1B26-433C9E8409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Often estimate severity from aggregate data</a:t>
            </a:r>
            <a:endParaRPr dirty="0"/>
          </a:p>
        </p:txBody>
      </p:sp>
      <p:pic>
        <p:nvPicPr>
          <p:cNvPr id="2" name="Picture 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0431581-94E8-C373-D7B5-9D985C27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87" y="3876625"/>
            <a:ext cx="7960026" cy="23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Standard ratio estimators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50264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" dirty="0"/>
              <a:t>Most estimators for severity rates are simple ratios (“case fatality ratio”) between secondary events and at-risk primary events</a:t>
            </a:r>
            <a:endParaRPr dirty="0"/>
          </a:p>
          <a:p>
            <a:r>
              <a:rPr lang="en" dirty="0"/>
              <a:t>The standard time-varying approach is a lagged ratio of aggregate counts: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A more principled generalization uses the delay distribution:</a:t>
            </a:r>
          </a:p>
          <a:p>
            <a:pPr marL="1219170" indent="0">
              <a:spcBef>
                <a:spcPts val="1600"/>
              </a:spcBef>
              <a:buNone/>
            </a:pPr>
            <a:endParaRPr sz="2133" dirty="0"/>
          </a:p>
          <a:p>
            <a:pPr indent="0">
              <a:spcBef>
                <a:spcPts val="1600"/>
              </a:spcBef>
              <a:buNone/>
            </a:pPr>
            <a:endParaRPr lang="en-US" dirty="0"/>
          </a:p>
          <a:p>
            <a:pPr marL="152396" indent="0" algn="ctr">
              <a:spcBef>
                <a:spcPts val="1600"/>
              </a:spcBef>
              <a:buNone/>
            </a:pPr>
            <a:r>
              <a:rPr lang="en-US" sz="2400" dirty="0"/>
              <a:t>Our work: Understanding the bias of these ratios and proposing statistically sound alternatives.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1D265-6CF8-B9A7-7F41-41B9AA05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73" y="2920402"/>
            <a:ext cx="3504854" cy="750335"/>
          </a:xfrm>
          <a:prstGeom prst="rect">
            <a:avLst/>
          </a:prstGeom>
        </p:spPr>
      </p:pic>
      <p:sp>
        <p:nvSpPr>
          <p:cNvPr id="8" name="Google Shape;104;p19">
            <a:extLst>
              <a:ext uri="{FF2B5EF4-FFF2-40B4-BE49-F238E27FC236}">
                <a16:creationId xmlns:a16="http://schemas.microsoft.com/office/drawing/2014/main" id="{CEA6996B-8F94-99DB-BF49-1D04280C64D1}"/>
              </a:ext>
            </a:extLst>
          </p:cNvPr>
          <p:cNvSpPr/>
          <p:nvPr/>
        </p:nvSpPr>
        <p:spPr>
          <a:xfrm>
            <a:off x="415601" y="5449244"/>
            <a:ext cx="11360799" cy="802432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IBM Plex Sans"/>
              <a:cs typeface="Times New Roman" panose="02020603050405020304" pitchFamily="18" charset="0"/>
              <a:sym typeface="IBM Plex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9B037D-D52C-CE6B-9617-D8B207F88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446269"/>
            <a:ext cx="7772400" cy="84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4163200" cy="503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/>
              <a:t>Notable failures, HFR:</a:t>
            </a:r>
            <a:endParaRPr dirty="0"/>
          </a:p>
          <a:p>
            <a:pPr>
              <a:spcBef>
                <a:spcPts val="1600"/>
              </a:spcBef>
            </a:pPr>
            <a:r>
              <a:rPr lang="en-US" dirty="0"/>
              <a:t>Signaled enormous, nonexistent surge after Omicron peak – especially lagged ratio.</a:t>
            </a:r>
            <a:endParaRPr lang="en" dirty="0"/>
          </a:p>
          <a:p>
            <a:pPr>
              <a:spcBef>
                <a:spcPts val="1600"/>
              </a:spcBef>
            </a:pPr>
            <a:r>
              <a:rPr lang="en" dirty="0"/>
              <a:t>Ignored higher risk as Delta took over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Findings robust across parameters, geography, etc.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Observed these ratios exhibit huge bias</a:t>
            </a: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803" y="2017401"/>
            <a:ext cx="7613103" cy="4703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37655-B8A2-7CA9-367B-85CFE12A04D2}"/>
              </a:ext>
            </a:extLst>
          </p:cNvPr>
          <p:cNvCxnSpPr>
            <a:cxnSpLocks/>
          </p:cNvCxnSpPr>
          <p:nvPr/>
        </p:nvCxnSpPr>
        <p:spPr>
          <a:xfrm>
            <a:off x="4578800" y="4624881"/>
            <a:ext cx="252436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F772127-31B7-E42E-1DB8-CB2F9752898B}"/>
              </a:ext>
            </a:extLst>
          </p:cNvPr>
          <p:cNvSpPr/>
          <p:nvPr/>
        </p:nvSpPr>
        <p:spPr>
          <a:xfrm>
            <a:off x="7187422" y="3957474"/>
            <a:ext cx="1334814" cy="13348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7C3622-9161-1D8B-FA3B-BD5E4D1CA5CE}"/>
              </a:ext>
            </a:extLst>
          </p:cNvPr>
          <p:cNvSpPr/>
          <p:nvPr/>
        </p:nvSpPr>
        <p:spPr>
          <a:xfrm>
            <a:off x="9170870" y="2741328"/>
            <a:ext cx="1334814" cy="13348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A83BCA-D4E2-A284-78A5-02462478FC17}"/>
              </a:ext>
            </a:extLst>
          </p:cNvPr>
          <p:cNvCxnSpPr>
            <a:cxnSpLocks/>
          </p:cNvCxnSpPr>
          <p:nvPr/>
        </p:nvCxnSpPr>
        <p:spPr>
          <a:xfrm>
            <a:off x="4578800" y="3033619"/>
            <a:ext cx="4503416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Let </a:t>
            </a:r>
            <a:r>
              <a:rPr lang="en" i="1" dirty="0" err="1"/>
              <a:t>Y</a:t>
            </a:r>
            <a:r>
              <a:rPr lang="en" i="1" baseline="-25000" dirty="0" err="1"/>
              <a:t>t</a:t>
            </a:r>
            <a:r>
              <a:rPr lang="en" i="1" dirty="0" err="1"/>
              <a:t>|X</a:t>
            </a:r>
            <a:r>
              <a:rPr lang="en" i="1" baseline="-25000" dirty="0" err="1"/>
              <a:t>s≤t</a:t>
            </a:r>
            <a:r>
              <a:rPr lang="en" dirty="0"/>
              <a:t> denote e.g. the number of deaths at time </a:t>
            </a:r>
            <a:r>
              <a:rPr lang="en" i="1" dirty="0"/>
              <a:t>t</a:t>
            </a:r>
            <a:r>
              <a:rPr lang="en" dirty="0"/>
              <a:t> given prior hospitalizations.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We identify this adheres to a </a:t>
            </a:r>
            <a:r>
              <a:rPr lang="en" i="1" dirty="0"/>
              <a:t>Poisson Binomial </a:t>
            </a:r>
            <a:r>
              <a:rPr lang="en" dirty="0"/>
              <a:t>distribution – a generalization of the binomial distribution where not all success probabilities are equal.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While its PMF is intractable, it is well-approximated by a Gaussian with mean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" dirty="0"/>
          </a:p>
          <a:p>
            <a:pPr marL="152396" indent="0">
              <a:buSzPct val="100000"/>
              <a:buNone/>
            </a:pPr>
            <a:r>
              <a:rPr lang="en" dirty="0"/>
              <a:t>     and variance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300" dirty="0"/>
              <a:t>Proposed solution: model the relationship between series</a:t>
            </a:r>
            <a:endParaRPr sz="3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D5786-EA11-86CB-4FB2-B87A1136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48" y="2335920"/>
            <a:ext cx="6106824" cy="877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52B27-FD61-AAF1-7A4D-B4DA3253B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726866"/>
            <a:ext cx="6944833" cy="832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69CED-7FA5-A01D-B82F-1EA68E138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458" y="5707611"/>
            <a:ext cx="5086006" cy="896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FF454D97-847B-6908-1D69-6E78AE135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>
            <a:extLst>
              <a:ext uri="{FF2B5EF4-FFF2-40B4-BE49-F238E27FC236}">
                <a16:creationId xmlns:a16="http://schemas.microsoft.com/office/drawing/2014/main" id="{810023DF-43FB-B2DE-36AB-18F85B6DC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300" dirty="0"/>
              <a:t>Proposed solution: approximate MLE of probabilistic model</a:t>
            </a:r>
            <a:endParaRPr sz="3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8CF0-6630-8C8C-A506-19947CFF6197}"/>
              </a:ext>
            </a:extLst>
          </p:cNvPr>
          <p:cNvSpPr txBox="1"/>
          <p:nvPr/>
        </p:nvSpPr>
        <p:spPr>
          <a:xfrm>
            <a:off x="1417868" y="2151211"/>
            <a:ext cx="30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is negligible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9DF6-FD59-9855-A57A-ABC78966DAD2}"/>
              </a:ext>
            </a:extLst>
          </p:cNvPr>
          <p:cNvSpPr txBox="1"/>
          <p:nvPr/>
        </p:nvSpPr>
        <p:spPr>
          <a:xfrm>
            <a:off x="1421060" y="4177327"/>
            <a:ext cx="30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 variance term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3F107-623C-D9BB-99F6-50019DFF93D5}"/>
              </a:ext>
            </a:extLst>
          </p:cNvPr>
          <p:cNvSpPr txBox="1"/>
          <p:nvPr/>
        </p:nvSpPr>
        <p:spPr>
          <a:xfrm>
            <a:off x="1417868" y="3153755"/>
            <a:ext cx="346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approximation at all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06D74-0254-5BF3-258D-0C7F9917269A}"/>
              </a:ext>
            </a:extLst>
          </p:cNvPr>
          <p:cNvSpPr txBox="1"/>
          <p:nvPr/>
        </p:nvSpPr>
        <p:spPr>
          <a:xfrm>
            <a:off x="1421059" y="5210102"/>
            <a:ext cx="30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Plug-in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78885-B315-85FC-2F64-23B6D6FB90F9}"/>
              </a:ext>
            </a:extLst>
          </p:cNvPr>
          <p:cNvSpPr txBox="1"/>
          <p:nvPr/>
        </p:nvSpPr>
        <p:spPr>
          <a:xfrm>
            <a:off x="1417868" y="6233618"/>
            <a:ext cx="30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Plug-in delay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F2026-695B-0D53-6F38-069CD484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942" y="1398610"/>
            <a:ext cx="7772400" cy="54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8AC120D-1119-A1BE-6045-562FEE2A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Google Shape;115;p21">
                <a:extLst>
                  <a:ext uri="{FF2B5EF4-FFF2-40B4-BE49-F238E27FC236}">
                    <a16:creationId xmlns:a16="http://schemas.microsoft.com/office/drawing/2014/main" id="{9998A033-6BDF-CE21-BF6A-A8C378DF883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74490"/>
                <a:ext cx="11360800" cy="452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>
                  <a:buSzPct val="100000"/>
                  <a:buFont typeface="Arial" panose="020B0604020202020204" pitchFamily="34" charset="0"/>
                  <a:buChar char="•"/>
                </a:pPr>
                <a:r>
                  <a:rPr lang="en" sz="2400" dirty="0"/>
                  <a:t>To find a smooth solution for this overparameterized problem, we maximize the likelihood subject to a </a:t>
                </a:r>
                <a:r>
                  <a:rPr lang="en" sz="2400" i="1" dirty="0"/>
                  <a:t>trend filtering </a:t>
                </a:r>
                <a:r>
                  <a:rPr lang="en" sz="2400" dirty="0"/>
                  <a:t>penalty</a:t>
                </a:r>
                <a:r>
                  <a:rPr lang="en" sz="2400" i="1" dirty="0"/>
                  <a:t>. </a:t>
                </a:r>
              </a:p>
              <a:p>
                <a:pPr marL="152396" indent="0">
                  <a:buSzPct val="100000"/>
                  <a:buNone/>
                </a:pPr>
                <a:endParaRPr lang="en" sz="2400" i="1" dirty="0"/>
              </a:p>
              <a:p>
                <a:pPr>
                  <a:buSzPct val="100000"/>
                  <a:buFont typeface="Arial" panose="020B0604020202020204" pitchFamily="34" charset="0"/>
                  <a:buChar char="•"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buSzPct val="100000"/>
                  <a:buFont typeface="Arial" panose="020B0604020202020204" pitchFamily="34" charset="0"/>
                  <a:buChar char="•"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The difference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sz="2400" dirty="0"/>
                  <a:t> contains finite differencing operations of order </a:t>
                </a:r>
                <a:r>
                  <a:rPr lang="en-US" sz="2400" i="1" dirty="0"/>
                  <a:t>k+1</a:t>
                </a:r>
                <a:r>
                  <a:rPr lang="en-US" sz="2400" dirty="0"/>
                  <a:t>. The L1 penalty encourages </a:t>
                </a:r>
                <a:r>
                  <a:rPr lang="en-US" sz="2400" i="1" dirty="0"/>
                  <a:t>p</a:t>
                </a:r>
                <a:r>
                  <a:rPr lang="en-US" sz="2400" dirty="0"/>
                  <a:t> to have sparse </a:t>
                </a:r>
                <a:r>
                  <a:rPr lang="en-US" sz="2400" i="1" dirty="0"/>
                  <a:t>k+1</a:t>
                </a:r>
                <a:r>
                  <a:rPr lang="en-US" sz="2400" i="1" baseline="30000" dirty="0"/>
                  <a:t>th</a:t>
                </a:r>
                <a:r>
                  <a:rPr lang="en-US" sz="2400" dirty="0"/>
                  <a:t> discrete derivatives, so solutions are piecewise polynomials of order </a:t>
                </a:r>
                <a:r>
                  <a:rPr lang="en-US" sz="2400" i="1" dirty="0"/>
                  <a:t>k</a:t>
                </a:r>
                <a:r>
                  <a:rPr lang="en-US" sz="2400" dirty="0"/>
                  <a:t>.</a:t>
                </a:r>
                <a:endParaRPr lang="en-US" sz="2400" i="1" dirty="0"/>
              </a:p>
              <a:p>
                <a:pPr lvl="1">
                  <a:buSzPct val="100000"/>
                  <a:buFont typeface="Arial" panose="020B0604020202020204" pitchFamily="34" charset="0"/>
                  <a:buChar char="•"/>
                </a:pPr>
                <a:r>
                  <a:rPr lang="en-US" dirty="0"/>
                  <a:t>Trend filtering is more locally adaptive than smoothing splines.</a:t>
                </a:r>
              </a:p>
            </p:txBody>
          </p:sp>
        </mc:Choice>
        <mc:Fallback xmlns="">
          <p:sp>
            <p:nvSpPr>
              <p:cNvPr id="115" name="Google Shape;115;p21">
                <a:extLst>
                  <a:ext uri="{FF2B5EF4-FFF2-40B4-BE49-F238E27FC236}">
                    <a16:creationId xmlns:a16="http://schemas.microsoft.com/office/drawing/2014/main" id="{9998A033-6BDF-CE21-BF6A-A8C378DF883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74490"/>
                <a:ext cx="11360800" cy="4529600"/>
              </a:xfrm>
              <a:prstGeom prst="rect">
                <a:avLst/>
              </a:prstGeom>
              <a:blipFill>
                <a:blip r:embed="rId3"/>
                <a:stretch>
                  <a:fillRect t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Google Shape;116;p21">
            <a:extLst>
              <a:ext uri="{FF2B5EF4-FFF2-40B4-BE49-F238E27FC236}">
                <a16:creationId xmlns:a16="http://schemas.microsoft.com/office/drawing/2014/main" id="{7BD8566C-C655-6629-D3FC-E5F09B153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300" dirty="0"/>
              <a:t>Proposed solution: learn severity rates with smoothed MLE</a:t>
            </a:r>
            <a:endParaRPr sz="3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0FC7E-51C6-3C3A-F5DE-C55BF0CF6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360261"/>
            <a:ext cx="7772400" cy="881242"/>
          </a:xfrm>
          <a:prstGeom prst="rect">
            <a:avLst/>
          </a:prstGeom>
        </p:spPr>
      </p:pic>
      <p:pic>
        <p:nvPicPr>
          <p:cNvPr id="28" name="Picture 2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A332A9E-FB83-8B4F-C9AF-C8980DE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064" y="4926638"/>
            <a:ext cx="6437871" cy="19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6DEEF6-E43A-FA44-C434-201A60A3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79B4-39AF-16AC-8E0F-4887166B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 filtering estimator outperforms lagged estimator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54E80-F6EA-C60D-C8E2-F39AAF6B5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State-level deaths simulated from </a:t>
            </a:r>
            <a:r>
              <a:rPr lang="en-US" dirty="0" err="1"/>
              <a:t>overdispersed</a:t>
            </a:r>
            <a:r>
              <a:rPr lang="en-US" dirty="0"/>
              <a:t> probabilistic model.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 average, trend filtering </a:t>
            </a:r>
            <a:r>
              <a:rPr lang="en-US" b="1" dirty="0"/>
              <a:t>lowers MAE by &gt;20%</a:t>
            </a:r>
            <a:r>
              <a:rPr lang="en-US" dirty="0"/>
              <a:t> over the lagged estimator – with both cross validation and oracle tuning.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E0E311-2259-77FC-9B4D-86F9C6C1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89" y="2974695"/>
            <a:ext cx="5057285" cy="388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1389F7-5D36-2E09-0E0C-CB9E6471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92" y="2952663"/>
            <a:ext cx="4825622" cy="390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47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9358</TotalTime>
  <Words>676</Words>
  <Application>Microsoft Macintosh PowerPoint</Application>
  <PresentationFormat>Widescreen</PresentationFormat>
  <Paragraphs>89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Slack-Lato</vt:lpstr>
      <vt:lpstr>Times New Roman</vt:lpstr>
      <vt:lpstr>Office 2013 - 2022 Theme</vt:lpstr>
      <vt:lpstr>Estimating Epidemic Severity Rates</vt:lpstr>
      <vt:lpstr>Time-varying severity rates in epidemiology</vt:lpstr>
      <vt:lpstr>Often estimate severity from aggregate data</vt:lpstr>
      <vt:lpstr>Standard ratio estimators</vt:lpstr>
      <vt:lpstr>Observed these ratios exhibit huge bias</vt:lpstr>
      <vt:lpstr>Proposed solution: model the relationship between series</vt:lpstr>
      <vt:lpstr>Proposed solution: approximate MLE of probabilistic model</vt:lpstr>
      <vt:lpstr>Proposed solution: learn severity rates with smoothed MLE</vt:lpstr>
      <vt:lpstr>Trend filtering estimator outperforms lagged estimator</vt:lpstr>
      <vt:lpstr>Ongoing: Adapt trend filtering for real-time setting</vt:lpstr>
      <vt:lpstr>Collaborators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Goldwasser</dc:creator>
  <cp:lastModifiedBy>Jeremy Goldwasser</cp:lastModifiedBy>
  <cp:revision>278</cp:revision>
  <dcterms:created xsi:type="dcterms:W3CDTF">2024-11-07T19:20:17Z</dcterms:created>
  <dcterms:modified xsi:type="dcterms:W3CDTF">2025-04-04T06:56:47Z</dcterms:modified>
</cp:coreProperties>
</file>