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8"/>
  </p:notesMasterIdLst>
  <p:handoutMasterIdLst>
    <p:handoutMasterId r:id="rId19"/>
  </p:handoutMasterIdLst>
  <p:sldIdLst>
    <p:sldId id="1199" r:id="rId2"/>
    <p:sldId id="1355" r:id="rId3"/>
    <p:sldId id="1356" r:id="rId4"/>
    <p:sldId id="1357" r:id="rId5"/>
    <p:sldId id="1358" r:id="rId6"/>
    <p:sldId id="1359" r:id="rId7"/>
    <p:sldId id="1360" r:id="rId8"/>
    <p:sldId id="1361" r:id="rId9"/>
    <p:sldId id="1362" r:id="rId10"/>
    <p:sldId id="1365" r:id="rId11"/>
    <p:sldId id="1363" r:id="rId12"/>
    <p:sldId id="1364" r:id="rId13"/>
    <p:sldId id="1366" r:id="rId14"/>
    <p:sldId id="1367" r:id="rId15"/>
    <p:sldId id="1368" r:id="rId16"/>
    <p:sldId id="1369" r:id="rId17"/>
  </p:sldIdLst>
  <p:sldSz cx="9144000" cy="6858000" type="screen4x3"/>
  <p:notesSz cx="6797675" cy="9926638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Palatino Linotype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3">
          <p15:clr>
            <a:srgbClr val="A4A3A4"/>
          </p15:clr>
        </p15:guide>
        <p15:guide id="2" pos="584">
          <p15:clr>
            <a:srgbClr val="A4A3A4"/>
          </p15:clr>
        </p15:guide>
        <p15:guide id="3" orient="horz" pos="2444">
          <p15:clr>
            <a:srgbClr val="A4A3A4"/>
          </p15:clr>
        </p15:guide>
        <p15:guide id="4" pos="1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Galeano" initials="DG" lastIdx="2" clrIdx="0">
    <p:extLst>
      <p:ext uri="{19B8F6BF-5375-455C-9EA6-DF929625EA0E}">
        <p15:presenceInfo xmlns:p15="http://schemas.microsoft.com/office/powerpoint/2012/main" userId="017bc9eb0db4e0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  <a:srgbClr val="33CC33"/>
    <a:srgbClr val="CC00CC"/>
    <a:srgbClr val="FFFFCC"/>
    <a:srgbClr val="009900"/>
    <a:srgbClr val="FF6600"/>
    <a:srgbClr val="0FD75B"/>
    <a:srgbClr val="B8FAD1"/>
    <a:srgbClr val="EE44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84" autoAdjust="0"/>
    <p:restoredTop sz="95332" autoAdjust="0"/>
  </p:normalViewPr>
  <p:slideViewPr>
    <p:cSldViewPr snapToGrid="0">
      <p:cViewPr varScale="1">
        <p:scale>
          <a:sx n="102" d="100"/>
          <a:sy n="102" d="100"/>
        </p:scale>
        <p:origin x="660" y="318"/>
      </p:cViewPr>
      <p:guideLst>
        <p:guide orient="horz" pos="733"/>
        <p:guide pos="584"/>
        <p:guide orient="horz" pos="2444"/>
        <p:guide pos="1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2964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058" cy="49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505" tIns="49753" rIns="99505" bIns="49753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3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530" y="1"/>
            <a:ext cx="2946058" cy="49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505" tIns="49753" rIns="99505" bIns="49753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3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5902"/>
            <a:ext cx="2946058" cy="49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505" tIns="49753" rIns="99505" bIns="49753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3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530" y="9425902"/>
            <a:ext cx="2946058" cy="49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505" tIns="49753" rIns="99505" bIns="49753" numCol="1" anchor="b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3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115953D1-89D4-478E-A353-40E5D4FEB04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98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058" cy="49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505" tIns="49753" rIns="99505" bIns="49753" numCol="1" anchor="ctr" anchorCtr="0" compatLnSpc="1">
            <a:prstTxWarp prst="textNoShape">
              <a:avLst/>
            </a:prstTxWarp>
          </a:bodyPr>
          <a:lstStyle>
            <a:lvl1pPr defTabSz="995363" eaLnBrk="0" hangingPunct="0">
              <a:defRPr sz="13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618" y="1"/>
            <a:ext cx="2946058" cy="49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505" tIns="49753" rIns="99505" bIns="49753" numCol="1" anchor="ctr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3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560" y="4715270"/>
            <a:ext cx="4986555" cy="446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505" tIns="49753" rIns="99505" bIns="497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20"/>
            <a:ext cx="2946058" cy="498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505" tIns="49753" rIns="99505" bIns="49753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3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618" y="9428220"/>
            <a:ext cx="2946058" cy="498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505" tIns="49753" rIns="99505" bIns="49753" numCol="1" anchor="b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3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05570F5F-F536-4DFD-825E-60BA4867905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60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Alberto Paccanaro</a:t>
            </a:r>
          </a:p>
          <a:p>
            <a:r>
              <a:rPr lang="en-GB"/>
              <a:t>Department of Computer Science</a:t>
            </a:r>
          </a:p>
          <a:p>
            <a:r>
              <a:rPr lang="en-GB"/>
              <a:t>Royal Holloway University of London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A5503-7515-48F9-B9C3-80A1FF42D5A2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49DB5-9244-43B5-A8C0-8DEF17D6A7DE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95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962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62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F2E2A-AF9D-42FC-8904-1C214679DB50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46DD8-A270-4DC0-9AE2-6F5DC88B4CD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677D2-9C9A-4ECD-8BBE-D9BAD85C2104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E0E74-50B6-4764-B348-E181B45213A1}" type="slidenum">
              <a:rPr lang="en-GB" smtClean="0"/>
              <a:t>‹Nº›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1F7C5-57BB-417D-9D9F-6A9608D2E42E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78D7A-62C4-433B-91AB-3E2E9155969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656FB-08D0-4D92-817E-E4E898E41462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1E2B8-4711-43BD-9940-01138A4D2873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A9810-5787-4A9B-8AF2-7FB13602A334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D972D-82BC-4BFC-930D-7E57644CE4B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5C70E-569F-4088-AF40-39EA67BF5CDE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055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6550" y="6524625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180B57C1-1547-427F-A38F-FA19024C33B2}" type="slidenum">
              <a:rPr lang="en-GB" smtClean="0"/>
              <a:t>‹Nº›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rgbClr val="00B05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Palatino Linotype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Palatino Linotype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Palatino Linotype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Palatino Linotype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Palatino Linotype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Palatino Linotype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Palatino Linotype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Palatino Linotype" pitchFamily="18" charset="0"/>
          <a:cs typeface="Arial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>
          <a:solidFill>
            <a:schemeClr val="tx1"/>
          </a:solidFill>
          <a:latin typeface="+mn-lt"/>
          <a:cs typeface="+mn-cs"/>
        </a:defRPr>
      </a:lvl2pPr>
      <a:lvl3pPr marL="10287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3716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714500" indent="-3429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1717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6289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0861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5433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941" y="1501775"/>
            <a:ext cx="6878117" cy="1470025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The Machine Learning Behind Recommender systems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603626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iego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Galeano, Ph.D.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2" descr="Registro de preinscripciones - Admisión">
            <a:extLst>
              <a:ext uri="{FF2B5EF4-FFF2-40B4-BE49-F238E27FC236}">
                <a16:creationId xmlns:a16="http://schemas.microsoft.com/office/drawing/2014/main" id="{B1244928-DAAD-6B79-F833-C0DCF60CC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7" y="5453064"/>
            <a:ext cx="34099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46D5B-544B-F8E0-F198-73C860507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3" y="5356225"/>
            <a:ext cx="2800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1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9340-48EF-016D-6C72-8924DD09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C19037-4AEE-4DE1-754F-628E7D62EF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2510" y="1394532"/>
            <a:ext cx="5578979" cy="406893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D05A5-6DBC-F481-91B2-3F4B5616C8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78D7A-62C4-433B-91AB-3E2E91559699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80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B2F0-B6EC-EF81-3B7F-E9B2C85A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Prize Competition Example</a:t>
            </a:r>
            <a:br>
              <a:rPr lang="en-US" dirty="0"/>
            </a:b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(rating prediction - RMSE)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26F65C-D8AA-14BA-C96C-B9851DD480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78238" y="1671639"/>
            <a:ext cx="5126052" cy="432434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AB459-497D-8850-BC97-68A3C028C1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78D7A-62C4-433B-91AB-3E2E91559699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61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ECCE-2E45-B3FB-7C38-9D69291B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estimation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9EFD-092B-FF81-BB9D-6575D9696D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Mean square error (MSE)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E034C-1090-4BD0-1EF5-2FCB49B7C3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Root-MSE (RMSE)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66422-6DF4-1610-F63F-E683D2291B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78D7A-62C4-433B-91AB-3E2E91559699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94AF5-D38F-5BF3-FBB4-39202E02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88" y="2764742"/>
            <a:ext cx="3114675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E126EB-F9BF-2539-6C09-5F15E279A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87" y="2640917"/>
            <a:ext cx="3552825" cy="1076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7A9100-6B45-EC1E-70A4-A3D875D25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055" y="4744695"/>
            <a:ext cx="1838325" cy="352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D78A59-D6B6-8AAC-9A52-E498B8486EE6}"/>
              </a:ext>
            </a:extLst>
          </p:cNvPr>
          <p:cNvSpPr txBox="1"/>
          <p:nvPr/>
        </p:nvSpPr>
        <p:spPr>
          <a:xfrm>
            <a:off x="1711730" y="5171272"/>
            <a:ext cx="2056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(entry-specific error)</a:t>
            </a:r>
          </a:p>
        </p:txBody>
      </p:sp>
    </p:spTree>
    <p:extLst>
      <p:ext uri="{BB962C8B-B14F-4D97-AF65-F5344CB8AC3E}">
        <p14:creationId xmlns:p14="http://schemas.microsoft.com/office/powerpoint/2010/main" val="233760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EA61-3587-19A8-7FA6-51BF0C5F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65F3-1912-6148-E84C-51F012201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1295400"/>
            <a:ext cx="6099561" cy="5181600"/>
          </a:xfrm>
        </p:spPr>
        <p:txBody>
          <a:bodyPr/>
          <a:lstStyle/>
          <a:p>
            <a:r>
              <a:rPr lang="en-US" dirty="0"/>
              <a:t>Normalized RMSE (NRMSE)</a:t>
            </a:r>
          </a:p>
          <a:p>
            <a:r>
              <a:rPr lang="en-US" dirty="0"/>
              <a:t>Normalized MAE.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9CC8D-D954-1A78-DB8D-26043A315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78D7A-62C4-433B-91AB-3E2E91559699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599DEC-596C-339A-2358-D441162BD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896" y="3057525"/>
            <a:ext cx="33909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0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A986-1AFA-1BAA-921F-943759FB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in top-N </a:t>
            </a:r>
            <a:r>
              <a:rPr lang="en-US" dirty="0" err="1"/>
              <a:t>RecSys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55F43-1873-0E28-E0B1-2A257F50A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1295400"/>
            <a:ext cx="7772399" cy="5181600"/>
          </a:xfrm>
        </p:spPr>
        <p:txBody>
          <a:bodyPr/>
          <a:lstStyle/>
          <a:p>
            <a:pPr lvl="1"/>
            <a:r>
              <a:rPr lang="en-US" sz="2800" dirty="0"/>
              <a:t>Randomly remove an item for each user</a:t>
            </a:r>
          </a:p>
          <a:p>
            <a:pPr lvl="1"/>
            <a:r>
              <a:rPr lang="en-US" sz="2800" dirty="0"/>
              <a:t>Try to recover the item that was removed in the top-K recommendations</a:t>
            </a:r>
          </a:p>
          <a:p>
            <a:pPr lvl="1"/>
            <a:r>
              <a:rPr lang="en-US" sz="2800" dirty="0"/>
              <a:t>Measure the </a:t>
            </a:r>
            <a:r>
              <a:rPr lang="en-US" sz="2800" dirty="0" err="1"/>
              <a:t>recall@top-K</a:t>
            </a:r>
            <a:r>
              <a:rPr lang="en-US" sz="2800" dirty="0"/>
              <a:t> (Hit rate).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B1F89-58E1-AC8C-2867-8FA0D3BE26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78D7A-62C4-433B-91AB-3E2E91559699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45C959-74C2-B108-A315-2FA95CE1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560" y="3717420"/>
            <a:ext cx="4340879" cy="14869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0E416-B008-5290-3C72-62053331A967}"/>
                  </a:ext>
                </a:extLst>
              </p:cNvPr>
              <p:cNvSpPr txBox="1"/>
              <p:nvPr/>
            </p:nvSpPr>
            <p:spPr>
              <a:xfrm>
                <a:off x="3080564" y="5562600"/>
                <a:ext cx="298286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200" dirty="0"/>
                  <a:t>position at which the item was predicted.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0E416-B008-5290-3C72-62053331A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564" y="5562600"/>
                <a:ext cx="2982868" cy="184666"/>
              </a:xfrm>
              <a:prstGeom prst="rect">
                <a:avLst/>
              </a:prstGeom>
              <a:blipFill>
                <a:blip r:embed="rId3"/>
                <a:stretch>
                  <a:fillRect l="-1837" t="-30000" r="-1633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084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67EB-D2CC-11AD-4983-06A253EB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session 2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3B0D89-9FFE-39C3-A793-9CA0F785C9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78D7A-62C4-433B-91AB-3E2E91559699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D2264BD-9786-5CC9-D283-8B3509742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13983"/>
            <a:ext cx="7553227" cy="214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3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08F89-BD39-4224-331A-28D686FB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session 3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3EC5DA-8262-739E-DC97-7A1C42B939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78D7A-62C4-433B-91AB-3E2E91559699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E01727C-1D93-FC22-F4A2-F69EDBCC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6" y="2023183"/>
            <a:ext cx="8078327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9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DFC9-B0AB-69F5-5C41-3E1C4157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The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FAC4E-3CCA-85B5-EFF2-30D21B5379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2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5D67BE-B0C5-C8A1-D249-BC92F2D1D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872329"/>
            <a:ext cx="8458200" cy="290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7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CC56-5126-5866-000B-040E0E38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50" y="2612876"/>
            <a:ext cx="7772400" cy="9144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Evaluating Recommender Systems</a:t>
            </a:r>
            <a:br>
              <a:rPr lang="en-US" dirty="0">
                <a:solidFill>
                  <a:srgbClr val="00B0F0"/>
                </a:solidFill>
              </a:rPr>
            </a:b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03EF2-8301-1A24-2FB8-102BD7BB4B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26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9204-E01B-C550-1C26-4EBF1BA5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0A8B-E9CA-BC41-B26F-4F088D27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Points: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Evaluation of recommender systems shares similarities with classification and regression modeling.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Differences arise due to the unique goals of recommender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Proper evaluation design ensures accurate measurement of algorithm effectiveness.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Focus:</a:t>
            </a:r>
            <a:r>
              <a:rPr lang="en-US" dirty="0"/>
              <a:t> Importance of multifaceted evaluation criteria.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AA8D-67CC-E682-0E80-0B6F85378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06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E8FA-D480-444B-0AAF-7641A438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Online vs. Offline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ECE2-5F9A-F219-350B-42943E1D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Online Evaluation: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participation required.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A/B testing in a news recommender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Measures </a:t>
            </a:r>
            <a:r>
              <a:rPr lang="en-US" b="1" dirty="0"/>
              <a:t>conversion rate</a:t>
            </a:r>
            <a:r>
              <a:rPr lang="en-US" dirty="0"/>
              <a:t> (e.g., user clicks).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Challenges: Access to large-scale user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Offline Evaluation: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historical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Common in research due to accessibility and versatility.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Focus on generalization across multiple domains.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20BD8-608C-5DF0-34A0-4791D73703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85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A863-0B9F-231A-EF82-2D776439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Considerations for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0C2E-7D84-20BA-8512-AAE203F27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Evaluation Goals: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Beyond accuracy: novelty, trust, coverage, serendipity.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Subjective but essential for user experience.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Experimental Design Issues: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Avoid overestimation/underestimation of metrics.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Importance of careful data partitioning.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Accuracy Metrics: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Key metrics: Mean Absolute Error (MAE), Mean Squared Error (MSE), etc.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Ranking evaluation: utility-based methods, rank-correlation coefficients.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87C85-EE49-D261-E666-AFD1743712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62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05E7-5D34-950D-088B-1F780D30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B05E-D6E6-626D-A56A-3D5D5D9E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already deployed </a:t>
            </a:r>
            <a:r>
              <a:rPr lang="en-US" dirty="0" err="1"/>
              <a:t>RecSys</a:t>
            </a:r>
            <a:r>
              <a:rPr lang="en-US" dirty="0"/>
              <a:t>.</a:t>
            </a:r>
          </a:p>
          <a:p>
            <a:r>
              <a:rPr lang="en-US" i="1" dirty="0"/>
              <a:t>Conversion rate: </a:t>
            </a:r>
            <a:r>
              <a:rPr lang="en-US" dirty="0"/>
              <a:t>measure the frequency at which recommended items are selected by users.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A/B Testing:</a:t>
            </a:r>
          </a:p>
          <a:p>
            <a:pPr lvl="1"/>
            <a:r>
              <a:rPr lang="en-US" dirty="0"/>
              <a:t>Segment randomly selected users intro groups A and B.</a:t>
            </a:r>
          </a:p>
          <a:p>
            <a:pPr lvl="1"/>
            <a:r>
              <a:rPr lang="en-US" dirty="0"/>
              <a:t>Use Algorithm X for group A for a period of time T.</a:t>
            </a:r>
          </a:p>
          <a:p>
            <a:pPr lvl="1"/>
            <a:r>
              <a:rPr lang="en-US" dirty="0"/>
              <a:t>Use Algorithm Y for group B for a period of time T.</a:t>
            </a:r>
          </a:p>
          <a:p>
            <a:pPr lvl="1"/>
            <a:r>
              <a:rPr lang="en-US" dirty="0"/>
              <a:t>Compare the conversion rate of both cases.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79B40-33E7-66FE-EDCD-47A09E2680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7</a:t>
            </a:fld>
            <a:endParaRPr lang="en-GB" dirty="0"/>
          </a:p>
        </p:txBody>
      </p:sp>
      <p:pic>
        <p:nvPicPr>
          <p:cNvPr id="1026" name="Picture 2" descr="Demystifying A/B Testing in Machine Learning | by Dagang Wei | Medium">
            <a:extLst>
              <a:ext uri="{FF2B5EF4-FFF2-40B4-BE49-F238E27FC236}">
                <a16:creationId xmlns:a16="http://schemas.microsoft.com/office/drawing/2014/main" id="{FA49A901-D866-0A46-ADAC-5A500B834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72" y="4650674"/>
            <a:ext cx="3277958" cy="197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81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3059-52EF-04FF-41EC-30F38280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7165"/>
            <a:ext cx="7772400" cy="914400"/>
          </a:xfrm>
        </p:spPr>
        <p:txBody>
          <a:bodyPr/>
          <a:lstStyle/>
          <a:p>
            <a:r>
              <a:rPr lang="en-US" dirty="0"/>
              <a:t>Offline Evaluation with Historical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FBEF-F535-2BD2-0A0F-757937D16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38101"/>
            <a:ext cx="7772400" cy="4716566"/>
          </a:xfrm>
        </p:spPr>
        <p:txBody>
          <a:bodyPr/>
          <a:lstStyle/>
          <a:p>
            <a:r>
              <a:rPr lang="en-US" i="1" dirty="0"/>
              <a:t>Historical data: </a:t>
            </a:r>
            <a:r>
              <a:rPr lang="en-US" dirty="0"/>
              <a:t>ratings</a:t>
            </a:r>
          </a:p>
          <a:p>
            <a:r>
              <a:rPr lang="en-US" dirty="0"/>
              <a:t>Dataset can be split into training, validation and testing sets.</a:t>
            </a:r>
          </a:p>
          <a:p>
            <a:r>
              <a:rPr lang="en-US" dirty="0"/>
              <a:t>Most popular in the literature.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ABA6C-FEFF-E0D4-3B3E-E705E3B2D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E0E74-50B6-4764-B348-E181B45213A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36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0679-8D50-5DE0-B880-7710424D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Evaluation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F1EA-060F-1647-A62A-171484829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1796" y="1487487"/>
            <a:ext cx="7603622" cy="5181600"/>
          </a:xfrm>
        </p:spPr>
        <p:txBody>
          <a:bodyPr wrap="square" anchor="t">
            <a:normAutofit/>
          </a:bodyPr>
          <a:lstStyle/>
          <a:p>
            <a:r>
              <a:rPr lang="en-US" b="1" dirty="0"/>
              <a:t>Rating prediction</a:t>
            </a:r>
            <a:r>
              <a:rPr lang="en-US" dirty="0"/>
              <a:t>: similar to regression</a:t>
            </a:r>
          </a:p>
          <a:p>
            <a:pPr lvl="1"/>
            <a:r>
              <a:rPr lang="en-US" dirty="0"/>
              <a:t> RMSE, MSE.</a:t>
            </a:r>
          </a:p>
          <a:p>
            <a:r>
              <a:rPr lang="en-US" b="1" dirty="0"/>
              <a:t>Ranking</a:t>
            </a:r>
            <a:r>
              <a:rPr lang="en-US" dirty="0"/>
              <a:t> (Top-N </a:t>
            </a:r>
            <a:r>
              <a:rPr lang="en-US" dirty="0" err="1"/>
              <a:t>RecSys</a:t>
            </a:r>
            <a:r>
              <a:rPr lang="en-US" dirty="0"/>
              <a:t>): similar to classification.</a:t>
            </a:r>
          </a:p>
          <a:p>
            <a:pPr lvl="1"/>
            <a:r>
              <a:rPr lang="en-US" dirty="0" err="1"/>
              <a:t>recall@top-K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98202-5483-DD18-FBD6-FBC4729AC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686550" y="6524625"/>
            <a:ext cx="2133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01E0E74-50B6-4764-B348-E181B45213A1}" type="slidenum">
              <a:rPr lang="en-GB" smtClean="0"/>
              <a:pPr>
                <a:spcAft>
                  <a:spcPts val="600"/>
                </a:spcAft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8286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NEWSLIDENUMBER" val="False"/>
  <p:tag name="PREVIOUSNAME" val="C:\Users\Ursula Lehnert\Desktop\Temp - daily dump\AM3_UL.pptx"/>
</p:tagLst>
</file>

<file path=ppt/theme/theme1.xml><?xml version="1.0" encoding="utf-8"?>
<a:theme xmlns:a="http://schemas.openxmlformats.org/drawingml/2006/main" name="1_testfile">
  <a:themeElements>
    <a:clrScheme name="1_testfi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testfile">
      <a:majorFont>
        <a:latin typeface="Palatino Linotype"/>
        <a:ea typeface=""/>
        <a:cs typeface="Arial"/>
      </a:majorFont>
      <a:minorFont>
        <a:latin typeface="Palatino Linotyp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lnDef>
  </a:objectDefaults>
  <a:extraClrSchemeLst>
    <a:extraClrScheme>
      <a:clrScheme name="1_testfi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stfil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stfil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stfil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stfi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stfi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stfi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Classes_2</Template>
  <TotalTime>28325</TotalTime>
  <Words>432</Words>
  <Application>Microsoft Office PowerPoint</Application>
  <PresentationFormat>Presentación en pantalla (4:3)</PresentationFormat>
  <Paragraphs>78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Cambria Math</vt:lpstr>
      <vt:lpstr>Palatino Linotype</vt:lpstr>
      <vt:lpstr>Symbol</vt:lpstr>
      <vt:lpstr>Times New Roman</vt:lpstr>
      <vt:lpstr>Wingdings</vt:lpstr>
      <vt:lpstr>1_testfile</vt:lpstr>
      <vt:lpstr>The Machine Learning Behind Recommender systems</vt:lpstr>
      <vt:lpstr>The course</vt:lpstr>
      <vt:lpstr>Evaluating Recommender Systems  </vt:lpstr>
      <vt:lpstr>Introduction</vt:lpstr>
      <vt:lpstr>Online vs. Offline Evaluation</vt:lpstr>
      <vt:lpstr>Key Considerations for Evaluation</vt:lpstr>
      <vt:lpstr>Online Evaluation</vt:lpstr>
      <vt:lpstr>Offline Evaluation with Historical Data Sets</vt:lpstr>
      <vt:lpstr>Evaluation procedure</vt:lpstr>
      <vt:lpstr>General procedure</vt:lpstr>
      <vt:lpstr>Netflix Prize Competition Example (rating prediction - RMSE)</vt:lpstr>
      <vt:lpstr>Rating estimation performance</vt:lpstr>
      <vt:lpstr>Other metrics</vt:lpstr>
      <vt:lpstr>Evaluation in top-N RecSys</vt:lpstr>
      <vt:lpstr>Coding session 2</vt:lpstr>
      <vt:lpstr>Coding session 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Diego Galeano</cp:lastModifiedBy>
  <cp:revision>1566</cp:revision>
  <cp:lastPrinted>2015-02-11T15:22:38Z</cp:lastPrinted>
  <dcterms:created xsi:type="dcterms:W3CDTF">2000-02-23T18:58:38Z</dcterms:created>
  <dcterms:modified xsi:type="dcterms:W3CDTF">2025-01-22T21:09:48Z</dcterms:modified>
</cp:coreProperties>
</file>