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74"/>
  </p:notesMasterIdLst>
  <p:handoutMasterIdLst>
    <p:handoutMasterId r:id="rId75"/>
  </p:handoutMasterIdLst>
  <p:sldIdLst>
    <p:sldId id="1199" r:id="rId2"/>
    <p:sldId id="1355" r:id="rId3"/>
    <p:sldId id="1356" r:id="rId4"/>
    <p:sldId id="1357" r:id="rId5"/>
    <p:sldId id="1358" r:id="rId6"/>
    <p:sldId id="1359" r:id="rId7"/>
    <p:sldId id="1361" r:id="rId8"/>
    <p:sldId id="1362" r:id="rId9"/>
    <p:sldId id="1360" r:id="rId10"/>
    <p:sldId id="1363" r:id="rId11"/>
    <p:sldId id="1364" r:id="rId12"/>
    <p:sldId id="1365" r:id="rId13"/>
    <p:sldId id="1366" r:id="rId14"/>
    <p:sldId id="1367" r:id="rId15"/>
    <p:sldId id="1368" r:id="rId16"/>
    <p:sldId id="1369" r:id="rId17"/>
    <p:sldId id="1370" r:id="rId18"/>
    <p:sldId id="1371" r:id="rId19"/>
    <p:sldId id="1383" r:id="rId20"/>
    <p:sldId id="1372" r:id="rId21"/>
    <p:sldId id="1373" r:id="rId22"/>
    <p:sldId id="1374" r:id="rId23"/>
    <p:sldId id="1375" r:id="rId24"/>
    <p:sldId id="1376" r:id="rId25"/>
    <p:sldId id="1377" r:id="rId26"/>
    <p:sldId id="1378" r:id="rId27"/>
    <p:sldId id="1381" r:id="rId28"/>
    <p:sldId id="1384" r:id="rId29"/>
    <p:sldId id="1380" r:id="rId30"/>
    <p:sldId id="1382" r:id="rId31"/>
    <p:sldId id="1385" r:id="rId32"/>
    <p:sldId id="1387" r:id="rId33"/>
    <p:sldId id="1388" r:id="rId34"/>
    <p:sldId id="1389" r:id="rId35"/>
    <p:sldId id="1396" r:id="rId36"/>
    <p:sldId id="1392" r:id="rId37"/>
    <p:sldId id="1393" r:id="rId38"/>
    <p:sldId id="1394" r:id="rId39"/>
    <p:sldId id="1395" r:id="rId40"/>
    <p:sldId id="1390" r:id="rId41"/>
    <p:sldId id="1397" r:id="rId42"/>
    <p:sldId id="1426" r:id="rId43"/>
    <p:sldId id="1391" r:id="rId44"/>
    <p:sldId id="1386" r:id="rId45"/>
    <p:sldId id="1399" r:id="rId46"/>
    <p:sldId id="1398" r:id="rId47"/>
    <p:sldId id="1400" r:id="rId48"/>
    <p:sldId id="1401" r:id="rId49"/>
    <p:sldId id="1402" r:id="rId50"/>
    <p:sldId id="1407" r:id="rId51"/>
    <p:sldId id="1403" r:id="rId52"/>
    <p:sldId id="1404" r:id="rId53"/>
    <p:sldId id="1405" r:id="rId54"/>
    <p:sldId id="1406" r:id="rId55"/>
    <p:sldId id="1409" r:id="rId56"/>
    <p:sldId id="1410" r:id="rId57"/>
    <p:sldId id="1408" r:id="rId58"/>
    <p:sldId id="1411" r:id="rId59"/>
    <p:sldId id="1412" r:id="rId60"/>
    <p:sldId id="1413" r:id="rId61"/>
    <p:sldId id="1414" r:id="rId62"/>
    <p:sldId id="1415" r:id="rId63"/>
    <p:sldId id="1417" r:id="rId64"/>
    <p:sldId id="1419" r:id="rId65"/>
    <p:sldId id="1418" r:id="rId66"/>
    <p:sldId id="1416" r:id="rId67"/>
    <p:sldId id="1420" r:id="rId68"/>
    <p:sldId id="1421" r:id="rId69"/>
    <p:sldId id="1422" r:id="rId70"/>
    <p:sldId id="1423" r:id="rId71"/>
    <p:sldId id="1424" r:id="rId72"/>
    <p:sldId id="1425" r:id="rId73"/>
  </p:sldIdLst>
  <p:sldSz cx="9144000" cy="6858000" type="screen4x3"/>
  <p:notesSz cx="6797675" cy="9926638"/>
  <p:custDataLst>
    <p:tags r:id="rId7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pos="584">
          <p15:clr>
            <a:srgbClr val="A4A3A4"/>
          </p15:clr>
        </p15:guide>
        <p15:guide id="3" orient="horz" pos="2444">
          <p15:clr>
            <a:srgbClr val="A4A3A4"/>
          </p15:clr>
        </p15:guide>
        <p15:guide id="4" pos="1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Galeano" initials="DG" lastIdx="2" clrIdx="0">
    <p:extLst>
      <p:ext uri="{19B8F6BF-5375-455C-9EA6-DF929625EA0E}">
        <p15:presenceInfo xmlns:p15="http://schemas.microsoft.com/office/powerpoint/2012/main" userId="017bc9eb0db4e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33CC33"/>
    <a:srgbClr val="CC00CC"/>
    <a:srgbClr val="FFFFCC"/>
    <a:srgbClr val="009900"/>
    <a:srgbClr val="FF6600"/>
    <a:srgbClr val="0FD75B"/>
    <a:srgbClr val="B8FAD1"/>
    <a:srgbClr val="EE44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4" autoAdjust="0"/>
    <p:restoredTop sz="95332" autoAdjust="0"/>
  </p:normalViewPr>
  <p:slideViewPr>
    <p:cSldViewPr snapToGrid="0">
      <p:cViewPr varScale="1">
        <p:scale>
          <a:sx n="102" d="100"/>
          <a:sy n="102" d="100"/>
        </p:scale>
        <p:origin x="1482" y="318"/>
      </p:cViewPr>
      <p:guideLst>
        <p:guide orient="horz" pos="733"/>
        <p:guide pos="584"/>
        <p:guide orient="horz" pos="2444"/>
        <p:guide pos="1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964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F21C4-DC5B-4F6E-8F77-76657BCE8D9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BA9E1AD-C737-458B-A1DE-7FA28678453A}">
      <dgm:prSet/>
      <dgm:spPr/>
      <dgm:t>
        <a:bodyPr/>
        <a:lstStyle/>
        <a:p>
          <a:pPr>
            <a:defRPr b="1"/>
          </a:pPr>
          <a:r>
            <a:rPr lang="en-US"/>
            <a:t>Item-based methods tend to offer better accuracy.</a:t>
          </a:r>
        </a:p>
      </dgm:t>
    </dgm:pt>
    <dgm:pt modelId="{1F01C887-80B8-4B3B-BFBD-FCFDBD630C41}" type="parTrans" cxnId="{CCD676FD-E429-4403-A892-1F6A3D52AF4D}">
      <dgm:prSet/>
      <dgm:spPr/>
      <dgm:t>
        <a:bodyPr/>
        <a:lstStyle/>
        <a:p>
          <a:endParaRPr lang="en-US"/>
        </a:p>
      </dgm:t>
    </dgm:pt>
    <dgm:pt modelId="{A54C62D9-AEAD-4FD4-9207-53D1559E80C4}" type="sibTrans" cxnId="{CCD676FD-E429-4403-A892-1F6A3D52AF4D}">
      <dgm:prSet/>
      <dgm:spPr/>
      <dgm:t>
        <a:bodyPr/>
        <a:lstStyle/>
        <a:p>
          <a:endParaRPr lang="en-US"/>
        </a:p>
      </dgm:t>
    </dgm:pt>
    <dgm:pt modelId="{75ABDBEB-4C6F-4E93-A858-D2F3498493B3}">
      <dgm:prSet/>
      <dgm:spPr/>
      <dgm:t>
        <a:bodyPr/>
        <a:lstStyle/>
        <a:p>
          <a:r>
            <a:rPr lang="en-US"/>
            <a:t>This is because a user’s own ratings are used to perform recommendation.</a:t>
          </a:r>
        </a:p>
      </dgm:t>
    </dgm:pt>
    <dgm:pt modelId="{9B4566C1-C738-417E-9D0A-2070C5580B5F}" type="parTrans" cxnId="{F75668E5-241B-4B74-B5E7-C194515012F9}">
      <dgm:prSet/>
      <dgm:spPr/>
      <dgm:t>
        <a:bodyPr/>
        <a:lstStyle/>
        <a:p>
          <a:endParaRPr lang="en-US"/>
        </a:p>
      </dgm:t>
    </dgm:pt>
    <dgm:pt modelId="{1BAEE746-80CD-438D-BEC0-4594F3BEA997}" type="sibTrans" cxnId="{F75668E5-241B-4B74-B5E7-C194515012F9}">
      <dgm:prSet/>
      <dgm:spPr/>
      <dgm:t>
        <a:bodyPr/>
        <a:lstStyle/>
        <a:p>
          <a:endParaRPr lang="en-US"/>
        </a:p>
      </dgm:t>
    </dgm:pt>
    <dgm:pt modelId="{A835B83F-BE63-46FD-8184-74140617D7D3}">
      <dgm:prSet/>
      <dgm:spPr/>
      <dgm:t>
        <a:bodyPr/>
        <a:lstStyle/>
        <a:p>
          <a:r>
            <a:rPr lang="en-US"/>
            <a:t>An item-based method finds similar items to those that the user already liked.</a:t>
          </a:r>
        </a:p>
      </dgm:t>
    </dgm:pt>
    <dgm:pt modelId="{F2290AAA-F809-43D9-B609-FA031D6C083A}" type="parTrans" cxnId="{9A7F065C-7EB6-4BB2-9779-268063BB9C47}">
      <dgm:prSet/>
      <dgm:spPr/>
      <dgm:t>
        <a:bodyPr/>
        <a:lstStyle/>
        <a:p>
          <a:endParaRPr lang="en-US"/>
        </a:p>
      </dgm:t>
    </dgm:pt>
    <dgm:pt modelId="{7CC34146-538F-46B3-A7C9-BC62F8862411}" type="sibTrans" cxnId="{9A7F065C-7EB6-4BB2-9779-268063BB9C47}">
      <dgm:prSet/>
      <dgm:spPr/>
      <dgm:t>
        <a:bodyPr/>
        <a:lstStyle/>
        <a:p>
          <a:endParaRPr lang="en-US"/>
        </a:p>
      </dgm:t>
    </dgm:pt>
    <dgm:pt modelId="{D3127B1A-66DE-4FE2-BBCE-56E42FA07814}">
      <dgm:prSet/>
      <dgm:spPr/>
      <dgm:t>
        <a:bodyPr/>
        <a:lstStyle/>
        <a:p>
          <a:r>
            <a:rPr lang="en-US"/>
            <a:t>A user-based methods finds similarity between users, which may have overlapped but different interests.</a:t>
          </a:r>
        </a:p>
      </dgm:t>
    </dgm:pt>
    <dgm:pt modelId="{52DC8C18-801A-41CA-9023-1D974979B63B}" type="parTrans" cxnId="{678B8C98-3212-4560-B2A4-1552DF8683F3}">
      <dgm:prSet/>
      <dgm:spPr/>
      <dgm:t>
        <a:bodyPr/>
        <a:lstStyle/>
        <a:p>
          <a:endParaRPr lang="en-US"/>
        </a:p>
      </dgm:t>
    </dgm:pt>
    <dgm:pt modelId="{34039207-6F90-4885-8E01-F6454D3FDD8B}" type="sibTrans" cxnId="{678B8C98-3212-4560-B2A4-1552DF8683F3}">
      <dgm:prSet/>
      <dgm:spPr/>
      <dgm:t>
        <a:bodyPr/>
        <a:lstStyle/>
        <a:p>
          <a:endParaRPr lang="en-US"/>
        </a:p>
      </dgm:t>
    </dgm:pt>
    <dgm:pt modelId="{CC4E03B1-7991-42D0-A57A-208B6579ECEC}">
      <dgm:prSet/>
      <dgm:spPr/>
      <dgm:t>
        <a:bodyPr/>
        <a:lstStyle/>
        <a:p>
          <a:pPr>
            <a:defRPr b="1"/>
          </a:pPr>
          <a:r>
            <a:rPr lang="en-US"/>
            <a:t>Yet, it also depends on the dataset at hand.</a:t>
          </a:r>
        </a:p>
      </dgm:t>
    </dgm:pt>
    <dgm:pt modelId="{C5540E99-91A5-4920-AB97-35840B896692}" type="parTrans" cxnId="{B58F5579-37E1-4A78-9FBC-5969317473CB}">
      <dgm:prSet/>
      <dgm:spPr/>
      <dgm:t>
        <a:bodyPr/>
        <a:lstStyle/>
        <a:p>
          <a:endParaRPr lang="en-US"/>
        </a:p>
      </dgm:t>
    </dgm:pt>
    <dgm:pt modelId="{7826C3A0-FDF4-4816-BC6A-E14C1A188A8A}" type="sibTrans" cxnId="{B58F5579-37E1-4A78-9FBC-5969317473CB}">
      <dgm:prSet/>
      <dgm:spPr/>
      <dgm:t>
        <a:bodyPr/>
        <a:lstStyle/>
        <a:p>
          <a:endParaRPr lang="en-US"/>
        </a:p>
      </dgm:t>
    </dgm:pt>
    <dgm:pt modelId="{694D9EFF-BE9F-4FF7-B7CD-F06105638917}" type="pres">
      <dgm:prSet presAssocID="{93FF21C4-DC5B-4F6E-8F77-76657BCE8D9C}" presName="root" presStyleCnt="0">
        <dgm:presLayoutVars>
          <dgm:dir/>
          <dgm:resizeHandles val="exact"/>
        </dgm:presLayoutVars>
      </dgm:prSet>
      <dgm:spPr/>
    </dgm:pt>
    <dgm:pt modelId="{6141E7C8-DBA6-40FB-9EDE-B1DE5B79A5F1}" type="pres">
      <dgm:prSet presAssocID="{9BA9E1AD-C737-458B-A1DE-7FA28678453A}" presName="compNode" presStyleCnt="0"/>
      <dgm:spPr/>
    </dgm:pt>
    <dgm:pt modelId="{8BB291AC-B2FB-4E76-8AE8-AB3E246E64C6}" type="pres">
      <dgm:prSet presAssocID="{9BA9E1AD-C737-458B-A1DE-7FA2867845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884897F-4BFE-4FEF-BC03-2B2AF600D691}" type="pres">
      <dgm:prSet presAssocID="{9BA9E1AD-C737-458B-A1DE-7FA28678453A}" presName="iconSpace" presStyleCnt="0"/>
      <dgm:spPr/>
    </dgm:pt>
    <dgm:pt modelId="{5BC6CAF8-5020-45B2-8B24-22CB669B2D10}" type="pres">
      <dgm:prSet presAssocID="{9BA9E1AD-C737-458B-A1DE-7FA28678453A}" presName="parTx" presStyleLbl="revTx" presStyleIdx="0" presStyleCnt="4">
        <dgm:presLayoutVars>
          <dgm:chMax val="0"/>
          <dgm:chPref val="0"/>
        </dgm:presLayoutVars>
      </dgm:prSet>
      <dgm:spPr/>
    </dgm:pt>
    <dgm:pt modelId="{CA4D6AAC-DE8D-4CD0-8CEB-3C8C79885213}" type="pres">
      <dgm:prSet presAssocID="{9BA9E1AD-C737-458B-A1DE-7FA28678453A}" presName="txSpace" presStyleCnt="0"/>
      <dgm:spPr/>
    </dgm:pt>
    <dgm:pt modelId="{9050B38C-EF5F-45BD-A2F3-AD70BCA538C7}" type="pres">
      <dgm:prSet presAssocID="{9BA9E1AD-C737-458B-A1DE-7FA28678453A}" presName="desTx" presStyleLbl="revTx" presStyleIdx="1" presStyleCnt="4">
        <dgm:presLayoutVars/>
      </dgm:prSet>
      <dgm:spPr/>
    </dgm:pt>
    <dgm:pt modelId="{8FB0DDF3-C25B-4832-9CDE-8DCB28543F92}" type="pres">
      <dgm:prSet presAssocID="{A54C62D9-AEAD-4FD4-9207-53D1559E80C4}" presName="sibTrans" presStyleCnt="0"/>
      <dgm:spPr/>
    </dgm:pt>
    <dgm:pt modelId="{AC14053D-3405-42BB-95DF-C5225AAC8789}" type="pres">
      <dgm:prSet presAssocID="{CC4E03B1-7991-42D0-A57A-208B6579ECEC}" presName="compNode" presStyleCnt="0"/>
      <dgm:spPr/>
    </dgm:pt>
    <dgm:pt modelId="{404C4D7F-8522-4B6F-9720-98DED65F79B8}" type="pres">
      <dgm:prSet presAssocID="{CC4E03B1-7991-42D0-A57A-208B6579EC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8317502-DD2F-4C78-A59E-5FF2D87C0DA1}" type="pres">
      <dgm:prSet presAssocID="{CC4E03B1-7991-42D0-A57A-208B6579ECEC}" presName="iconSpace" presStyleCnt="0"/>
      <dgm:spPr/>
    </dgm:pt>
    <dgm:pt modelId="{0E0DAFCF-C875-462B-89FA-2342EFF332D4}" type="pres">
      <dgm:prSet presAssocID="{CC4E03B1-7991-42D0-A57A-208B6579ECEC}" presName="parTx" presStyleLbl="revTx" presStyleIdx="2" presStyleCnt="4">
        <dgm:presLayoutVars>
          <dgm:chMax val="0"/>
          <dgm:chPref val="0"/>
        </dgm:presLayoutVars>
      </dgm:prSet>
      <dgm:spPr/>
    </dgm:pt>
    <dgm:pt modelId="{5A4DA034-412B-4CF0-AC97-D69C03EE44E1}" type="pres">
      <dgm:prSet presAssocID="{CC4E03B1-7991-42D0-A57A-208B6579ECEC}" presName="txSpace" presStyleCnt="0"/>
      <dgm:spPr/>
    </dgm:pt>
    <dgm:pt modelId="{5902B502-6878-47E1-AF2B-740381C1DE82}" type="pres">
      <dgm:prSet presAssocID="{CC4E03B1-7991-42D0-A57A-208B6579ECEC}" presName="desTx" presStyleLbl="revTx" presStyleIdx="3" presStyleCnt="4">
        <dgm:presLayoutVars/>
      </dgm:prSet>
      <dgm:spPr/>
    </dgm:pt>
  </dgm:ptLst>
  <dgm:cxnLst>
    <dgm:cxn modelId="{04B35127-90BD-424D-BA9A-38A99FE54AEB}" type="presOf" srcId="{D3127B1A-66DE-4FE2-BBCE-56E42FA07814}" destId="{9050B38C-EF5F-45BD-A2F3-AD70BCA538C7}" srcOrd="0" destOrd="2" presId="urn:microsoft.com/office/officeart/2018/2/layout/IconLabelDescriptionList"/>
    <dgm:cxn modelId="{9A7F065C-7EB6-4BB2-9779-268063BB9C47}" srcId="{9BA9E1AD-C737-458B-A1DE-7FA28678453A}" destId="{A835B83F-BE63-46FD-8184-74140617D7D3}" srcOrd="1" destOrd="0" parTransId="{F2290AAA-F809-43D9-B609-FA031D6C083A}" sibTransId="{7CC34146-538F-46B3-A7C9-BC62F8862411}"/>
    <dgm:cxn modelId="{B6408471-4B05-47B7-BAED-D25BFB68A71A}" type="presOf" srcId="{75ABDBEB-4C6F-4E93-A858-D2F3498493B3}" destId="{9050B38C-EF5F-45BD-A2F3-AD70BCA538C7}" srcOrd="0" destOrd="0" presId="urn:microsoft.com/office/officeart/2018/2/layout/IconLabelDescriptionList"/>
    <dgm:cxn modelId="{B58F5579-37E1-4A78-9FBC-5969317473CB}" srcId="{93FF21C4-DC5B-4F6E-8F77-76657BCE8D9C}" destId="{CC4E03B1-7991-42D0-A57A-208B6579ECEC}" srcOrd="1" destOrd="0" parTransId="{C5540E99-91A5-4920-AB97-35840B896692}" sibTransId="{7826C3A0-FDF4-4816-BC6A-E14C1A188A8A}"/>
    <dgm:cxn modelId="{678B8C98-3212-4560-B2A4-1552DF8683F3}" srcId="{9BA9E1AD-C737-458B-A1DE-7FA28678453A}" destId="{D3127B1A-66DE-4FE2-BBCE-56E42FA07814}" srcOrd="2" destOrd="0" parTransId="{52DC8C18-801A-41CA-9023-1D974979B63B}" sibTransId="{34039207-6F90-4885-8E01-F6454D3FDD8B}"/>
    <dgm:cxn modelId="{3380FEB0-2880-41B5-A262-268DF0159B66}" type="presOf" srcId="{9BA9E1AD-C737-458B-A1DE-7FA28678453A}" destId="{5BC6CAF8-5020-45B2-8B24-22CB669B2D10}" srcOrd="0" destOrd="0" presId="urn:microsoft.com/office/officeart/2018/2/layout/IconLabelDescriptionList"/>
    <dgm:cxn modelId="{D6DAA5C8-77CD-4E44-8C0C-8967A416AFDF}" type="presOf" srcId="{CC4E03B1-7991-42D0-A57A-208B6579ECEC}" destId="{0E0DAFCF-C875-462B-89FA-2342EFF332D4}" srcOrd="0" destOrd="0" presId="urn:microsoft.com/office/officeart/2018/2/layout/IconLabelDescriptionList"/>
    <dgm:cxn modelId="{5D2DD0CD-287F-4F0C-A77A-CA06D8CB5926}" type="presOf" srcId="{93FF21C4-DC5B-4F6E-8F77-76657BCE8D9C}" destId="{694D9EFF-BE9F-4FF7-B7CD-F06105638917}" srcOrd="0" destOrd="0" presId="urn:microsoft.com/office/officeart/2018/2/layout/IconLabelDescriptionList"/>
    <dgm:cxn modelId="{F75668E5-241B-4B74-B5E7-C194515012F9}" srcId="{9BA9E1AD-C737-458B-A1DE-7FA28678453A}" destId="{75ABDBEB-4C6F-4E93-A858-D2F3498493B3}" srcOrd="0" destOrd="0" parTransId="{9B4566C1-C738-417E-9D0A-2070C5580B5F}" sibTransId="{1BAEE746-80CD-438D-BEC0-4594F3BEA997}"/>
    <dgm:cxn modelId="{812761E8-A2A0-4A05-A930-8D2050BEDF44}" type="presOf" srcId="{A835B83F-BE63-46FD-8184-74140617D7D3}" destId="{9050B38C-EF5F-45BD-A2F3-AD70BCA538C7}" srcOrd="0" destOrd="1" presId="urn:microsoft.com/office/officeart/2018/2/layout/IconLabelDescriptionList"/>
    <dgm:cxn modelId="{CCD676FD-E429-4403-A892-1F6A3D52AF4D}" srcId="{93FF21C4-DC5B-4F6E-8F77-76657BCE8D9C}" destId="{9BA9E1AD-C737-458B-A1DE-7FA28678453A}" srcOrd="0" destOrd="0" parTransId="{1F01C887-80B8-4B3B-BFBD-FCFDBD630C41}" sibTransId="{A54C62D9-AEAD-4FD4-9207-53D1559E80C4}"/>
    <dgm:cxn modelId="{D7D8352E-17ED-4C05-9DC3-C3F7C907DA25}" type="presParOf" srcId="{694D9EFF-BE9F-4FF7-B7CD-F06105638917}" destId="{6141E7C8-DBA6-40FB-9EDE-B1DE5B79A5F1}" srcOrd="0" destOrd="0" presId="urn:microsoft.com/office/officeart/2018/2/layout/IconLabelDescriptionList"/>
    <dgm:cxn modelId="{26FC307C-9A3D-474D-A327-CEB07272E3D8}" type="presParOf" srcId="{6141E7C8-DBA6-40FB-9EDE-B1DE5B79A5F1}" destId="{8BB291AC-B2FB-4E76-8AE8-AB3E246E64C6}" srcOrd="0" destOrd="0" presId="urn:microsoft.com/office/officeart/2018/2/layout/IconLabelDescriptionList"/>
    <dgm:cxn modelId="{93BE4B10-3018-4361-A71C-391F0EEE2058}" type="presParOf" srcId="{6141E7C8-DBA6-40FB-9EDE-B1DE5B79A5F1}" destId="{5884897F-4BFE-4FEF-BC03-2B2AF600D691}" srcOrd="1" destOrd="0" presId="urn:microsoft.com/office/officeart/2018/2/layout/IconLabelDescriptionList"/>
    <dgm:cxn modelId="{B6AA5E01-958D-4306-A6E8-13FC1397462C}" type="presParOf" srcId="{6141E7C8-DBA6-40FB-9EDE-B1DE5B79A5F1}" destId="{5BC6CAF8-5020-45B2-8B24-22CB669B2D10}" srcOrd="2" destOrd="0" presId="urn:microsoft.com/office/officeart/2018/2/layout/IconLabelDescriptionList"/>
    <dgm:cxn modelId="{FCABF605-8178-44C3-933D-EF2D24ADDE27}" type="presParOf" srcId="{6141E7C8-DBA6-40FB-9EDE-B1DE5B79A5F1}" destId="{CA4D6AAC-DE8D-4CD0-8CEB-3C8C79885213}" srcOrd="3" destOrd="0" presId="urn:microsoft.com/office/officeart/2018/2/layout/IconLabelDescriptionList"/>
    <dgm:cxn modelId="{E63466A8-19BB-4F36-838B-14772937555A}" type="presParOf" srcId="{6141E7C8-DBA6-40FB-9EDE-B1DE5B79A5F1}" destId="{9050B38C-EF5F-45BD-A2F3-AD70BCA538C7}" srcOrd="4" destOrd="0" presId="urn:microsoft.com/office/officeart/2018/2/layout/IconLabelDescriptionList"/>
    <dgm:cxn modelId="{946F9F02-FE3C-461F-9F05-718A8CEFC65A}" type="presParOf" srcId="{694D9EFF-BE9F-4FF7-B7CD-F06105638917}" destId="{8FB0DDF3-C25B-4832-9CDE-8DCB28543F92}" srcOrd="1" destOrd="0" presId="urn:microsoft.com/office/officeart/2018/2/layout/IconLabelDescriptionList"/>
    <dgm:cxn modelId="{AEC67ACD-E23C-4D85-8B38-9696DEDFC837}" type="presParOf" srcId="{694D9EFF-BE9F-4FF7-B7CD-F06105638917}" destId="{AC14053D-3405-42BB-95DF-C5225AAC8789}" srcOrd="2" destOrd="0" presId="urn:microsoft.com/office/officeart/2018/2/layout/IconLabelDescriptionList"/>
    <dgm:cxn modelId="{2D47B220-2DA7-4DA0-8C05-B38C2647F1EF}" type="presParOf" srcId="{AC14053D-3405-42BB-95DF-C5225AAC8789}" destId="{404C4D7F-8522-4B6F-9720-98DED65F79B8}" srcOrd="0" destOrd="0" presId="urn:microsoft.com/office/officeart/2018/2/layout/IconLabelDescriptionList"/>
    <dgm:cxn modelId="{5EBDE9A2-BE9E-4650-8A80-B52151250829}" type="presParOf" srcId="{AC14053D-3405-42BB-95DF-C5225AAC8789}" destId="{C8317502-DD2F-4C78-A59E-5FF2D87C0DA1}" srcOrd="1" destOrd="0" presId="urn:microsoft.com/office/officeart/2018/2/layout/IconLabelDescriptionList"/>
    <dgm:cxn modelId="{DA2E4306-1605-4657-A66E-5551F01934B3}" type="presParOf" srcId="{AC14053D-3405-42BB-95DF-C5225AAC8789}" destId="{0E0DAFCF-C875-462B-89FA-2342EFF332D4}" srcOrd="2" destOrd="0" presId="urn:microsoft.com/office/officeart/2018/2/layout/IconLabelDescriptionList"/>
    <dgm:cxn modelId="{6722B1DF-9EA9-4766-9439-3FC67A5CC1C6}" type="presParOf" srcId="{AC14053D-3405-42BB-95DF-C5225AAC8789}" destId="{5A4DA034-412B-4CF0-AC97-D69C03EE44E1}" srcOrd="3" destOrd="0" presId="urn:microsoft.com/office/officeart/2018/2/layout/IconLabelDescriptionList"/>
    <dgm:cxn modelId="{2BFFC754-E2A6-4F91-8155-EC8D6F1195A7}" type="presParOf" srcId="{AC14053D-3405-42BB-95DF-C5225AAC8789}" destId="{5902B502-6878-47E1-AF2B-740381C1DE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AAC435-6BC0-4CF2-A54D-9429B0BC3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67791E-0F8B-4297-B20E-148D4AA0D89F}">
      <dgm:prSet/>
      <dgm:spPr/>
      <dgm:t>
        <a:bodyPr/>
        <a:lstStyle/>
        <a:p>
          <a:r>
            <a:rPr lang="en-US" b="1"/>
            <a:t>Heuristic Approach:</a:t>
          </a:r>
          <a:endParaRPr lang="en-US"/>
        </a:p>
      </dgm:t>
    </dgm:pt>
    <dgm:pt modelId="{C61AAB09-847C-47C5-95CD-3D60C13360B1}" type="parTrans" cxnId="{2C1D2F64-6D9A-4AEB-B227-A6F2CC5BA98C}">
      <dgm:prSet/>
      <dgm:spPr/>
      <dgm:t>
        <a:bodyPr/>
        <a:lstStyle/>
        <a:p>
          <a:endParaRPr lang="en-US"/>
        </a:p>
      </dgm:t>
    </dgm:pt>
    <dgm:pt modelId="{BBE62E0A-853C-4D09-A66B-E7D9ABFC09E6}" type="sibTrans" cxnId="{2C1D2F64-6D9A-4AEB-B227-A6F2CC5BA98C}">
      <dgm:prSet/>
      <dgm:spPr/>
      <dgm:t>
        <a:bodyPr/>
        <a:lstStyle/>
        <a:p>
          <a:endParaRPr lang="en-US"/>
        </a:p>
      </dgm:t>
    </dgm:pt>
    <dgm:pt modelId="{1BE93E01-C874-4972-9EE9-81FA9A36A54A}">
      <dgm:prSet/>
      <dgm:spPr/>
      <dgm:t>
        <a:bodyPr/>
        <a:lstStyle/>
        <a:p>
          <a:r>
            <a:rPr lang="en-US"/>
            <a:t>Coefficients are similarity values (user-user or item-item).</a:t>
          </a:r>
        </a:p>
      </dgm:t>
    </dgm:pt>
    <dgm:pt modelId="{9399D182-34FE-4604-946F-274776DBDE38}" type="parTrans" cxnId="{52718374-BEDB-44FB-88EE-AB62BC097CE5}">
      <dgm:prSet/>
      <dgm:spPr/>
      <dgm:t>
        <a:bodyPr/>
        <a:lstStyle/>
        <a:p>
          <a:endParaRPr lang="en-US"/>
        </a:p>
      </dgm:t>
    </dgm:pt>
    <dgm:pt modelId="{448D3B99-6D5A-489B-AD12-C905C6D3674D}" type="sibTrans" cxnId="{52718374-BEDB-44FB-88EE-AB62BC097CE5}">
      <dgm:prSet/>
      <dgm:spPr/>
      <dgm:t>
        <a:bodyPr/>
        <a:lstStyle/>
        <a:p>
          <a:endParaRPr lang="en-US"/>
        </a:p>
      </dgm:t>
    </dgm:pt>
    <dgm:pt modelId="{94E39DF1-11F1-4101-A45B-79738CF679E3}">
      <dgm:prSet/>
      <dgm:spPr/>
      <dgm:t>
        <a:bodyPr/>
        <a:lstStyle/>
        <a:p>
          <a:r>
            <a:rPr lang="en-US"/>
            <a:t>Similarities do not account for:</a:t>
          </a:r>
        </a:p>
      </dgm:t>
    </dgm:pt>
    <dgm:pt modelId="{5D5F11D1-44CA-4505-A381-0B765091AB6C}" type="parTrans" cxnId="{6EE26025-D110-4D61-ABDD-244E2EFCA7E0}">
      <dgm:prSet/>
      <dgm:spPr/>
      <dgm:t>
        <a:bodyPr/>
        <a:lstStyle/>
        <a:p>
          <a:endParaRPr lang="en-US"/>
        </a:p>
      </dgm:t>
    </dgm:pt>
    <dgm:pt modelId="{2DF63773-1D30-4234-86E9-8152F93B92FA}" type="sibTrans" cxnId="{6EE26025-D110-4D61-ABDD-244E2EFCA7E0}">
      <dgm:prSet/>
      <dgm:spPr/>
      <dgm:t>
        <a:bodyPr/>
        <a:lstStyle/>
        <a:p>
          <a:endParaRPr lang="en-US"/>
        </a:p>
      </dgm:t>
    </dgm:pt>
    <dgm:pt modelId="{1177B5C5-C994-4ABE-B622-037977DF4F67}">
      <dgm:prSet/>
      <dgm:spPr/>
      <dgm:t>
        <a:bodyPr/>
        <a:lstStyle/>
        <a:p>
          <a:r>
            <a:rPr lang="en-US"/>
            <a:t>Interdependencies among items.</a:t>
          </a:r>
        </a:p>
      </dgm:t>
    </dgm:pt>
    <dgm:pt modelId="{07E6BF77-BC1A-41F9-B6FC-DBCC01A19C7F}" type="parTrans" cxnId="{D1F7C4E8-7707-4AA8-8EA7-1E73C87DBBF7}">
      <dgm:prSet/>
      <dgm:spPr/>
      <dgm:t>
        <a:bodyPr/>
        <a:lstStyle/>
        <a:p>
          <a:endParaRPr lang="en-US"/>
        </a:p>
      </dgm:t>
    </dgm:pt>
    <dgm:pt modelId="{D7A86F99-EF88-471D-91F1-0B109854E353}" type="sibTrans" cxnId="{D1F7C4E8-7707-4AA8-8EA7-1E73C87DBBF7}">
      <dgm:prSet/>
      <dgm:spPr/>
      <dgm:t>
        <a:bodyPr/>
        <a:lstStyle/>
        <a:p>
          <a:endParaRPr lang="en-US"/>
        </a:p>
      </dgm:t>
    </dgm:pt>
    <dgm:pt modelId="{3D3E55EC-B68F-4D90-AA28-5EC526621E88}">
      <dgm:prSet/>
      <dgm:spPr/>
      <dgm:t>
        <a:bodyPr/>
        <a:lstStyle/>
        <a:p>
          <a:r>
            <a:rPr lang="en-US"/>
            <a:t>Correlated ratings across items.</a:t>
          </a:r>
        </a:p>
      </dgm:t>
    </dgm:pt>
    <dgm:pt modelId="{546749DF-468C-418F-8361-AA60CD381D58}" type="parTrans" cxnId="{67DA3A4C-4257-4220-81A6-56335C4EB235}">
      <dgm:prSet/>
      <dgm:spPr/>
      <dgm:t>
        <a:bodyPr/>
        <a:lstStyle/>
        <a:p>
          <a:endParaRPr lang="en-US"/>
        </a:p>
      </dgm:t>
    </dgm:pt>
    <dgm:pt modelId="{8FD3BF17-373F-4774-9A1E-602216A948A0}" type="sibTrans" cxnId="{67DA3A4C-4257-4220-81A6-56335C4EB235}">
      <dgm:prSet/>
      <dgm:spPr/>
      <dgm:t>
        <a:bodyPr/>
        <a:lstStyle/>
        <a:p>
          <a:endParaRPr lang="en-US"/>
        </a:p>
      </dgm:t>
    </dgm:pt>
    <dgm:pt modelId="{0F831C2A-F13D-43DD-8ADE-75A1BDD0F96F}">
      <dgm:prSet/>
      <dgm:spPr/>
      <dgm:t>
        <a:bodyPr/>
        <a:lstStyle/>
        <a:p>
          <a:r>
            <a:rPr lang="en-US" b="1"/>
            <a:t>Linear Regression:</a:t>
          </a:r>
          <a:endParaRPr lang="en-US"/>
        </a:p>
      </dgm:t>
    </dgm:pt>
    <dgm:pt modelId="{0B75D74D-27FA-48A4-9521-FF24CFEFDB9C}" type="parTrans" cxnId="{9BC3AAD4-87B8-455D-9AFA-F705734ED3AB}">
      <dgm:prSet/>
      <dgm:spPr/>
      <dgm:t>
        <a:bodyPr/>
        <a:lstStyle/>
        <a:p>
          <a:endParaRPr lang="en-US"/>
        </a:p>
      </dgm:t>
    </dgm:pt>
    <dgm:pt modelId="{557A710E-A9C0-4656-966E-0E18BC56ED5C}" type="sibTrans" cxnId="{9BC3AAD4-87B8-455D-9AFA-F705734ED3AB}">
      <dgm:prSet/>
      <dgm:spPr/>
      <dgm:t>
        <a:bodyPr/>
        <a:lstStyle/>
        <a:p>
          <a:endParaRPr lang="en-US"/>
        </a:p>
      </dgm:t>
    </dgm:pt>
    <dgm:pt modelId="{F5186391-9FD6-46C8-AD80-B6EBBF15D8E7}">
      <dgm:prSet/>
      <dgm:spPr/>
      <dgm:t>
        <a:bodyPr/>
        <a:lstStyle/>
        <a:p>
          <a:r>
            <a:rPr lang="en-US"/>
            <a:t>Predict ratings using optimization-based coefficients.</a:t>
          </a:r>
        </a:p>
      </dgm:t>
    </dgm:pt>
    <dgm:pt modelId="{264D0DFD-B983-40C6-B21C-16096C9507D5}" type="parTrans" cxnId="{F7E8E6D6-9592-4793-A888-05BCD90CDA68}">
      <dgm:prSet/>
      <dgm:spPr/>
      <dgm:t>
        <a:bodyPr/>
        <a:lstStyle/>
        <a:p>
          <a:endParaRPr lang="en-US"/>
        </a:p>
      </dgm:t>
    </dgm:pt>
    <dgm:pt modelId="{7164111A-07C3-47C4-8CDC-864FC6BE0381}" type="sibTrans" cxnId="{F7E8E6D6-9592-4793-A888-05BCD90CDA68}">
      <dgm:prSet/>
      <dgm:spPr/>
      <dgm:t>
        <a:bodyPr/>
        <a:lstStyle/>
        <a:p>
          <a:endParaRPr lang="en-US"/>
        </a:p>
      </dgm:t>
    </dgm:pt>
    <dgm:pt modelId="{A84D358B-28D5-4501-AE47-6251C7FDB179}">
      <dgm:prSet/>
      <dgm:spPr/>
      <dgm:t>
        <a:bodyPr/>
        <a:lstStyle/>
        <a:p>
          <a:r>
            <a:rPr lang="en-US"/>
            <a:t>Accounts for interdependencies and correlations.</a:t>
          </a:r>
        </a:p>
      </dgm:t>
    </dgm:pt>
    <dgm:pt modelId="{57BA8B5C-DE9C-4AA9-A8C3-DA39E7F13AD6}" type="parTrans" cxnId="{F93D8C2F-2C74-4092-95D2-0F915A0216CC}">
      <dgm:prSet/>
      <dgm:spPr/>
      <dgm:t>
        <a:bodyPr/>
        <a:lstStyle/>
        <a:p>
          <a:endParaRPr lang="en-US"/>
        </a:p>
      </dgm:t>
    </dgm:pt>
    <dgm:pt modelId="{37F5497D-2376-41B8-9B8A-89032B6A98F6}" type="sibTrans" cxnId="{F93D8C2F-2C74-4092-95D2-0F915A0216CC}">
      <dgm:prSet/>
      <dgm:spPr/>
      <dgm:t>
        <a:bodyPr/>
        <a:lstStyle/>
        <a:p>
          <a:endParaRPr lang="en-US"/>
        </a:p>
      </dgm:t>
    </dgm:pt>
    <dgm:pt modelId="{B9E088B4-71E0-454A-84E4-99B6F7435D77}" type="pres">
      <dgm:prSet presAssocID="{1BAAC435-6BC0-4CF2-A54D-9429B0BC3328}" presName="Name0" presStyleCnt="0">
        <dgm:presLayoutVars>
          <dgm:dir/>
          <dgm:animLvl val="lvl"/>
          <dgm:resizeHandles val="exact"/>
        </dgm:presLayoutVars>
      </dgm:prSet>
      <dgm:spPr/>
    </dgm:pt>
    <dgm:pt modelId="{DCB60A59-B914-4998-A3E5-B45A043D8F52}" type="pres">
      <dgm:prSet presAssocID="{7767791E-0F8B-4297-B20E-148D4AA0D89F}" presName="linNode" presStyleCnt="0"/>
      <dgm:spPr/>
    </dgm:pt>
    <dgm:pt modelId="{A964D502-FBA2-4DE7-8412-90E9C259133A}" type="pres">
      <dgm:prSet presAssocID="{7767791E-0F8B-4297-B20E-148D4AA0D89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2A559C1-3911-4C21-9C64-BDB6E6577603}" type="pres">
      <dgm:prSet presAssocID="{7767791E-0F8B-4297-B20E-148D4AA0D89F}" presName="descendantText" presStyleLbl="alignAccFollowNode1" presStyleIdx="0" presStyleCnt="2">
        <dgm:presLayoutVars>
          <dgm:bulletEnabled val="1"/>
        </dgm:presLayoutVars>
      </dgm:prSet>
      <dgm:spPr/>
    </dgm:pt>
    <dgm:pt modelId="{9C1FDD80-6FC7-49BA-AC9F-889300E46147}" type="pres">
      <dgm:prSet presAssocID="{BBE62E0A-853C-4D09-A66B-E7D9ABFC09E6}" presName="sp" presStyleCnt="0"/>
      <dgm:spPr/>
    </dgm:pt>
    <dgm:pt modelId="{18A34666-F9E4-4C7A-A73A-CA4685ADED2C}" type="pres">
      <dgm:prSet presAssocID="{0F831C2A-F13D-43DD-8ADE-75A1BDD0F96F}" presName="linNode" presStyleCnt="0"/>
      <dgm:spPr/>
    </dgm:pt>
    <dgm:pt modelId="{A26E86D9-7A13-4E58-89D6-075FD6EA5B80}" type="pres">
      <dgm:prSet presAssocID="{0F831C2A-F13D-43DD-8ADE-75A1BDD0F96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9A15D90-F6F5-43B8-9962-E819E8B97019}" type="pres">
      <dgm:prSet presAssocID="{0F831C2A-F13D-43DD-8ADE-75A1BDD0F96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EE26025-D110-4D61-ABDD-244E2EFCA7E0}" srcId="{7767791E-0F8B-4297-B20E-148D4AA0D89F}" destId="{94E39DF1-11F1-4101-A45B-79738CF679E3}" srcOrd="1" destOrd="0" parTransId="{5D5F11D1-44CA-4505-A381-0B765091AB6C}" sibTransId="{2DF63773-1D30-4234-86E9-8152F93B92FA}"/>
    <dgm:cxn modelId="{F93D8C2F-2C74-4092-95D2-0F915A0216CC}" srcId="{0F831C2A-F13D-43DD-8ADE-75A1BDD0F96F}" destId="{A84D358B-28D5-4501-AE47-6251C7FDB179}" srcOrd="1" destOrd="0" parTransId="{57BA8B5C-DE9C-4AA9-A8C3-DA39E7F13AD6}" sibTransId="{37F5497D-2376-41B8-9B8A-89032B6A98F6}"/>
    <dgm:cxn modelId="{8637353A-95AA-436F-954A-24A289B1DB1B}" type="presOf" srcId="{3D3E55EC-B68F-4D90-AA28-5EC526621E88}" destId="{32A559C1-3911-4C21-9C64-BDB6E6577603}" srcOrd="0" destOrd="3" presId="urn:microsoft.com/office/officeart/2005/8/layout/vList5"/>
    <dgm:cxn modelId="{2C1D2F64-6D9A-4AEB-B227-A6F2CC5BA98C}" srcId="{1BAAC435-6BC0-4CF2-A54D-9429B0BC3328}" destId="{7767791E-0F8B-4297-B20E-148D4AA0D89F}" srcOrd="0" destOrd="0" parTransId="{C61AAB09-847C-47C5-95CD-3D60C13360B1}" sibTransId="{BBE62E0A-853C-4D09-A66B-E7D9ABFC09E6}"/>
    <dgm:cxn modelId="{67DA3A4C-4257-4220-81A6-56335C4EB235}" srcId="{94E39DF1-11F1-4101-A45B-79738CF679E3}" destId="{3D3E55EC-B68F-4D90-AA28-5EC526621E88}" srcOrd="1" destOrd="0" parTransId="{546749DF-468C-418F-8361-AA60CD381D58}" sibTransId="{8FD3BF17-373F-4774-9A1E-602216A948A0}"/>
    <dgm:cxn modelId="{52718374-BEDB-44FB-88EE-AB62BC097CE5}" srcId="{7767791E-0F8B-4297-B20E-148D4AA0D89F}" destId="{1BE93E01-C874-4972-9EE9-81FA9A36A54A}" srcOrd="0" destOrd="0" parTransId="{9399D182-34FE-4604-946F-274776DBDE38}" sibTransId="{448D3B99-6D5A-489B-AD12-C905C6D3674D}"/>
    <dgm:cxn modelId="{D2836355-8AB4-4391-A41B-DD701A5B1E54}" type="presOf" srcId="{1177B5C5-C994-4ABE-B622-037977DF4F67}" destId="{32A559C1-3911-4C21-9C64-BDB6E6577603}" srcOrd="0" destOrd="2" presId="urn:microsoft.com/office/officeart/2005/8/layout/vList5"/>
    <dgm:cxn modelId="{36EB1681-F1DA-48FC-9F99-02BFE60BB62B}" type="presOf" srcId="{1BAAC435-6BC0-4CF2-A54D-9429B0BC3328}" destId="{B9E088B4-71E0-454A-84E4-99B6F7435D77}" srcOrd="0" destOrd="0" presId="urn:microsoft.com/office/officeart/2005/8/layout/vList5"/>
    <dgm:cxn modelId="{60CBF196-E8F8-4C57-A645-E29E16B4EA6D}" type="presOf" srcId="{94E39DF1-11F1-4101-A45B-79738CF679E3}" destId="{32A559C1-3911-4C21-9C64-BDB6E6577603}" srcOrd="0" destOrd="1" presId="urn:microsoft.com/office/officeart/2005/8/layout/vList5"/>
    <dgm:cxn modelId="{54B00FA1-F67B-4DCA-8735-76EBA1342768}" type="presOf" srcId="{1BE93E01-C874-4972-9EE9-81FA9A36A54A}" destId="{32A559C1-3911-4C21-9C64-BDB6E6577603}" srcOrd="0" destOrd="0" presId="urn:microsoft.com/office/officeart/2005/8/layout/vList5"/>
    <dgm:cxn modelId="{B62234C2-FA05-42B9-909F-BCAA7B747D5A}" type="presOf" srcId="{F5186391-9FD6-46C8-AD80-B6EBBF15D8E7}" destId="{B9A15D90-F6F5-43B8-9962-E819E8B97019}" srcOrd="0" destOrd="0" presId="urn:microsoft.com/office/officeart/2005/8/layout/vList5"/>
    <dgm:cxn modelId="{0FB2A2C7-8740-44E7-B3ED-59AD391B9A3D}" type="presOf" srcId="{0F831C2A-F13D-43DD-8ADE-75A1BDD0F96F}" destId="{A26E86D9-7A13-4E58-89D6-075FD6EA5B80}" srcOrd="0" destOrd="0" presId="urn:microsoft.com/office/officeart/2005/8/layout/vList5"/>
    <dgm:cxn modelId="{0C404FC9-AD3C-4635-95BE-269CD1C1D132}" type="presOf" srcId="{A84D358B-28D5-4501-AE47-6251C7FDB179}" destId="{B9A15D90-F6F5-43B8-9962-E819E8B97019}" srcOrd="0" destOrd="1" presId="urn:microsoft.com/office/officeart/2005/8/layout/vList5"/>
    <dgm:cxn modelId="{9BC3AAD4-87B8-455D-9AFA-F705734ED3AB}" srcId="{1BAAC435-6BC0-4CF2-A54D-9429B0BC3328}" destId="{0F831C2A-F13D-43DD-8ADE-75A1BDD0F96F}" srcOrd="1" destOrd="0" parTransId="{0B75D74D-27FA-48A4-9521-FF24CFEFDB9C}" sibTransId="{557A710E-A9C0-4656-966E-0E18BC56ED5C}"/>
    <dgm:cxn modelId="{492A51D5-5A5B-4494-A745-EB0938B3C24E}" type="presOf" srcId="{7767791E-0F8B-4297-B20E-148D4AA0D89F}" destId="{A964D502-FBA2-4DE7-8412-90E9C259133A}" srcOrd="0" destOrd="0" presId="urn:microsoft.com/office/officeart/2005/8/layout/vList5"/>
    <dgm:cxn modelId="{F7E8E6D6-9592-4793-A888-05BCD90CDA68}" srcId="{0F831C2A-F13D-43DD-8ADE-75A1BDD0F96F}" destId="{F5186391-9FD6-46C8-AD80-B6EBBF15D8E7}" srcOrd="0" destOrd="0" parTransId="{264D0DFD-B983-40C6-B21C-16096C9507D5}" sibTransId="{7164111A-07C3-47C4-8CDC-864FC6BE0381}"/>
    <dgm:cxn modelId="{D1F7C4E8-7707-4AA8-8EA7-1E73C87DBBF7}" srcId="{94E39DF1-11F1-4101-A45B-79738CF679E3}" destId="{1177B5C5-C994-4ABE-B622-037977DF4F67}" srcOrd="0" destOrd="0" parTransId="{07E6BF77-BC1A-41F9-B6FC-DBCC01A19C7F}" sibTransId="{D7A86F99-EF88-471D-91F1-0B109854E353}"/>
    <dgm:cxn modelId="{2E3AE23F-BEE4-4C29-A69C-EC650D4B7009}" type="presParOf" srcId="{B9E088B4-71E0-454A-84E4-99B6F7435D77}" destId="{DCB60A59-B914-4998-A3E5-B45A043D8F52}" srcOrd="0" destOrd="0" presId="urn:microsoft.com/office/officeart/2005/8/layout/vList5"/>
    <dgm:cxn modelId="{1F260188-8B42-4F2C-9FBA-CD31AE2A0D24}" type="presParOf" srcId="{DCB60A59-B914-4998-A3E5-B45A043D8F52}" destId="{A964D502-FBA2-4DE7-8412-90E9C259133A}" srcOrd="0" destOrd="0" presId="urn:microsoft.com/office/officeart/2005/8/layout/vList5"/>
    <dgm:cxn modelId="{FC504359-8928-4E68-9D93-8A2A8D2CF9D9}" type="presParOf" srcId="{DCB60A59-B914-4998-A3E5-B45A043D8F52}" destId="{32A559C1-3911-4C21-9C64-BDB6E6577603}" srcOrd="1" destOrd="0" presId="urn:microsoft.com/office/officeart/2005/8/layout/vList5"/>
    <dgm:cxn modelId="{2A976C74-5EBA-48E8-BB07-A7EC629BEF1E}" type="presParOf" srcId="{B9E088B4-71E0-454A-84E4-99B6F7435D77}" destId="{9C1FDD80-6FC7-49BA-AC9F-889300E46147}" srcOrd="1" destOrd="0" presId="urn:microsoft.com/office/officeart/2005/8/layout/vList5"/>
    <dgm:cxn modelId="{96EE9A6A-EBCB-47BA-BBFC-EAD02D831E1D}" type="presParOf" srcId="{B9E088B4-71E0-454A-84E4-99B6F7435D77}" destId="{18A34666-F9E4-4C7A-A73A-CA4685ADED2C}" srcOrd="2" destOrd="0" presId="urn:microsoft.com/office/officeart/2005/8/layout/vList5"/>
    <dgm:cxn modelId="{DE077BAC-358B-4649-8036-A13FBD2BB7C0}" type="presParOf" srcId="{18A34666-F9E4-4C7A-A73A-CA4685ADED2C}" destId="{A26E86D9-7A13-4E58-89D6-075FD6EA5B80}" srcOrd="0" destOrd="0" presId="urn:microsoft.com/office/officeart/2005/8/layout/vList5"/>
    <dgm:cxn modelId="{0C0ECE1A-E0C8-44E0-9770-D38E3EF85C90}" type="presParOf" srcId="{18A34666-F9E4-4C7A-A73A-CA4685ADED2C}" destId="{B9A15D90-F6F5-43B8-9962-E819E8B970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291AC-B2FB-4E76-8AE8-AB3E246E64C6}">
      <dsp:nvSpPr>
        <dsp:cNvPr id="0" name=""/>
        <dsp:cNvSpPr/>
      </dsp:nvSpPr>
      <dsp:spPr>
        <a:xfrm>
          <a:off x="256" y="799884"/>
          <a:ext cx="1250648" cy="1250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6CAF8-5020-45B2-8B24-22CB669B2D10}">
      <dsp:nvSpPr>
        <dsp:cNvPr id="0" name=""/>
        <dsp:cNvSpPr/>
      </dsp:nvSpPr>
      <dsp:spPr>
        <a:xfrm>
          <a:off x="256" y="2204551"/>
          <a:ext cx="3573281" cy="535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Item-based methods tend to offer better accuracy.</a:t>
          </a:r>
        </a:p>
      </dsp:txBody>
      <dsp:txXfrm>
        <a:off x="256" y="2204551"/>
        <a:ext cx="3573281" cy="535992"/>
      </dsp:txXfrm>
    </dsp:sp>
    <dsp:sp modelId="{9050B38C-EF5F-45BD-A2F3-AD70BCA538C7}">
      <dsp:nvSpPr>
        <dsp:cNvPr id="0" name=""/>
        <dsp:cNvSpPr/>
      </dsp:nvSpPr>
      <dsp:spPr>
        <a:xfrm>
          <a:off x="256" y="2812180"/>
          <a:ext cx="3573281" cy="156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is because a user’s own ratings are used to perform recommendation.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 item-based method finds similar items to those that the user already liked.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user-based methods finds similarity between users, which may have overlapped but different interests.</a:t>
          </a:r>
        </a:p>
      </dsp:txBody>
      <dsp:txXfrm>
        <a:off x="256" y="2812180"/>
        <a:ext cx="3573281" cy="1569535"/>
      </dsp:txXfrm>
    </dsp:sp>
    <dsp:sp modelId="{404C4D7F-8522-4B6F-9720-98DED65F79B8}">
      <dsp:nvSpPr>
        <dsp:cNvPr id="0" name=""/>
        <dsp:cNvSpPr/>
      </dsp:nvSpPr>
      <dsp:spPr>
        <a:xfrm>
          <a:off x="4198862" y="799884"/>
          <a:ext cx="1250648" cy="1250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AFCF-C875-462B-89FA-2342EFF332D4}">
      <dsp:nvSpPr>
        <dsp:cNvPr id="0" name=""/>
        <dsp:cNvSpPr/>
      </dsp:nvSpPr>
      <dsp:spPr>
        <a:xfrm>
          <a:off x="4198862" y="2204551"/>
          <a:ext cx="3573281" cy="535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Yet, it also depends on the dataset at hand.</a:t>
          </a:r>
        </a:p>
      </dsp:txBody>
      <dsp:txXfrm>
        <a:off x="4198862" y="2204551"/>
        <a:ext cx="3573281" cy="535992"/>
      </dsp:txXfrm>
    </dsp:sp>
    <dsp:sp modelId="{5902B502-6878-47E1-AF2B-740381C1DE82}">
      <dsp:nvSpPr>
        <dsp:cNvPr id="0" name=""/>
        <dsp:cNvSpPr/>
      </dsp:nvSpPr>
      <dsp:spPr>
        <a:xfrm>
          <a:off x="4198862" y="2812180"/>
          <a:ext cx="3573281" cy="156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559C1-3911-4C21-9C64-BDB6E6577603}">
      <dsp:nvSpPr>
        <dsp:cNvPr id="0" name=""/>
        <dsp:cNvSpPr/>
      </dsp:nvSpPr>
      <dsp:spPr>
        <a:xfrm rot="5400000">
          <a:off x="4274212" y="-1223330"/>
          <a:ext cx="202203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Coefficients are similarity values (user-user or item-item).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Similarities do not account for: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Interdependencies among items.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Correlated ratings across items.</a:t>
          </a:r>
        </a:p>
      </dsp:txBody>
      <dsp:txXfrm rot="-5400000">
        <a:off x="2798063" y="351527"/>
        <a:ext cx="4875628" cy="1824622"/>
      </dsp:txXfrm>
    </dsp:sp>
    <dsp:sp modelId="{A964D502-FBA2-4DE7-8412-90E9C259133A}">
      <dsp:nvSpPr>
        <dsp:cNvPr id="0" name=""/>
        <dsp:cNvSpPr/>
      </dsp:nvSpPr>
      <dsp:spPr>
        <a:xfrm>
          <a:off x="0" y="63"/>
          <a:ext cx="2798064" cy="2527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Heuristic Approach:</a:t>
          </a:r>
          <a:endParaRPr lang="en-US" sz="3300" kern="1200"/>
        </a:p>
      </dsp:txBody>
      <dsp:txXfrm>
        <a:off x="123385" y="123448"/>
        <a:ext cx="2551294" cy="2280778"/>
      </dsp:txXfrm>
    </dsp:sp>
    <dsp:sp modelId="{B9A15D90-F6F5-43B8-9962-E819E8B97019}">
      <dsp:nvSpPr>
        <dsp:cNvPr id="0" name=""/>
        <dsp:cNvSpPr/>
      </dsp:nvSpPr>
      <dsp:spPr>
        <a:xfrm rot="5400000">
          <a:off x="4274212" y="1430594"/>
          <a:ext cx="2022038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Predict ratings using optimization-based coefficients.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Accounts for interdependencies and correlations.</a:t>
          </a:r>
        </a:p>
      </dsp:txBody>
      <dsp:txXfrm rot="-5400000">
        <a:off x="2798063" y="3005451"/>
        <a:ext cx="4875628" cy="1824622"/>
      </dsp:txXfrm>
    </dsp:sp>
    <dsp:sp modelId="{A26E86D9-7A13-4E58-89D6-075FD6EA5B80}">
      <dsp:nvSpPr>
        <dsp:cNvPr id="0" name=""/>
        <dsp:cNvSpPr/>
      </dsp:nvSpPr>
      <dsp:spPr>
        <a:xfrm>
          <a:off x="0" y="2653988"/>
          <a:ext cx="2798064" cy="2527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Linear Regression:</a:t>
          </a:r>
          <a:endParaRPr lang="en-US" sz="3300" kern="1200"/>
        </a:p>
      </dsp:txBody>
      <dsp:txXfrm>
        <a:off x="123385" y="2777373"/>
        <a:ext cx="2551294" cy="2280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30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5902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30" y="9425902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15953D1-89D4-478E-A353-40E5D4FEB0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18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560" y="4715270"/>
            <a:ext cx="4986555" cy="446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20"/>
            <a:ext cx="2946058" cy="49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18" y="9428220"/>
            <a:ext cx="2946058" cy="49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5570F5F-F536-4DFD-825E-60BA486790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Alberto Paccanaro</a:t>
            </a:r>
          </a:p>
          <a:p>
            <a:r>
              <a:rPr lang="en-GB"/>
              <a:t>Department of Computer Science</a:t>
            </a:r>
          </a:p>
          <a:p>
            <a:r>
              <a:rPr lang="en-GB"/>
              <a:t>Royal Holloway University of London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A5503-7515-48F9-B9C3-80A1FF42D5A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9DB5-9244-43B5-A8C0-8DEF17D6A7D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F2E2A-AF9D-42FC-8904-1C214679DB5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46DD8-A270-4DC0-9AE2-6F5DC88B4CD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677D2-9C9A-4ECD-8BBE-D9BAD85C210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E0E74-50B6-4764-B348-E181B45213A1}" type="slidenum">
              <a:rPr lang="en-GB" smtClean="0"/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F7C5-57BB-417D-9D9F-6A9608D2E42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8D7A-62C4-433B-91AB-3E2E9155969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656FB-08D0-4D92-817E-E4E898E4146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1E2B8-4711-43BD-9940-01138A4D287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A9810-5787-4A9B-8AF2-7FB13602A33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D972D-82BC-4BFC-930D-7E57644CE4B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5C70E-569F-4088-AF40-39EA67BF5CD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80B57C1-1547-427F-A38F-FA19024C33B2}" type="slidenum">
              <a:rPr lang="en-GB" smtClean="0"/>
              <a:t>‹Nº›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00B05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>
          <a:solidFill>
            <a:schemeClr val="tx1"/>
          </a:solidFill>
          <a:latin typeface="+mn-lt"/>
          <a:cs typeface="+mn-cs"/>
        </a:defRPr>
      </a:lvl2pPr>
      <a:lvl3pPr marL="10287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3716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714500" indent="-3429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1717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6289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0861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5433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941" y="1501775"/>
            <a:ext cx="6878117" cy="147002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Machine Learning Behind Recommender systems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03626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iego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Galeano, Ph.D.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Registro de preinscripciones - Admisión">
            <a:extLst>
              <a:ext uri="{FF2B5EF4-FFF2-40B4-BE49-F238E27FC236}">
                <a16:creationId xmlns:a16="http://schemas.microsoft.com/office/drawing/2014/main" id="{B1244928-DAAD-6B79-F833-C0DCF60C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5453064"/>
            <a:ext cx="3409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46D5B-544B-F8E0-F198-73C86050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5356225"/>
            <a:ext cx="2800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21C4D-3892-D09C-1D59-CF48D469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451"/>
            <a:ext cx="7772400" cy="914400"/>
          </a:xfrm>
        </p:spPr>
        <p:txBody>
          <a:bodyPr/>
          <a:lstStyle/>
          <a:p>
            <a:r>
              <a:rPr lang="en-US" sz="2400" dirty="0"/>
              <a:t>Key Differences Between User-Based and Item-Based Collaborative Filtering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510B90-104C-4957-6A1C-3A7C9703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7487"/>
            <a:ext cx="7772400" cy="28430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User-Based: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Ratings predicted using ratings from similar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Neighborhoods defined by user similarities (rows in ratings matrix).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Item-Based: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Ratings predicted using user’s ratings on similar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Neighborhoods defined by item similarities (columns in ratings matrix).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469F90-CC49-4775-CCF8-3C233D551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10</a:t>
            </a:fld>
            <a:endParaRPr lang="en-GB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155151F2-D1A3-4C63-11B7-E35856BB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92386"/>
              </p:ext>
            </p:extLst>
          </p:nvPr>
        </p:nvGraphicFramePr>
        <p:xfrm>
          <a:off x="1406863" y="4801983"/>
          <a:ext cx="2101176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5294">
                  <a:extLst>
                    <a:ext uri="{9D8B030D-6E8A-4147-A177-3AD203B41FA5}">
                      <a16:colId xmlns:a16="http://schemas.microsoft.com/office/drawing/2014/main" val="2596541361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2120857689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1935572283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77026096"/>
                    </a:ext>
                  </a:extLst>
                </a:gridCol>
              </a:tblGrid>
              <a:tr h="204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87463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72660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17372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30555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96639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D4DC3-F3AD-800E-1989-40E4BDB2274D}"/>
              </a:ext>
            </a:extLst>
          </p:cNvPr>
          <p:cNvSpPr txBox="1"/>
          <p:nvPr/>
        </p:nvSpPr>
        <p:spPr>
          <a:xfrm>
            <a:off x="778470" y="571638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2EF0E4-D6E5-4BA0-210C-756046F25AEE}"/>
              </a:ext>
            </a:extLst>
          </p:cNvPr>
          <p:cNvSpPr txBox="1"/>
          <p:nvPr/>
        </p:nvSpPr>
        <p:spPr>
          <a:xfrm>
            <a:off x="2189589" y="4479366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Movies</a:t>
            </a:r>
            <a:endParaRPr lang="en-US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2CC2CCE-BBB6-789A-610D-179788B5A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16062"/>
              </p:ext>
            </p:extLst>
          </p:nvPr>
        </p:nvGraphicFramePr>
        <p:xfrm>
          <a:off x="5189154" y="4740976"/>
          <a:ext cx="2101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294">
                  <a:extLst>
                    <a:ext uri="{9D8B030D-6E8A-4147-A177-3AD203B41FA5}">
                      <a16:colId xmlns:a16="http://schemas.microsoft.com/office/drawing/2014/main" val="2596541361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2120857689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1935572283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77026096"/>
                    </a:ext>
                  </a:extLst>
                </a:gridCol>
              </a:tblGrid>
              <a:tr h="204389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87463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972660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17372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30555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96639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F883A3AC-AE14-E1EF-A4F8-254F3C9ABBB3}"/>
              </a:ext>
            </a:extLst>
          </p:cNvPr>
          <p:cNvSpPr txBox="1"/>
          <p:nvPr/>
        </p:nvSpPr>
        <p:spPr>
          <a:xfrm>
            <a:off x="4485551" y="565367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8C3012-F126-CDA7-C289-FE151194D8F7}"/>
              </a:ext>
            </a:extLst>
          </p:cNvPr>
          <p:cNvSpPr txBox="1"/>
          <p:nvPr/>
        </p:nvSpPr>
        <p:spPr>
          <a:xfrm>
            <a:off x="5896670" y="4416656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5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19652-C30E-527E-58EA-8B8D2837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44685"/>
            <a:ext cx="7772400" cy="914400"/>
          </a:xfrm>
        </p:spPr>
        <p:txBody>
          <a:bodyPr/>
          <a:lstStyle/>
          <a:p>
            <a:r>
              <a:rPr lang="en-US" dirty="0"/>
              <a:t>Complementary Nature of the Two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6A590-3E83-BDDF-1ACB-89682AB3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9" y="1958503"/>
            <a:ext cx="7772400" cy="18352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User-Based: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for understanding shared preferences among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Item-Based: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for leveraging relationships between items.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084282-2966-398D-823B-0416ACCDA4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50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D891F-9D9F-8F74-536F-AE1367DA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User-Item Ratings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4DD910-CDE0-537F-73A5-ADBF1BD82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69567"/>
                <a:ext cx="7772400" cy="1927698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Matrix </a:t>
                </a:r>
                <a:r>
                  <a:rPr lang="en-US" b="1" dirty="0"/>
                  <a:t>R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𝒖𝒋</m:t>
                        </m:r>
                      </m:sub>
                    </m:sSub>
                  </m:oMath>
                </a14:m>
                <a:r>
                  <a:rPr lang="en-US" b="1" dirty="0"/>
                  <a:t>]</a:t>
                </a:r>
                <a:r>
                  <a:rPr lang="en-US" dirty="0"/>
                  <a:t>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m users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n items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Majority of the matrix is sparse (missing ratings).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4DD910-CDE0-537F-73A5-ADBF1BD82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69567"/>
                <a:ext cx="7772400" cy="1927698"/>
              </a:xfrm>
              <a:blipFill>
                <a:blip r:embed="rId2"/>
                <a:stretch>
                  <a:fillRect l="-1098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6A4E19-CAFA-2F98-43D3-49F593B39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6005" y="6569075"/>
            <a:ext cx="2133600" cy="288925"/>
          </a:xfrm>
        </p:spPr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12</a:t>
            </a:fld>
            <a:endParaRPr lang="en-GB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98F03E5-8130-1550-5B81-7FBEFB1E4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34726"/>
              </p:ext>
            </p:extLst>
          </p:nvPr>
        </p:nvGraphicFramePr>
        <p:xfrm>
          <a:off x="3903629" y="3861642"/>
          <a:ext cx="2101176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294">
                  <a:extLst>
                    <a:ext uri="{9D8B030D-6E8A-4147-A177-3AD203B41FA5}">
                      <a16:colId xmlns:a16="http://schemas.microsoft.com/office/drawing/2014/main" val="2596541361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2120857689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1935572283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77026096"/>
                    </a:ext>
                  </a:extLst>
                </a:gridCol>
              </a:tblGrid>
              <a:tr h="204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87463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72660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17372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30555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9663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3B6FBB9-0E9A-7542-51B2-AFF50CA36922}"/>
              </a:ext>
            </a:extLst>
          </p:cNvPr>
          <p:cNvSpPr txBox="1"/>
          <p:nvPr/>
        </p:nvSpPr>
        <p:spPr>
          <a:xfrm>
            <a:off x="3275236" y="4776042"/>
            <a:ext cx="535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</a:t>
            </a:r>
          </a:p>
          <a:p>
            <a:r>
              <a:rPr lang="en-US" sz="1100" dirty="0"/>
              <a:t>  (m)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FA0555-2134-337B-D587-7D208E11B4B3}"/>
              </a:ext>
            </a:extLst>
          </p:cNvPr>
          <p:cNvSpPr txBox="1"/>
          <p:nvPr/>
        </p:nvSpPr>
        <p:spPr>
          <a:xfrm>
            <a:off x="4433436" y="3523832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Movies (n)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A2EB796-A6C2-977A-DAE0-61E889C3D7C0}"/>
                  </a:ext>
                </a:extLst>
              </p:cNvPr>
              <p:cNvSpPr txBox="1"/>
              <p:nvPr/>
            </p:nvSpPr>
            <p:spPr>
              <a:xfrm>
                <a:off x="2183423" y="4691403"/>
                <a:ext cx="696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A2EB796-A6C2-977A-DAE0-61E889C3D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423" y="4691403"/>
                <a:ext cx="69698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70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BA69E-EA39-41A9-455B-56BFF76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z="2800" b="1" dirty="0"/>
              <a:t>Formulations of Neighborhood-Based Collaborative Filtering</a:t>
            </a:r>
            <a:br>
              <a:rPr lang="en-US" sz="2800" b="1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181FB9-1353-BC2E-7E49-3504977A4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651" y="1710447"/>
                <a:ext cx="7772400" cy="3179323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b="1" dirty="0"/>
                  <a:t>Predicting Missing Ratings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Predict missing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𝒖𝒋</m:t>
                        </m:r>
                      </m:sub>
                    </m:sSub>
                  </m:oMath>
                </a14:m>
                <a:r>
                  <a:rPr lang="en-US" dirty="0"/>
                  <a:t> for user </a:t>
                </a:r>
                <a:r>
                  <a:rPr lang="en-US" b="1" dirty="0"/>
                  <a:t>u</a:t>
                </a:r>
                <a:r>
                  <a:rPr lang="en-US" dirty="0"/>
                  <a:t> and item </a:t>
                </a:r>
                <a:r>
                  <a:rPr lang="en-US" b="1" dirty="0"/>
                  <a:t>j</a:t>
                </a:r>
                <a:r>
                  <a:rPr lang="en-US" dirty="0"/>
                  <a:t>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Primitive approach.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Top-k Recommendations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Identify:</a:t>
                </a:r>
              </a:p>
              <a:p>
                <a:pPr marL="1143000" lvl="2" indent="-228600">
                  <a:buFont typeface="+mj-lt"/>
                  <a:buAutoNum type="arabicPeriod"/>
                </a:pPr>
                <a:r>
                  <a:rPr lang="en-US" dirty="0"/>
                  <a:t>Top-k items for a user.</a:t>
                </a:r>
              </a:p>
              <a:p>
                <a:pPr marL="1143000" lvl="2" indent="-228600">
                  <a:buFont typeface="+mj-lt"/>
                  <a:buAutoNum type="arabicPeriod"/>
                </a:pPr>
                <a:r>
                  <a:rPr lang="en-US" dirty="0"/>
                  <a:t>Top-k users for an item.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More practical for real-world applications.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181FB9-1353-BC2E-7E49-3504977A4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651" y="1710447"/>
                <a:ext cx="7772400" cy="3179323"/>
              </a:xfrm>
              <a:blipFill>
                <a:blip r:embed="rId2"/>
                <a:stretch>
                  <a:fillRect l="-1490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BC6473-4DB2-7B61-3BC2-6CC3D8C5C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01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B33C00-7090-138B-20F4-3B2B040FE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017C22-B6CA-C5D2-2673-C1895A8CA814}"/>
              </a:ext>
            </a:extLst>
          </p:cNvPr>
          <p:cNvSpPr/>
          <p:nvPr/>
        </p:nvSpPr>
        <p:spPr bwMode="auto">
          <a:xfrm>
            <a:off x="583661" y="1920600"/>
            <a:ext cx="2756169" cy="8479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Predict missing ratings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B023D24-3DCD-A241-7074-10EEE0E52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50847"/>
              </p:ext>
            </p:extLst>
          </p:nvPr>
        </p:nvGraphicFramePr>
        <p:xfrm>
          <a:off x="5700004" y="1423242"/>
          <a:ext cx="2101176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294">
                  <a:extLst>
                    <a:ext uri="{9D8B030D-6E8A-4147-A177-3AD203B41FA5}">
                      <a16:colId xmlns:a16="http://schemas.microsoft.com/office/drawing/2014/main" val="2596541361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2120857689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1935572283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77026096"/>
                    </a:ext>
                  </a:extLst>
                </a:gridCol>
              </a:tblGrid>
              <a:tr h="20438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87463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72660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17372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30555"/>
                  </a:ext>
                </a:extLst>
              </a:tr>
              <a:tr h="20438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9663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0D113B3A-3F25-629A-6AF9-CCD97C748B20}"/>
              </a:ext>
            </a:extLst>
          </p:cNvPr>
          <p:cNvSpPr txBox="1"/>
          <p:nvPr/>
        </p:nvSpPr>
        <p:spPr>
          <a:xfrm>
            <a:off x="5071611" y="2337642"/>
            <a:ext cx="535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</a:t>
            </a:r>
          </a:p>
          <a:p>
            <a:r>
              <a:rPr lang="en-US" sz="1100" dirty="0"/>
              <a:t>  (m)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F61397-EAFC-8032-314D-B58253F713CA}"/>
              </a:ext>
            </a:extLst>
          </p:cNvPr>
          <p:cNvSpPr txBox="1"/>
          <p:nvPr/>
        </p:nvSpPr>
        <p:spPr>
          <a:xfrm>
            <a:off x="6229811" y="1085432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Movies (n)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239FCE4-8279-009D-76F9-354AC23373BD}"/>
              </a:ext>
            </a:extLst>
          </p:cNvPr>
          <p:cNvCxnSpPr/>
          <p:nvPr/>
        </p:nvCxnSpPr>
        <p:spPr bwMode="auto">
          <a:xfrm>
            <a:off x="3391711" y="2337642"/>
            <a:ext cx="13618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98B6A2-A7A4-5739-3FB7-44123ED05652}"/>
              </a:ext>
            </a:extLst>
          </p:cNvPr>
          <p:cNvSpPr txBox="1"/>
          <p:nvPr/>
        </p:nvSpPr>
        <p:spPr>
          <a:xfrm>
            <a:off x="3270808" y="1085432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Predict 1,2,3,4,5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7C6F547-27F6-D871-5622-FB52C0646B28}"/>
              </a:ext>
            </a:extLst>
          </p:cNvPr>
          <p:cNvSpPr/>
          <p:nvPr/>
        </p:nvSpPr>
        <p:spPr bwMode="auto">
          <a:xfrm>
            <a:off x="514639" y="4619625"/>
            <a:ext cx="2756169" cy="8479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Top-k recommendation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19BAE60-8B02-0964-7C0F-A90BC6325303}"/>
              </a:ext>
            </a:extLst>
          </p:cNvPr>
          <p:cNvCxnSpPr/>
          <p:nvPr/>
        </p:nvCxnSpPr>
        <p:spPr bwMode="auto">
          <a:xfrm>
            <a:off x="3322689" y="5036667"/>
            <a:ext cx="13618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7C69FD3-6146-4A23-041D-7BA1888465D5}"/>
              </a:ext>
            </a:extLst>
          </p:cNvPr>
          <p:cNvSpPr txBox="1"/>
          <p:nvPr/>
        </p:nvSpPr>
        <p:spPr>
          <a:xfrm>
            <a:off x="3201786" y="3784457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Predict top-5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items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3EB8B17-D2FA-3FD3-C8BB-7006E56E8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28309"/>
              </p:ext>
            </p:extLst>
          </p:nvPr>
        </p:nvGraphicFramePr>
        <p:xfrm>
          <a:off x="5607335" y="4059512"/>
          <a:ext cx="2386520" cy="2455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3260">
                  <a:extLst>
                    <a:ext uri="{9D8B030D-6E8A-4147-A177-3AD203B41FA5}">
                      <a16:colId xmlns:a16="http://schemas.microsoft.com/office/drawing/2014/main" val="1522467832"/>
                    </a:ext>
                  </a:extLst>
                </a:gridCol>
                <a:gridCol w="1193260">
                  <a:extLst>
                    <a:ext uri="{9D8B030D-6E8A-4147-A177-3AD203B41FA5}">
                      <a16:colId xmlns:a16="http://schemas.microsoft.com/office/drawing/2014/main" val="885264215"/>
                    </a:ext>
                  </a:extLst>
                </a:gridCol>
              </a:tblGrid>
              <a:tr h="409191"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4471"/>
                  </a:ext>
                </a:extLst>
              </a:tr>
              <a:tr h="409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6892"/>
                  </a:ext>
                </a:extLst>
              </a:tr>
              <a:tr h="409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13995"/>
                  </a:ext>
                </a:extLst>
              </a:tr>
              <a:tr h="409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31722"/>
                  </a:ext>
                </a:extLst>
              </a:tr>
              <a:tr h="409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61535"/>
                  </a:ext>
                </a:extLst>
              </a:tr>
              <a:tr h="409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6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0BEF9-305B-C824-F72B-8D9F0BAE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Top-k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DA577-D207-7600-1963-863DBD28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9471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common in Web-centric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Merchants benefit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Top-k items for personalized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Top-k users for targeted marketing efforts.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6A2E8A-6296-A209-4D81-61ADD94D6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15</a:t>
            </a:fld>
            <a:endParaRPr lang="en-GB" dirty="0"/>
          </a:p>
        </p:txBody>
      </p:sp>
      <p:pic>
        <p:nvPicPr>
          <p:cNvPr id="2050" name="Picture 2" descr="Recommendation Systems: An Overview | Machine Learning Archive">
            <a:extLst>
              <a:ext uri="{FF2B5EF4-FFF2-40B4-BE49-F238E27FC236}">
                <a16:creationId xmlns:a16="http://schemas.microsoft.com/office/drawing/2014/main" id="{9D7B7305-D5A7-8796-79FF-8C2F12EC2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33" y="3360304"/>
            <a:ext cx="5538282" cy="316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55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0C2AD-5D42-2F08-E4E9-CC08DF75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5289"/>
            <a:ext cx="7772400" cy="914400"/>
          </a:xfrm>
        </p:spPr>
        <p:txBody>
          <a:bodyPr/>
          <a:lstStyle/>
          <a:p>
            <a:r>
              <a:rPr lang="en-US" b="1" dirty="0"/>
              <a:t>Efficiency in Neighborhood-Based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01733-7A80-A068-E476-454CE1AB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Offline pre-computation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Similarity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Neighborhood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online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Scalable ranking processes.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E6D88F-3A57-E35A-F0D8-6688909CA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06E766-94CB-9C80-6488-6FC60139D6C1}"/>
              </a:ext>
            </a:extLst>
          </p:cNvPr>
          <p:cNvSpPr/>
          <p:nvPr/>
        </p:nvSpPr>
        <p:spPr bwMode="auto">
          <a:xfrm>
            <a:off x="2202303" y="4742231"/>
            <a:ext cx="1318502" cy="740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Offline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Palatino Linotype" pitchFamily="18" charset="0"/>
              </a:rPr>
              <a:t>phase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0286C9-FE76-5E53-DFB5-111B0B41D0CD}"/>
              </a:ext>
            </a:extLst>
          </p:cNvPr>
          <p:cNvSpPr/>
          <p:nvPr/>
        </p:nvSpPr>
        <p:spPr bwMode="auto">
          <a:xfrm>
            <a:off x="4743856" y="4703321"/>
            <a:ext cx="1832042" cy="8025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Online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Palatino Linotype" pitchFamily="18" charset="0"/>
              </a:rPr>
              <a:t>phase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E0B9F5D-12BF-5443-DC8C-7570AA80802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3520805" y="5104588"/>
            <a:ext cx="1223051" cy="810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1" name="Picture 2" descr="Recommendation Systems: An Overview | Machine Learning Archive">
            <a:extLst>
              <a:ext uri="{FF2B5EF4-FFF2-40B4-BE49-F238E27FC236}">
                <a16:creationId xmlns:a16="http://schemas.microsoft.com/office/drawing/2014/main" id="{DCACD1E9-1D0A-11EF-3692-91B1528EC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3" t="12674" r="26698" b="13136"/>
          <a:stretch/>
        </p:blipFill>
        <p:spPr bwMode="auto">
          <a:xfrm>
            <a:off x="6798757" y="4087236"/>
            <a:ext cx="1337687" cy="123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08AAC5D-ACB8-D70B-F96E-75FDC840884C}"/>
              </a:ext>
            </a:extLst>
          </p:cNvPr>
          <p:cNvSpPr txBox="1"/>
          <p:nvPr/>
        </p:nvSpPr>
        <p:spPr>
          <a:xfrm>
            <a:off x="1658003" y="564582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Similarity metrics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Neighborhood data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4501941-19D5-0213-495A-D29A9125A4AE}"/>
              </a:ext>
            </a:extLst>
          </p:cNvPr>
          <p:cNvSpPr txBox="1"/>
          <p:nvPr/>
        </p:nvSpPr>
        <p:spPr>
          <a:xfrm>
            <a:off x="4657365" y="5753232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7208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E1D2A-C66D-7E54-4ECB-05D07829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B7D6A-B2F4-8FEC-5CE9-6821EA9F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8552"/>
            <a:ext cx="7772400" cy="475844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User-based and item-based filtering methods have complementary strengths.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ratings matrix is sparse, requiring predictive or ranking approaches.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Pre-computation</a:t>
            </a:r>
            <a:r>
              <a:rPr lang="en-US" dirty="0"/>
              <a:t> improves efficiency in real-world applications.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E6148-8BD0-4E2B-6824-A903CE080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60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3D0A3F-9183-BA51-C87C-7C8E5754E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18</a:t>
            </a:fld>
            <a:endParaRPr lang="en-GB" dirty="0"/>
          </a:p>
        </p:txBody>
      </p:sp>
      <p:pic>
        <p:nvPicPr>
          <p:cNvPr id="3074" name="Picture 2" descr="Q&amp;a - Free education icons">
            <a:extLst>
              <a:ext uri="{FF2B5EF4-FFF2-40B4-BE49-F238E27FC236}">
                <a16:creationId xmlns:a16="http://schemas.microsoft.com/office/drawing/2014/main" id="{669C3FD3-8A41-84A1-44AA-14370EB301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28" y="2114387"/>
            <a:ext cx="2629226" cy="26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6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A53E3-A27C-03DD-1D72-6423D79C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D357-2273-FED4-3A8A-01ED9DB7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50" y="2612876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Neighborhood-Based Collaborative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Filtering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Key Properties of Rating Matrices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1509-C7FC-8D04-4FD0-2A55C8DDEA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1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DFC9-B0AB-69F5-5C41-3E1C415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AC4E-3CCA-85B5-EFF2-30D21B537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D67BE-B0C5-C8A1-D249-BC92F2D1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72329"/>
            <a:ext cx="8458200" cy="29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F465-7753-C0EA-374B-DFBABD2A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Properties of Ratings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CB2D3-E195-A6F8-9858-6BE22E93C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Matrix Structure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users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​: Rating of user u for item j.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Sparse matrix: Only a subset of entries are specified.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Terminology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Training data</a:t>
                </a:r>
                <a:r>
                  <a:rPr lang="en-US" dirty="0"/>
                  <a:t>: Specified entries.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Test data</a:t>
                </a:r>
                <a:r>
                  <a:rPr lang="en-US" dirty="0"/>
                  <a:t>: Unspecified entries.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Relation to Other Fields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Generalizes classification, regression, and semi-supervised learning.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CB2D3-E195-A6F8-9858-6BE22E93C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EBA1D-66FB-C14D-D477-D7F3BABD2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65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0140-CFE6-9F47-3E81-6E6654ED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Ratings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BCC9-C81C-8AA4-B10E-4A4B858B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8865"/>
            <a:ext cx="7772400" cy="5181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Continuous Ratings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Example: Jester Joke Engine (−10 to 10).</a:t>
            </a:r>
          </a:p>
          <a:p>
            <a:pPr marL="742950" lvl="1" indent="-285750"/>
            <a:r>
              <a:rPr lang="en-US" b="1" dirty="0"/>
              <a:t>Pros</a:t>
            </a:r>
            <a:r>
              <a:rPr lang="en-US" dirty="0"/>
              <a:t>: Detailed preference capture.</a:t>
            </a:r>
          </a:p>
          <a:p>
            <a:pPr marL="742950" lvl="1" indent="-285750"/>
            <a:r>
              <a:rPr lang="en-US" b="1" dirty="0"/>
              <a:t>Cons</a:t>
            </a:r>
            <a:r>
              <a:rPr lang="en-US" dirty="0"/>
              <a:t>: Burdensome for users due to infinite options.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Interval-Based Ratings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Fixed-point scales: 1-5, 1-7.</a:t>
            </a:r>
          </a:p>
          <a:p>
            <a:pPr marL="742950" lvl="1" indent="-285750"/>
            <a:r>
              <a:rPr lang="en-US" b="1" dirty="0"/>
              <a:t>Assumption</a:t>
            </a:r>
            <a:r>
              <a:rPr lang="en-US" dirty="0"/>
              <a:t>: Equidistant numerical values.</a:t>
            </a:r>
          </a:p>
          <a:p>
            <a:pPr marL="742950" lvl="1" indent="-285750"/>
            <a:r>
              <a:rPr lang="en-US" dirty="0"/>
              <a:t>Common in many recommendation platforms.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93180-2867-579D-62C8-117C13C0E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7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A0031-C081-65AD-1C27-CF6DE1E82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719C-AE2D-AC38-9246-CC341A1C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Ratings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2AEF-217D-A016-79D8-56271D48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8865"/>
            <a:ext cx="7772400" cy="51816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b="1" dirty="0"/>
              <a:t>Ordinal Ratings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Ordered categories: “Strongly Disagree” to “Strongly Agree.”</a:t>
            </a:r>
          </a:p>
          <a:p>
            <a:pPr marL="742950" lvl="1" indent="-285750"/>
            <a:r>
              <a:rPr lang="en-US" dirty="0"/>
              <a:t>No assumption of equal spacing between categories.</a:t>
            </a:r>
          </a:p>
          <a:p>
            <a:pPr marL="742950" lvl="1" indent="-285750"/>
            <a:r>
              <a:rPr lang="en-US" dirty="0"/>
              <a:t>Often converted to numerical scales for utility (e.g., 1-5).</a:t>
            </a:r>
          </a:p>
          <a:p>
            <a:pPr marL="742950" lvl="1" indent="-285750"/>
            <a:r>
              <a:rPr lang="en-US" b="1" dirty="0"/>
              <a:t>Forced Choice Method</a:t>
            </a:r>
            <a:r>
              <a:rPr lang="en-US" dirty="0"/>
              <a:t>: Excludes “Neutral” option.</a:t>
            </a:r>
          </a:p>
          <a:p>
            <a:pPr>
              <a:buFont typeface="+mj-lt"/>
              <a:buAutoNum type="arabicPeriod" startAt="3"/>
            </a:pPr>
            <a:r>
              <a:rPr lang="en-US" b="1" dirty="0"/>
              <a:t>Binary Ratings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Options: Positive or negative.</a:t>
            </a:r>
          </a:p>
          <a:p>
            <a:pPr marL="742950" lvl="1" indent="-285750"/>
            <a:r>
              <a:rPr lang="en-US" dirty="0"/>
              <a:t>Example: Like/dislike buttons (e.g., Pandora).</a:t>
            </a:r>
          </a:p>
          <a:p>
            <a:pPr marL="742950" lvl="1" indent="-285750"/>
            <a:r>
              <a:rPr lang="en-US" dirty="0"/>
              <a:t>Simplifies user input but can miss neutrality.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CC984-C9B9-2344-EA77-AE1454CB8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54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1010-B51B-FC56-E874-3C100097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Ratings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CA82-0ACB-8CFC-D83D-784D9274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8866"/>
            <a:ext cx="7772400" cy="5181600"/>
          </a:xfr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b="1" dirty="0"/>
              <a:t>Unary Ratings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Positive preferences only (e.g., Facebook “Like”).</a:t>
            </a:r>
          </a:p>
          <a:p>
            <a:pPr marL="742950" lvl="1" indent="-285750"/>
            <a:r>
              <a:rPr lang="en-US" dirty="0"/>
              <a:t>Derived from user actions (e.g., purchases).</a:t>
            </a:r>
          </a:p>
          <a:p>
            <a:pPr marL="742950" lvl="1" indent="-285750"/>
            <a:r>
              <a:rPr lang="en-US" b="1" dirty="0"/>
              <a:t>Pros</a:t>
            </a:r>
            <a:r>
              <a:rPr lang="en-US" dirty="0"/>
              <a:t>: Simplifies modeling and data collection.</a:t>
            </a:r>
          </a:p>
          <a:p>
            <a:pPr marL="742950" lvl="1" indent="-285750"/>
            <a:r>
              <a:rPr lang="en-US" b="1" dirty="0"/>
              <a:t>Cons</a:t>
            </a:r>
            <a:r>
              <a:rPr lang="en-US" dirty="0"/>
              <a:t>: Lack of explicit negative feedback.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2A35-AA10-39D6-08B0-E80C80D95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83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BEF1-4E27-1055-8427-62BF0B69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 Feedback and Unary Ratings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2FD6-6309-02A9-0DC0-FF4F12BF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7" y="1568865"/>
            <a:ext cx="77724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Implicit Feedback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Derived indirectly from user actions (e.g., clicks, purchases).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explicit feedback; inferred preferences.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Easier to collect than explicit ratings due to natural user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 in Modeling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Analogous to Positive-Unlabeled (PU) learning in classification.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6786-EB48-C702-2366-AA1414BE5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32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46A2-E59C-79DE-A6EE-10A7D770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Long-Tail Property in Ratings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756D-1992-9482-8764-FACBD0F3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Distribution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items receive few ratings (long tail).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fraction are rated frequently (popular items).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Skewed Distribution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X-axis: Item index (decreasing frequency).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Y-axis: Rating frequency.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0E457-77FD-0D65-C80A-669FF0924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CE0CB-B6A9-EEA5-8417-16070D35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40" y="3564673"/>
            <a:ext cx="3886200" cy="30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5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C33-C500-8D4A-DC4F-6D50EEC7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 of Long-Tail 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DB4E-4B8B-1449-689B-E2067197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Profit Margins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Popular items: Lower profit margins for the seller.</a:t>
            </a:r>
          </a:p>
          <a:p>
            <a:pPr marL="742950" lvl="1" indent="-285750"/>
            <a:r>
              <a:rPr lang="en-US" dirty="0"/>
              <a:t>Long-tail items: Higher profit margins for the seller.</a:t>
            </a:r>
          </a:p>
          <a:p>
            <a:pPr marL="742950" lvl="1" indent="-285750"/>
            <a:r>
              <a:rPr lang="en-US" dirty="0"/>
              <a:t>Example: Amazon profits from selling long-tail items.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Prediction Challenges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Sparse data in the long tail.</a:t>
            </a:r>
          </a:p>
          <a:p>
            <a:pPr marL="742950" lvl="1" indent="-285750"/>
            <a:r>
              <a:rPr lang="en-US" dirty="0"/>
              <a:t>Algorithms often favor popular items, reducing diversity.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Collaborative Filtering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Neighborhoods often based on frequently rated items.</a:t>
            </a:r>
          </a:p>
          <a:p>
            <a:pPr marL="742950" lvl="1" indent="-285750"/>
            <a:r>
              <a:rPr lang="en-US" dirty="0"/>
              <a:t>Can misrepresent patterns in long-tail items.</a:t>
            </a:r>
          </a:p>
          <a:p>
            <a:pPr marL="742950" lvl="1" indent="-285750"/>
            <a:r>
              <a:rPr lang="en-US" dirty="0"/>
              <a:t>Impact: Less accurate predictions and evaluations.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9103-A80F-F3EC-15C7-EF2391EC2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686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ECCD-265C-FC22-0801-6E55ACCE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br>
              <a:rPr lang="en-US" dirty="0"/>
            </a:br>
            <a:r>
              <a:rPr lang="en-US" dirty="0"/>
              <a:t>Key properties of rating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E664-9055-4497-0E11-9EFAA8D0F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2708"/>
            <a:ext cx="7772400" cy="5181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Sparsity (low density)</a:t>
            </a:r>
          </a:p>
          <a:p>
            <a:pPr>
              <a:buFont typeface="+mj-lt"/>
              <a:buAutoNum type="arabicPeriod"/>
            </a:pPr>
            <a:r>
              <a:rPr lang="en-US" dirty="0"/>
              <a:t>Long-Tail distribution of items and/or users’ ratings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AD4D0-23C9-6336-69F5-0CB70464B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881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249EC-840C-1F1F-5FF8-FB4BC0569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38FC-B798-798B-54E8-DF2D6A85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50" y="2612876"/>
            <a:ext cx="8065094" cy="914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Neighborhood-Based Collaborative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Filtering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Predicting Ratings with Neighborhood-Based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09DDF-8173-69BA-3582-E8634A6F2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6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ECEB-5A8F-87BE-0370-C78F350B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Neighborhood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BDD82-6317-7C0C-3825-7341987E5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Goal</a:t>
                </a:r>
                <a:r>
                  <a:rPr lang="en-US" dirty="0">
                    <a:solidFill>
                      <a:srgbClr val="C00000"/>
                    </a:solidFill>
                  </a:rPr>
                  <a:t>: Given a target user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we want to determine the neighborhood of this user.</a:t>
                </a:r>
              </a:p>
              <a:p>
                <a:r>
                  <a:rPr lang="en-US" dirty="0"/>
                  <a:t>Steps: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Compute the </a:t>
                </a:r>
                <a:r>
                  <a:rPr lang="en-US" i="1" dirty="0"/>
                  <a:t>similarity</a:t>
                </a:r>
                <a:r>
                  <a:rPr lang="en-US" dirty="0"/>
                  <a:t> between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rating pattern to all the other users.</a:t>
                </a:r>
              </a:p>
              <a:p>
                <a:pPr lvl="2"/>
                <a:r>
                  <a:rPr lang="en-US" dirty="0"/>
                  <a:t>Notation:</a:t>
                </a:r>
              </a:p>
              <a:p>
                <a:pPr lvl="3"/>
                <a:r>
                  <a:rPr lang="en-US" dirty="0"/>
                  <a:t>Rating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(users x items).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item indices for which rating is defined by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/>
                <a:r>
                  <a:rPr lang="en-US" dirty="0"/>
                  <a:t>Example:</a:t>
                </a:r>
              </a:p>
              <a:p>
                <a:pPr lvl="4"/>
                <a:r>
                  <a:rPr lang="en-US" dirty="0"/>
                  <a:t>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rated the 1</a:t>
                </a:r>
                <a:r>
                  <a:rPr lang="en-US" baseline="30000" dirty="0"/>
                  <a:t>st</a:t>
                </a:r>
                <a:r>
                  <a:rPr lang="en-US" dirty="0"/>
                  <a:t>, 3</a:t>
                </a:r>
                <a:r>
                  <a:rPr lang="en-US" baseline="30000" dirty="0"/>
                  <a:t>rd</a:t>
                </a:r>
                <a:r>
                  <a:rPr lang="en-US" dirty="0"/>
                  <a:t>, and 5</a:t>
                </a:r>
                <a:r>
                  <a:rPr lang="en-US" baseline="30000" dirty="0"/>
                  <a:t>th</a:t>
                </a:r>
                <a:r>
                  <a:rPr lang="en-US" dirty="0"/>
                  <a:t> items,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={1,3,5}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4"/>
                <a:r>
                  <a:rPr lang="en-US" dirty="0"/>
                  <a:t>The set of items rated by users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similarity between rating vectors of users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BDD82-6317-7C0C-3825-7341987E5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1765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FB80-FE59-6C9C-8647-4F25877A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3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CC56-5126-5866-000B-040E0E38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50" y="2612876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Neighborhood-Based Collaborative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Filtering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INTRODUCTION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03EF2-8301-1A24-2FB8-102BD7BB4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26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B7CFA0-6E3B-04A0-2A67-3C36185179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Pearson correlation coefficient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B7CFA0-6E3B-04A0-2A67-3C3618517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5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6745-0471-2AE9-5BF5-325C6BD65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584547"/>
                <a:ext cx="7772400" cy="5181600"/>
              </a:xfrm>
            </p:spPr>
            <p:txBody>
              <a:bodyPr/>
              <a:lstStyle/>
              <a:p>
                <a:r>
                  <a:rPr lang="en-US" dirty="0"/>
                  <a:t>Mean rating for each user</a:t>
                </a:r>
              </a:p>
              <a:p>
                <a:pPr marL="3429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Pearson correlation between the users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6745-0471-2AE9-5BF5-325C6BD65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584547"/>
                <a:ext cx="7772400" cy="5181600"/>
              </a:xfrm>
              <a:blipFill>
                <a:blip r:embed="rId3"/>
                <a:stretch>
                  <a:fillRect l="-1412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E279F-B627-BABB-1E63-6B2C03821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05537-7983-0416-0C1C-1494E5E49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1" y="4089889"/>
            <a:ext cx="6948682" cy="817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9B51E2-C31C-F4B7-65EB-DB45161C5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599" y="2228283"/>
            <a:ext cx="2820802" cy="6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0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E54A-055A-5BB8-3705-62861837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Neighborhood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53EE6-ED6B-EFB0-880F-6D4F33779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Goal</a:t>
                </a:r>
                <a:r>
                  <a:rPr lang="en-US" dirty="0">
                    <a:solidFill>
                      <a:srgbClr val="C00000"/>
                    </a:solidFill>
                  </a:rPr>
                  <a:t>: Given a target user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we want to determine the neighborhood of this user.</a:t>
                </a:r>
              </a:p>
              <a:p>
                <a:r>
                  <a:rPr lang="en-US" dirty="0"/>
                  <a:t>Steps: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Compute the </a:t>
                </a:r>
                <a:r>
                  <a:rPr lang="en-US" i="1" dirty="0"/>
                  <a:t>similarity</a:t>
                </a:r>
                <a:r>
                  <a:rPr lang="en-US" dirty="0"/>
                  <a:t> between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rating pattern to all the other users.</a:t>
                </a:r>
              </a:p>
              <a:p>
                <a:pPr lvl="2"/>
                <a:r>
                  <a:rPr lang="en-US" dirty="0"/>
                  <a:t>Pearson correlation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Select the top-k users with the highest similarity to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Predict specified items by the top-k users by calculating the average of their ratings. Each rating can be weighted by the similarity.</a:t>
                </a:r>
              </a:p>
              <a:p>
                <a:pPr lvl="1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53EE6-ED6B-EFB0-880F-6D4F33779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1765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D901A-1B59-47AD-04A3-9F28C653D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574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50219-2AF0-3578-8C1A-676D6A0AC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8B5A-64BC-A4B2-4E0F-CAEEAA13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Neighborhood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F2BE8-4F7B-5917-FFE8-91C3E4019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Goal</a:t>
                </a:r>
                <a:r>
                  <a:rPr lang="en-US" dirty="0">
                    <a:solidFill>
                      <a:srgbClr val="C00000"/>
                    </a:solidFill>
                  </a:rPr>
                  <a:t>: Given a target user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we want to determine the neighborhood of this user.</a:t>
                </a:r>
              </a:p>
              <a:p>
                <a:r>
                  <a:rPr lang="en-US" dirty="0"/>
                  <a:t>Steps: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Compute the </a:t>
                </a:r>
                <a:r>
                  <a:rPr lang="en-US" i="1" dirty="0"/>
                  <a:t>similarity</a:t>
                </a:r>
                <a:r>
                  <a:rPr lang="en-US" dirty="0"/>
                  <a:t> between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rating pattern to all the other users.</a:t>
                </a:r>
              </a:p>
              <a:p>
                <a:pPr lvl="2"/>
                <a:r>
                  <a:rPr lang="en-US" dirty="0"/>
                  <a:t>Pearson correlation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Select the top-k users with the highest similarity to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>
                  <a:buFont typeface="+mj-lt"/>
                  <a:buAutoNum type="arabicPeriod"/>
                </a:pPr>
                <a:r>
                  <a:rPr lang="en-US" dirty="0">
                    <a:solidFill>
                      <a:srgbClr val="C00000"/>
                    </a:solidFill>
                  </a:rPr>
                  <a:t>Predict specified items by the top-k users by calculating the average of their ratings. Each rating can be weighted by the similarity.</a:t>
                </a:r>
              </a:p>
              <a:p>
                <a:pPr lvl="2"/>
                <a:r>
                  <a:rPr lang="en-US" b="1" dirty="0">
                    <a:solidFill>
                      <a:srgbClr val="C00000"/>
                    </a:solidFill>
                  </a:rPr>
                  <a:t>Issue</a:t>
                </a:r>
                <a:r>
                  <a:rPr lang="en-US" dirty="0">
                    <a:solidFill>
                      <a:srgbClr val="C00000"/>
                    </a:solidFill>
                  </a:rPr>
                  <a:t>: rating bias by the top-k users.</a:t>
                </a:r>
              </a:p>
              <a:p>
                <a:pPr lvl="2"/>
                <a:r>
                  <a:rPr lang="en-US" b="1" dirty="0">
                    <a:solidFill>
                      <a:srgbClr val="C00000"/>
                    </a:solidFill>
                  </a:rPr>
                  <a:t>Solution</a:t>
                </a:r>
                <a:r>
                  <a:rPr lang="en-US" dirty="0">
                    <a:solidFill>
                      <a:srgbClr val="C00000"/>
                    </a:solidFill>
                  </a:rPr>
                  <a:t>: mean-centering the rating value:</a:t>
                </a:r>
              </a:p>
              <a:p>
                <a:pPr lvl="1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F2BE8-4F7B-5917-FFE8-91C3E4019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1765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01-C3BE-0736-D8AA-8E27CF019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ACA42-454C-88A6-0967-05AAFEB0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305" y="5353766"/>
            <a:ext cx="2952483" cy="4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7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4DB24-EBD5-AAD3-C47E-11452C912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6536-482F-2BD9-174C-24068631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Neighborhood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6B8CB-B688-4C10-E352-EBA778DC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3706912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Goal</a:t>
                </a:r>
                <a:r>
                  <a:rPr lang="en-US" dirty="0">
                    <a:solidFill>
                      <a:srgbClr val="C00000"/>
                    </a:solidFill>
                  </a:rPr>
                  <a:t>: Given a target user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we want to determine the neighborhood of this user.</a:t>
                </a:r>
              </a:p>
              <a:p>
                <a:r>
                  <a:rPr lang="en-US" dirty="0"/>
                  <a:t>Steps: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Compute the </a:t>
                </a:r>
                <a:r>
                  <a:rPr lang="en-US" i="1" dirty="0"/>
                  <a:t>similarity</a:t>
                </a:r>
                <a:r>
                  <a:rPr lang="en-US" dirty="0"/>
                  <a:t> between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rating pattern to all the other users.</a:t>
                </a:r>
              </a:p>
              <a:p>
                <a:pPr lvl="2"/>
                <a:r>
                  <a:rPr lang="en-US" dirty="0"/>
                  <a:t>Pearson correlation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Select the top-k users with the highest similarity to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set of k-closest users to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who have specified ratings for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Predict specified items by the top-k users by calculating the average of their ratings. Each rating can be weighted by the similarity.</a:t>
                </a:r>
              </a:p>
              <a:p>
                <a:pPr lvl="1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6B8CB-B688-4C10-E352-EBA778DC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3706912"/>
              </a:xfrm>
              <a:blipFill>
                <a:blip r:embed="rId2"/>
                <a:stretch>
                  <a:fillRect l="-1490" t="-24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C3CF-C53B-C833-FBEE-31374B60D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27BA9-EE42-195F-22FB-E680976F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942" y="4945878"/>
            <a:ext cx="2952483" cy="417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7F5E6-17DA-CC57-3B28-13B8ADD2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512" y="5671777"/>
            <a:ext cx="6199795" cy="636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3BEE54-1819-BE19-12CC-B227A7215D38}"/>
              </a:ext>
            </a:extLst>
          </p:cNvPr>
          <p:cNvSpPr/>
          <p:nvPr/>
        </p:nvSpPr>
        <p:spPr bwMode="auto">
          <a:xfrm>
            <a:off x="1390650" y="5588949"/>
            <a:ext cx="6443529" cy="854579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63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BC37-199E-D093-70A1-27220FEA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 for target user 3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C0412C6-1519-7164-6446-9351E9850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868441"/>
              </p:ext>
            </p:extLst>
          </p:nvPr>
        </p:nvGraphicFramePr>
        <p:xfrm>
          <a:off x="2530599" y="2608273"/>
          <a:ext cx="1720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96">
                  <a:extLst>
                    <a:ext uri="{9D8B030D-6E8A-4147-A177-3AD203B41FA5}">
                      <a16:colId xmlns:a16="http://schemas.microsoft.com/office/drawing/2014/main" val="1123617082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572687681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2420127700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475895436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1618149287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3392044194"/>
                    </a:ext>
                  </a:extLst>
                </a:gridCol>
              </a:tblGrid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55955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0018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54378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995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8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86426-C348-5BC8-3F42-347FD2AD7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34</a:t>
            </a:fld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E1516B-490A-6921-4DC4-F33529040F59}"/>
              </a:ext>
            </a:extLst>
          </p:cNvPr>
          <p:cNvSpPr txBox="1"/>
          <p:nvPr/>
        </p:nvSpPr>
        <p:spPr>
          <a:xfrm>
            <a:off x="2186798" y="26082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D6A0BC-E446-66C2-8A39-60C1317FCCCC}"/>
              </a:ext>
            </a:extLst>
          </p:cNvPr>
          <p:cNvSpPr txBox="1"/>
          <p:nvPr/>
        </p:nvSpPr>
        <p:spPr>
          <a:xfrm>
            <a:off x="2186798" y="30104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3EF791-B29E-68FC-E519-EEA42E5B7753}"/>
              </a:ext>
            </a:extLst>
          </p:cNvPr>
          <p:cNvSpPr txBox="1"/>
          <p:nvPr/>
        </p:nvSpPr>
        <p:spPr>
          <a:xfrm>
            <a:off x="2186798" y="33489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5BBC06-F045-2E72-2FFA-3481CEC12210}"/>
              </a:ext>
            </a:extLst>
          </p:cNvPr>
          <p:cNvSpPr txBox="1"/>
          <p:nvPr/>
        </p:nvSpPr>
        <p:spPr>
          <a:xfrm>
            <a:off x="2186798" y="37023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019622-A043-DE00-0B43-A96F0BA6D622}"/>
              </a:ext>
            </a:extLst>
          </p:cNvPr>
          <p:cNvSpPr txBox="1"/>
          <p:nvPr/>
        </p:nvSpPr>
        <p:spPr>
          <a:xfrm>
            <a:off x="2186798" y="40577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68380F-BB23-4282-0984-ABED36E455FA}"/>
              </a:ext>
            </a:extLst>
          </p:cNvPr>
          <p:cNvSpPr txBox="1"/>
          <p:nvPr/>
        </p:nvSpPr>
        <p:spPr>
          <a:xfrm>
            <a:off x="2530599" y="22389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89196A-DAB5-9162-32A2-91B126204DC1}"/>
              </a:ext>
            </a:extLst>
          </p:cNvPr>
          <p:cNvSpPr txBox="1"/>
          <p:nvPr/>
        </p:nvSpPr>
        <p:spPr>
          <a:xfrm>
            <a:off x="2817857" y="22317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21411-E4D3-3799-7C20-B9095E793E5C}"/>
              </a:ext>
            </a:extLst>
          </p:cNvPr>
          <p:cNvSpPr txBox="1"/>
          <p:nvPr/>
        </p:nvSpPr>
        <p:spPr>
          <a:xfrm>
            <a:off x="3105115" y="222972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038E098-BE4C-2FA7-97A6-321F6492DAE9}"/>
              </a:ext>
            </a:extLst>
          </p:cNvPr>
          <p:cNvSpPr txBox="1"/>
          <p:nvPr/>
        </p:nvSpPr>
        <p:spPr>
          <a:xfrm>
            <a:off x="3392373" y="22268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5944B0-9FBB-630D-F35C-303D7E98A7BD}"/>
              </a:ext>
            </a:extLst>
          </p:cNvPr>
          <p:cNvSpPr txBox="1"/>
          <p:nvPr/>
        </p:nvSpPr>
        <p:spPr>
          <a:xfrm>
            <a:off x="3679631" y="22268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6F71A5-8B59-24CF-5A1B-F47579B773F9}"/>
              </a:ext>
            </a:extLst>
          </p:cNvPr>
          <p:cNvSpPr txBox="1"/>
          <p:nvPr/>
        </p:nvSpPr>
        <p:spPr>
          <a:xfrm>
            <a:off x="3966889" y="22268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F1F2897-F11D-F1CD-0876-4C7221D024F1}"/>
              </a:ext>
            </a:extLst>
          </p:cNvPr>
          <p:cNvSpPr txBox="1"/>
          <p:nvPr/>
        </p:nvSpPr>
        <p:spPr>
          <a:xfrm rot="16200000">
            <a:off x="1623924" y="333700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User-IDs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BDE3DBF-400F-E724-0150-DD5CC60A5A88}"/>
              </a:ext>
            </a:extLst>
          </p:cNvPr>
          <p:cNvSpPr txBox="1"/>
          <p:nvPr/>
        </p:nvSpPr>
        <p:spPr>
          <a:xfrm>
            <a:off x="3031055" y="1935738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Item-IDs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7882FE-CF85-0682-B217-6865ACD274F8}"/>
                  </a:ext>
                </a:extLst>
              </p:cNvPr>
              <p:cNvSpPr txBox="1"/>
              <p:nvPr/>
            </p:nvSpPr>
            <p:spPr>
              <a:xfrm>
                <a:off x="1076590" y="3263011"/>
                <a:ext cx="696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7882FE-CF85-0682-B217-6865ACD2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90" y="3263011"/>
                <a:ext cx="69698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0EBE7DC-5C3D-176C-7E25-FC5DB275AED7}"/>
                  </a:ext>
                </a:extLst>
              </p:cNvPr>
              <p:cNvSpPr txBox="1"/>
              <p:nvPr/>
            </p:nvSpPr>
            <p:spPr>
              <a:xfrm>
                <a:off x="6116747" y="2848599"/>
                <a:ext cx="1139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0EBE7DC-5C3D-176C-7E25-FC5DB275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47" y="2848599"/>
                <a:ext cx="11396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3AA7A27-7BDC-2EC8-6326-AC6B3ED8930D}"/>
                  </a:ext>
                </a:extLst>
              </p:cNvPr>
              <p:cNvSpPr txBox="1"/>
              <p:nvPr/>
            </p:nvSpPr>
            <p:spPr>
              <a:xfrm>
                <a:off x="4400550" y="34290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3AA7A27-7BDC-2EC8-6326-AC6B3ED8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50" y="3429000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5C7EA7C1-2D2B-507E-B06D-A1E592AA3123}"/>
              </a:ext>
            </a:extLst>
          </p:cNvPr>
          <p:cNvSpPr txBox="1"/>
          <p:nvPr/>
        </p:nvSpPr>
        <p:spPr>
          <a:xfrm>
            <a:off x="1414477" y="5528725"/>
            <a:ext cx="616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Intuition: </a:t>
            </a:r>
            <a:r>
              <a:rPr lang="en-US" sz="1600" dirty="0">
                <a:solidFill>
                  <a:srgbClr val="C00000"/>
                </a:solidFill>
              </a:rPr>
              <a:t>can we infer which users are more similar to 3 and which item should be recommended without calculation?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26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749A-867D-9731-8147-D60EC1173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627-81CB-50D2-5214-83B1E308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 for target user 3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0FE7ACB-5EEC-585B-3E95-A03AC614E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604011"/>
              </p:ext>
            </p:extLst>
          </p:nvPr>
        </p:nvGraphicFramePr>
        <p:xfrm>
          <a:off x="2530599" y="2608273"/>
          <a:ext cx="1720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96">
                  <a:extLst>
                    <a:ext uri="{9D8B030D-6E8A-4147-A177-3AD203B41FA5}">
                      <a16:colId xmlns:a16="http://schemas.microsoft.com/office/drawing/2014/main" val="1123617082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572687681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2420127700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475895436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1618149287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3392044194"/>
                    </a:ext>
                  </a:extLst>
                </a:gridCol>
              </a:tblGrid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55955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0018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54378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995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8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CEB9-3109-BF23-B830-10C2E2C90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35</a:t>
            </a:fld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39D9DA-C48D-1E7C-DD69-F42D12A9949C}"/>
              </a:ext>
            </a:extLst>
          </p:cNvPr>
          <p:cNvSpPr txBox="1"/>
          <p:nvPr/>
        </p:nvSpPr>
        <p:spPr>
          <a:xfrm>
            <a:off x="2186798" y="26082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AB6E58-F5DF-9DC0-AF8A-E480438FF9FE}"/>
              </a:ext>
            </a:extLst>
          </p:cNvPr>
          <p:cNvSpPr txBox="1"/>
          <p:nvPr/>
        </p:nvSpPr>
        <p:spPr>
          <a:xfrm>
            <a:off x="2186798" y="30104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FD7AFF-6A38-BEB3-7BB9-A35804AB4B3D}"/>
              </a:ext>
            </a:extLst>
          </p:cNvPr>
          <p:cNvSpPr txBox="1"/>
          <p:nvPr/>
        </p:nvSpPr>
        <p:spPr>
          <a:xfrm>
            <a:off x="2186798" y="33489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475E36-64DD-C893-FD24-E70E794845C6}"/>
              </a:ext>
            </a:extLst>
          </p:cNvPr>
          <p:cNvSpPr txBox="1"/>
          <p:nvPr/>
        </p:nvSpPr>
        <p:spPr>
          <a:xfrm>
            <a:off x="2186798" y="37023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C389DC-1F48-3218-A36F-2D2544C9F4FC}"/>
              </a:ext>
            </a:extLst>
          </p:cNvPr>
          <p:cNvSpPr txBox="1"/>
          <p:nvPr/>
        </p:nvSpPr>
        <p:spPr>
          <a:xfrm>
            <a:off x="2186798" y="40577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80F716-60DF-CC78-FD5D-7006AE3A9660}"/>
              </a:ext>
            </a:extLst>
          </p:cNvPr>
          <p:cNvSpPr txBox="1"/>
          <p:nvPr/>
        </p:nvSpPr>
        <p:spPr>
          <a:xfrm>
            <a:off x="2530599" y="22389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A44C510-C777-D52B-6437-0CED1AA3561A}"/>
              </a:ext>
            </a:extLst>
          </p:cNvPr>
          <p:cNvSpPr txBox="1"/>
          <p:nvPr/>
        </p:nvSpPr>
        <p:spPr>
          <a:xfrm>
            <a:off x="2817857" y="22317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0DA830-8FC7-62CA-673E-A253C0B9D87B}"/>
              </a:ext>
            </a:extLst>
          </p:cNvPr>
          <p:cNvSpPr txBox="1"/>
          <p:nvPr/>
        </p:nvSpPr>
        <p:spPr>
          <a:xfrm>
            <a:off x="3105115" y="222972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EBA462-729C-13C5-E67C-627DC6668BAF}"/>
              </a:ext>
            </a:extLst>
          </p:cNvPr>
          <p:cNvSpPr txBox="1"/>
          <p:nvPr/>
        </p:nvSpPr>
        <p:spPr>
          <a:xfrm>
            <a:off x="3392373" y="22268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9509B7-825A-7BFE-3F26-BAEA4C5142A4}"/>
              </a:ext>
            </a:extLst>
          </p:cNvPr>
          <p:cNvSpPr txBox="1"/>
          <p:nvPr/>
        </p:nvSpPr>
        <p:spPr>
          <a:xfrm>
            <a:off x="3679631" y="22268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BA8DB2-FB4B-428F-5136-108E089E9D32}"/>
              </a:ext>
            </a:extLst>
          </p:cNvPr>
          <p:cNvSpPr txBox="1"/>
          <p:nvPr/>
        </p:nvSpPr>
        <p:spPr>
          <a:xfrm>
            <a:off x="3966889" y="22268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FB6C74-732F-0604-DADB-E63913CF3042}"/>
              </a:ext>
            </a:extLst>
          </p:cNvPr>
          <p:cNvSpPr txBox="1"/>
          <p:nvPr/>
        </p:nvSpPr>
        <p:spPr>
          <a:xfrm rot="16200000">
            <a:off x="1623924" y="333700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User-IDs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567A77-A807-8B46-955C-356DF3126D58}"/>
              </a:ext>
            </a:extLst>
          </p:cNvPr>
          <p:cNvSpPr txBox="1"/>
          <p:nvPr/>
        </p:nvSpPr>
        <p:spPr>
          <a:xfrm>
            <a:off x="3031055" y="1935738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Item-IDs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BC69499-1CED-450D-F4A7-75FBB6AFCB6B}"/>
                  </a:ext>
                </a:extLst>
              </p:cNvPr>
              <p:cNvSpPr txBox="1"/>
              <p:nvPr/>
            </p:nvSpPr>
            <p:spPr>
              <a:xfrm>
                <a:off x="1076590" y="3263011"/>
                <a:ext cx="696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A7882FE-CF85-0682-B217-6865ACD2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90" y="3263011"/>
                <a:ext cx="69698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EFF8BD74-7D6F-8182-A514-B9689C34708F}"/>
              </a:ext>
            </a:extLst>
          </p:cNvPr>
          <p:cNvSpPr txBox="1"/>
          <p:nvPr/>
        </p:nvSpPr>
        <p:spPr>
          <a:xfrm>
            <a:off x="1425083" y="1100186"/>
            <a:ext cx="616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Intuition: </a:t>
            </a:r>
            <a:r>
              <a:rPr lang="en-US" sz="1600" b="1" dirty="0">
                <a:solidFill>
                  <a:srgbClr val="C00000"/>
                </a:solidFill>
              </a:rPr>
              <a:t>can we infer which users are more similar to 3 </a:t>
            </a:r>
            <a:r>
              <a:rPr lang="en-US" sz="1600" dirty="0">
                <a:solidFill>
                  <a:srgbClr val="C00000"/>
                </a:solidFill>
              </a:rPr>
              <a:t>and which item should be recommended without calculation?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732E73D-0B17-EBE5-5DBC-EB45148914E1}"/>
              </a:ext>
            </a:extLst>
          </p:cNvPr>
          <p:cNvSpPr txBox="1"/>
          <p:nvPr/>
        </p:nvSpPr>
        <p:spPr>
          <a:xfrm>
            <a:off x="1076590" y="5002756"/>
            <a:ext cx="6169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Users 1 and 2 seem to be more correlated to user 3 rating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Between items 1 and 6 of users 1 and 2, item 1 was highly liked, therefore by intuition, we should recommend item 1 to user 3.</a:t>
            </a:r>
          </a:p>
        </p:txBody>
      </p:sp>
    </p:spTree>
    <p:extLst>
      <p:ext uri="{BB962C8B-B14F-4D97-AF65-F5344CB8AC3E}">
        <p14:creationId xmlns:p14="http://schemas.microsoft.com/office/powerpoint/2010/main" val="404212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96CA2-A765-220F-F5D7-B785470D9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6950-C623-A016-4D2B-37203AB1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 for target user 3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658C89B-745C-73C4-D30F-5E3EACD2B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588030"/>
              </p:ext>
            </p:extLst>
          </p:nvPr>
        </p:nvGraphicFramePr>
        <p:xfrm>
          <a:off x="1759850" y="3031203"/>
          <a:ext cx="1720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96">
                  <a:extLst>
                    <a:ext uri="{9D8B030D-6E8A-4147-A177-3AD203B41FA5}">
                      <a16:colId xmlns:a16="http://schemas.microsoft.com/office/drawing/2014/main" val="1123617082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572687681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2420127700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475895436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1618149287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3392044194"/>
                    </a:ext>
                  </a:extLst>
                </a:gridCol>
              </a:tblGrid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55955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0018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54378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995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8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90BC5-1C92-8428-1FD1-9B1456105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36</a:t>
            </a:fld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E83A35-BA62-B58B-A636-E63013BBB579}"/>
              </a:ext>
            </a:extLst>
          </p:cNvPr>
          <p:cNvSpPr txBox="1"/>
          <p:nvPr/>
        </p:nvSpPr>
        <p:spPr>
          <a:xfrm>
            <a:off x="1416049" y="30312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5D00EC-6255-2E92-F067-1C9C3362A536}"/>
              </a:ext>
            </a:extLst>
          </p:cNvPr>
          <p:cNvSpPr txBox="1"/>
          <p:nvPr/>
        </p:nvSpPr>
        <p:spPr>
          <a:xfrm>
            <a:off x="1416049" y="343337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C72069-4F1D-499F-54F7-03D050900E12}"/>
              </a:ext>
            </a:extLst>
          </p:cNvPr>
          <p:cNvSpPr txBox="1"/>
          <p:nvPr/>
        </p:nvSpPr>
        <p:spPr>
          <a:xfrm>
            <a:off x="1416049" y="37719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2D55C-2E92-A3BE-E852-ABF23B1D8A39}"/>
              </a:ext>
            </a:extLst>
          </p:cNvPr>
          <p:cNvSpPr txBox="1"/>
          <p:nvPr/>
        </p:nvSpPr>
        <p:spPr>
          <a:xfrm>
            <a:off x="1416049" y="41252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73F1A8-9DCD-3FAB-2058-183BCFCF2086}"/>
              </a:ext>
            </a:extLst>
          </p:cNvPr>
          <p:cNvSpPr txBox="1"/>
          <p:nvPr/>
        </p:nvSpPr>
        <p:spPr>
          <a:xfrm>
            <a:off x="1416049" y="44806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237885-FB1E-925F-EC6A-BFD747053048}"/>
              </a:ext>
            </a:extLst>
          </p:cNvPr>
          <p:cNvSpPr txBox="1"/>
          <p:nvPr/>
        </p:nvSpPr>
        <p:spPr>
          <a:xfrm>
            <a:off x="1759850" y="26618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976B67-F112-B5F0-9D96-CCCE9C42C912}"/>
              </a:ext>
            </a:extLst>
          </p:cNvPr>
          <p:cNvSpPr txBox="1"/>
          <p:nvPr/>
        </p:nvSpPr>
        <p:spPr>
          <a:xfrm>
            <a:off x="2047108" y="2654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CF1CB3-4369-6958-A959-048199A9D945}"/>
              </a:ext>
            </a:extLst>
          </p:cNvPr>
          <p:cNvSpPr txBox="1"/>
          <p:nvPr/>
        </p:nvSpPr>
        <p:spPr>
          <a:xfrm>
            <a:off x="2334366" y="26526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2680AD-2747-0918-8EC1-7C1E9AF0ED5D}"/>
              </a:ext>
            </a:extLst>
          </p:cNvPr>
          <p:cNvSpPr txBox="1"/>
          <p:nvPr/>
        </p:nvSpPr>
        <p:spPr>
          <a:xfrm>
            <a:off x="2621624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AF70A4-A7F2-4ACE-C05F-1348F139393A}"/>
              </a:ext>
            </a:extLst>
          </p:cNvPr>
          <p:cNvSpPr txBox="1"/>
          <p:nvPr/>
        </p:nvSpPr>
        <p:spPr>
          <a:xfrm>
            <a:off x="2908882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C7BC11-6C11-BCD0-867D-FC11E5BA9526}"/>
              </a:ext>
            </a:extLst>
          </p:cNvPr>
          <p:cNvSpPr txBox="1"/>
          <p:nvPr/>
        </p:nvSpPr>
        <p:spPr>
          <a:xfrm>
            <a:off x="3196140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EAC24F-79DB-01C8-5434-7855DF0F63A9}"/>
              </a:ext>
            </a:extLst>
          </p:cNvPr>
          <p:cNvSpPr txBox="1"/>
          <p:nvPr/>
        </p:nvSpPr>
        <p:spPr>
          <a:xfrm rot="16200000">
            <a:off x="853175" y="375993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User-IDs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78904E-6286-AB7B-ED73-75C43D2836BF}"/>
              </a:ext>
            </a:extLst>
          </p:cNvPr>
          <p:cNvSpPr txBox="1"/>
          <p:nvPr/>
        </p:nvSpPr>
        <p:spPr>
          <a:xfrm>
            <a:off x="2260306" y="2358668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Item-IDs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8DD8BDC-5903-BFC1-524C-AF42D1F9E0A8}"/>
                  </a:ext>
                </a:extLst>
              </p:cNvPr>
              <p:cNvSpPr txBox="1"/>
              <p:nvPr/>
            </p:nvSpPr>
            <p:spPr>
              <a:xfrm>
                <a:off x="305841" y="3685941"/>
                <a:ext cx="696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8DD8BDC-5903-BFC1-524C-AF42D1F9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1" y="3685941"/>
                <a:ext cx="69698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7374478C-3AD0-3653-85E2-2F74A0F0946E}"/>
              </a:ext>
            </a:extLst>
          </p:cNvPr>
          <p:cNvSpPr txBox="1"/>
          <p:nvPr/>
        </p:nvSpPr>
        <p:spPr>
          <a:xfrm>
            <a:off x="4277653" y="1573750"/>
            <a:ext cx="440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1: </a:t>
            </a:r>
            <a:r>
              <a:rPr lang="en-US" sz="1400" dirty="0"/>
              <a:t>compute similarities between user 3 and all the other users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5DEC5F83-DB22-FEF8-6310-B0627CBDB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55116"/>
              </p:ext>
            </p:extLst>
          </p:nvPr>
        </p:nvGraphicFramePr>
        <p:xfrm>
          <a:off x="4477168" y="3015396"/>
          <a:ext cx="44904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048">
                  <a:extLst>
                    <a:ext uri="{9D8B030D-6E8A-4147-A177-3AD203B41FA5}">
                      <a16:colId xmlns:a16="http://schemas.microsoft.com/office/drawing/2014/main" val="411836265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4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77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5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0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94665"/>
                  </a:ext>
                </a:extLst>
              </a:tr>
            </a:tbl>
          </a:graphicData>
        </a:graphic>
      </p:graphicFrame>
      <p:pic>
        <p:nvPicPr>
          <p:cNvPr id="23" name="Picture 7">
            <a:extLst>
              <a:ext uri="{FF2B5EF4-FFF2-40B4-BE49-F238E27FC236}">
                <a16:creationId xmlns:a16="http://schemas.microsoft.com/office/drawing/2014/main" id="{63BFAFD9-A248-9B03-19D7-2F12AA2D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56" y="2249839"/>
            <a:ext cx="2820802" cy="662513"/>
          </a:xfrm>
          <a:prstGeom prst="rect">
            <a:avLst/>
          </a:prstGeom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40A28F1B-0F55-EA04-51CF-5D209664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51" y="5570655"/>
            <a:ext cx="6948682" cy="817059"/>
          </a:xfrm>
          <a:prstGeom prst="rect">
            <a:avLst/>
          </a:prstGeom>
        </p:spPr>
      </p:pic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690F791-1FBE-CC54-FFE1-5159CD1B2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02921"/>
              </p:ext>
            </p:extLst>
          </p:nvPr>
        </p:nvGraphicFramePr>
        <p:xfrm>
          <a:off x="7639468" y="2951922"/>
          <a:ext cx="58378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3782">
                  <a:extLst>
                    <a:ext uri="{9D8B030D-6E8A-4147-A177-3AD203B41FA5}">
                      <a16:colId xmlns:a16="http://schemas.microsoft.com/office/drawing/2014/main" val="411836265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4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77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5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0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946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EC9BA78-3F39-39C6-0134-96C36B033BE9}"/>
                  </a:ext>
                </a:extLst>
              </p:cNvPr>
              <p:cNvSpPr txBox="1"/>
              <p:nvPr/>
            </p:nvSpPr>
            <p:spPr>
              <a:xfrm>
                <a:off x="7352962" y="2481778"/>
                <a:ext cx="1105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𝑆𝑖𝑚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EC9BA78-3F39-39C6-0134-96C36B03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62" y="2481778"/>
                <a:ext cx="1105238" cy="307777"/>
              </a:xfrm>
              <a:prstGeom prst="rect">
                <a:avLst/>
              </a:prstGeom>
              <a:blipFill>
                <a:blip r:embed="rId5"/>
                <a:stretch>
                  <a:fillRect l="-4396" t="-1961" r="-7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35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219BF-241E-F22D-C301-91034F1E8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2158-1639-E94C-B06D-86DC187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 for target user 3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70F0928-57E0-4294-A39B-B78638335A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9850" y="3031203"/>
          <a:ext cx="1720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96">
                  <a:extLst>
                    <a:ext uri="{9D8B030D-6E8A-4147-A177-3AD203B41FA5}">
                      <a16:colId xmlns:a16="http://schemas.microsoft.com/office/drawing/2014/main" val="1123617082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572687681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2420127700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475895436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1618149287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3392044194"/>
                    </a:ext>
                  </a:extLst>
                </a:gridCol>
              </a:tblGrid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55955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0018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54378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995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8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73BE-CBF4-C088-EE78-0E4446EC8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37</a:t>
            </a:fld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12BB0E-CE51-6279-56C8-25176FB4E600}"/>
              </a:ext>
            </a:extLst>
          </p:cNvPr>
          <p:cNvSpPr txBox="1"/>
          <p:nvPr/>
        </p:nvSpPr>
        <p:spPr>
          <a:xfrm>
            <a:off x="1416049" y="30312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D8FB0E-37DB-5030-C16B-1F3489B3A8E9}"/>
              </a:ext>
            </a:extLst>
          </p:cNvPr>
          <p:cNvSpPr txBox="1"/>
          <p:nvPr/>
        </p:nvSpPr>
        <p:spPr>
          <a:xfrm>
            <a:off x="1416049" y="343337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C108C8-3F6D-0EF2-2272-975D4A758DEB}"/>
              </a:ext>
            </a:extLst>
          </p:cNvPr>
          <p:cNvSpPr txBox="1"/>
          <p:nvPr/>
        </p:nvSpPr>
        <p:spPr>
          <a:xfrm>
            <a:off x="1416049" y="37719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7F562D-E0C7-7BE1-6976-AE546752EFE3}"/>
              </a:ext>
            </a:extLst>
          </p:cNvPr>
          <p:cNvSpPr txBox="1"/>
          <p:nvPr/>
        </p:nvSpPr>
        <p:spPr>
          <a:xfrm>
            <a:off x="1416049" y="41252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658DED-16AE-A6BF-C3D6-A97B9FA66CF1}"/>
              </a:ext>
            </a:extLst>
          </p:cNvPr>
          <p:cNvSpPr txBox="1"/>
          <p:nvPr/>
        </p:nvSpPr>
        <p:spPr>
          <a:xfrm>
            <a:off x="1416049" y="44806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E3B7BA-9BD8-D81B-2505-C0A6947F4EC7}"/>
              </a:ext>
            </a:extLst>
          </p:cNvPr>
          <p:cNvSpPr txBox="1"/>
          <p:nvPr/>
        </p:nvSpPr>
        <p:spPr>
          <a:xfrm>
            <a:off x="1759850" y="26618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B04374-E8AD-4F07-6E8F-DB192C98DBC3}"/>
              </a:ext>
            </a:extLst>
          </p:cNvPr>
          <p:cNvSpPr txBox="1"/>
          <p:nvPr/>
        </p:nvSpPr>
        <p:spPr>
          <a:xfrm>
            <a:off x="2047108" y="2654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FDC298-4D40-A999-7765-37EEA3C8F482}"/>
              </a:ext>
            </a:extLst>
          </p:cNvPr>
          <p:cNvSpPr txBox="1"/>
          <p:nvPr/>
        </p:nvSpPr>
        <p:spPr>
          <a:xfrm>
            <a:off x="2334366" y="26526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A88DC-C91A-5488-F4A1-604423A6065D}"/>
              </a:ext>
            </a:extLst>
          </p:cNvPr>
          <p:cNvSpPr txBox="1"/>
          <p:nvPr/>
        </p:nvSpPr>
        <p:spPr>
          <a:xfrm>
            <a:off x="2621624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40F1AB-C8AE-FD01-02A7-2771D8A9075E}"/>
              </a:ext>
            </a:extLst>
          </p:cNvPr>
          <p:cNvSpPr txBox="1"/>
          <p:nvPr/>
        </p:nvSpPr>
        <p:spPr>
          <a:xfrm>
            <a:off x="2908882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870495D-402E-1C09-5EE8-965D6EC15458}"/>
              </a:ext>
            </a:extLst>
          </p:cNvPr>
          <p:cNvSpPr txBox="1"/>
          <p:nvPr/>
        </p:nvSpPr>
        <p:spPr>
          <a:xfrm>
            <a:off x="3196140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E12A776-7D0B-96EC-6C05-F5CB7CB5E7B3}"/>
              </a:ext>
            </a:extLst>
          </p:cNvPr>
          <p:cNvSpPr txBox="1"/>
          <p:nvPr/>
        </p:nvSpPr>
        <p:spPr>
          <a:xfrm rot="16200000">
            <a:off x="853175" y="375993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User-IDs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C1D4257-9E06-DFCF-3DE1-20FF7ACE5282}"/>
              </a:ext>
            </a:extLst>
          </p:cNvPr>
          <p:cNvSpPr txBox="1"/>
          <p:nvPr/>
        </p:nvSpPr>
        <p:spPr>
          <a:xfrm>
            <a:off x="2260306" y="2358668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Item-IDs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0C9D31F-350C-B388-397D-09E4B23FEEA2}"/>
                  </a:ext>
                </a:extLst>
              </p:cNvPr>
              <p:cNvSpPr txBox="1"/>
              <p:nvPr/>
            </p:nvSpPr>
            <p:spPr>
              <a:xfrm>
                <a:off x="305841" y="3685941"/>
                <a:ext cx="696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0C9D31F-350C-B388-397D-09E4B23F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1" y="3685941"/>
                <a:ext cx="69698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E556045-943F-2035-045A-8E27FD9CD079}"/>
              </a:ext>
            </a:extLst>
          </p:cNvPr>
          <p:cNvSpPr txBox="1"/>
          <p:nvPr/>
        </p:nvSpPr>
        <p:spPr>
          <a:xfrm>
            <a:off x="4277653" y="1573750"/>
            <a:ext cx="440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1: </a:t>
            </a:r>
            <a:r>
              <a:rPr lang="en-US" sz="1400" dirty="0"/>
              <a:t>compute similarities between user 3 and all the other users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61EC17F0-C5AE-0F3F-6CEA-C8A06C17DE1C}"/>
              </a:ext>
            </a:extLst>
          </p:cNvPr>
          <p:cNvGraphicFramePr>
            <a:graphicFrameLocks noGrp="1"/>
          </p:cNvGraphicFramePr>
          <p:nvPr/>
        </p:nvGraphicFramePr>
        <p:xfrm>
          <a:off x="4477168" y="3015396"/>
          <a:ext cx="44904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048">
                  <a:extLst>
                    <a:ext uri="{9D8B030D-6E8A-4147-A177-3AD203B41FA5}">
                      <a16:colId xmlns:a16="http://schemas.microsoft.com/office/drawing/2014/main" val="411836265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4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77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5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0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94665"/>
                  </a:ext>
                </a:extLst>
              </a:tr>
            </a:tbl>
          </a:graphicData>
        </a:graphic>
      </p:graphicFrame>
      <p:pic>
        <p:nvPicPr>
          <p:cNvPr id="23" name="Picture 7">
            <a:extLst>
              <a:ext uri="{FF2B5EF4-FFF2-40B4-BE49-F238E27FC236}">
                <a16:creationId xmlns:a16="http://schemas.microsoft.com/office/drawing/2014/main" id="{BACBED97-2006-76D1-4B81-D68ADC30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56" y="2249839"/>
            <a:ext cx="2820802" cy="662513"/>
          </a:xfrm>
          <a:prstGeom prst="rect">
            <a:avLst/>
          </a:prstGeom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FBA0407A-2890-D31E-9620-F1ACEE69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51" y="5570655"/>
            <a:ext cx="6948682" cy="817059"/>
          </a:xfrm>
          <a:prstGeom prst="rect">
            <a:avLst/>
          </a:prstGeom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F9408B9-7123-BD4B-0089-BFAEE5112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78715"/>
              </p:ext>
            </p:extLst>
          </p:nvPr>
        </p:nvGraphicFramePr>
        <p:xfrm>
          <a:off x="7639468" y="2951922"/>
          <a:ext cx="58378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3782">
                  <a:extLst>
                    <a:ext uri="{9D8B030D-6E8A-4147-A177-3AD203B41FA5}">
                      <a16:colId xmlns:a16="http://schemas.microsoft.com/office/drawing/2014/main" val="411836265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4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77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5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0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-0.817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946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FBA6-AB7D-A723-9A8A-61D974FF1067}"/>
                  </a:ext>
                </a:extLst>
              </p:cNvPr>
              <p:cNvSpPr txBox="1"/>
              <p:nvPr/>
            </p:nvSpPr>
            <p:spPr>
              <a:xfrm>
                <a:off x="7453650" y="2481778"/>
                <a:ext cx="1105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𝑆𝑖𝑚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FBA6-AB7D-A723-9A8A-61D974FF1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650" y="2481778"/>
                <a:ext cx="1105238" cy="307777"/>
              </a:xfrm>
              <a:prstGeom prst="rect">
                <a:avLst/>
              </a:prstGeom>
              <a:blipFill>
                <a:blip r:embed="rId5"/>
                <a:stretch>
                  <a:fillRect l="-4972" t="-1961" r="-77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343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AA22F-3BE6-F10A-1DD9-AACEBED21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136E-47B8-4754-36C9-E4E8A9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 for target user 3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A14E2BC-A701-CE7D-B027-9F46BADEBE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9850" y="3031203"/>
          <a:ext cx="1720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96">
                  <a:extLst>
                    <a:ext uri="{9D8B030D-6E8A-4147-A177-3AD203B41FA5}">
                      <a16:colId xmlns:a16="http://schemas.microsoft.com/office/drawing/2014/main" val="1123617082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572687681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2420127700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475895436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1618149287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3392044194"/>
                    </a:ext>
                  </a:extLst>
                </a:gridCol>
              </a:tblGrid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55955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0018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54378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995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8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D1AE9-7C53-FE1B-0207-A93A007EC1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38</a:t>
            </a:fld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CC2AFC-97E7-DE7E-9C68-6B7398D12A4A}"/>
              </a:ext>
            </a:extLst>
          </p:cNvPr>
          <p:cNvSpPr txBox="1"/>
          <p:nvPr/>
        </p:nvSpPr>
        <p:spPr>
          <a:xfrm>
            <a:off x="1416049" y="30312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17C1A3-027E-94C3-F233-801EEDD3E6F9}"/>
              </a:ext>
            </a:extLst>
          </p:cNvPr>
          <p:cNvSpPr txBox="1"/>
          <p:nvPr/>
        </p:nvSpPr>
        <p:spPr>
          <a:xfrm>
            <a:off x="1416049" y="343337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EA4758-7AD3-F771-F63C-ED2EAE303133}"/>
              </a:ext>
            </a:extLst>
          </p:cNvPr>
          <p:cNvSpPr txBox="1"/>
          <p:nvPr/>
        </p:nvSpPr>
        <p:spPr>
          <a:xfrm>
            <a:off x="1416049" y="37719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E6553D-5422-0A0D-3EE2-25EED9DAD210}"/>
              </a:ext>
            </a:extLst>
          </p:cNvPr>
          <p:cNvSpPr txBox="1"/>
          <p:nvPr/>
        </p:nvSpPr>
        <p:spPr>
          <a:xfrm>
            <a:off x="1416049" y="41252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D45081-33A2-AFBC-A1DE-C9A7B83E0334}"/>
              </a:ext>
            </a:extLst>
          </p:cNvPr>
          <p:cNvSpPr txBox="1"/>
          <p:nvPr/>
        </p:nvSpPr>
        <p:spPr>
          <a:xfrm>
            <a:off x="1416049" y="44806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CED9983-1A54-20BA-BDB9-F3F21192BEB8}"/>
              </a:ext>
            </a:extLst>
          </p:cNvPr>
          <p:cNvSpPr txBox="1"/>
          <p:nvPr/>
        </p:nvSpPr>
        <p:spPr>
          <a:xfrm>
            <a:off x="1759850" y="26618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F52DAB-97C1-60E2-5E30-3D61924D95E7}"/>
              </a:ext>
            </a:extLst>
          </p:cNvPr>
          <p:cNvSpPr txBox="1"/>
          <p:nvPr/>
        </p:nvSpPr>
        <p:spPr>
          <a:xfrm>
            <a:off x="2047108" y="2654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67396E-C1E0-3641-41F7-A70B8ADBCC38}"/>
              </a:ext>
            </a:extLst>
          </p:cNvPr>
          <p:cNvSpPr txBox="1"/>
          <p:nvPr/>
        </p:nvSpPr>
        <p:spPr>
          <a:xfrm>
            <a:off x="2334366" y="26526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017EF7-6DB9-2C9F-DEF4-DD9BCB575A7A}"/>
              </a:ext>
            </a:extLst>
          </p:cNvPr>
          <p:cNvSpPr txBox="1"/>
          <p:nvPr/>
        </p:nvSpPr>
        <p:spPr>
          <a:xfrm>
            <a:off x="2621624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F88869-80A9-01C1-F404-6FC533233C47}"/>
              </a:ext>
            </a:extLst>
          </p:cNvPr>
          <p:cNvSpPr txBox="1"/>
          <p:nvPr/>
        </p:nvSpPr>
        <p:spPr>
          <a:xfrm>
            <a:off x="2908882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51D9EA3-23FF-A23B-C4CE-548801AEA061}"/>
              </a:ext>
            </a:extLst>
          </p:cNvPr>
          <p:cNvSpPr txBox="1"/>
          <p:nvPr/>
        </p:nvSpPr>
        <p:spPr>
          <a:xfrm>
            <a:off x="3196140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0999FD5-0D23-4952-1CF1-4999871A85EB}"/>
              </a:ext>
            </a:extLst>
          </p:cNvPr>
          <p:cNvSpPr txBox="1"/>
          <p:nvPr/>
        </p:nvSpPr>
        <p:spPr>
          <a:xfrm rot="16200000">
            <a:off x="853175" y="375993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User-IDs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0207DB-AFDB-0BA2-77BB-2DBB9A8D5EE2}"/>
              </a:ext>
            </a:extLst>
          </p:cNvPr>
          <p:cNvSpPr txBox="1"/>
          <p:nvPr/>
        </p:nvSpPr>
        <p:spPr>
          <a:xfrm>
            <a:off x="2260306" y="2358668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Item-IDs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9B814E8-8C72-3A2E-7A01-35BC4D2B316E}"/>
                  </a:ext>
                </a:extLst>
              </p:cNvPr>
              <p:cNvSpPr txBox="1"/>
              <p:nvPr/>
            </p:nvSpPr>
            <p:spPr>
              <a:xfrm>
                <a:off x="305841" y="3685941"/>
                <a:ext cx="696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9B814E8-8C72-3A2E-7A01-35BC4D2B3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1" y="3685941"/>
                <a:ext cx="69698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7DD1B242-F3C1-113F-723A-5FEF1BAD9315}"/>
              </a:ext>
            </a:extLst>
          </p:cNvPr>
          <p:cNvSpPr txBox="1"/>
          <p:nvPr/>
        </p:nvSpPr>
        <p:spPr>
          <a:xfrm>
            <a:off x="4277653" y="1573750"/>
            <a:ext cx="44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Step 2: </a:t>
            </a:r>
            <a:r>
              <a:rPr lang="en-US" sz="1400" dirty="0">
                <a:solidFill>
                  <a:srgbClr val="C00000"/>
                </a:solidFill>
              </a:rPr>
              <a:t>select top-2 users more similar to user 3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24BEFDF9-F8BA-52DD-8A7F-9EBEC0F930BB}"/>
              </a:ext>
            </a:extLst>
          </p:cNvPr>
          <p:cNvGraphicFramePr>
            <a:graphicFrameLocks noGrp="1"/>
          </p:cNvGraphicFramePr>
          <p:nvPr/>
        </p:nvGraphicFramePr>
        <p:xfrm>
          <a:off x="4477168" y="3015396"/>
          <a:ext cx="44904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048">
                  <a:extLst>
                    <a:ext uri="{9D8B030D-6E8A-4147-A177-3AD203B41FA5}">
                      <a16:colId xmlns:a16="http://schemas.microsoft.com/office/drawing/2014/main" val="411836265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4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77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5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0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94665"/>
                  </a:ext>
                </a:extLst>
              </a:tr>
            </a:tbl>
          </a:graphicData>
        </a:graphic>
      </p:graphicFrame>
      <p:pic>
        <p:nvPicPr>
          <p:cNvPr id="23" name="Picture 7">
            <a:extLst>
              <a:ext uri="{FF2B5EF4-FFF2-40B4-BE49-F238E27FC236}">
                <a16:creationId xmlns:a16="http://schemas.microsoft.com/office/drawing/2014/main" id="{09AE12F2-6F07-98BC-EA0E-16C23FE5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56" y="2249839"/>
            <a:ext cx="2820802" cy="662513"/>
          </a:xfrm>
          <a:prstGeom prst="rect">
            <a:avLst/>
          </a:prstGeom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DA721327-D938-980E-CC41-594E884D3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51" y="5570655"/>
            <a:ext cx="6948682" cy="817059"/>
          </a:xfrm>
          <a:prstGeom prst="rect">
            <a:avLst/>
          </a:prstGeom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E7F21F4E-FBEA-688B-2469-5FC57475745A}"/>
              </a:ext>
            </a:extLst>
          </p:cNvPr>
          <p:cNvGraphicFramePr>
            <a:graphicFrameLocks noGrp="1"/>
          </p:cNvGraphicFramePr>
          <p:nvPr/>
        </p:nvGraphicFramePr>
        <p:xfrm>
          <a:off x="7639468" y="2951922"/>
          <a:ext cx="58378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3782">
                  <a:extLst>
                    <a:ext uri="{9D8B030D-6E8A-4147-A177-3AD203B41FA5}">
                      <a16:colId xmlns:a16="http://schemas.microsoft.com/office/drawing/2014/main" val="411836265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4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77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75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0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-0.817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946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F6BA9FF-AED1-B530-C338-AD5E3FC30F7A}"/>
                  </a:ext>
                </a:extLst>
              </p:cNvPr>
              <p:cNvSpPr txBox="1"/>
              <p:nvPr/>
            </p:nvSpPr>
            <p:spPr>
              <a:xfrm>
                <a:off x="7453650" y="2481778"/>
                <a:ext cx="1105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𝑆𝑖𝑚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F6BA9FF-AED1-B530-C338-AD5E3FC3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650" y="2481778"/>
                <a:ext cx="1105238" cy="307777"/>
              </a:xfrm>
              <a:prstGeom prst="rect">
                <a:avLst/>
              </a:prstGeom>
              <a:blipFill>
                <a:blip r:embed="rId5"/>
                <a:stretch>
                  <a:fillRect l="-4972" t="-1961" r="-77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1AE98957-23F2-337A-181E-F0B5830B3BA2}"/>
              </a:ext>
            </a:extLst>
          </p:cNvPr>
          <p:cNvSpPr/>
          <p:nvPr/>
        </p:nvSpPr>
        <p:spPr bwMode="auto">
          <a:xfrm>
            <a:off x="7270750" y="2838450"/>
            <a:ext cx="1187450" cy="84180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20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A1862-1C04-B933-EE40-DF8FA7C51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213F-A2CD-5642-95C7-D781E5C5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 for target user 3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2C126D9-D2B5-BF4C-C8EE-474E652E04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9850" y="3031203"/>
          <a:ext cx="1720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96">
                  <a:extLst>
                    <a:ext uri="{9D8B030D-6E8A-4147-A177-3AD203B41FA5}">
                      <a16:colId xmlns:a16="http://schemas.microsoft.com/office/drawing/2014/main" val="1123617082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572687681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2420127700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475895436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1618149287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3392044194"/>
                    </a:ext>
                  </a:extLst>
                </a:gridCol>
              </a:tblGrid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55955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0018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54378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995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8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828E8-3EE9-A145-E2D6-E062E3668E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39</a:t>
            </a:fld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85C271-05F7-1A1C-7009-770A5529F0E8}"/>
              </a:ext>
            </a:extLst>
          </p:cNvPr>
          <p:cNvSpPr txBox="1"/>
          <p:nvPr/>
        </p:nvSpPr>
        <p:spPr>
          <a:xfrm>
            <a:off x="1416049" y="30312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7FE49E-EE74-5C49-3E7E-3FEBD9B5BFD7}"/>
              </a:ext>
            </a:extLst>
          </p:cNvPr>
          <p:cNvSpPr txBox="1"/>
          <p:nvPr/>
        </p:nvSpPr>
        <p:spPr>
          <a:xfrm>
            <a:off x="1416049" y="343337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780DE4-0DD7-6870-DE7C-E9C7773BB0D8}"/>
              </a:ext>
            </a:extLst>
          </p:cNvPr>
          <p:cNvSpPr txBox="1"/>
          <p:nvPr/>
        </p:nvSpPr>
        <p:spPr>
          <a:xfrm>
            <a:off x="1416049" y="37719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44FD5B-30F8-6126-2C91-C025AC3388B8}"/>
              </a:ext>
            </a:extLst>
          </p:cNvPr>
          <p:cNvSpPr txBox="1"/>
          <p:nvPr/>
        </p:nvSpPr>
        <p:spPr>
          <a:xfrm>
            <a:off x="1416049" y="41252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1EC77A-3D31-C792-F494-EF899147B805}"/>
              </a:ext>
            </a:extLst>
          </p:cNvPr>
          <p:cNvSpPr txBox="1"/>
          <p:nvPr/>
        </p:nvSpPr>
        <p:spPr>
          <a:xfrm>
            <a:off x="1416049" y="44806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05331E-AEF6-E18A-8238-03E53D6D9DA2}"/>
              </a:ext>
            </a:extLst>
          </p:cNvPr>
          <p:cNvSpPr txBox="1"/>
          <p:nvPr/>
        </p:nvSpPr>
        <p:spPr>
          <a:xfrm>
            <a:off x="1759850" y="26618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68FC571-CD0E-60FA-B2C6-8C976E77DEC6}"/>
              </a:ext>
            </a:extLst>
          </p:cNvPr>
          <p:cNvSpPr txBox="1"/>
          <p:nvPr/>
        </p:nvSpPr>
        <p:spPr>
          <a:xfrm>
            <a:off x="2047108" y="2654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E5CF53-4CB6-3014-84F4-9248F0388441}"/>
              </a:ext>
            </a:extLst>
          </p:cNvPr>
          <p:cNvSpPr txBox="1"/>
          <p:nvPr/>
        </p:nvSpPr>
        <p:spPr>
          <a:xfrm>
            <a:off x="2334366" y="26526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E817DFE-23FC-71EA-1305-15AA8EDBEE99}"/>
              </a:ext>
            </a:extLst>
          </p:cNvPr>
          <p:cNvSpPr txBox="1"/>
          <p:nvPr/>
        </p:nvSpPr>
        <p:spPr>
          <a:xfrm>
            <a:off x="2621624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C9F67-D9E7-EF24-1A04-4A37CC4A7D48}"/>
              </a:ext>
            </a:extLst>
          </p:cNvPr>
          <p:cNvSpPr txBox="1"/>
          <p:nvPr/>
        </p:nvSpPr>
        <p:spPr>
          <a:xfrm>
            <a:off x="2908882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D7EF13-066E-A9CD-FB72-A73531222C0D}"/>
              </a:ext>
            </a:extLst>
          </p:cNvPr>
          <p:cNvSpPr txBox="1"/>
          <p:nvPr/>
        </p:nvSpPr>
        <p:spPr>
          <a:xfrm>
            <a:off x="3196140" y="26497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87859E-873A-A3EF-C15A-BB4A1D76AB2A}"/>
              </a:ext>
            </a:extLst>
          </p:cNvPr>
          <p:cNvSpPr txBox="1"/>
          <p:nvPr/>
        </p:nvSpPr>
        <p:spPr>
          <a:xfrm rot="16200000">
            <a:off x="853175" y="375993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User-IDs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79ED229-517F-5DB9-E504-3D2F6D84E2B4}"/>
              </a:ext>
            </a:extLst>
          </p:cNvPr>
          <p:cNvSpPr txBox="1"/>
          <p:nvPr/>
        </p:nvSpPr>
        <p:spPr>
          <a:xfrm>
            <a:off x="2260306" y="2358668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Item-IDs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ECF2316-644F-90EA-404B-AE023577119F}"/>
                  </a:ext>
                </a:extLst>
              </p:cNvPr>
              <p:cNvSpPr txBox="1"/>
              <p:nvPr/>
            </p:nvSpPr>
            <p:spPr>
              <a:xfrm>
                <a:off x="305841" y="3685941"/>
                <a:ext cx="696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ECF2316-644F-90EA-404B-AE023577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1" y="3685941"/>
                <a:ext cx="69698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41F280E-1021-AB1F-0F5D-8F0725D5CE7D}"/>
              </a:ext>
            </a:extLst>
          </p:cNvPr>
          <p:cNvSpPr txBox="1"/>
          <p:nvPr/>
        </p:nvSpPr>
        <p:spPr>
          <a:xfrm>
            <a:off x="4277653" y="1573750"/>
            <a:ext cx="44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Step 3: </a:t>
            </a:r>
            <a:r>
              <a:rPr lang="en-US" sz="1400" dirty="0">
                <a:solidFill>
                  <a:srgbClr val="C00000"/>
                </a:solidFill>
              </a:rPr>
              <a:t>calculate the estimated rating values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5BFE13F0-6AA1-BC84-EF4A-7ACD0C25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96" y="4294539"/>
            <a:ext cx="3526973" cy="914400"/>
          </a:xfrm>
          <a:prstGeom prst="rect">
            <a:avLst/>
          </a:prstGeom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8FC21742-30CF-3F7E-7F62-EAC87E6CA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411" y="2323386"/>
            <a:ext cx="2952483" cy="417668"/>
          </a:xfrm>
          <a:prstGeom prst="rect">
            <a:avLst/>
          </a:prstGeom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B3EA38EB-90C8-3F03-064E-01B8F4CE2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450" y="3269019"/>
            <a:ext cx="4952407" cy="50821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5971428-78B3-E596-24A8-139D1703CE6B}"/>
              </a:ext>
            </a:extLst>
          </p:cNvPr>
          <p:cNvSpPr txBox="1"/>
          <p:nvPr/>
        </p:nvSpPr>
        <p:spPr>
          <a:xfrm>
            <a:off x="1158948" y="5921514"/>
            <a:ext cx="6169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Prediction: </a:t>
            </a:r>
            <a:r>
              <a:rPr lang="en-US" sz="2000" i="1" dirty="0">
                <a:solidFill>
                  <a:srgbClr val="C00000"/>
                </a:solidFill>
              </a:rPr>
              <a:t>item 1 should be recommended to user 3.</a:t>
            </a:r>
          </a:p>
        </p:txBody>
      </p:sp>
    </p:spTree>
    <p:extLst>
      <p:ext uri="{BB962C8B-B14F-4D97-AF65-F5344CB8AC3E}">
        <p14:creationId xmlns:p14="http://schemas.microsoft.com/office/powerpoint/2010/main" val="338329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E675E-28DD-89E3-2966-1A65EE10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381000"/>
            <a:ext cx="7772400" cy="914400"/>
          </a:xfrm>
        </p:spPr>
        <p:txBody>
          <a:bodyPr/>
          <a:lstStyle/>
          <a:p>
            <a:r>
              <a:rPr lang="en-US" b="1" dirty="0"/>
              <a:t>What is Collaborative Filtering?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B9400-8B79-2BE2-372F-4990C9FE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2446506"/>
          </a:xfrm>
        </p:spPr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Collaborative filtering algorithms use the patterns of users' past interactions to recommend new items or predict ratings.</a:t>
            </a:r>
          </a:p>
          <a:p>
            <a:r>
              <a:rPr lang="en-US" b="1" dirty="0"/>
              <a:t>Key Insight:</a:t>
            </a:r>
            <a:r>
              <a:rPr lang="en-US" dirty="0"/>
              <a:t> "Users with similar preferences in the past are likely to have similar preferences in the future."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8E10C3-DEC2-BC48-82CD-3F57FBF36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78AAEB-52E4-ED9A-92E5-A5E0C50ED4A9}"/>
              </a:ext>
            </a:extLst>
          </p:cNvPr>
          <p:cNvSpPr/>
          <p:nvPr/>
        </p:nvSpPr>
        <p:spPr bwMode="auto">
          <a:xfrm>
            <a:off x="1113413" y="4635229"/>
            <a:ext cx="1238655" cy="475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Users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768FE1-2624-56A7-819F-2DAFADF635D7}"/>
              </a:ext>
            </a:extLst>
          </p:cNvPr>
          <p:cNvSpPr/>
          <p:nvPr/>
        </p:nvSpPr>
        <p:spPr bwMode="auto">
          <a:xfrm>
            <a:off x="3206886" y="4644956"/>
            <a:ext cx="1637489" cy="4750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Ratings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F856D0-31F9-7858-ADE0-9DB00526C6D1}"/>
              </a:ext>
            </a:extLst>
          </p:cNvPr>
          <p:cNvSpPr/>
          <p:nvPr/>
        </p:nvSpPr>
        <p:spPr bwMode="auto">
          <a:xfrm>
            <a:off x="5699193" y="4587401"/>
            <a:ext cx="2251548" cy="5706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alatino Linotype" pitchFamily="18" charset="0"/>
              </a:rPr>
              <a:t>Recommendations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3B79371-2F9E-EFD9-40F6-A7078BFD8FEE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2352068" y="4872747"/>
            <a:ext cx="854818" cy="972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E35BEC2-3FD7-AC7F-46BC-3FAD651E3CBA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 flipV="1">
            <a:off x="4844375" y="4872747"/>
            <a:ext cx="854818" cy="972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91003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9D58-8E9E-7BE7-BE77-528B5848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function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34CF-226B-A8AE-2CD2-D8DBF2C1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cosine on raw rating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Variation of raw cosine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48402-F669-7B49-F53E-AEB0A11A1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40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69301A-1A87-5554-B7A4-F7BE75D4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74" y="2176609"/>
            <a:ext cx="4915153" cy="8445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F5DB64-FF50-C455-BDA4-9CD4D156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17" y="4336330"/>
            <a:ext cx="4273770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16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87767-7FB1-CFBF-120E-383FF0B2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of Prediction function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0196C0E-5F64-6B04-415C-6747CB51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77" y="1851882"/>
            <a:ext cx="3702240" cy="80014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CB7ECD-330F-50C1-EE8C-87AAEB2881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41</a:t>
            </a:fld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B96F9E-C439-F139-C4BE-CFD666D29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55" y="3350858"/>
            <a:ext cx="2101958" cy="6286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AAF4EE-3ACB-B8AA-6F0C-904A6C9BF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268" y="3242902"/>
            <a:ext cx="3848298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0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8F89-BD39-4224-331A-28D686FB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session 4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3EC5DA-8262-739E-DC97-7A1C42B93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78D7A-62C4-433B-91AB-3E2E91559699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0CAECB-B49D-9EF4-24BC-F7204FC8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7" y="1542489"/>
            <a:ext cx="898332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98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18BA-6483-2D5D-67B9-E4C2C2F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the Long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2E7C-12C9-D958-2A7D-A3B8E480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395919"/>
          </a:xfrm>
        </p:spPr>
        <p:txBody>
          <a:bodyPr/>
          <a:lstStyle/>
          <a:p>
            <a:r>
              <a:rPr lang="en-US" dirty="0"/>
              <a:t>Highly popular items can affect similarity measures.</a:t>
            </a:r>
          </a:p>
          <a:p>
            <a:r>
              <a:rPr lang="en-US" dirty="0"/>
              <a:t>Their relative importance can be weighted in the similarity function, as follows: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910E8-C59B-3A04-40C4-34C3FF67D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43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4FC266-10C8-9C7A-FE23-931ABD76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1" y="2838420"/>
            <a:ext cx="2768742" cy="590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53043E1-0050-73DB-E08E-CA80664FD4BC}"/>
                  </a:ext>
                </a:extLst>
              </p:cNvPr>
              <p:cNvSpPr txBox="1"/>
              <p:nvPr/>
            </p:nvSpPr>
            <p:spPr>
              <a:xfrm>
                <a:off x="2814536" y="3878094"/>
                <a:ext cx="3525902" cy="604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total number of users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users that rated item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53043E1-0050-73DB-E08E-CA80664FD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36" y="3878094"/>
                <a:ext cx="3525902" cy="604589"/>
              </a:xfrm>
              <a:prstGeom prst="rect">
                <a:avLst/>
              </a:prstGeom>
              <a:blipFill>
                <a:blip r:embed="rId3"/>
                <a:stretch>
                  <a:fillRect t="-3030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E35DECCB-932A-3625-9738-CE41342D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32" y="4931777"/>
            <a:ext cx="6559887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84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5A4D-61C7-71BA-5715-0BA7A881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Neighborhood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F8F60-0050-969B-2594-61F2BDEBC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Peer groups are constructed in terms of items (columns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b="1" dirty="0"/>
                  <a:t>Step 1</a:t>
                </a:r>
                <a:r>
                  <a:rPr lang="en-US" dirty="0"/>
                  <a:t>: mean-centered each row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to remove user-specific bias.</a:t>
                </a:r>
              </a:p>
              <a:p>
                <a:r>
                  <a:rPr lang="en-US" b="1" dirty="0"/>
                  <a:t>Step 2</a:t>
                </a:r>
                <a:r>
                  <a:rPr lang="en-US" dirty="0"/>
                  <a:t>: calculate the average rating of each item.</a:t>
                </a:r>
              </a:p>
              <a:p>
                <a:r>
                  <a:rPr lang="en-US" b="1" dirty="0"/>
                  <a:t>Step 3</a:t>
                </a:r>
                <a:r>
                  <a:rPr lang="en-US" dirty="0"/>
                  <a:t>: calculate the similarity between items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indices of the set of users who have specified ratings for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F8F60-0050-969B-2594-61F2BDEBC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BE7-A240-86A7-F0CF-6D1A879F0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44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326414-9385-45AD-AA71-40589A57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46" y="4777677"/>
            <a:ext cx="4997707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82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1AE8E-35B3-3359-6B0D-8CF7C920B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8F41-B759-A357-F96E-08670887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Neighborhood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9858-A9AD-D071-73B1-55740268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</a:t>
            </a:r>
            <a:r>
              <a:rPr lang="en-US" dirty="0"/>
              <a:t>: calculate the prediction based on the top-k most similar items.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B55BC-2642-DC99-7740-0AA418253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45</a:t>
            </a:fld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ECE242-2F01-E6D4-78D2-CAA31E0A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37" y="3170659"/>
            <a:ext cx="4350126" cy="8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31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E5DB0-2FB8-4D2E-A5D2-B14714D7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3" y="209144"/>
            <a:ext cx="7772400" cy="914400"/>
          </a:xfrm>
        </p:spPr>
        <p:txBody>
          <a:bodyPr/>
          <a:lstStyle/>
          <a:p>
            <a:r>
              <a:rPr lang="en-US" dirty="0"/>
              <a:t>Example: predict for target user 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67DF89-4B9F-110C-E59E-A0CB2ABA18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46</a:t>
            </a:fld>
            <a:endParaRPr lang="en-GB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941AEA7-0465-10E3-D14C-4E928F857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752675"/>
              </p:ext>
            </p:extLst>
          </p:nvPr>
        </p:nvGraphicFramePr>
        <p:xfrm>
          <a:off x="1796099" y="1659017"/>
          <a:ext cx="1720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96">
                  <a:extLst>
                    <a:ext uri="{9D8B030D-6E8A-4147-A177-3AD203B41FA5}">
                      <a16:colId xmlns:a16="http://schemas.microsoft.com/office/drawing/2014/main" val="1123617082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572687681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2420127700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475895436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1618149287"/>
                    </a:ext>
                  </a:extLst>
                </a:gridCol>
                <a:gridCol w="286696">
                  <a:extLst>
                    <a:ext uri="{9D8B030D-6E8A-4147-A177-3AD203B41FA5}">
                      <a16:colId xmlns:a16="http://schemas.microsoft.com/office/drawing/2014/main" val="3392044194"/>
                    </a:ext>
                  </a:extLst>
                </a:gridCol>
              </a:tblGrid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55955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0018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54378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99952"/>
                  </a:ext>
                </a:extLst>
              </a:tr>
              <a:tr h="2618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815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B13D201-63C6-6790-C32E-58C586C5D938}"/>
              </a:ext>
            </a:extLst>
          </p:cNvPr>
          <p:cNvSpPr txBox="1"/>
          <p:nvPr/>
        </p:nvSpPr>
        <p:spPr>
          <a:xfrm>
            <a:off x="1452298" y="165901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D05C8F-D4F9-96E3-00AF-B3A57C832FAD}"/>
              </a:ext>
            </a:extLst>
          </p:cNvPr>
          <p:cNvSpPr txBox="1"/>
          <p:nvPr/>
        </p:nvSpPr>
        <p:spPr>
          <a:xfrm>
            <a:off x="1452298" y="20611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F43BF1-43C5-F637-6BEB-525CA502E495}"/>
              </a:ext>
            </a:extLst>
          </p:cNvPr>
          <p:cNvSpPr txBox="1"/>
          <p:nvPr/>
        </p:nvSpPr>
        <p:spPr>
          <a:xfrm>
            <a:off x="1452298" y="23997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7A0097C-ADD7-53D1-3872-AEC062A93F00}"/>
              </a:ext>
            </a:extLst>
          </p:cNvPr>
          <p:cNvSpPr txBox="1"/>
          <p:nvPr/>
        </p:nvSpPr>
        <p:spPr>
          <a:xfrm>
            <a:off x="1452298" y="27530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8EA735-EAE1-F056-A399-2A604F8387D3}"/>
              </a:ext>
            </a:extLst>
          </p:cNvPr>
          <p:cNvSpPr txBox="1"/>
          <p:nvPr/>
        </p:nvSpPr>
        <p:spPr>
          <a:xfrm>
            <a:off x="1452298" y="31084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A49FD5-16EF-2619-D2AD-A90A0F833343}"/>
              </a:ext>
            </a:extLst>
          </p:cNvPr>
          <p:cNvSpPr txBox="1"/>
          <p:nvPr/>
        </p:nvSpPr>
        <p:spPr>
          <a:xfrm>
            <a:off x="1796099" y="12897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716944A-3369-0A79-F281-73C665D0C37A}"/>
              </a:ext>
            </a:extLst>
          </p:cNvPr>
          <p:cNvSpPr txBox="1"/>
          <p:nvPr/>
        </p:nvSpPr>
        <p:spPr>
          <a:xfrm>
            <a:off x="2083357" y="128247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731AC5-4D80-9E77-F6EE-953BFF918154}"/>
              </a:ext>
            </a:extLst>
          </p:cNvPr>
          <p:cNvSpPr txBox="1"/>
          <p:nvPr/>
        </p:nvSpPr>
        <p:spPr>
          <a:xfrm>
            <a:off x="2370615" y="1280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75B196-8AB6-58EB-593E-570E817CDA7E}"/>
              </a:ext>
            </a:extLst>
          </p:cNvPr>
          <p:cNvSpPr txBox="1"/>
          <p:nvPr/>
        </p:nvSpPr>
        <p:spPr>
          <a:xfrm>
            <a:off x="2657873" y="12776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6AE36B-D101-5852-7895-B8BB6D8F65C2}"/>
              </a:ext>
            </a:extLst>
          </p:cNvPr>
          <p:cNvSpPr txBox="1"/>
          <p:nvPr/>
        </p:nvSpPr>
        <p:spPr>
          <a:xfrm>
            <a:off x="2945131" y="12776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7FB7B2-AACC-685C-0851-230F1371B0B8}"/>
              </a:ext>
            </a:extLst>
          </p:cNvPr>
          <p:cNvSpPr txBox="1"/>
          <p:nvPr/>
        </p:nvSpPr>
        <p:spPr>
          <a:xfrm>
            <a:off x="3232389" y="12776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CD4F3A-BE09-617B-649E-E97F7771823E}"/>
              </a:ext>
            </a:extLst>
          </p:cNvPr>
          <p:cNvSpPr txBox="1"/>
          <p:nvPr/>
        </p:nvSpPr>
        <p:spPr>
          <a:xfrm rot="16200000">
            <a:off x="889424" y="2387751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User-IDs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E57B37-9128-D573-25CD-BE7F45D2EA80}"/>
              </a:ext>
            </a:extLst>
          </p:cNvPr>
          <p:cNvSpPr txBox="1"/>
          <p:nvPr/>
        </p:nvSpPr>
        <p:spPr>
          <a:xfrm>
            <a:off x="2296555" y="98648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Item-IDs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0FCA09A-E832-EB71-2C63-FFFBFFB249F5}"/>
                  </a:ext>
                </a:extLst>
              </p:cNvPr>
              <p:cNvSpPr txBox="1"/>
              <p:nvPr/>
            </p:nvSpPr>
            <p:spPr>
              <a:xfrm>
                <a:off x="342090" y="2313755"/>
                <a:ext cx="696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0FCA09A-E832-EB71-2C63-FFFBFFB24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0" y="2313755"/>
                <a:ext cx="69698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n 34">
            <a:extLst>
              <a:ext uri="{FF2B5EF4-FFF2-40B4-BE49-F238E27FC236}">
                <a16:creationId xmlns:a16="http://schemas.microsoft.com/office/drawing/2014/main" id="{7A317361-47E8-0C97-D03F-883469D0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74"/>
          <a:stretch/>
        </p:blipFill>
        <p:spPr>
          <a:xfrm>
            <a:off x="1939728" y="3767599"/>
            <a:ext cx="5829600" cy="275702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44EB2AB0-B731-566E-9945-F8DF77AC5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609" y="1851816"/>
            <a:ext cx="2959252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9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868B-F4F8-7484-6DC3-B8193688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User-based </a:t>
            </a:r>
            <a:r>
              <a:rPr lang="en-US" i="1" dirty="0"/>
              <a:t>vs</a:t>
            </a:r>
            <a:r>
              <a:rPr lang="en-US" dirty="0"/>
              <a:t> Item-based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0462-1CB8-4272-9276-86022FFF0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86550" y="6524625"/>
            <a:ext cx="2133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01E0E74-50B6-4764-B348-E181B45213A1}" type="slidenum">
              <a:rPr lang="en-GB" smtClean="0"/>
              <a:pPr>
                <a:spcAft>
                  <a:spcPts val="600"/>
                </a:spcAft>
                <a:defRPr/>
              </a:pPr>
              <a:t>47</a:t>
            </a:fld>
            <a:endParaRPr lang="en-GB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C6DFDA5-35C4-2728-94D0-647999E2D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738416"/>
              </p:ext>
            </p:extLst>
          </p:nvPr>
        </p:nvGraphicFramePr>
        <p:xfrm>
          <a:off x="685800" y="12954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449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96E-3031-7BAB-79AA-73D17040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Explainability of item-based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558D-C32C-B7C8-06AD-2CDD6A5E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2651"/>
            <a:ext cx="7772400" cy="1567441"/>
          </a:xfrm>
        </p:spPr>
        <p:txBody>
          <a:bodyPr/>
          <a:lstStyle/>
          <a:p>
            <a:r>
              <a:rPr lang="en-US" dirty="0"/>
              <a:t>Item-based methods allow to explain the predictions.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A041F-AC7F-CC02-741B-1745E6CC64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48</a:t>
            </a:fld>
            <a:endParaRPr lang="en-GB" dirty="0"/>
          </a:p>
        </p:txBody>
      </p:sp>
      <p:pic>
        <p:nvPicPr>
          <p:cNvPr id="1026" name="Picture 2" descr="Metflix: Because You Watched X. Where are we at? | by Mohtadi Ben Fraj |  HackerNoon.com | Medium">
            <a:extLst>
              <a:ext uri="{FF2B5EF4-FFF2-40B4-BE49-F238E27FC236}">
                <a16:creationId xmlns:a16="http://schemas.microsoft.com/office/drawing/2014/main" id="{769CC9E0-C2C4-1B01-8F04-66801CA2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3" y="3118882"/>
            <a:ext cx="4828374" cy="256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80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9AFB-63FE-B27D-F8F4-E42283C9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0365-DEAE-5D75-687C-EE5C841F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2020368"/>
          </a:xfrm>
        </p:spPr>
        <p:txBody>
          <a:bodyPr/>
          <a:lstStyle/>
          <a:p>
            <a:r>
              <a:rPr lang="en-US" dirty="0"/>
              <a:t>Computational complexity in the offline phase: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B653-4021-414D-D8C1-829E3A6DB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31188-53E7-E08F-4D08-F432AC8D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51"/>
          <a:stretch/>
        </p:blipFill>
        <p:spPr>
          <a:xfrm>
            <a:off x="3814317" y="2367184"/>
            <a:ext cx="1190625" cy="329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BA9ACE-368D-1B12-1CE8-CA3255DB705B}"/>
                  </a:ext>
                </a:extLst>
              </p:cNvPr>
              <p:cNvSpPr txBox="1"/>
              <p:nvPr/>
            </p:nvSpPr>
            <p:spPr>
              <a:xfrm>
                <a:off x="3530221" y="3069547"/>
                <a:ext cx="17588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users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BA9ACE-368D-1B12-1CE8-CA3255DB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221" y="3069547"/>
                <a:ext cx="1758815" cy="246221"/>
              </a:xfrm>
              <a:prstGeom prst="rect">
                <a:avLst/>
              </a:prstGeom>
              <a:blipFill>
                <a:blip r:embed="rId3"/>
                <a:stretch>
                  <a:fillRect l="-2768" t="-27500" r="-48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02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F8B0F-4ECC-47C0-B8DB-3DDEAAC8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Neighborhood-Based Methods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3EB9F-B153-FEAE-CB2E-FC1A65AB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9954"/>
            <a:ext cx="7772400" cy="2446506"/>
          </a:xfrm>
        </p:spPr>
        <p:txBody>
          <a:bodyPr/>
          <a:lstStyle/>
          <a:p>
            <a:r>
              <a:rPr lang="en-US" b="1" dirty="0"/>
              <a:t>Key Concept:</a:t>
            </a:r>
            <a:r>
              <a:rPr lang="en-US" dirty="0"/>
              <a:t> Neighborhood-based collaborative filtering (memory-based algorithms) leverages similarity among users or items.</a:t>
            </a:r>
          </a:p>
          <a:p>
            <a:r>
              <a:rPr lang="en-US" b="1" dirty="0"/>
              <a:t>Two Main Types: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User-Based Collaborative Filtering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Item-Based Collaborative Filtering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F7940F-DDA3-C55E-610E-5C910C92A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C58FD0-D76C-E0D9-7F8E-295C8BAB8DB0}"/>
              </a:ext>
            </a:extLst>
          </p:cNvPr>
          <p:cNvSpPr/>
          <p:nvPr/>
        </p:nvSpPr>
        <p:spPr bwMode="auto">
          <a:xfrm>
            <a:off x="2308705" y="4243185"/>
            <a:ext cx="1932561" cy="1971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User-based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CF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9BCDA1C-D3EF-0F8D-68B0-76D61C4EC873}"/>
              </a:ext>
            </a:extLst>
          </p:cNvPr>
          <p:cNvSpPr/>
          <p:nvPr/>
        </p:nvSpPr>
        <p:spPr bwMode="auto">
          <a:xfrm>
            <a:off x="4241266" y="4239943"/>
            <a:ext cx="1932561" cy="19714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Item-based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CF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62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DBBD2-E62F-F5DD-44B0-64ECF5436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93F7-05AE-BAC5-FDE1-627AEA9C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50" y="2612876"/>
            <a:ext cx="8065094" cy="914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Neighborhood-Based Collaborative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Filtering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Dimensionality Reduction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1E7A8-9891-A00F-E2B3-B2E4CB27C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568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296F-2AF9-8BB3-3985-F6BB4B19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and neighborhood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4BF6-4C05-D53D-E19B-C9F7764D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9158"/>
            <a:ext cx="7772400" cy="4767841"/>
          </a:xfrm>
        </p:spPr>
        <p:txBody>
          <a:bodyPr/>
          <a:lstStyle/>
          <a:p>
            <a:r>
              <a:rPr lang="en-US" dirty="0"/>
              <a:t>Dimensionality reduction can improve neighborhood models in quality and efficiency.</a:t>
            </a:r>
          </a:p>
          <a:p>
            <a:r>
              <a:rPr lang="en-US" dirty="0"/>
              <a:t>The similarity can be computed in terms of the </a:t>
            </a:r>
            <a:r>
              <a:rPr lang="en-US" i="1" dirty="0"/>
              <a:t>latent vectors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F206-7F4F-5430-3955-99FA7E557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309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096CA-B51A-9158-0806-8FFBE074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D2EF-B223-2D05-531C-A1D0295D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and neighborhood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38D6D-21E9-613D-1A98-6D0E680BC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26079"/>
                <a:ext cx="7772400" cy="4815467"/>
              </a:xfrm>
            </p:spPr>
            <p:txBody>
              <a:bodyPr/>
              <a:lstStyle/>
              <a:p>
                <a:r>
                  <a:rPr lang="en-US" dirty="0"/>
                  <a:t>Algorithm:</a:t>
                </a:r>
              </a:p>
              <a:p>
                <a:pPr lvl="1"/>
                <a:r>
                  <a:rPr lang="en-US" b="1" dirty="0"/>
                  <a:t>Step 1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by replacing missing entries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with the mean of each row or column. </a:t>
                </a:r>
              </a:p>
              <a:p>
                <a:pPr lvl="1"/>
                <a:r>
                  <a:rPr lang="en-US" b="1" dirty="0"/>
                  <a:t>Step 2</a:t>
                </a:r>
                <a:r>
                  <a:rPr lang="en-US" dirty="0"/>
                  <a:t>: compute the similarity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Step 3</a:t>
                </a:r>
                <a:r>
                  <a:rPr lang="en-US" dirty="0"/>
                  <a:t>: use SVD to diagonalize the similarity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/>
                  <a:t>Step 4: </a:t>
                </a:r>
                <a:r>
                  <a:rPr lang="en-US" dirty="0"/>
                  <a:t>select the top-d largest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Step 5</a:t>
                </a:r>
                <a:r>
                  <a:rPr lang="en-US" dirty="0"/>
                  <a:t>: the low dimensional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38D6D-21E9-613D-1A98-6D0E680BC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26079"/>
                <a:ext cx="7772400" cy="4815467"/>
              </a:xfrm>
              <a:blipFill>
                <a:blip r:embed="rId2"/>
                <a:stretch>
                  <a:fillRect l="-1490" t="-1899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ABFDB-B4A5-3051-D732-0A08FED87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7DA93B-F935-BB2B-495B-CE43BF4CFBE1}"/>
                  </a:ext>
                </a:extLst>
              </p:cNvPr>
              <p:cNvSpPr txBox="1"/>
              <p:nvPr/>
            </p:nvSpPr>
            <p:spPr>
              <a:xfrm>
                <a:off x="4157962" y="3785301"/>
                <a:ext cx="11541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7DA93B-F935-BB2B-495B-CE43BF4CF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62" y="3785301"/>
                <a:ext cx="1154162" cy="307777"/>
              </a:xfrm>
              <a:prstGeom prst="rect">
                <a:avLst/>
              </a:prstGeom>
              <a:blipFill>
                <a:blip r:embed="rId3"/>
                <a:stretch>
                  <a:fillRect l="-4233" t="-4000" r="-158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59DEC1-8657-00EC-A20A-2300BB5096EF}"/>
                  </a:ext>
                </a:extLst>
              </p:cNvPr>
              <p:cNvSpPr txBox="1"/>
              <p:nvPr/>
            </p:nvSpPr>
            <p:spPr>
              <a:xfrm>
                <a:off x="2085173" y="4505347"/>
                <a:ext cx="50953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that contains the orthonormal eigenvector matrix of 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59DEC1-8657-00EC-A20A-2300BB509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173" y="4505347"/>
                <a:ext cx="5095306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266F-1C03-7430-1550-29F2CC5E703C}"/>
                  </a:ext>
                </a:extLst>
              </p:cNvPr>
              <p:cNvSpPr txBox="1"/>
              <p:nvPr/>
            </p:nvSpPr>
            <p:spPr>
              <a:xfrm>
                <a:off x="2085173" y="4813124"/>
                <a:ext cx="445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diagonal matrix that contains the eigenvalues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266F-1C03-7430-1550-29F2CC5E7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173" y="4813124"/>
                <a:ext cx="4456028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CCD6586-726A-220A-257F-48373C67F9A8}"/>
              </a:ext>
            </a:extLst>
          </p:cNvPr>
          <p:cNvSpPr txBox="1"/>
          <p:nvPr/>
        </p:nvSpPr>
        <p:spPr>
          <a:xfrm>
            <a:off x="1251291" y="6155293"/>
            <a:ext cx="52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</a:rPr>
              <a:t>Each user is now represented as a d-dimensional vector</a:t>
            </a:r>
          </a:p>
        </p:txBody>
      </p:sp>
    </p:spTree>
    <p:extLst>
      <p:ext uri="{BB962C8B-B14F-4D97-AF65-F5344CB8AC3E}">
        <p14:creationId xmlns:p14="http://schemas.microsoft.com/office/powerpoint/2010/main" val="3347138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9263D-9598-37F3-7E3C-2FE6BC569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7B0C-BB70-646D-C053-388E767B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33699"/>
            <a:ext cx="7772400" cy="914400"/>
          </a:xfrm>
        </p:spPr>
        <p:txBody>
          <a:bodyPr/>
          <a:lstStyle/>
          <a:p>
            <a:r>
              <a:rPr lang="en-US" dirty="0"/>
              <a:t>Dimensionality reduction and neighborhood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57C07-21E1-7D80-4C8E-216311CDD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709158"/>
                <a:ext cx="7772400" cy="4815467"/>
              </a:xfrm>
            </p:spPr>
            <p:txBody>
              <a:bodyPr/>
              <a:lstStyle/>
              <a:p>
                <a:r>
                  <a:rPr lang="en-US" dirty="0"/>
                  <a:t>Algorithm:</a:t>
                </a:r>
              </a:p>
              <a:p>
                <a:pPr lvl="1"/>
                <a:r>
                  <a:rPr lang="en-US" b="1" dirty="0"/>
                  <a:t>Step 6</a:t>
                </a:r>
                <a:r>
                  <a:rPr lang="en-US" dirty="0"/>
                  <a:t>: use the reduced vector to determine peer users to target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Step 7</a:t>
                </a:r>
                <a:r>
                  <a:rPr lang="en-US" dirty="0"/>
                  <a:t>: Predict ratings based on closest users.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57C07-21E1-7D80-4C8E-216311CDD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709158"/>
                <a:ext cx="7772400" cy="4815467"/>
              </a:xfrm>
              <a:blipFill>
                <a:blip r:embed="rId2"/>
                <a:stretch>
                  <a:fillRect l="-1412" t="-1772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C7F25-3517-52B4-748A-324040DCED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53</a:t>
            </a:fld>
            <a:endParaRPr lang="en-GB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064AD8A-2A19-4FAB-4E4E-16AF64B4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17" y="3794416"/>
            <a:ext cx="5828511" cy="5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10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B5026-7F69-35EA-7E47-A65CE55D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357F-5328-A758-9939-510FD8EC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33699"/>
            <a:ext cx="7772400" cy="914400"/>
          </a:xfrm>
        </p:spPr>
        <p:txBody>
          <a:bodyPr/>
          <a:lstStyle/>
          <a:p>
            <a:r>
              <a:rPr lang="en-US" dirty="0"/>
              <a:t>Dimensionality reduction and neighborhood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A9EA-1F47-FC20-CBF8-9C1AF381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709158"/>
            <a:ext cx="7772400" cy="4815467"/>
          </a:xfrm>
        </p:spPr>
        <p:txBody>
          <a:bodyPr/>
          <a:lstStyle/>
          <a:p>
            <a:r>
              <a:rPr lang="en-US" dirty="0"/>
              <a:t>Alternative Algorithm: Truncated SVD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A8F4E-9F4B-1693-FE23-62844C93B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4B4DC-1FE6-30B8-D0BF-85204AE9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09" y="3089616"/>
            <a:ext cx="1428570" cy="3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82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61FF1-6411-0640-F7F0-0DC778436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5A71-3195-B40F-6379-D7BB8B43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50" y="2612876"/>
            <a:ext cx="8065094" cy="914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Neighborhood-Based Collaborative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Filtering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A Regression Modelling view of Neighborhood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BF3A-7303-80A3-8BD4-4973BA038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823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66AA-394A-DD7A-BCBC-B03DF722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51EB-DFD3-B3EB-5420-BE54B4D4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Idea: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Neighborhood methods predict ratings as </a:t>
            </a:r>
            <a:r>
              <a:rPr lang="en-US" b="1" dirty="0"/>
              <a:t>linear functions </a:t>
            </a:r>
            <a:r>
              <a:rPr lang="en-US" dirty="0"/>
              <a:t>of: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Ratings of the same item by neighboring users (user-based methods).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Ratings of the same user on neighboring items (item-based methods).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 these methods to linear regression models and discuss their heuristic nature.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9243-2B13-8BF1-1161-FD59B98C7A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87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38CD-F7AB-FCC6-AB89-03EFBC0E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User-Based Neighborhood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4E78-CF48-5149-97B2-D33189A2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Prediction Function: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Weighted linear combination of ratings for the same item.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Peer rating set 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Contains the nearest users to user who rated item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Heuristic weights: User-user similarities.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B71A8-4432-BAEE-7EE2-637ED3D24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0D5ED-AA2E-1CD3-E59A-200E458E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62" y="1825552"/>
            <a:ext cx="3620276" cy="6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44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777C-AA69-3A15-1737-60FFB79D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Item-Based Neighborhood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6153-B54F-1BE9-CD31-9380F1D6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Prediction Function: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Weighted linear combination of ratings for the same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Item set 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Contains the closest items to item rated by user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Heuristic weights: Item-item similarities.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12D60-2ADB-14CE-5D23-3A627AEC2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D03D6-116F-B72F-AED4-4B7175C8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46" y="1788430"/>
            <a:ext cx="3472708" cy="7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29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72A6-C3BB-64B9-8DFC-ECFDFD8F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Heuristic vs. Regression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4788-FB59-DDF6-4A57-36A45FB4E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86550" y="6524625"/>
            <a:ext cx="2133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01E0E74-50B6-4764-B348-E181B45213A1}" type="slidenum">
              <a:rPr lang="en-GB" smtClean="0"/>
              <a:pPr>
                <a:spcAft>
                  <a:spcPts val="600"/>
                </a:spcAft>
                <a:defRPr/>
              </a:pPr>
              <a:t>59</a:t>
            </a:fld>
            <a:endParaRPr lang="en-GB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71B2E9B-C575-C263-431C-BCD3A5A1A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89871"/>
              </p:ext>
            </p:extLst>
          </p:nvPr>
        </p:nvGraphicFramePr>
        <p:xfrm>
          <a:off x="685800" y="12954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06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676B5-CB29-9E5C-AE8E-BF7F3F13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User-Based Collaborative Filtering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2F404-0E4F-39F7-573D-50E56F5A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23" y="1447800"/>
            <a:ext cx="7772400" cy="5181600"/>
          </a:xfrm>
        </p:spPr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Recommendations are based on the ratings provided by users who are similar to a target user.</a:t>
            </a:r>
          </a:p>
          <a:p>
            <a:r>
              <a:rPr lang="en-US" b="1" dirty="0"/>
              <a:t>Steps: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Identify users similar to the target user ("peer group").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Compute predicted ratings as a weighted average of the peer group’s ratings.</a:t>
            </a:r>
          </a:p>
          <a:p>
            <a:r>
              <a:rPr lang="en-US" b="1" dirty="0"/>
              <a:t>Example:</a:t>
            </a:r>
            <a:r>
              <a:rPr lang="en-US" dirty="0"/>
              <a:t> User A likes Item 1 and Item 2. Similar users who like these items also like Item 3. Thus, Item 3 is recommended to User A.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6C173-0D55-F88D-5CB3-982CBA15C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8628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F396-1511-037E-46B2-FE9FD453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Observations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F2DB-BA9E-276A-A4B2-AE3A5FCF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User-Based Models: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rating = linear combination of ratings in the same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Item-Based Models: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rating = linear combination of ratings in the same row.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Neighborhood-based models = heuristic variants of linear regression models.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F7C78-F7DF-3EC0-E073-EB95DF5C9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08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61A0-6A0A-0BEC-FDCF-4AF4D240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Nearest Neighbor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2A95D-A10F-EAC0-5745-45A16AA0B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80972"/>
                <a:ext cx="7772400" cy="1606609"/>
              </a:xfrm>
            </p:spPr>
            <p:txBody>
              <a:bodyPr/>
              <a:lstStyle/>
              <a:p>
                <a:r>
                  <a:rPr lang="en-US" dirty="0"/>
                  <a:t>We can replace the similarity coefficient with the unknown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</m:sup>
                    </m:sSubSup>
                  </m:oMath>
                </a14:m>
                <a:r>
                  <a:rPr lang="en-US" dirty="0"/>
                  <a:t> to model the predicted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𝑢𝑗</m:t>
                        </m:r>
                      </m:sub>
                    </m:sSub>
                  </m:oMath>
                </a14:m>
                <a:r>
                  <a:rPr lang="en-US" dirty="0"/>
                  <a:t> of target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as follow: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2A95D-A10F-EAC0-5745-45A16AA0B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80972"/>
                <a:ext cx="7772400" cy="1606609"/>
              </a:xfrm>
              <a:blipFill>
                <a:blip r:embed="rId2"/>
                <a:stretch>
                  <a:fillRect l="-1490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05492-A741-4E04-6C89-E5CD4850D3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7D87F-277C-A325-EFF1-C88A4067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22" y="3187581"/>
            <a:ext cx="3352133" cy="6531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F2A35-79D6-8BFF-EE96-C761D15403C1}"/>
              </a:ext>
            </a:extLst>
          </p:cNvPr>
          <p:cNvCxnSpPr/>
          <p:nvPr/>
        </p:nvCxnSpPr>
        <p:spPr bwMode="auto">
          <a:xfrm flipV="1">
            <a:off x="3939611" y="3840780"/>
            <a:ext cx="273466" cy="3722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50FCB8-7322-1A94-313A-3C3ACD7993C4}"/>
              </a:ext>
            </a:extLst>
          </p:cNvPr>
          <p:cNvSpPr txBox="1"/>
          <p:nvPr/>
        </p:nvSpPr>
        <p:spPr>
          <a:xfrm>
            <a:off x="2867941" y="4341544"/>
            <a:ext cx="381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Neighbors still needs to be determined using Pearson</a:t>
            </a:r>
          </a:p>
        </p:txBody>
      </p:sp>
    </p:spTree>
    <p:extLst>
      <p:ext uri="{BB962C8B-B14F-4D97-AF65-F5344CB8AC3E}">
        <p14:creationId xmlns:p14="http://schemas.microsoft.com/office/powerpoint/2010/main" val="3045641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1A872-8A40-8A89-4D04-AADD034B0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FCCF-AEB3-234A-0FF1-47518A39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Nearest Neighbor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330A-BCBB-B299-1F2A-3DC27234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0972"/>
            <a:ext cx="7772400" cy="1606609"/>
          </a:xfrm>
        </p:spPr>
        <p:txBody>
          <a:bodyPr/>
          <a:lstStyle/>
          <a:p>
            <a:r>
              <a:rPr lang="en-US" dirty="0"/>
              <a:t>The least-squares objective function for the </a:t>
            </a:r>
            <a:r>
              <a:rPr lang="en-US" i="1" dirty="0" err="1"/>
              <a:t>u</a:t>
            </a:r>
            <a:r>
              <a:rPr lang="en-US" dirty="0" err="1"/>
              <a:t>th</a:t>
            </a:r>
            <a:r>
              <a:rPr lang="en-US" dirty="0"/>
              <a:t> user can be stated as the sum of the squares of the errors in predicting each item in </a:t>
            </a:r>
            <a:r>
              <a:rPr lang="en-US" i="1" dirty="0" err="1"/>
              <a:t>Iu</a:t>
            </a:r>
            <a:r>
              <a:rPr lang="en-US" i="1" dirty="0"/>
              <a:t> </a:t>
            </a:r>
            <a:r>
              <a:rPr lang="en-US" dirty="0"/>
              <a:t>with the </a:t>
            </a:r>
            <a:r>
              <a:rPr lang="en-US" i="1" dirty="0"/>
              <a:t>k </a:t>
            </a:r>
            <a:r>
              <a:rPr lang="en-US" dirty="0"/>
              <a:t>nearest neighbors of the user in a formal regression model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6BA51-CB37-110C-791E-9E154D49B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43153-2EA6-F8B0-5C58-8C9E6D48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44" y="3429000"/>
            <a:ext cx="6742365" cy="1753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DC5AB-1C35-048A-E539-0090863E8411}"/>
              </a:ext>
            </a:extLst>
          </p:cNvPr>
          <p:cNvSpPr txBox="1"/>
          <p:nvPr/>
        </p:nvSpPr>
        <p:spPr>
          <a:xfrm>
            <a:off x="2495372" y="5956418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Least-square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395100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0C58A-4BAB-6615-5082-6476D938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40B-964F-2B22-5F1D-DCBA483A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Nearest Neighbor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FC2-9810-C496-7060-E40B6848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0972"/>
            <a:ext cx="7772400" cy="1606609"/>
          </a:xfrm>
        </p:spPr>
        <p:txBody>
          <a:bodyPr/>
          <a:lstStyle/>
          <a:p>
            <a:r>
              <a:rPr lang="en-US" dirty="0"/>
              <a:t>The loss can be also calculated over all the users: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67F3-16BA-B438-12A9-CF1C57FE2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74C25-697B-2577-044E-55502295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39" y="2580118"/>
            <a:ext cx="5889122" cy="848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4D9B4-13D9-30F9-A875-5FC14749D36B}"/>
              </a:ext>
            </a:extLst>
          </p:cNvPr>
          <p:cNvSpPr txBox="1"/>
          <p:nvPr/>
        </p:nvSpPr>
        <p:spPr>
          <a:xfrm>
            <a:off x="2680296" y="5964964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Least-square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595568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49FE-3524-A484-159F-CA9235E8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E853-A8F9-57BA-D03E-1A490AB4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627262"/>
          </a:xfrm>
        </p:spPr>
        <p:txBody>
          <a:bodyPr/>
          <a:lstStyle/>
          <a:p>
            <a:r>
              <a:rPr lang="en-US" dirty="0"/>
              <a:t>Separate user- and item- specific bias from the approximation. </a:t>
            </a:r>
          </a:p>
          <a:p>
            <a:r>
              <a:rPr lang="en-US" dirty="0"/>
              <a:t>Also, adjust the contribution of each neighbor by the size of the neighborhood (heuristic).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7F3BA-A47B-3DEB-E15D-67E0B3385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9A17C-E5D6-271B-37F1-9E232F4C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27" y="3926389"/>
            <a:ext cx="5730757" cy="7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8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FF14-34FC-A753-752A-F451523C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Nearest Neighbor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4B6E-76F4-B19C-DAF0-C405FA2D5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2840764"/>
          </a:xfrm>
        </p:spPr>
        <p:txBody>
          <a:bodyPr/>
          <a:lstStyle/>
          <a:p>
            <a:r>
              <a:rPr lang="en-US" dirty="0"/>
              <a:t>One can replace the (normalized) similarity coefficient </a:t>
            </a:r>
            <a:r>
              <a:rPr lang="en-US" i="1" dirty="0" err="1"/>
              <a:t>AdjustedCosine</a:t>
            </a:r>
            <a:r>
              <a:rPr lang="en-US" i="1" dirty="0"/>
              <a:t>(j, t) </a:t>
            </a:r>
            <a:r>
              <a:rPr lang="en-US" dirty="0"/>
              <a:t>with the unknown parameter to model the rating prediction of user </a:t>
            </a:r>
            <a:r>
              <a:rPr lang="en-US" i="1" dirty="0"/>
              <a:t>u</a:t>
            </a:r>
            <a:r>
              <a:rPr lang="en-US" dirty="0"/>
              <a:t> for target item </a:t>
            </a:r>
            <a:r>
              <a:rPr lang="en-US" i="1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81DC-0C29-FA19-9C83-6D10BF2F4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2C43A-2F1C-A57B-89A6-167EEBB2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80" y="3130387"/>
            <a:ext cx="2534829" cy="792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FE13D-40CE-86E4-5AD7-107A342E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31" y="4640856"/>
            <a:ext cx="54197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079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6973-6B74-6CD7-3B49-AE7B68A6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user and item-based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0D64-6518-1FCC-C78B-CC1EFB59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1" y="1480870"/>
            <a:ext cx="7772400" cy="1575987"/>
          </a:xfrm>
        </p:spPr>
        <p:txBody>
          <a:bodyPr/>
          <a:lstStyle/>
          <a:p>
            <a:r>
              <a:rPr lang="en-US" dirty="0"/>
              <a:t>The rating is predicted based on similarity between users and items.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7AED-BA0A-7CE2-B3EA-26F85D3074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72834-7C05-99E5-BBAC-5F4583F5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61" y="3532973"/>
            <a:ext cx="6728477" cy="739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388F4-3B7F-B07D-B6A4-E25B853A74E8}"/>
              </a:ext>
            </a:extLst>
          </p:cNvPr>
          <p:cNvSpPr txBox="1"/>
          <p:nvPr/>
        </p:nvSpPr>
        <p:spPr>
          <a:xfrm>
            <a:off x="1552252" y="5734227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This model performs better than the individual models</a:t>
            </a:r>
          </a:p>
        </p:txBody>
      </p:sp>
    </p:spTree>
    <p:extLst>
      <p:ext uri="{BB962C8B-B14F-4D97-AF65-F5344CB8AC3E}">
        <p14:creationId xmlns:p14="http://schemas.microsoft.com/office/powerpoint/2010/main" val="3313394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F2A1-B77D-7A61-F199-A229124D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Linear Models (SLIM)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34E6-AD5F-11FB-061B-51415B4F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SLIM 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Builds on item-item regression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regularization to encourage sparsity in regression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for non-negative rating values, avoiding mean-centering.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EE7C-4637-24A1-9874-D42AC336F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57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B086-F626-5B6F-94F2-80122F27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SLIM: Non-Negative Ratings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516D-D75B-5873-D094-8B0C0A23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Characteristics: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Ratings matrix is </a:t>
            </a:r>
            <a:r>
              <a:rPr lang="en-US" b="1" dirty="0"/>
              <a:t>not mean-centered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Avoids creating negative ratings (dislikes).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</a:t>
            </a:r>
            <a:r>
              <a:rPr lang="en-US" b="1" dirty="0"/>
              <a:t>implicit feedback matrices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Examples: Click-through data, sales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values treated as 0s during training.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1302-6B66-69B7-CF31-735098FFC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2224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033A-D763-5233-B369-8FDA4F7F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0682E-321F-1C7B-78BC-D25E3999C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12606"/>
                <a:ext cx="7772400" cy="496439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SLIM does not restrict the regression coefficients to only the neighborhood of the target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Because there are not restrictions on the neighbors (j can go from 1 to n), it is important to constraint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then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0682E-321F-1C7B-78BC-D25E3999C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12606"/>
                <a:ext cx="7772400" cy="4964394"/>
              </a:xfrm>
              <a:blipFill>
                <a:blip r:embed="rId2"/>
                <a:stretch>
                  <a:fillRect l="-1098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F4AE6-6B29-6E70-BEE5-8034A9BA5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69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068A3E-33AF-5E23-B358-2F774FA2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91" y="2813080"/>
            <a:ext cx="4396897" cy="7505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46B407-7784-0C5B-38B9-C566A8532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885" y="5492097"/>
            <a:ext cx="2194908" cy="750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E71E26-B296-7927-D391-CFB3804A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793" y="4423294"/>
            <a:ext cx="1266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A7B90-7B0A-21FE-8E9E-CB812C9F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collaborative filtering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81E85F-513F-278D-6D95-1B6713F82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7</a:t>
            </a:fld>
            <a:endParaRPr lang="en-GB" dirty="0"/>
          </a:p>
        </p:txBody>
      </p:sp>
      <p:pic>
        <p:nvPicPr>
          <p:cNvPr id="5" name="Picture 10" descr="Resultado de imagen de movies popular sci fi">
            <a:extLst>
              <a:ext uri="{FF2B5EF4-FFF2-40B4-BE49-F238E27FC236}">
                <a16:creationId xmlns:a16="http://schemas.microsoft.com/office/drawing/2014/main" id="{C0A1939E-C022-7959-5D52-50C7A56E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845" y="1731557"/>
            <a:ext cx="515150" cy="8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popular movies 80">
            <a:extLst>
              <a:ext uri="{FF2B5EF4-FFF2-40B4-BE49-F238E27FC236}">
                <a16:creationId xmlns:a16="http://schemas.microsoft.com/office/drawing/2014/main" id="{F83F5B07-AB31-B87C-0D9A-F3E64503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93" y="1726570"/>
            <a:ext cx="515150" cy="79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ack to the Future Part II Poster">
            <a:extLst>
              <a:ext uri="{FF2B5EF4-FFF2-40B4-BE49-F238E27FC236}">
                <a16:creationId xmlns:a16="http://schemas.microsoft.com/office/drawing/2014/main" id="{2FC5E36F-6150-E56F-AE64-7E532745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77" y="1726574"/>
            <a:ext cx="510713" cy="79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n de recommendation system">
            <a:extLst>
              <a:ext uri="{FF2B5EF4-FFF2-40B4-BE49-F238E27FC236}">
                <a16:creationId xmlns:a16="http://schemas.microsoft.com/office/drawing/2014/main" id="{4BFB48D4-AB5F-2910-3F65-67FC1F9EC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3" t="41215" r="58342" b="35571"/>
          <a:stretch/>
        </p:blipFill>
        <p:spPr bwMode="auto">
          <a:xfrm>
            <a:off x="2825540" y="4348160"/>
            <a:ext cx="319049" cy="4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n de recommendation system">
            <a:extLst>
              <a:ext uri="{FF2B5EF4-FFF2-40B4-BE49-F238E27FC236}">
                <a16:creationId xmlns:a16="http://schemas.microsoft.com/office/drawing/2014/main" id="{5A20568E-3AFF-2F99-3016-AA04C90E3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41215" r="83208" b="35571"/>
          <a:stretch/>
        </p:blipFill>
        <p:spPr bwMode="auto">
          <a:xfrm>
            <a:off x="5488267" y="4506948"/>
            <a:ext cx="339471" cy="43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C367FA9-AA58-AD20-BABE-B3A2E4AB9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228" y="1742813"/>
            <a:ext cx="561353" cy="775901"/>
          </a:xfrm>
          <a:prstGeom prst="rect">
            <a:avLst/>
          </a:prstGeom>
        </p:spPr>
      </p:pic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2708D059-D084-48AC-ED73-7AC6538151DB}"/>
              </a:ext>
            </a:extLst>
          </p:cNvPr>
          <p:cNvCxnSpPr>
            <a:stCxn id="8" idx="0"/>
            <a:endCxn id="10" idx="2"/>
          </p:cNvCxnSpPr>
          <p:nvPr/>
        </p:nvCxnSpPr>
        <p:spPr bwMode="auto">
          <a:xfrm flipV="1">
            <a:off x="2985065" y="2518714"/>
            <a:ext cx="785840" cy="1829446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7534009B-986E-50F3-0A38-8263892BE1C3}"/>
              </a:ext>
            </a:extLst>
          </p:cNvPr>
          <p:cNvCxnSpPr>
            <a:stCxn id="8" idx="0"/>
            <a:endCxn id="5" idx="2"/>
          </p:cNvCxnSpPr>
          <p:nvPr/>
        </p:nvCxnSpPr>
        <p:spPr bwMode="auto">
          <a:xfrm flipV="1">
            <a:off x="2985065" y="2539128"/>
            <a:ext cx="1739355" cy="1809032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20">
            <a:extLst>
              <a:ext uri="{FF2B5EF4-FFF2-40B4-BE49-F238E27FC236}">
                <a16:creationId xmlns:a16="http://schemas.microsoft.com/office/drawing/2014/main" id="{7DAB4541-58EE-C86D-ACAE-8EDC7E2EA0AC}"/>
              </a:ext>
            </a:extLst>
          </p:cNvPr>
          <p:cNvCxnSpPr>
            <a:stCxn id="9" idx="0"/>
            <a:endCxn id="7" idx="2"/>
          </p:cNvCxnSpPr>
          <p:nvPr/>
        </p:nvCxnSpPr>
        <p:spPr bwMode="auto">
          <a:xfrm flipV="1">
            <a:off x="5658003" y="2521357"/>
            <a:ext cx="331" cy="1985591"/>
          </a:xfrm>
          <a:prstGeom prst="straightConnector1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26">
            <a:extLst>
              <a:ext uri="{FF2B5EF4-FFF2-40B4-BE49-F238E27FC236}">
                <a16:creationId xmlns:a16="http://schemas.microsoft.com/office/drawing/2014/main" id="{0C450E30-173B-E2BE-0F9E-2B6849EA3F90}"/>
              </a:ext>
            </a:extLst>
          </p:cNvPr>
          <p:cNvCxnSpPr>
            <a:stCxn id="9" idx="0"/>
            <a:endCxn id="10" idx="2"/>
          </p:cNvCxnSpPr>
          <p:nvPr/>
        </p:nvCxnSpPr>
        <p:spPr bwMode="auto">
          <a:xfrm flipH="1" flipV="1">
            <a:off x="3770905" y="2518714"/>
            <a:ext cx="1887098" cy="1988234"/>
          </a:xfrm>
          <a:prstGeom prst="straightConnector1">
            <a:avLst/>
          </a:prstGeom>
          <a:noFill/>
          <a:ln w="12700" cap="flat" cmpd="sng" algn="ctr">
            <a:solidFill>
              <a:srgbClr val="CC00CC"/>
            </a:solidFill>
            <a:prstDash val="dashDot"/>
            <a:round/>
            <a:headEnd type="none" w="sm" len="sm"/>
            <a:tailEnd type="triangle"/>
          </a:ln>
          <a:effectLst/>
        </p:spPr>
      </p:cxnSp>
      <p:sp>
        <p:nvSpPr>
          <p:cNvPr id="15" name="TextBox 27">
            <a:extLst>
              <a:ext uri="{FF2B5EF4-FFF2-40B4-BE49-F238E27FC236}">
                <a16:creationId xmlns:a16="http://schemas.microsoft.com/office/drawing/2014/main" id="{C4617D90-56C4-A0D6-B6EF-8BF9289C38DF}"/>
              </a:ext>
            </a:extLst>
          </p:cNvPr>
          <p:cNvSpPr txBox="1"/>
          <p:nvPr/>
        </p:nvSpPr>
        <p:spPr>
          <a:xfrm>
            <a:off x="5682234" y="3193961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Observed</a:t>
            </a:r>
          </a:p>
          <a:p>
            <a:r>
              <a:rPr lang="en-US" sz="1100" dirty="0">
                <a:solidFill>
                  <a:srgbClr val="C00000"/>
                </a:solidFill>
              </a:rPr>
              <a:t>rating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5B790CF2-29E3-5DA8-1181-2FBDF3DA92D7}"/>
              </a:ext>
            </a:extLst>
          </p:cNvPr>
          <p:cNvSpPr txBox="1"/>
          <p:nvPr/>
        </p:nvSpPr>
        <p:spPr>
          <a:xfrm>
            <a:off x="4025931" y="3781224"/>
            <a:ext cx="947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Unobserved</a:t>
            </a:r>
          </a:p>
          <a:p>
            <a:r>
              <a:rPr lang="en-US" sz="1100" dirty="0">
                <a:solidFill>
                  <a:srgbClr val="C00000"/>
                </a:solidFill>
              </a:rPr>
              <a:t>Rating (?)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5BAF6632-A8D2-4F29-9994-D544F2885853}"/>
              </a:ext>
            </a:extLst>
          </p:cNvPr>
          <p:cNvSpPr txBox="1"/>
          <p:nvPr/>
        </p:nvSpPr>
        <p:spPr>
          <a:xfrm>
            <a:off x="5359683" y="497260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CC"/>
                </a:solidFill>
              </a:rPr>
              <a:t>Alice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6F1A366D-B7A6-DF11-4923-4CDA12D50BC9}"/>
              </a:ext>
            </a:extLst>
          </p:cNvPr>
          <p:cNvSpPr txBox="1"/>
          <p:nvPr/>
        </p:nvSpPr>
        <p:spPr>
          <a:xfrm>
            <a:off x="2739644" y="4848594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Bob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6628E562-8535-2EF8-BC51-8B05A286A58A}"/>
              </a:ext>
            </a:extLst>
          </p:cNvPr>
          <p:cNvCxnSpPr>
            <a:stCxn id="8" idx="0"/>
            <a:endCxn id="7" idx="2"/>
          </p:cNvCxnSpPr>
          <p:nvPr/>
        </p:nvCxnSpPr>
        <p:spPr bwMode="auto">
          <a:xfrm flipV="1">
            <a:off x="2985065" y="2521357"/>
            <a:ext cx="2673269" cy="1826803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672D9815-07A5-554A-12AC-27B66D7CC2B0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flipH="1" flipV="1">
            <a:off x="4724420" y="2539128"/>
            <a:ext cx="933583" cy="1967820"/>
          </a:xfrm>
          <a:prstGeom prst="straightConnector1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51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7772E9-517A-34CE-1DD9-513794BC8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7772E9-517A-34CE-1DD9-513794BC8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BABA09-4A62-9EA6-01A7-796BDBB83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754694"/>
            <a:ext cx="7772400" cy="26222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60831-9857-52FD-6CC5-3043D7562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70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18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BBFC-E168-6D7A-C26A-C911BF570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FB7620-B953-4AFD-F0E6-504E6270A5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FB7620-B953-4AFD-F0E6-504E6270A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BF294-B7C4-3713-3EE0-9F9273EF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754694"/>
            <a:ext cx="7772400" cy="26222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2937E-5B58-931A-845E-A080D43F7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71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5A3CC-F240-CFD2-61FC-489898E9DBB5}"/>
              </a:ext>
            </a:extLst>
          </p:cNvPr>
          <p:cNvSpPr txBox="1"/>
          <p:nvPr/>
        </p:nvSpPr>
        <p:spPr>
          <a:xfrm>
            <a:off x="2341547" y="136446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Fitting constraint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9C3D6-CC8A-01C7-4320-EE7A8C4F5225}"/>
              </a:ext>
            </a:extLst>
          </p:cNvPr>
          <p:cNvSpPr txBox="1"/>
          <p:nvPr/>
        </p:nvSpPr>
        <p:spPr>
          <a:xfrm>
            <a:off x="4572000" y="1333119"/>
            <a:ext cx="667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L2- reg.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543E1-1135-FDBD-03ED-A97240F52737}"/>
              </a:ext>
            </a:extLst>
          </p:cNvPr>
          <p:cNvSpPr txBox="1"/>
          <p:nvPr/>
        </p:nvSpPr>
        <p:spPr>
          <a:xfrm>
            <a:off x="6352740" y="1333119"/>
            <a:ext cx="667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L1- reg.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E3FF01-9E27-A7A9-485E-0F247BADB3FE}"/>
              </a:ext>
            </a:extLst>
          </p:cNvPr>
          <p:cNvSpPr/>
          <p:nvPr/>
        </p:nvSpPr>
        <p:spPr bwMode="auto">
          <a:xfrm>
            <a:off x="2264636" y="1610118"/>
            <a:ext cx="1606609" cy="85107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1AAFE-6633-7C11-17BB-42957EFB2DA6}"/>
              </a:ext>
            </a:extLst>
          </p:cNvPr>
          <p:cNvSpPr/>
          <p:nvPr/>
        </p:nvSpPr>
        <p:spPr bwMode="auto">
          <a:xfrm>
            <a:off x="4023645" y="1610117"/>
            <a:ext cx="1606609" cy="851071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68A4B-4C45-0C69-40B4-39B4B36560D1}"/>
              </a:ext>
            </a:extLst>
          </p:cNvPr>
          <p:cNvSpPr/>
          <p:nvPr/>
        </p:nvSpPr>
        <p:spPr bwMode="auto">
          <a:xfrm>
            <a:off x="5883244" y="1601570"/>
            <a:ext cx="1606609" cy="851071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EB5B1-3E91-5E1A-4ADC-ED6EC2C7E25B}"/>
              </a:ext>
            </a:extLst>
          </p:cNvPr>
          <p:cNvSpPr txBox="1"/>
          <p:nvPr/>
        </p:nvSpPr>
        <p:spPr>
          <a:xfrm>
            <a:off x="1972567" y="4970883"/>
            <a:ext cx="4380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L1- reg. induces sparse solution to learn only the most similar items</a:t>
            </a:r>
          </a:p>
        </p:txBody>
      </p:sp>
    </p:spTree>
    <p:extLst>
      <p:ext uri="{BB962C8B-B14F-4D97-AF65-F5344CB8AC3E}">
        <p14:creationId xmlns:p14="http://schemas.microsoft.com/office/powerpoint/2010/main" val="2326291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EA89-8A83-E5A4-A62F-1F1BD6FD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83792"/>
            <a:ext cx="7772400" cy="914400"/>
          </a:xfrm>
        </p:spPr>
        <p:txBody>
          <a:bodyPr/>
          <a:lstStyle/>
          <a:p>
            <a:r>
              <a:rPr lang="en-US" dirty="0"/>
              <a:t>Programming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F9C5-3255-F292-9769-967E014D3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72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23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5BF56-6600-04BC-6F43-CC7B20A7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Item-Based Collaborative Filtering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01AAC-5DCE-F093-37BB-44FE3E9C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9" y="1555376"/>
            <a:ext cx="7772400" cy="5181600"/>
          </a:xfrm>
        </p:spPr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Recommendations for a target item are based on other items similar to it.</a:t>
            </a:r>
          </a:p>
          <a:p>
            <a:r>
              <a:rPr lang="en-US" b="1" dirty="0"/>
              <a:t>Steps: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Identify items similar to the target item ("item neighborhood").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Use ratings of the similar items by a target user to predict the rating for the target item.</a:t>
            </a:r>
          </a:p>
          <a:p>
            <a:r>
              <a:rPr lang="en-US" b="1" dirty="0"/>
              <a:t>Example:</a:t>
            </a:r>
            <a:r>
              <a:rPr lang="en-US" dirty="0"/>
              <a:t> User A has rated Items 1, 2, and 3. Item 4 is similar to Items 2 and 3. Thus, the predicted rating for Item 4 is calculated based on User A’s ratings of Items 2 and 3.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EF865A-F34F-6226-3ACE-0881D0236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88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74F64-320D-28C6-AD8A-415A75E3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Diferences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8A54FB-DC8C-7FBC-9921-44D8FE12C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9</a:t>
            </a:fld>
            <a:endParaRPr lang="en-GB" dirty="0"/>
          </a:p>
        </p:txBody>
      </p:sp>
      <p:pic>
        <p:nvPicPr>
          <p:cNvPr id="1026" name="Picture 2" descr="Recommender Systems — User-Based and Item-Based Collaborative Filtering |  by Carlos Pinela | Medium">
            <a:extLst>
              <a:ext uri="{FF2B5EF4-FFF2-40B4-BE49-F238E27FC236}">
                <a16:creationId xmlns:a16="http://schemas.microsoft.com/office/drawing/2014/main" id="{FC254338-49A1-D73F-31DF-F969C140F7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" y="1243012"/>
            <a:ext cx="77724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58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Ursula Lehnert\Desktop\Temp - daily dump\AM3_UL.pptx"/>
</p:tagLst>
</file>

<file path=ppt/theme/theme1.xml><?xml version="1.0" encoding="utf-8"?>
<a:theme xmlns:a="http://schemas.openxmlformats.org/drawingml/2006/main" name="1_testfile">
  <a:themeElements>
    <a:clrScheme name="1_testfi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testfile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1_testfi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stfi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Classes_2</Template>
  <TotalTime>27743</TotalTime>
  <Words>3106</Words>
  <Application>Microsoft Office PowerPoint</Application>
  <PresentationFormat>Presentación en pantalla (4:3)</PresentationFormat>
  <Paragraphs>813</Paragraphs>
  <Slides>72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9" baseType="lpstr">
      <vt:lpstr>Arial</vt:lpstr>
      <vt:lpstr>Cambria Math</vt:lpstr>
      <vt:lpstr>Palatino Linotype</vt:lpstr>
      <vt:lpstr>Symbol</vt:lpstr>
      <vt:lpstr>Times New Roman</vt:lpstr>
      <vt:lpstr>Wingdings</vt:lpstr>
      <vt:lpstr>1_testfile</vt:lpstr>
      <vt:lpstr>The Machine Learning Behind Recommender systems</vt:lpstr>
      <vt:lpstr>The course</vt:lpstr>
      <vt:lpstr>Neighborhood-Based Collaborative Filtering  INTRODUCTION</vt:lpstr>
      <vt:lpstr>What is Collaborative Filtering? </vt:lpstr>
      <vt:lpstr>Overview of Neighborhood-Based Methods</vt:lpstr>
      <vt:lpstr>User-Based Collaborative Filtering</vt:lpstr>
      <vt:lpstr>User-based collaborative filtering</vt:lpstr>
      <vt:lpstr>Item-Based Collaborative Filtering</vt:lpstr>
      <vt:lpstr>Diferences</vt:lpstr>
      <vt:lpstr>Key Differences Between User-Based and Item-Based Collaborative Filtering </vt:lpstr>
      <vt:lpstr>Complementary Nature of the Two Methods </vt:lpstr>
      <vt:lpstr>The User-Item Ratings Matrix</vt:lpstr>
      <vt:lpstr>Formulations of Neighborhood-Based Collaborative Filtering </vt:lpstr>
      <vt:lpstr>Presentación de PowerPoint</vt:lpstr>
      <vt:lpstr>Top-k Recommendations </vt:lpstr>
      <vt:lpstr>Efficiency in Neighborhood-Based Methods </vt:lpstr>
      <vt:lpstr>Key Takeaways</vt:lpstr>
      <vt:lpstr>Presentación de PowerPoint</vt:lpstr>
      <vt:lpstr>Neighborhood-Based Collaborative Filtering  Key Properties of Rating Matrices</vt:lpstr>
      <vt:lpstr>Key Properties of Ratings Matrices</vt:lpstr>
      <vt:lpstr>Types of Ratings</vt:lpstr>
      <vt:lpstr>Types of Ratings</vt:lpstr>
      <vt:lpstr>Types of Ratings</vt:lpstr>
      <vt:lpstr>Implicit Feedback and Unary Ratings</vt:lpstr>
      <vt:lpstr>Long-Tail Property in Ratings</vt:lpstr>
      <vt:lpstr>Implications of Long-Tail Property</vt:lpstr>
      <vt:lpstr>Summary  Key properties of rating matrices</vt:lpstr>
      <vt:lpstr>Neighborhood-Based Collaborative Filtering  Predicting Ratings with Neighborhood-Based Methods</vt:lpstr>
      <vt:lpstr>User-based Neighborhood Models</vt:lpstr>
      <vt:lpstr>Sim(u,v)= Pearson correlation coefficient</vt:lpstr>
      <vt:lpstr>User-based Neighborhood Models</vt:lpstr>
      <vt:lpstr>User-based Neighborhood Models</vt:lpstr>
      <vt:lpstr>User-based Neighborhood Models</vt:lpstr>
      <vt:lpstr>Example: predict for target user 3</vt:lpstr>
      <vt:lpstr>Example: predict for target user 3</vt:lpstr>
      <vt:lpstr>Example: predict for target user 3</vt:lpstr>
      <vt:lpstr>Example: predict for target user 3</vt:lpstr>
      <vt:lpstr>Example: predict for target user 3</vt:lpstr>
      <vt:lpstr>Example: predict for target user 3</vt:lpstr>
      <vt:lpstr>Similarity function variants</vt:lpstr>
      <vt:lpstr>Variant of Prediction function</vt:lpstr>
      <vt:lpstr>Coding session 4</vt:lpstr>
      <vt:lpstr>Impact of the Long Tail</vt:lpstr>
      <vt:lpstr>Item-based Neighborhood Models</vt:lpstr>
      <vt:lpstr>Item-based Neighborhood Models</vt:lpstr>
      <vt:lpstr>Example: predict for target user 3</vt:lpstr>
      <vt:lpstr>User-based vs Item-based methods</vt:lpstr>
      <vt:lpstr>Explainability of item-based methods</vt:lpstr>
      <vt:lpstr>Limitation</vt:lpstr>
      <vt:lpstr>Neighborhood-Based Collaborative Filtering  Dimensionality Reduction</vt:lpstr>
      <vt:lpstr>Dimensionality reduction and neighborhood methods</vt:lpstr>
      <vt:lpstr>Dimensionality reduction and neighborhood methods</vt:lpstr>
      <vt:lpstr>Dimensionality reduction and neighborhood methods</vt:lpstr>
      <vt:lpstr>Dimensionality reduction and neighborhood methods</vt:lpstr>
      <vt:lpstr>Neighborhood-Based Collaborative Filtering  A Regression Modelling view of Neighborhood Methods</vt:lpstr>
      <vt:lpstr>Introduction</vt:lpstr>
      <vt:lpstr>User-Based Neighborhood Methods</vt:lpstr>
      <vt:lpstr>Item-Based Neighborhood Methods</vt:lpstr>
      <vt:lpstr>Heuristic vs. Regression Models</vt:lpstr>
      <vt:lpstr>Key Observations </vt:lpstr>
      <vt:lpstr>User-based Nearest Neighbor Regression</vt:lpstr>
      <vt:lpstr>User-based Nearest Neighbor Regression</vt:lpstr>
      <vt:lpstr>User-based Nearest Neighbor Regression</vt:lpstr>
      <vt:lpstr>Modelling bias</vt:lpstr>
      <vt:lpstr>Item-Based Nearest Neighbor Regression</vt:lpstr>
      <vt:lpstr>Combining user and item-based methods</vt:lpstr>
      <vt:lpstr>Sparse Linear Models (SLIM)</vt:lpstr>
      <vt:lpstr>SLIM: Non-Negative Ratings </vt:lpstr>
      <vt:lpstr>SLIM model</vt:lpstr>
      <vt:lpstr>Learning W^item </vt:lpstr>
      <vt:lpstr>Learning W^item </vt:lpstr>
      <vt:lpstr>Programming exercises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Diego Galeano</cp:lastModifiedBy>
  <cp:revision>1498</cp:revision>
  <cp:lastPrinted>2015-02-11T15:22:38Z</cp:lastPrinted>
  <dcterms:created xsi:type="dcterms:W3CDTF">2000-02-23T18:58:38Z</dcterms:created>
  <dcterms:modified xsi:type="dcterms:W3CDTF">2025-01-21T17:59:27Z</dcterms:modified>
</cp:coreProperties>
</file>