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7"/>
  </p:notesMasterIdLst>
  <p:handoutMasterIdLst>
    <p:handoutMasterId r:id="rId48"/>
  </p:handoutMasterIdLst>
  <p:sldIdLst>
    <p:sldId id="1199" r:id="rId2"/>
    <p:sldId id="1355" r:id="rId3"/>
    <p:sldId id="1356" r:id="rId4"/>
    <p:sldId id="1357" r:id="rId5"/>
    <p:sldId id="1358" r:id="rId6"/>
    <p:sldId id="1359" r:id="rId7"/>
    <p:sldId id="1360" r:id="rId8"/>
    <p:sldId id="1361" r:id="rId9"/>
    <p:sldId id="1362" r:id="rId10"/>
    <p:sldId id="1363" r:id="rId11"/>
    <p:sldId id="1364" r:id="rId12"/>
    <p:sldId id="1365" r:id="rId13"/>
    <p:sldId id="1366" r:id="rId14"/>
    <p:sldId id="1367" r:id="rId15"/>
    <p:sldId id="1213" r:id="rId16"/>
    <p:sldId id="1241" r:id="rId17"/>
    <p:sldId id="1215" r:id="rId18"/>
    <p:sldId id="1371" r:id="rId19"/>
    <p:sldId id="1373" r:id="rId20"/>
    <p:sldId id="1372" r:id="rId21"/>
    <p:sldId id="1375" r:id="rId22"/>
    <p:sldId id="1376" r:id="rId23"/>
    <p:sldId id="1377" r:id="rId24"/>
    <p:sldId id="1379" r:id="rId25"/>
    <p:sldId id="1380" r:id="rId26"/>
    <p:sldId id="1381" r:id="rId27"/>
    <p:sldId id="1382" r:id="rId28"/>
    <p:sldId id="1383" r:id="rId29"/>
    <p:sldId id="1384" r:id="rId30"/>
    <p:sldId id="1385" r:id="rId31"/>
    <p:sldId id="1378" r:id="rId32"/>
    <p:sldId id="1374" r:id="rId33"/>
    <p:sldId id="1217" r:id="rId34"/>
    <p:sldId id="1219" r:id="rId35"/>
    <p:sldId id="1386" r:id="rId36"/>
    <p:sldId id="1388" r:id="rId37"/>
    <p:sldId id="1389" r:id="rId38"/>
    <p:sldId id="1390" r:id="rId39"/>
    <p:sldId id="1391" r:id="rId40"/>
    <p:sldId id="1387" r:id="rId41"/>
    <p:sldId id="1392" r:id="rId42"/>
    <p:sldId id="1394" r:id="rId43"/>
    <p:sldId id="1368" r:id="rId44"/>
    <p:sldId id="1369" r:id="rId45"/>
    <p:sldId id="1395" r:id="rId46"/>
  </p:sldIdLst>
  <p:sldSz cx="9144000" cy="6858000" type="screen4x3"/>
  <p:notesSz cx="6797675" cy="9926638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pos="584">
          <p15:clr>
            <a:srgbClr val="A4A3A4"/>
          </p15:clr>
        </p15:guide>
        <p15:guide id="3" orient="horz" pos="2444">
          <p15:clr>
            <a:srgbClr val="A4A3A4"/>
          </p15:clr>
        </p15:guide>
        <p15:guide id="4" pos="1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Galeano" initials="DG" lastIdx="2" clrIdx="0">
    <p:extLst>
      <p:ext uri="{19B8F6BF-5375-455C-9EA6-DF929625EA0E}">
        <p15:presenceInfo xmlns:p15="http://schemas.microsoft.com/office/powerpoint/2012/main" userId="017bc9eb0db4e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33CC33"/>
    <a:srgbClr val="CC00CC"/>
    <a:srgbClr val="FFFFCC"/>
    <a:srgbClr val="009900"/>
    <a:srgbClr val="FF6600"/>
    <a:srgbClr val="0FD75B"/>
    <a:srgbClr val="B8FAD1"/>
    <a:srgbClr val="EE44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5332" autoAdjust="0"/>
  </p:normalViewPr>
  <p:slideViewPr>
    <p:cSldViewPr snapToGrid="0">
      <p:cViewPr varScale="1">
        <p:scale>
          <a:sx n="102" d="100"/>
          <a:sy n="102" d="100"/>
        </p:scale>
        <p:origin x="1482" y="318"/>
      </p:cViewPr>
      <p:guideLst>
        <p:guide orient="horz" pos="733"/>
        <p:guide pos="584"/>
        <p:guide orient="horz" pos="2444"/>
        <p:guide pos="1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96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3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3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953D1-89D4-478E-A353-40E5D4FEB0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8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60" y="4715270"/>
            <a:ext cx="4986555" cy="446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8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5570F5F-F536-4DFD-825E-60BA486790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Became very popular</a:t>
            </a:r>
            <a:r>
              <a:rPr lang="en-GB" baseline="0" dirty="0"/>
              <a:t> for movie recommendation for the Netflix competition.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Project user and items into a </a:t>
            </a:r>
            <a:r>
              <a:rPr lang="en-GB" sz="1200" b="1" dirty="0"/>
              <a:t>shared</a:t>
            </a:r>
            <a:r>
              <a:rPr lang="en-GB" sz="1200" dirty="0"/>
              <a:t> latent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User’s interaction with an item is modelled as the dot product of their latent vectors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43A52-0E27-491F-8217-8DC996DCC0FE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2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Alberto Paccanaro</a:t>
            </a:r>
          </a:p>
          <a:p>
            <a:r>
              <a:rPr lang="en-GB"/>
              <a:t>Department of Computer Science</a:t>
            </a:r>
          </a:p>
          <a:p>
            <a:r>
              <a:rPr lang="en-GB"/>
              <a:t>Royal Holloway University of London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5503-7515-48F9-B9C3-80A1FF42D5A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9DB5-9244-43B5-A8C0-8DEF17D6A7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F2E2A-AF9D-42FC-8904-1C214679DB5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46DD8-A270-4DC0-9AE2-6F5DC88B4CD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77D2-9C9A-4ECD-8BBE-D9BAD85C210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E0E74-50B6-4764-B348-E181B45213A1}" type="slidenum">
              <a:rPr lang="en-GB" smtClean="0"/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F7C5-57BB-417D-9D9F-6A9608D2E42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8D7A-62C4-433B-91AB-3E2E9155969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656FB-08D0-4D92-817E-E4E898E4146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E2B8-4711-43BD-9940-01138A4D287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A9810-5787-4A9B-8AF2-7FB13602A33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972D-82BC-4BFC-930D-7E57644CE4B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5C70E-569F-4088-AF40-39EA67BF5C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80B57C1-1547-427F-A38F-FA19024C33B2}" type="slidenum">
              <a:rPr lang="en-GB" smtClean="0"/>
              <a:t>‹Nº›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>
          <a:solidFill>
            <a:schemeClr val="tx1"/>
          </a:solidFill>
          <a:latin typeface="+mn-lt"/>
          <a:cs typeface="+mn-cs"/>
        </a:defRPr>
      </a:lvl2pPr>
      <a:lvl3pPr marL="1028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3716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7145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1717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11.png"/><Relationship Id="rId4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941" y="1501775"/>
            <a:ext cx="6878117" cy="14700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Machine Learning Behind Recommender systems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0362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iego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Galeano, Ph.D.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Registro de preinscripciones - Admisión">
            <a:extLst>
              <a:ext uri="{FF2B5EF4-FFF2-40B4-BE49-F238E27FC236}">
                <a16:creationId xmlns:a16="http://schemas.microsoft.com/office/drawing/2014/main" id="{B1244928-DAAD-6B79-F833-C0DCF60C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5453064"/>
            <a:ext cx="3409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46D5B-544B-F8E0-F198-73C86050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5356225"/>
            <a:ext cx="2800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9094-8F43-9857-6161-1026E8E0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EFE4-049E-4BDF-7D89-FD52950F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methods offer advantages in efficiency, robustness, and predictive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choice of method depends on the application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Latent factor models are among the most accurate in modern systems.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A011-A328-4728-8E0E-7657CA937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8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8A05-15FC-B750-AC9C-8277483E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Latent Factor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633F-7007-0AB5-780A-FD82BC9C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5144"/>
            <a:ext cx="7772400" cy="5181600"/>
          </a:xfrm>
        </p:spPr>
        <p:txBody>
          <a:bodyPr/>
          <a:lstStyle/>
          <a:p>
            <a:r>
              <a:rPr lang="en-US" b="1" dirty="0"/>
              <a:t>Key Concepts: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Dimensionality reduction methods create fully specified representations of incomplete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Latent factor models estimate the data matrix directly, rather than enabling other algorithms.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7298-60D4-814D-F0D4-B1D6150B9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979B-B473-9B97-8E7C-545894E9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3C7-D9BC-F091-3E61-7A2A1542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matrices have inherent redundancies due to row and column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redundancies allow approximation by low-rank matrices, even with partial data.</a:t>
            </a:r>
          </a:p>
          <a:p>
            <a:r>
              <a:rPr lang="en-US" b="1" dirty="0"/>
              <a:t>Example Technique: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Expectation-Maximization (EM) with dimensionality reduction to reconstruct missing entries.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63D0-ECB5-5804-9E6E-F779EE5C4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8D0-3EB9-0A37-BA8E-D6894E30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Dimensionality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B31A-6DD1-3C8D-D150-1CDEAFCD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Rotate the axis system to remove pairwise correlations.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Estimate the reduced, completely specified representation from the incomplete data matrix.</a:t>
            </a:r>
          </a:p>
          <a:p>
            <a:pPr>
              <a:buFont typeface="+mj-lt"/>
              <a:buAutoNum type="arabicPeriod"/>
            </a:pPr>
            <a:r>
              <a:rPr lang="en-US" dirty="0"/>
              <a:t>Rotate back to the original axis system for the full representation.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733C-62EF-1855-C8DA-B26C43C06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3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C56B-DE69-7B40-1537-DBAE3E02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Intuitive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0E2F-4213-0C98-0DED-9A23BFDE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Geometric Intuition:</a:t>
            </a:r>
            <a:endParaRPr lang="en-US" dirty="0"/>
          </a:p>
          <a:p>
            <a:pPr marL="742950" lvl="1" indent="-285750"/>
            <a:r>
              <a:rPr lang="en-US" dirty="0"/>
              <a:t>Data redundancies in correlated dimensions create a low-rank structure.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54CF6-B230-8489-0A39-A1DFB9067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E659A-B31F-B5EF-49A3-77AD94CC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22" y="2467197"/>
            <a:ext cx="5404101" cy="38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Factor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88" y="1461821"/>
            <a:ext cx="7772400" cy="196717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Goal: to find “hidden” factors in the user-movie rating matrix that explains user preferences.</a:t>
            </a:r>
          </a:p>
          <a:p>
            <a:r>
              <a:rPr lang="en-GB" dirty="0"/>
              <a:t>These factors can be thought of as modelling movie genres and user preferences, e.g. thriller, sci-fi,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0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11218" y="5178343"/>
            <a:ext cx="2464694" cy="816162"/>
            <a:chOff x="4911218" y="5178343"/>
            <a:chExt cx="2464694" cy="816162"/>
          </a:xfrm>
        </p:grpSpPr>
        <p:cxnSp>
          <p:nvCxnSpPr>
            <p:cNvPr id="56" name="Conector recto 110">
              <a:extLst>
                <a:ext uri="{FF2B5EF4-FFF2-40B4-BE49-F238E27FC236}">
                  <a16:creationId xmlns:a16="http://schemas.microsoft.com/office/drawing/2014/main" id="{4ECDF174-13EE-4BDA-B353-967C96E75D70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4911218" y="5185681"/>
              <a:ext cx="1045580" cy="8088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Conector recto 116">
              <a:extLst>
                <a:ext uri="{FF2B5EF4-FFF2-40B4-BE49-F238E27FC236}">
                  <a16:creationId xmlns:a16="http://schemas.microsoft.com/office/drawing/2014/main" id="{4682C935-36F5-4E81-8654-499BABFD4AAD}"/>
                </a:ext>
              </a:extLst>
            </p:cNvPr>
            <p:cNvCxnSpPr>
              <a:cxnSpLocks/>
            </p:cNvCxnSpPr>
            <p:nvPr/>
          </p:nvCxnSpPr>
          <p:spPr>
            <a:xfrm>
              <a:off x="5658161" y="5183376"/>
              <a:ext cx="312134" cy="80716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Conector recto 122">
              <a:extLst>
                <a:ext uri="{FF2B5EF4-FFF2-40B4-BE49-F238E27FC236}">
                  <a16:creationId xmlns:a16="http://schemas.microsoft.com/office/drawing/2014/main" id="{AB5490BD-27E6-4D29-9A0C-57E0B075C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0294" y="5184815"/>
              <a:ext cx="546172" cy="7998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Conector recto 128">
              <a:extLst>
                <a:ext uri="{FF2B5EF4-FFF2-40B4-BE49-F238E27FC236}">
                  <a16:creationId xmlns:a16="http://schemas.microsoft.com/office/drawing/2014/main" id="{E68517D9-C270-4FEC-A431-2314CEF71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0294" y="5178343"/>
              <a:ext cx="1405618" cy="8121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11218" y="4083124"/>
            <a:ext cx="2464695" cy="846447"/>
            <a:chOff x="4911218" y="4083124"/>
            <a:chExt cx="2464695" cy="846447"/>
          </a:xfrm>
        </p:grpSpPr>
        <p:cxnSp>
          <p:nvCxnSpPr>
            <p:cNvPr id="75" name="Conector recto 150">
              <a:extLst>
                <a:ext uri="{FF2B5EF4-FFF2-40B4-BE49-F238E27FC236}">
                  <a16:creationId xmlns:a16="http://schemas.microsoft.com/office/drawing/2014/main" id="{BB1380EC-C841-49B7-B85C-710F5AAC0127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4911218" y="4083125"/>
              <a:ext cx="1397754" cy="82555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Conector recto 152">
              <a:extLst>
                <a:ext uri="{FF2B5EF4-FFF2-40B4-BE49-F238E27FC236}">
                  <a16:creationId xmlns:a16="http://schemas.microsoft.com/office/drawing/2014/main" id="{0B3DE6AD-A7F6-4917-BE6F-30FD3AE0B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161" y="4083125"/>
              <a:ext cx="694354" cy="8450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Conector recto 154">
              <a:extLst>
                <a:ext uri="{FF2B5EF4-FFF2-40B4-BE49-F238E27FC236}">
                  <a16:creationId xmlns:a16="http://schemas.microsoft.com/office/drawing/2014/main" id="{52EE2EB6-95CA-4D91-84CE-EC72EE943AA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16" y="4083124"/>
              <a:ext cx="163950" cy="8464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Conector recto 156">
              <a:extLst>
                <a:ext uri="{FF2B5EF4-FFF2-40B4-BE49-F238E27FC236}">
                  <a16:creationId xmlns:a16="http://schemas.microsoft.com/office/drawing/2014/main" id="{B57D1B04-456B-40EE-A093-4C66BA9FD53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17" y="4083124"/>
              <a:ext cx="1023396" cy="839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A76D2-6966-415C-9D79-7A083F177230}"/>
              </a:ext>
            </a:extLst>
          </p:cNvPr>
          <p:cNvGrpSpPr/>
          <p:nvPr/>
        </p:nvGrpSpPr>
        <p:grpSpPr>
          <a:xfrm>
            <a:off x="4664997" y="4908682"/>
            <a:ext cx="2979861" cy="276999"/>
            <a:chOff x="4664997" y="4908682"/>
            <a:chExt cx="2979861" cy="276999"/>
          </a:xfrm>
        </p:grpSpPr>
        <p:sp>
          <p:nvSpPr>
            <p:cNvPr id="39" name="Rectángulo 2048">
              <a:extLst>
                <a:ext uri="{FF2B5EF4-FFF2-40B4-BE49-F238E27FC236}">
                  <a16:creationId xmlns:a16="http://schemas.microsoft.com/office/drawing/2014/main" id="{BE8D8AF3-81DB-4CF3-A762-C7CEA32FB244}"/>
                </a:ext>
              </a:extLst>
            </p:cNvPr>
            <p:cNvSpPr/>
            <p:nvPr/>
          </p:nvSpPr>
          <p:spPr>
            <a:xfrm>
              <a:off x="4664997" y="4908682"/>
              <a:ext cx="492442" cy="276999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Arial"/>
              </a:endParaRPr>
            </a:p>
          </p:txBody>
        </p:sp>
        <p:sp>
          <p:nvSpPr>
            <p:cNvPr id="44" name="Rectángulo 2048">
              <a:extLst>
                <a:ext uri="{FF2B5EF4-FFF2-40B4-BE49-F238E27FC236}">
                  <a16:creationId xmlns:a16="http://schemas.microsoft.com/office/drawing/2014/main" id="{D8EF618D-EC77-4C9D-9CFC-D9683E3F50FA}"/>
                </a:ext>
              </a:extLst>
            </p:cNvPr>
            <p:cNvSpPr/>
            <p:nvPr/>
          </p:nvSpPr>
          <p:spPr>
            <a:xfrm>
              <a:off x="5451940" y="4908682"/>
              <a:ext cx="492442" cy="276999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Arial"/>
              </a:endParaRPr>
            </a:p>
          </p:txBody>
        </p:sp>
        <p:sp>
          <p:nvSpPr>
            <p:cNvPr id="45" name="Rectángulo 2048">
              <a:extLst>
                <a:ext uri="{FF2B5EF4-FFF2-40B4-BE49-F238E27FC236}">
                  <a16:creationId xmlns:a16="http://schemas.microsoft.com/office/drawing/2014/main" id="{04C1DE5E-DBA7-492B-99BF-FE8914F3A95D}"/>
                </a:ext>
              </a:extLst>
            </p:cNvPr>
            <p:cNvSpPr/>
            <p:nvPr/>
          </p:nvSpPr>
          <p:spPr>
            <a:xfrm>
              <a:off x="6303976" y="4908682"/>
              <a:ext cx="492442" cy="276999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Arial"/>
              </a:endParaRPr>
            </a:p>
          </p:txBody>
        </p:sp>
        <p:sp>
          <p:nvSpPr>
            <p:cNvPr id="46" name="Rectángulo 2048">
              <a:extLst>
                <a:ext uri="{FF2B5EF4-FFF2-40B4-BE49-F238E27FC236}">
                  <a16:creationId xmlns:a16="http://schemas.microsoft.com/office/drawing/2014/main" id="{7518F7B7-0A47-4F9C-A737-C53A06C48998}"/>
                </a:ext>
              </a:extLst>
            </p:cNvPr>
            <p:cNvSpPr/>
            <p:nvPr/>
          </p:nvSpPr>
          <p:spPr>
            <a:xfrm>
              <a:off x="7152416" y="4908682"/>
              <a:ext cx="492442" cy="276999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559EB-FF58-4ACC-8EED-FC860758C24F}"/>
              </a:ext>
            </a:extLst>
          </p:cNvPr>
          <p:cNvGrpSpPr/>
          <p:nvPr/>
        </p:nvGrpSpPr>
        <p:grpSpPr>
          <a:xfrm>
            <a:off x="4692045" y="4871650"/>
            <a:ext cx="2991812" cy="295163"/>
            <a:chOff x="4700316" y="4880871"/>
            <a:chExt cx="2991812" cy="2981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3D4912-ACE0-411A-A988-3B6E68146A56}"/>
                </a:ext>
              </a:extLst>
            </p:cNvPr>
            <p:cNvSpPr txBox="1"/>
            <p:nvPr/>
          </p:nvSpPr>
          <p:spPr>
            <a:xfrm>
              <a:off x="5453291" y="4897321"/>
              <a:ext cx="49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Courier New" panose="02070309020205020404" pitchFamily="49" charset="0"/>
                </a:rPr>
                <a:t>horror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A7FE-A15E-4103-BA86-BDD7A22ED55B}"/>
                </a:ext>
              </a:extLst>
            </p:cNvPr>
            <p:cNvSpPr txBox="1"/>
            <p:nvPr/>
          </p:nvSpPr>
          <p:spPr>
            <a:xfrm>
              <a:off x="4700316" y="4880871"/>
              <a:ext cx="407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Courier New" panose="02070309020205020404" pitchFamily="49" charset="0"/>
                </a:rPr>
                <a:t>sci-fi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F91752-C90A-48EE-BC71-45C4B4856B2C}"/>
                </a:ext>
              </a:extLst>
            </p:cNvPr>
            <p:cNvSpPr txBox="1"/>
            <p:nvPr/>
          </p:nvSpPr>
          <p:spPr>
            <a:xfrm>
              <a:off x="6249484" y="4886926"/>
              <a:ext cx="611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Courier New" panose="02070309020205020404" pitchFamily="49" charset="0"/>
                </a:rPr>
                <a:t>romantic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042650-7CE3-43A2-BEE4-2808E0F19431}"/>
                </a:ext>
              </a:extLst>
            </p:cNvPr>
            <p:cNvSpPr txBox="1"/>
            <p:nvPr/>
          </p:nvSpPr>
          <p:spPr>
            <a:xfrm>
              <a:off x="7146786" y="4901987"/>
              <a:ext cx="545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Courier New" panose="02070309020205020404" pitchFamily="49" charset="0"/>
                </a:rPr>
                <a:t>comedy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19319" y="1094744"/>
            <a:ext cx="3075991" cy="1907850"/>
            <a:chOff x="874638" y="1084041"/>
            <a:chExt cx="3075991" cy="190785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602" y="1434510"/>
              <a:ext cx="2337894" cy="1557381"/>
            </a:xfrm>
            <a:prstGeom prst="rect">
              <a:avLst/>
            </a:prstGeom>
          </p:spPr>
        </p:pic>
        <p:sp>
          <p:nvSpPr>
            <p:cNvPr id="37" name="CuadroTexto 8">
              <a:extLst>
                <a:ext uri="{FF2B5EF4-FFF2-40B4-BE49-F238E27FC236}">
                  <a16:creationId xmlns:a16="http://schemas.microsoft.com/office/drawing/2014/main" id="{72047B76-EE49-4B0A-A084-CD005B18696B}"/>
                </a:ext>
              </a:extLst>
            </p:cNvPr>
            <p:cNvSpPr txBox="1"/>
            <p:nvPr/>
          </p:nvSpPr>
          <p:spPr>
            <a:xfrm rot="16200000">
              <a:off x="346609" y="202234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Users (p)</a:t>
              </a:r>
            </a:p>
          </p:txBody>
        </p:sp>
        <p:sp>
          <p:nvSpPr>
            <p:cNvPr id="38" name="CuadroTexto 10">
              <a:extLst>
                <a:ext uri="{FF2B5EF4-FFF2-40B4-BE49-F238E27FC236}">
                  <a16:creationId xmlns:a16="http://schemas.microsoft.com/office/drawing/2014/main" id="{3F2D6A35-1A02-467A-B964-24F91BF30C83}"/>
                </a:ext>
              </a:extLst>
            </p:cNvPr>
            <p:cNvSpPr txBox="1"/>
            <p:nvPr/>
          </p:nvSpPr>
          <p:spPr>
            <a:xfrm>
              <a:off x="1845797" y="1084041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Movies (q)</a:t>
              </a:r>
            </a:p>
          </p:txBody>
        </p:sp>
        <p:sp>
          <p:nvSpPr>
            <p:cNvPr id="100" name="CuadroTexto 197">
              <a:extLst>
                <a:ext uri="{FF2B5EF4-FFF2-40B4-BE49-F238E27FC236}">
                  <a16:creationId xmlns:a16="http://schemas.microsoft.com/office/drawing/2014/main" id="{F78F50BF-F0DA-4C41-BA55-74E3147E658B}"/>
                </a:ext>
              </a:extLst>
            </p:cNvPr>
            <p:cNvSpPr txBox="1"/>
            <p:nvPr/>
          </p:nvSpPr>
          <p:spPr>
            <a:xfrm>
              <a:off x="3715199" y="2004395"/>
              <a:ext cx="23543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 Linotype"/>
                  <a:ea typeface="+mn-ea"/>
                  <a:cs typeface="Arial"/>
                </a:rPr>
                <a:t>Y</a:t>
              </a:r>
            </a:p>
          </p:txBody>
        </p:sp>
      </p:grpSp>
      <p:sp>
        <p:nvSpPr>
          <p:cNvPr id="101" name="CuadroTexto 10">
            <a:extLst>
              <a:ext uri="{FF2B5EF4-FFF2-40B4-BE49-F238E27FC236}">
                <a16:creationId xmlns:a16="http://schemas.microsoft.com/office/drawing/2014/main" id="{3F2D6A35-1A02-467A-B964-24F91BF30C83}"/>
              </a:ext>
            </a:extLst>
          </p:cNvPr>
          <p:cNvSpPr txBox="1"/>
          <p:nvPr/>
        </p:nvSpPr>
        <p:spPr>
          <a:xfrm>
            <a:off x="7808335" y="34720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Movies</a:t>
            </a:r>
          </a:p>
        </p:txBody>
      </p:sp>
      <p:sp>
        <p:nvSpPr>
          <p:cNvPr id="103" name="CuadroTexto 8">
            <a:extLst>
              <a:ext uri="{FF2B5EF4-FFF2-40B4-BE49-F238E27FC236}">
                <a16:creationId xmlns:a16="http://schemas.microsoft.com/office/drawing/2014/main" id="{72047B76-EE49-4B0A-A084-CD005B18696B}"/>
              </a:ext>
            </a:extLst>
          </p:cNvPr>
          <p:cNvSpPr txBox="1"/>
          <p:nvPr/>
        </p:nvSpPr>
        <p:spPr>
          <a:xfrm>
            <a:off x="7719722" y="61362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102">
                <a:extLst>
                  <a:ext uri="{FF2B5EF4-FFF2-40B4-BE49-F238E27FC236}">
                    <a16:creationId xmlns:a16="http://schemas.microsoft.com/office/drawing/2014/main" id="{8E294F45-444E-4D12-8F77-28A303A9B748}"/>
                  </a:ext>
                </a:extLst>
              </p:cNvPr>
              <p:cNvSpPr/>
              <p:nvPr/>
            </p:nvSpPr>
            <p:spPr>
              <a:xfrm>
                <a:off x="7961380" y="4775683"/>
                <a:ext cx="9450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Palatino Linotype" pitchFamily="18" charset="0"/>
                    <a:ea typeface="+mn-ea"/>
                    <a:cs typeface="Arial" charset="0"/>
                  </a:rPr>
                  <a:t> latent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Palatino Linotype" pitchFamily="18" charset="0"/>
                    <a:ea typeface="+mn-ea"/>
                    <a:cs typeface="Arial" charset="0"/>
                  </a:rPr>
                  <a:t>features</a:t>
                </a:r>
              </a:p>
            </p:txBody>
          </p:sp>
        </mc:Choice>
        <mc:Fallback xmlns="">
          <p:sp>
            <p:nvSpPr>
              <p:cNvPr id="54" name="Rectángulo 102">
                <a:extLst>
                  <a:ext uri="{FF2B5EF4-FFF2-40B4-BE49-F238E27FC236}">
                    <a16:creationId xmlns:a16="http://schemas.microsoft.com/office/drawing/2014/main" id="{8E294F45-444E-4D12-8F77-28A303A9B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80" y="4775683"/>
                <a:ext cx="945067" cy="584775"/>
              </a:xfrm>
              <a:prstGeom prst="rect">
                <a:avLst/>
              </a:prstGeom>
              <a:blipFill>
                <a:blip r:embed="rId4"/>
                <a:stretch>
                  <a:fillRect l="-3226" t="-3125" r="-25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39">
                <a:extLst>
                  <a:ext uri="{FF2B5EF4-FFF2-40B4-BE49-F238E27FC236}">
                    <a16:creationId xmlns:a16="http://schemas.microsoft.com/office/drawing/2014/main" id="{137CFE12-A15C-44B2-9DCA-BBC4FF3ECE75}"/>
                  </a:ext>
                </a:extLst>
              </p:cNvPr>
              <p:cNvSpPr txBox="1"/>
              <p:nvPr/>
            </p:nvSpPr>
            <p:spPr>
              <a:xfrm>
                <a:off x="631067" y="4915449"/>
                <a:ext cx="243361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en-GB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kumimoji="0" lang="en-GB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sSub>
                        <m:sSubPr>
                          <m:ctrlP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0" lang="en-GB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02" name="CuadroTexto 139">
                <a:extLst>
                  <a:ext uri="{FF2B5EF4-FFF2-40B4-BE49-F238E27FC236}">
                    <a16:creationId xmlns:a16="http://schemas.microsoft.com/office/drawing/2014/main" id="{137CFE12-A15C-44B2-9DCA-BBC4FF3E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" y="4915449"/>
                <a:ext cx="2433615" cy="323165"/>
              </a:xfrm>
              <a:prstGeom prst="rect">
                <a:avLst/>
              </a:prstGeom>
              <a:blipFill>
                <a:blip r:embed="rId5"/>
                <a:stretch>
                  <a:fillRect l="-2256" b="-3207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0" descr="Resultado de imagen de movies popular sci fi">
            <a:extLst>
              <a:ext uri="{FF2B5EF4-FFF2-40B4-BE49-F238E27FC236}">
                <a16:creationId xmlns:a16="http://schemas.microsoft.com/office/drawing/2014/main" id="{C8EF49C4-DDD2-4F9B-8AB4-DC4C35B3E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18" y="3280849"/>
            <a:ext cx="515150" cy="8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popular movies 80">
            <a:extLst>
              <a:ext uri="{FF2B5EF4-FFF2-40B4-BE49-F238E27FC236}">
                <a16:creationId xmlns:a16="http://schemas.microsoft.com/office/drawing/2014/main" id="{FC7371BF-247B-4CE8-8705-BE998212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66" y="3275862"/>
            <a:ext cx="515150" cy="7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ck to the Future Part II Poster">
            <a:extLst>
              <a:ext uri="{FF2B5EF4-FFF2-40B4-BE49-F238E27FC236}">
                <a16:creationId xmlns:a16="http://schemas.microsoft.com/office/drawing/2014/main" id="{458F85A1-44AC-44D6-BE23-35E187AE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50" y="3275866"/>
            <a:ext cx="510713" cy="7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n de recommendation system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3" t="41215" r="58342" b="35571"/>
          <a:stretch/>
        </p:blipFill>
        <p:spPr bwMode="auto">
          <a:xfrm>
            <a:off x="4422721" y="6062556"/>
            <a:ext cx="319049" cy="433875"/>
          </a:xfrm>
          <a:prstGeom prst="rect">
            <a:avLst/>
          </a:prstGeom>
          <a:noFill/>
        </p:spPr>
      </p:pic>
      <p:pic>
        <p:nvPicPr>
          <p:cNvPr id="28" name="Picture 6" descr="Resultado de imagen de recommendation system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3" t="41215" r="58342" b="35571"/>
          <a:stretch/>
        </p:blipFill>
        <p:spPr bwMode="auto">
          <a:xfrm>
            <a:off x="5819267" y="6058366"/>
            <a:ext cx="319049" cy="4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n de recommendation system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41215" r="83208" b="35571"/>
          <a:stretch/>
        </p:blipFill>
        <p:spPr bwMode="auto">
          <a:xfrm>
            <a:off x="7190177" y="6070691"/>
            <a:ext cx="339471" cy="4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6401" y="3292105"/>
            <a:ext cx="561353" cy="7759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ECE7E-756D-4213-A091-A4E6E4696E9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2108" y="2946382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</a:rPr>
              <a:t>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139">
                <a:extLst>
                  <a:ext uri="{FF2B5EF4-FFF2-40B4-BE49-F238E27FC236}">
                    <a16:creationId xmlns:a16="http://schemas.microsoft.com/office/drawing/2014/main" id="{137CFE12-A15C-44B2-9DCA-BBC4FF3ECE75}"/>
                  </a:ext>
                </a:extLst>
              </p:cNvPr>
              <p:cNvSpPr txBox="1"/>
              <p:nvPr/>
            </p:nvSpPr>
            <p:spPr>
              <a:xfrm>
                <a:off x="783467" y="4108862"/>
                <a:ext cx="1859372" cy="366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𝑖</m:t>
                          </m:r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,</m:t>
                          </m:r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kumimoji="0" lang="en-GB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0" lang="en-GB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0" lang="en-GB" sz="2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sSub>
                        <m:sSubPr>
                          <m:ctrlP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𝒑</m:t>
                          </m:r>
                        </m:e>
                        <m:sub>
                          <m:r>
                            <a:rPr kumimoji="0" lang="en-GB" sz="2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CuadroTexto 139">
                <a:extLst>
                  <a:ext uri="{FF2B5EF4-FFF2-40B4-BE49-F238E27FC236}">
                    <a16:creationId xmlns:a16="http://schemas.microsoft.com/office/drawing/2014/main" id="{137CFE12-A15C-44B2-9DCA-BBC4FF3E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7" y="4108862"/>
                <a:ext cx="1859372" cy="366575"/>
              </a:xfrm>
              <a:prstGeom prst="rect">
                <a:avLst/>
              </a:prstGeom>
              <a:blipFill>
                <a:blip r:embed="rId11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5ADD1-2F5C-4416-AEC7-A2815167542E}"/>
              </a:ext>
            </a:extLst>
          </p:cNvPr>
          <p:cNvGrpSpPr/>
          <p:nvPr/>
        </p:nvGrpSpPr>
        <p:grpSpPr>
          <a:xfrm>
            <a:off x="5110848" y="5283890"/>
            <a:ext cx="1906472" cy="529702"/>
            <a:chOff x="5110848" y="5283890"/>
            <a:chExt cx="1906472" cy="5297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766E2-B617-44C3-BBAF-026A4A1EF82F}"/>
                </a:ext>
              </a:extLst>
            </p:cNvPr>
            <p:cNvSpPr txBox="1"/>
            <p:nvPr/>
          </p:nvSpPr>
          <p:spPr>
            <a:xfrm>
              <a:off x="5110848" y="54442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9CB31B-D05A-4581-9DC3-868F65E70B96}"/>
                </a:ext>
              </a:extLst>
            </p:cNvPr>
            <p:cNvSpPr txBox="1"/>
            <p:nvPr/>
          </p:nvSpPr>
          <p:spPr>
            <a:xfrm>
              <a:off x="5780847" y="528762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AC934A-4944-4F02-81E5-1400D1F32EB7}"/>
                </a:ext>
              </a:extLst>
            </p:cNvPr>
            <p:cNvSpPr txBox="1"/>
            <p:nvPr/>
          </p:nvSpPr>
          <p:spPr>
            <a:xfrm>
              <a:off x="6717238" y="5432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2D45DA-5D06-45CA-BEBF-A991DA1FCD1B}"/>
                </a:ext>
              </a:extLst>
            </p:cNvPr>
            <p:cNvSpPr txBox="1"/>
            <p:nvPr/>
          </p:nvSpPr>
          <p:spPr>
            <a:xfrm>
              <a:off x="6268852" y="52838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±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F36312-CC77-46EA-8988-C5BAF5FE5145}"/>
              </a:ext>
            </a:extLst>
          </p:cNvPr>
          <p:cNvGrpSpPr/>
          <p:nvPr/>
        </p:nvGrpSpPr>
        <p:grpSpPr>
          <a:xfrm>
            <a:off x="5178896" y="4303175"/>
            <a:ext cx="2032671" cy="494917"/>
            <a:chOff x="5178896" y="4303175"/>
            <a:chExt cx="2032671" cy="49491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2E336B-B4FE-4223-A9D3-D71DA1D10493}"/>
                </a:ext>
              </a:extLst>
            </p:cNvPr>
            <p:cNvSpPr txBox="1"/>
            <p:nvPr/>
          </p:nvSpPr>
          <p:spPr>
            <a:xfrm>
              <a:off x="5178896" y="4357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+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C3C7CD-CD9C-4D67-930F-678AD94BB8C0}"/>
                </a:ext>
              </a:extLst>
            </p:cNvPr>
            <p:cNvSpPr txBox="1"/>
            <p:nvPr/>
          </p:nvSpPr>
          <p:spPr>
            <a:xfrm>
              <a:off x="5698153" y="440199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23252C-C2A7-4EED-8C20-AF698531A0BC}"/>
                </a:ext>
              </a:extLst>
            </p:cNvPr>
            <p:cNvSpPr txBox="1"/>
            <p:nvPr/>
          </p:nvSpPr>
          <p:spPr>
            <a:xfrm>
              <a:off x="6900263" y="43031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F1B068-6CD2-464A-98BE-0899BB9EFB32}"/>
                </a:ext>
              </a:extLst>
            </p:cNvPr>
            <p:cNvSpPr txBox="1"/>
            <p:nvPr/>
          </p:nvSpPr>
          <p:spPr>
            <a:xfrm>
              <a:off x="6413608" y="442876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 Linotype" pitchFamily="18" charset="0"/>
                  <a:ea typeface="+mn-ea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54" grpId="0"/>
      <p:bldP spid="102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Factor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15738" y="1970290"/>
            <a:ext cx="330098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28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171700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628900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086100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543300" indent="-3429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A simplified illustration of the latent factor approach, which characterizes both users and movies using two axes—male versus female and serious versus escapist.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2" y="1376020"/>
            <a:ext cx="4681344" cy="35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26AB-464F-42CF-8781-484BE533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Rank Intuition for Latent Factor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7095D-7BAC-AA41-6585-6BAEADDEB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consider the simple case in which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fully observed. </a:t>
                </a:r>
              </a:p>
              <a:p>
                <a:r>
                  <a:rPr lang="en-US" dirty="0"/>
                  <a:t>The key idea is that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can always be expressed as follows:</a:t>
                </a:r>
              </a:p>
              <a:p>
                <a:pPr marL="3429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7095D-7BAC-AA41-6585-6BAEADDEB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FF51-E860-4E28-8596-8D99DFB1A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0D4AB-EFA5-A86E-58AD-24A065B357FB}"/>
                  </a:ext>
                </a:extLst>
              </p:cNvPr>
              <p:cNvSpPr txBox="1"/>
              <p:nvPr/>
            </p:nvSpPr>
            <p:spPr>
              <a:xfrm>
                <a:off x="3234583" y="3213556"/>
                <a:ext cx="1477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0D4AB-EFA5-A86E-58AD-24A065B3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83" y="3213556"/>
                <a:ext cx="14779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E429D-E01A-F895-2AA3-43CCA574814F}"/>
                  </a:ext>
                </a:extLst>
              </p:cNvPr>
              <p:cNvSpPr txBox="1"/>
              <p:nvPr/>
            </p:nvSpPr>
            <p:spPr>
              <a:xfrm>
                <a:off x="2935934" y="4023983"/>
                <a:ext cx="231095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E429D-E01A-F895-2AA3-43CCA5748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34" y="4023983"/>
                <a:ext cx="2310954" cy="923330"/>
              </a:xfrm>
              <a:prstGeom prst="rect">
                <a:avLst/>
              </a:prstGeom>
              <a:blipFill>
                <a:blip r:embed="rId4"/>
                <a:stretch>
                  <a:fillRect l="-3958" t="-8553" r="-6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6535BC-8FB9-EC2A-10D9-B5FBD3F11798}"/>
              </a:ext>
            </a:extLst>
          </p:cNvPr>
          <p:cNvSpPr txBox="1"/>
          <p:nvPr/>
        </p:nvSpPr>
        <p:spPr>
          <a:xfrm>
            <a:off x="130399" y="5439489"/>
            <a:ext cx="88832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Each column in </a:t>
            </a:r>
            <a:r>
              <a:rPr lang="en-US" sz="1600" i="1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C00000"/>
                </a:solidFill>
              </a:rPr>
              <a:t> can be viewed as of the </a:t>
            </a:r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bases vectors for the </a:t>
            </a:r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-dimensional </a:t>
            </a:r>
            <a:r>
              <a:rPr lang="en-US" sz="1600" b="1" dirty="0">
                <a:solidFill>
                  <a:srgbClr val="C00000"/>
                </a:solidFill>
              </a:rPr>
              <a:t>column space </a:t>
            </a:r>
            <a:r>
              <a:rPr lang="en-US" sz="1600" dirty="0">
                <a:solidFill>
                  <a:srgbClr val="C00000"/>
                </a:solidFill>
              </a:rPr>
              <a:t>of </a:t>
            </a:r>
            <a:r>
              <a:rPr lang="en-US" sz="1600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8FBA0-5BEF-5FA8-EFD5-E3BEF9568BCE}"/>
              </a:ext>
            </a:extLst>
          </p:cNvPr>
          <p:cNvSpPr txBox="1"/>
          <p:nvPr/>
        </p:nvSpPr>
        <p:spPr>
          <a:xfrm>
            <a:off x="130398" y="5796106"/>
            <a:ext cx="81939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Each row in </a:t>
            </a:r>
            <a:r>
              <a:rPr lang="en-US" sz="1600" i="1" dirty="0">
                <a:solidFill>
                  <a:srgbClr val="C00000"/>
                </a:solidFill>
              </a:rPr>
              <a:t>V</a:t>
            </a:r>
            <a:r>
              <a:rPr lang="en-US" sz="1600" dirty="0">
                <a:solidFill>
                  <a:srgbClr val="C00000"/>
                </a:solidFill>
              </a:rPr>
              <a:t> can be viewed as of the </a:t>
            </a:r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 bases vectors for the </a:t>
            </a:r>
            <a:r>
              <a:rPr lang="en-US" sz="1600" i="1" dirty="0">
                <a:solidFill>
                  <a:srgbClr val="C00000"/>
                </a:solidFill>
              </a:rPr>
              <a:t>k</a:t>
            </a:r>
            <a:r>
              <a:rPr lang="en-US" sz="1600" dirty="0">
                <a:solidFill>
                  <a:srgbClr val="C00000"/>
                </a:solidFill>
              </a:rPr>
              <a:t>-dimensional </a:t>
            </a:r>
            <a:r>
              <a:rPr lang="en-US" sz="1600" b="1" dirty="0">
                <a:solidFill>
                  <a:srgbClr val="C00000"/>
                </a:solidFill>
              </a:rPr>
              <a:t>row space </a:t>
            </a:r>
            <a:r>
              <a:rPr lang="en-US" sz="1600" dirty="0">
                <a:solidFill>
                  <a:srgbClr val="C00000"/>
                </a:solidFill>
              </a:rPr>
              <a:t>of </a:t>
            </a:r>
            <a:r>
              <a:rPr lang="en-US" sz="1600" i="1" dirty="0">
                <a:solidFill>
                  <a:srgbClr val="C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6843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500-657E-529C-A274-C35F600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08"/>
            <a:ext cx="7772400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F324C-B5A0-A401-53F2-B42CB1670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12436"/>
            <a:ext cx="7772400" cy="44740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5A2A-2ACB-82AE-BE05-E30FE17C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19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84232-9291-26C7-940E-A4773977BE95}"/>
              </a:ext>
            </a:extLst>
          </p:cNvPr>
          <p:cNvSpPr txBox="1"/>
          <p:nvPr/>
        </p:nvSpPr>
        <p:spPr>
          <a:xfrm>
            <a:off x="760576" y="1042732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Ratings = {-1, 0, 1} = {dislike, neutral, like}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FA39-B6A8-5125-C390-5B85DE4BE156}"/>
              </a:ext>
            </a:extLst>
          </p:cNvPr>
          <p:cNvSpPr txBox="1"/>
          <p:nvPr/>
        </p:nvSpPr>
        <p:spPr>
          <a:xfrm>
            <a:off x="1101517" y="6268977"/>
            <a:ext cx="6751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 practice, semantic representation is not always 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EE2D7-48E0-6BA4-9A43-DF60F1396826}"/>
              </a:ext>
            </a:extLst>
          </p:cNvPr>
          <p:cNvSpPr txBox="1"/>
          <p:nvPr/>
        </p:nvSpPr>
        <p:spPr>
          <a:xfrm>
            <a:off x="4101982" y="1950192"/>
            <a:ext cx="130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Latent vectors</a:t>
            </a:r>
          </a:p>
        </p:txBody>
      </p:sp>
    </p:spTree>
    <p:extLst>
      <p:ext uri="{BB962C8B-B14F-4D97-AF65-F5344CB8AC3E}">
        <p14:creationId xmlns:p14="http://schemas.microsoft.com/office/powerpoint/2010/main" val="30825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FC9-B0AB-69F5-5C41-3E1C415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AC4E-3CCA-85B5-EFF2-30D21B537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D67BE-B0C5-C8A1-D249-BC92F2D1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72329"/>
            <a:ext cx="8458200" cy="29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A18F-4FA7-62C7-24B8-8B874A68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Matrix Factorization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CF22-F19D-5714-FFF1-6E5397268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789774"/>
              </a:xfrm>
            </p:spPr>
            <p:txBody>
              <a:bodyPr/>
              <a:lstStyle/>
              <a:p>
                <a:r>
                  <a:rPr lang="en-US" dirty="0"/>
                  <a:t>For the real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incomplete</a:t>
                </a:r>
                <a:r>
                  <a:rPr lang="en-US" dirty="0"/>
                  <a:t>, therefore,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Each column of U or V: latent </a:t>
                </a:r>
                <a:r>
                  <a:rPr lang="en-US" i="1" dirty="0"/>
                  <a:t>vector</a:t>
                </a:r>
                <a:r>
                  <a:rPr lang="en-US" dirty="0"/>
                  <a:t> or latent </a:t>
                </a:r>
                <a:r>
                  <a:rPr lang="en-US" i="1" dirty="0"/>
                  <a:t>component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row of U or V: latent </a:t>
                </a:r>
                <a:r>
                  <a:rPr lang="en-US" i="1" dirty="0"/>
                  <a:t>factor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row of U: user </a:t>
                </a:r>
                <a:r>
                  <a:rPr lang="en-US" i="1" dirty="0"/>
                  <a:t>factor </a:t>
                </a:r>
                <a:r>
                  <a:rPr lang="en-US" dirty="0"/>
                  <a:t>and it contains the affinity of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towards the k concepts.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row of V: item </a:t>
                </a:r>
                <a:r>
                  <a:rPr lang="en-US" i="1" dirty="0"/>
                  <a:t>factor </a:t>
                </a:r>
                <a:r>
                  <a:rPr lang="en-US" dirty="0"/>
                  <a:t>and it contains the affinity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 towards the k concepts.</a:t>
                </a:r>
              </a:p>
              <a:p>
                <a:r>
                  <a:rPr lang="en-US" dirty="0"/>
                  <a:t>Each rating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can be expressed as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CF22-F19D-5714-FFF1-6E5397268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789774"/>
              </a:xfrm>
              <a:blipFill>
                <a:blip r:embed="rId2"/>
                <a:stretch>
                  <a:fillRect l="-1490" t="-11628" b="-44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8449-B749-C116-FC95-5C7CEB44F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579EB-8A48-A909-B6DD-E1456A5494B5}"/>
                  </a:ext>
                </a:extLst>
              </p:cNvPr>
              <p:cNvSpPr txBox="1"/>
              <p:nvPr/>
            </p:nvSpPr>
            <p:spPr>
              <a:xfrm>
                <a:off x="3755876" y="2237574"/>
                <a:ext cx="14747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579EB-8A48-A909-B6DD-E1456A54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876" y="2237574"/>
                <a:ext cx="14747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33320-6D60-BAA9-B73C-DEE4D573DBB4}"/>
                  </a:ext>
                </a:extLst>
              </p:cNvPr>
              <p:cNvSpPr txBox="1"/>
              <p:nvPr/>
            </p:nvSpPr>
            <p:spPr>
              <a:xfrm>
                <a:off x="3923938" y="5794047"/>
                <a:ext cx="1296124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33320-6D60-BAA9-B73C-DEE4D573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38" y="5794047"/>
                <a:ext cx="1296124" cy="332463"/>
              </a:xfrm>
              <a:prstGeom prst="rect">
                <a:avLst/>
              </a:prstGeom>
              <a:blipFill>
                <a:blip r:embed="rId4"/>
                <a:stretch>
                  <a:fillRect l="-2358" r="-3066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01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3B34-558A-85B3-3B22-27B3BC4C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EFDD-0E54-48AE-8988-5D44234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Matrix Factorization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C85F-4E65-3688-610A-14B68609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789774"/>
          </a:xfrm>
        </p:spPr>
        <p:txBody>
          <a:bodyPr/>
          <a:lstStyle/>
          <a:p>
            <a:r>
              <a:rPr lang="en-US" dirty="0"/>
              <a:t>Intuitively,</a:t>
            </a:r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98FFE-FD81-AE58-CF45-0F815F9E4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71565-B1C7-1296-D1F4-960A1A0C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8" y="3416011"/>
            <a:ext cx="6271812" cy="135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64645-2E8D-B828-63E5-990FF7F3DE79}"/>
                  </a:ext>
                </a:extLst>
              </p:cNvPr>
              <p:cNvSpPr txBox="1"/>
              <p:nvPr/>
            </p:nvSpPr>
            <p:spPr>
              <a:xfrm>
                <a:off x="2806131" y="2473837"/>
                <a:ext cx="1296124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64645-2E8D-B828-63E5-990FF7F3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31" y="2473837"/>
                <a:ext cx="1296124" cy="332463"/>
              </a:xfrm>
              <a:prstGeom prst="rect">
                <a:avLst/>
              </a:prstGeom>
              <a:blipFill>
                <a:blip r:embed="rId3"/>
                <a:stretch>
                  <a:fillRect l="-1878" r="-3051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716E4FE-D565-68AB-A4C5-89642E878A41}"/>
              </a:ext>
            </a:extLst>
          </p:cNvPr>
          <p:cNvSpPr/>
          <p:nvPr/>
        </p:nvSpPr>
        <p:spPr bwMode="auto">
          <a:xfrm>
            <a:off x="2548338" y="2473837"/>
            <a:ext cx="1888621" cy="41948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D6F46-2E87-1E08-89B1-99B9DD203D96}"/>
              </a:ext>
            </a:extLst>
          </p:cNvPr>
          <p:cNvSpPr txBox="1"/>
          <p:nvPr/>
        </p:nvSpPr>
        <p:spPr>
          <a:xfrm>
            <a:off x="4606847" y="2523991"/>
            <a:ext cx="389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(dot product between latent vectors)</a:t>
            </a:r>
          </a:p>
        </p:txBody>
      </p:sp>
    </p:spTree>
    <p:extLst>
      <p:ext uri="{BB962C8B-B14F-4D97-AF65-F5344CB8AC3E}">
        <p14:creationId xmlns:p14="http://schemas.microsoft.com/office/powerpoint/2010/main" val="385997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22B9A-071C-CD83-80A4-40CD2533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CE2A-0071-FAEB-8568-CA2C6021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Matrix Factorization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C50D-F448-3DB2-3065-8EC7A6496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FBC1F-3C97-5DBA-C497-31977D9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24" y="1602744"/>
            <a:ext cx="5024926" cy="2589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2D36B3-ABBB-3675-37BF-FE92E495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740905"/>
            <a:ext cx="8562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01AF-1031-33B7-F57E-6DF4C9BE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MF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5A64-C4AE-2C8B-82CA-77CFB732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3" y="1551774"/>
            <a:ext cx="7772400" cy="5181600"/>
          </a:xfrm>
        </p:spPr>
        <p:txBody>
          <a:bodyPr/>
          <a:lstStyle/>
          <a:p>
            <a:r>
              <a:rPr lang="en-US" dirty="0"/>
              <a:t>Constraints imposed on U and V</a:t>
            </a:r>
          </a:p>
          <a:p>
            <a:pPr lvl="1"/>
            <a:r>
              <a:rPr lang="en-US" dirty="0" err="1"/>
              <a:t>TruncatedSVD</a:t>
            </a:r>
            <a:endParaRPr lang="en-US" dirty="0"/>
          </a:p>
          <a:p>
            <a:pPr lvl="1"/>
            <a:r>
              <a:rPr lang="en-US" dirty="0"/>
              <a:t>Non-negative MF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Objective function</a:t>
            </a:r>
          </a:p>
          <a:p>
            <a:pPr lvl="1"/>
            <a:r>
              <a:rPr lang="en-US" dirty="0"/>
              <a:t>Minimizing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 lvl="1"/>
            <a:r>
              <a:rPr lang="en-US" dirty="0"/>
              <a:t>Maximizing likelihood estimation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F32F-A407-D7DE-99DD-B5E8265D9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8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4B00D-5732-8A71-6890-E3D96568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1197-53A8-FAE3-06B6-F063EACF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7040-CF6F-ED2F-769A-B93A927D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438970"/>
          </a:xfrm>
        </p:spPr>
        <p:txBody>
          <a:bodyPr/>
          <a:lstStyle/>
          <a:p>
            <a:r>
              <a:rPr lang="en-US" dirty="0"/>
              <a:t>No constraints on U and V.</a:t>
            </a:r>
          </a:p>
          <a:p>
            <a:r>
              <a:rPr lang="en-US" dirty="0"/>
              <a:t>Fully specified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9CBB4-C943-6F97-586A-996A0B255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546C9-3CCF-AA2A-2542-2F4FCBF6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690812"/>
            <a:ext cx="5038725" cy="1476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B7CA88-BAD9-D554-63C6-76919EB3A737}"/>
              </a:ext>
            </a:extLst>
          </p:cNvPr>
          <p:cNvSpPr/>
          <p:nvPr/>
        </p:nvSpPr>
        <p:spPr bwMode="auto">
          <a:xfrm>
            <a:off x="820396" y="5050565"/>
            <a:ext cx="7469025" cy="75203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280E8-2A63-C360-CF16-FE32002C7D2C}"/>
              </a:ext>
            </a:extLst>
          </p:cNvPr>
          <p:cNvSpPr txBox="1"/>
          <p:nvPr/>
        </p:nvSpPr>
        <p:spPr>
          <a:xfrm>
            <a:off x="685800" y="4692412"/>
            <a:ext cx="89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Task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F4D43-1877-2076-46B8-F4E9C16869C4}"/>
              </a:ext>
            </a:extLst>
          </p:cNvPr>
          <p:cNvSpPr txBox="1"/>
          <p:nvPr/>
        </p:nvSpPr>
        <p:spPr>
          <a:xfrm>
            <a:off x="1036313" y="5260165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GD, obtain the rule to learn U and V</a:t>
            </a:r>
          </a:p>
        </p:txBody>
      </p:sp>
    </p:spTree>
    <p:extLst>
      <p:ext uri="{BB962C8B-B14F-4D97-AF65-F5344CB8AC3E}">
        <p14:creationId xmlns:p14="http://schemas.microsoft.com/office/powerpoint/2010/main" val="76044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78C-3031-38EB-AD39-2DCD423D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Matrix Factorization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B0DC71-3CCE-6D2C-FED2-6E7F2E0A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976" y="1621964"/>
            <a:ext cx="7058025" cy="3400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32924-840C-FBA9-841E-A155A7392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11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B68BC2-5078-9A77-FB08-71F41616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83" y="147000"/>
            <a:ext cx="6057900" cy="4095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11E06-1400-0A07-3F0D-440E9AFFF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7482F-17E1-641A-C35A-1E2A4EEB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3" y="4364037"/>
            <a:ext cx="5648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9F5F-8A6A-8C38-642A-74859DC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12432-E3AE-D53A-EE52-9879FBAD5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21" y="101570"/>
            <a:ext cx="5876925" cy="41338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16BB-CB90-0BD1-286F-8F96C18FE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CD446-D225-098F-3B16-2F0F569B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4" y="4305300"/>
            <a:ext cx="55721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4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3C0F-8AC9-3506-291D-A077979BF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FA3AA-C66F-EC73-1058-7C31C284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96" y="2038617"/>
            <a:ext cx="5448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3001-A5F0-8F7B-3BDF-50710344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descend update rule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2C71B3-4DF6-92F0-12E9-7FCDC8B10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18461"/>
            <a:ext cx="7648575" cy="3019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7846B-D508-2141-8536-727520D65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CC56-5126-5866-000B-040E0E38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INTRODUCTION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3EF2-8301-1A24-2FB8-102BD7BB4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26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99D3-C234-3283-40C9-0333244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42CD2-CE69-C3C5-011B-EC75F1CB2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2" y="408061"/>
            <a:ext cx="5543550" cy="288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41BF7-9D49-F7DB-3261-58B82852D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F28CA-EE37-A6D5-F3F1-2019F94F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2" y="3563865"/>
            <a:ext cx="5476875" cy="233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0761C-3B23-36E9-D0C1-AEEB33B9C3E4}"/>
              </a:ext>
            </a:extLst>
          </p:cNvPr>
          <p:cNvSpPr txBox="1"/>
          <p:nvPr/>
        </p:nvSpPr>
        <p:spPr>
          <a:xfrm>
            <a:off x="3008120" y="2589376"/>
            <a:ext cx="2820112" cy="581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33DE4-7CD4-3BF0-71A5-061FA0CF803F}"/>
              </a:ext>
            </a:extLst>
          </p:cNvPr>
          <p:cNvSpPr txBox="1"/>
          <p:nvPr/>
        </p:nvSpPr>
        <p:spPr>
          <a:xfrm>
            <a:off x="2895601" y="5202965"/>
            <a:ext cx="2820112" cy="581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654DE-AB25-C5FD-DBD4-35CA5440B9B7}"/>
              </a:ext>
            </a:extLst>
          </p:cNvPr>
          <p:cNvSpPr txBox="1"/>
          <p:nvPr/>
        </p:nvSpPr>
        <p:spPr>
          <a:xfrm>
            <a:off x="5967902" y="280115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Learning rule for 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D25C3-4786-7425-0835-12CBD3685423}"/>
              </a:ext>
            </a:extLst>
          </p:cNvPr>
          <p:cNvSpPr txBox="1"/>
          <p:nvPr/>
        </p:nvSpPr>
        <p:spPr>
          <a:xfrm>
            <a:off x="5828232" y="549352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Learning rule for V</a:t>
            </a:r>
          </a:p>
        </p:txBody>
      </p:sp>
    </p:spTree>
    <p:extLst>
      <p:ext uri="{BB962C8B-B14F-4D97-AF65-F5344CB8AC3E}">
        <p14:creationId xmlns:p14="http://schemas.microsoft.com/office/powerpoint/2010/main" val="362364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A84C-CAD9-3F2C-E9E8-E3097282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77354-717E-E648-054E-FA529C405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3438970"/>
              </a:xfrm>
            </p:spPr>
            <p:txBody>
              <a:bodyPr/>
              <a:lstStyle/>
              <a:p>
                <a:r>
                  <a:rPr lang="en-US" dirty="0"/>
                  <a:t>No constraints on U and V.</a:t>
                </a:r>
              </a:p>
              <a:p>
                <a:r>
                  <a:rPr lang="en-US" strike="sngStrike" dirty="0"/>
                  <a:t>Fully specified </a:t>
                </a:r>
                <a:r>
                  <a:rPr lang="en-US" dirty="0">
                    <a:solidFill>
                      <a:srgbClr val="C00000"/>
                    </a:solidFill>
                  </a:rPr>
                  <a:t>R has missing entries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observed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77354-717E-E648-054E-FA529C405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3438970"/>
              </a:xfrm>
              <a:blipFill>
                <a:blip r:embed="rId2"/>
                <a:stretch>
                  <a:fillRect l="-149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2966-FCDC-21B6-BEA8-A6FEC6670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31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7B66E-96E0-12AD-8F61-00AB17718AF1}"/>
              </a:ext>
            </a:extLst>
          </p:cNvPr>
          <p:cNvSpPr/>
          <p:nvPr/>
        </p:nvSpPr>
        <p:spPr bwMode="auto">
          <a:xfrm>
            <a:off x="820396" y="5363466"/>
            <a:ext cx="7469025" cy="75203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59210-A6D0-831F-BA41-DD1C612ABC54}"/>
              </a:ext>
            </a:extLst>
          </p:cNvPr>
          <p:cNvSpPr txBox="1"/>
          <p:nvPr/>
        </p:nvSpPr>
        <p:spPr>
          <a:xfrm>
            <a:off x="685800" y="5005313"/>
            <a:ext cx="89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Task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75150-CE08-A3C4-8FE7-2B6F059E5443}"/>
              </a:ext>
            </a:extLst>
          </p:cNvPr>
          <p:cNvSpPr txBox="1"/>
          <p:nvPr/>
        </p:nvSpPr>
        <p:spPr>
          <a:xfrm>
            <a:off x="1036313" y="556260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GD, obtain the rule to learn U and 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43754-199A-8F1B-978D-424178BB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96" y="2924086"/>
            <a:ext cx="7096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198B-D90F-F554-695E-6CDA6348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6A9B-1D90-BF76-F852-84218189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003419"/>
          </a:xfrm>
        </p:spPr>
        <p:txBody>
          <a:bodyPr/>
          <a:lstStyle/>
          <a:p>
            <a:r>
              <a:rPr lang="en-US" dirty="0"/>
              <a:t>To avoid overfitting due to data sparsity.</a:t>
            </a:r>
          </a:p>
          <a:p>
            <a:r>
              <a:rPr lang="en-US" dirty="0"/>
              <a:t>Add L2 regularization term: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E671-936C-1C67-EB66-2386FA3198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AF3E-5E07-95D8-6C96-9AF2C219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881535"/>
            <a:ext cx="8810625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7D021-D8EE-CEE6-57B8-ACAA638F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46" y="1753490"/>
            <a:ext cx="1876425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8CFE9A-0A5E-F237-4721-DB9FC3D640ED}"/>
              </a:ext>
            </a:extLst>
          </p:cNvPr>
          <p:cNvSpPr/>
          <p:nvPr/>
        </p:nvSpPr>
        <p:spPr bwMode="auto">
          <a:xfrm>
            <a:off x="598206" y="5772595"/>
            <a:ext cx="7469025" cy="75203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D7956-9DFF-0CA1-07C2-672E9CBC63F0}"/>
              </a:ext>
            </a:extLst>
          </p:cNvPr>
          <p:cNvSpPr txBox="1"/>
          <p:nvPr/>
        </p:nvSpPr>
        <p:spPr>
          <a:xfrm>
            <a:off x="463610" y="5414442"/>
            <a:ext cx="89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Task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D101D-2B57-86B3-6B98-D2FD27866F13}"/>
              </a:ext>
            </a:extLst>
          </p:cNvPr>
          <p:cNvSpPr txBox="1"/>
          <p:nvPr/>
        </p:nvSpPr>
        <p:spPr>
          <a:xfrm>
            <a:off x="783685" y="5984922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GD, obtain the rule to learn U and V</a:t>
            </a:r>
          </a:p>
        </p:txBody>
      </p:sp>
    </p:spTree>
    <p:extLst>
      <p:ext uri="{BB962C8B-B14F-4D97-AF65-F5344CB8AC3E}">
        <p14:creationId xmlns:p14="http://schemas.microsoft.com/office/powerpoint/2010/main" val="3051917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Matrix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1828190"/>
              </a:xfrm>
            </p:spPr>
            <p:txBody>
              <a:bodyPr/>
              <a:lstStyle/>
              <a:p>
                <a:r>
                  <a:rPr lang="en-GB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: ratings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users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movies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users latent factors (each row is a user).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: movies latent factors (each column is a movie).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: set of observed entries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1828190"/>
              </a:xfrm>
              <a:blipFill>
                <a:blip r:embed="rId2"/>
                <a:stretch>
                  <a:fillRect l="-1490" t="-5017" b="-3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2086" y="3496542"/>
                <a:ext cx="1089914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86" y="3496542"/>
                <a:ext cx="1089914" cy="379206"/>
              </a:xfrm>
              <a:prstGeom prst="rect">
                <a:avLst/>
              </a:prstGeom>
              <a:blipFill>
                <a:blip r:embed="rId3"/>
                <a:stretch>
                  <a:fillRect l="-5587" t="-19355" r="-7263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5767" y="348609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9306" y="4722713"/>
                <a:ext cx="6899966" cy="910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l-GR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∘(</m:t>
                        </m:r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𝑃𝑄</m:t>
                        </m:r>
                        <m:r>
                          <a:rPr lang="en-GB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‖"/>
                        <m:endChr m:val="‖"/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</a:t>
                </a:r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6" y="4722713"/>
                <a:ext cx="6899966" cy="910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11036" y="5474871"/>
            <a:ext cx="212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6"/>
                </a:solidFill>
              </a:rPr>
              <a:t>      Fits model </a:t>
            </a:r>
          </a:p>
          <a:p>
            <a:r>
              <a:rPr lang="en-GB" sz="1800" dirty="0">
                <a:solidFill>
                  <a:schemeClr val="accent6"/>
                </a:solidFill>
              </a:rPr>
              <a:t>to observed entries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3148" y="5474870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</a:rPr>
              <a:t>      Regularization to</a:t>
            </a:r>
          </a:p>
          <a:p>
            <a:r>
              <a:rPr lang="en-GB" sz="1800" dirty="0">
                <a:solidFill>
                  <a:schemeClr val="accent1"/>
                </a:solidFill>
              </a:rPr>
              <a:t>      prevent overfitting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9306" y="4142350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Learned by minimising the cost:</a:t>
            </a:r>
          </a:p>
        </p:txBody>
      </p:sp>
    </p:spTree>
    <p:extLst>
      <p:ext uri="{BB962C8B-B14F-4D97-AF65-F5344CB8AC3E}">
        <p14:creationId xmlns:p14="http://schemas.microsoft.com/office/powerpoint/2010/main" val="3090699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 and item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828190"/>
          </a:xfrm>
        </p:spPr>
        <p:txBody>
          <a:bodyPr/>
          <a:lstStyle/>
          <a:p>
            <a:r>
              <a:rPr lang="en-GB" dirty="0"/>
              <a:t>There are users who tend to rate always high (above mean rating) or low (below mean rating).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34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08867" y="4423997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Learned by minimising the cost: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9" y="2375992"/>
            <a:ext cx="2657475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70" y="5005502"/>
            <a:ext cx="4648200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7629" y="3217686"/>
                <a:ext cx="28887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800" dirty="0"/>
                  <a:t>: mean rating of all users.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: bias of item </a:t>
                </a:r>
                <a:r>
                  <a:rPr lang="en-GB" sz="1800" dirty="0" err="1"/>
                  <a:t>i</a:t>
                </a:r>
                <a:endParaRPr lang="en-GB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GB" sz="1800" dirty="0"/>
                  <a:t>: bias of user u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29" y="3217686"/>
                <a:ext cx="2888740" cy="923330"/>
              </a:xfrm>
              <a:prstGeom prst="rect">
                <a:avLst/>
              </a:prstGeom>
              <a:blipFill>
                <a:blip r:embed="rId4"/>
                <a:stretch>
                  <a:fillRect t="-3974" r="-126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60305" y="3268652"/>
                <a:ext cx="23860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We need to learn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5" y="3268652"/>
                <a:ext cx="2386089" cy="707886"/>
              </a:xfrm>
              <a:prstGeom prst="rect">
                <a:avLst/>
              </a:prstGeom>
              <a:blipFill>
                <a:blip r:embed="rId5"/>
                <a:stretch>
                  <a:fillRect l="-2551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745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9BBF-088C-9F46-7D48-D8FF710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AE76-2BE7-A82F-9845-8EBDDE2D5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Matrix factorization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V are constrained to be orthogonal.</a:t>
                </a:r>
              </a:p>
              <a:p>
                <a:r>
                  <a:rPr lang="en-US" dirty="0"/>
                  <a:t>Compute SVD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: ratings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users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movies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orthogonal space of users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: orthogonal space of items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 : diagonal matrix containing the eigenvalues.</a:t>
                </a:r>
              </a:p>
              <a:p>
                <a:r>
                  <a:rPr lang="en-US" b="1" dirty="0"/>
                  <a:t>Truncate SVD</a:t>
                </a:r>
                <a:r>
                  <a:rPr lang="en-US" dirty="0"/>
                  <a:t>: we take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largest eigenvalues.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AE76-2BE7-A82F-9845-8EBDDE2D5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2AC3C-937F-B2FF-5AE9-6F42E3063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871B-B1E0-9D99-8005-652BDFEF4034}"/>
                  </a:ext>
                </a:extLst>
              </p:cNvPr>
              <p:cNvSpPr txBox="1"/>
              <p:nvPr/>
            </p:nvSpPr>
            <p:spPr>
              <a:xfrm>
                <a:off x="2200543" y="5935755"/>
                <a:ext cx="4572000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871B-B1E0-9D99-8005-652BDFEF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43" y="5935755"/>
                <a:ext cx="4572000" cy="540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73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CE392-6A6F-FA0B-BA15-3EDBB789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5D21-EE42-7FE6-5AD3-DC6F50F6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F04BE-AC8B-983A-92AD-2C56DD7F5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Matrix factorization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V are constrained to be orthogonal.</a:t>
                </a:r>
              </a:p>
              <a:p>
                <a:r>
                  <a:rPr lang="en-US" b="1" dirty="0"/>
                  <a:t>Truncate SVD</a:t>
                </a:r>
                <a:r>
                  <a:rPr lang="en-US" dirty="0"/>
                  <a:t>: we take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largest eigenvalues.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User and item factors are defined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F04BE-AC8B-983A-92AD-2C56DD7F5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EB9EF-57E6-C945-735B-4BA3729EB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D3067-E9D2-DC98-6ED4-73CD21584A9B}"/>
                  </a:ext>
                </a:extLst>
              </p:cNvPr>
              <p:cNvSpPr txBox="1"/>
              <p:nvPr/>
            </p:nvSpPr>
            <p:spPr>
              <a:xfrm>
                <a:off x="2114550" y="2888467"/>
                <a:ext cx="4572000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D3067-E9D2-DC98-6ED4-73CD2158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888467"/>
                <a:ext cx="4572000" cy="540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CC4932-21DA-95F2-AA4A-97DC980C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62" y="4928652"/>
            <a:ext cx="1781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584E-3460-CA86-F248-41D742AB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TruncatedSVD</a:t>
            </a:r>
            <a:r>
              <a:rPr lang="en-US" dirty="0"/>
              <a:t> loss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C6704-9C1F-1F05-76E8-45C3042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767" y="2251728"/>
            <a:ext cx="6305550" cy="2038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1EA8-0899-9C57-CF4B-44A3B4D7C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44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6D3C-D102-E429-3FD0-160F9532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to </a:t>
            </a:r>
            <a:r>
              <a:rPr lang="en-US" dirty="0" err="1"/>
              <a:t>TruncatedSVD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27E62-5B70-5450-34B2-8FF396F8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91" y="2337924"/>
            <a:ext cx="7772400" cy="1609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C10D-B99C-58EB-22B9-AB5FFACDF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38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A0903-2691-7CFC-4832-7808F4FE49A2}"/>
              </a:ext>
            </a:extLst>
          </p:cNvPr>
          <p:cNvSpPr txBox="1"/>
          <p:nvPr/>
        </p:nvSpPr>
        <p:spPr>
          <a:xfrm>
            <a:off x="685800" y="1672867"/>
            <a:ext cx="467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step 1 and 2 to convergence:</a:t>
            </a:r>
          </a:p>
        </p:txBody>
      </p:sp>
    </p:spTree>
    <p:extLst>
      <p:ext uri="{BB962C8B-B14F-4D97-AF65-F5344CB8AC3E}">
        <p14:creationId xmlns:p14="http://schemas.microsoft.com/office/powerpoint/2010/main" val="140617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346E-2F83-801C-17B4-CE260DCC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5199-C4C1-EC54-3038-B56AD534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 optimization-based approach to </a:t>
            </a:r>
            <a:r>
              <a:rPr lang="en-US" sz="2800" dirty="0" err="1"/>
              <a:t>TruncatedSVD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FBA2-60CE-D4C6-E78A-7AAC26C9D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EFBEB-7719-CBC5-F7E3-13A9D965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21623"/>
            <a:ext cx="7772400" cy="2781566"/>
          </a:xfrm>
        </p:spPr>
        <p:txBody>
          <a:bodyPr/>
          <a:lstStyle/>
          <a:p>
            <a:r>
              <a:rPr lang="en-US" sz="1800" b="1" dirty="0"/>
              <a:t>Algorithm</a:t>
            </a:r>
            <a:r>
              <a:rPr lang="en-US" sz="1800" dirty="0"/>
              <a:t>: projected gradient descent.</a:t>
            </a:r>
          </a:p>
          <a:p>
            <a:pPr lvl="1"/>
            <a:r>
              <a:rPr lang="en-US" sz="1200" dirty="0"/>
              <a:t>The solution is projected in a direction that is orthogonal to the columns.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96BAF-E6B8-B197-CCBC-8A96CC27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60" y="1783602"/>
            <a:ext cx="7050280" cy="17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1FCD-EED8-3BD9-2C73-768EF871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E22B-2545-E6A1-B81C-ADD3F54C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Concepts: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Neighborhood-based methods generalize k-nearest neighbors and are instance-based.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Model-based methods create a summarized model upfront, similar to supervised or unsupervised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1A22-519C-0B77-7F21-AC17405A1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16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7B54-435B-72BC-AADD-717A359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Non-negative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DF53-2650-11EE-81D6-3D67E07A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NMF loss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</a:t>
            </a:r>
            <a:r>
              <a:rPr lang="en-US" dirty="0"/>
              <a:t>: the rating matrix is non-negative.</a:t>
            </a:r>
          </a:p>
          <a:p>
            <a:r>
              <a:rPr lang="en-US" dirty="0"/>
              <a:t>Useful when users can specify whether they like an item but not dislikes.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C44EA-9B75-3EB1-CDED-68E121EFA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1677-A561-D94B-4CDB-DAA6F062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952625"/>
            <a:ext cx="375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9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B9A6-22ED-BAAC-CCE9-94AC257B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68E6-DC49-5085-D75C-423AEFFD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Task 4</a:t>
            </a:r>
            <a:r>
              <a:rPr lang="en-US" dirty="0"/>
              <a:t>: Obtain the following learning rule: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348D-813E-5B9C-5D22-1E3F77873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9D9F3-F99F-5935-03B7-B4F961FE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12" y="2651927"/>
            <a:ext cx="6381750" cy="1619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E13241-A7F1-CDB5-1B13-5375BA3CF002}"/>
              </a:ext>
            </a:extLst>
          </p:cNvPr>
          <p:cNvSpPr/>
          <p:nvPr/>
        </p:nvSpPr>
        <p:spPr bwMode="auto">
          <a:xfrm>
            <a:off x="598206" y="5772595"/>
            <a:ext cx="7469025" cy="75203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36426-A20C-76C8-D3AC-099A82853D64}"/>
              </a:ext>
            </a:extLst>
          </p:cNvPr>
          <p:cNvSpPr txBox="1"/>
          <p:nvPr/>
        </p:nvSpPr>
        <p:spPr>
          <a:xfrm>
            <a:off x="463610" y="5414442"/>
            <a:ext cx="89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Task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42AEB-5DFA-7410-B2D1-3EC588C10D18}"/>
              </a:ext>
            </a:extLst>
          </p:cNvPr>
          <p:cNvSpPr txBox="1"/>
          <p:nvPr/>
        </p:nvSpPr>
        <p:spPr>
          <a:xfrm>
            <a:off x="783685" y="5984922"/>
            <a:ext cx="662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Add L2-reg. to the NMF loss function and derive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4052254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2E82-2DDC-0A43-0FCA-144BD2B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DD7B1-F849-3DC1-6323-A25433986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62" y="483549"/>
            <a:ext cx="6407676" cy="57336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F68D-E5A9-64B9-6D94-2141FD074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2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9876-2E3F-47F1-6410-0B937A7E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Latent Factor Models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CE76-711E-8844-A541-7B329173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5892"/>
            <a:ext cx="7772400" cy="46311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Leverage all row and column correlations simultaneously.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Provide robust estimates for missing data entries.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Sophistication of the approach leads to state-of-the-art performance.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8D467-56CA-CCF4-06BD-848BF7A08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641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31D7-A2E4-61B7-D5C3-6B591DDD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in 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0D2E-D581-4C06-EFC6-05173DC1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4796"/>
            <a:ext cx="7772400" cy="47422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Latent factor models are widely used in recommender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Netflix Prize-winning methods often relied on matrix factorization.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9ECE-CCCB-0117-2625-50FF1DD31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816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D9EC-53B1-8C30-F72E-700014A2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session 5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D1B20E6-0FEF-B1CC-ABC9-A89E1E13A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74072"/>
            <a:ext cx="7772400" cy="33098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0EDCE-635D-5D0F-95BB-74B9DDE08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6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A826-9563-0DDB-DD6D-10AC7BB2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with Data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DA4A-16B3-E269-9F9D-2B89CB2C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5060"/>
            <a:ext cx="7772400" cy="5181600"/>
          </a:xfrm>
        </p:spPr>
        <p:txBody>
          <a:bodyPr/>
          <a:lstStyle/>
          <a:p>
            <a:r>
              <a:rPr lang="en-US" b="1" dirty="0"/>
              <a:t>Key Differences: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No clear separation between dependent and independent variables in collaborative filtering.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and test data are not explicitly separated.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Collaborative filtering can apply to the original or transposed ratings matrix.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15D7-7CC2-67D6-3C0B-1A319E415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3D56CD-2AD0-1023-7021-4213B3AE5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441" y="819465"/>
            <a:ext cx="7772400" cy="50225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07AC-89BC-247D-2581-EB21A20B1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6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861-BF78-815D-C85D-85C057A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Model-Based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8ECF-9908-108E-1892-8F83F7E5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06345"/>
            <a:ext cx="7772400" cy="45627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Space-Efficiency:</a:t>
            </a:r>
            <a:r>
              <a:rPr lang="en-US" dirty="0"/>
              <a:t> Requires less memory compared to storing all user-item relationships.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Speed:</a:t>
            </a:r>
            <a:r>
              <a:rPr lang="en-US" dirty="0"/>
              <a:t> Faster training and prediction due to compact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Overfitting Avoidance:</a:t>
            </a:r>
            <a:r>
              <a:rPr lang="en-US" dirty="0"/>
              <a:t> Summarization and regularization reduce overfitting risks.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6DD6-80E5-A6F7-FAED-A85954507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34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318-7F02-6AAB-A6B6-3FCC0B7D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Algorithmic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DE98-2872-BCBF-89A5-4CC5AB3A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0972"/>
            <a:ext cx="7772400" cy="4896028"/>
          </a:xfrm>
        </p:spPr>
        <p:txBody>
          <a:bodyPr/>
          <a:lstStyle/>
          <a:p>
            <a:r>
              <a:rPr lang="en-US" b="1" dirty="0"/>
              <a:t>Generalization of ML Techniques: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Methods like decision trees, Bayes classifiers, regression, SVMs, and neural networks are adapted to collaborative filtering.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Ensemble methods (e.g., bagging, boosting) are applicable.</a:t>
            </a:r>
          </a:p>
          <a:p>
            <a:r>
              <a:rPr lang="en-US" b="1" dirty="0"/>
              <a:t>Challenges in Generalization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percentage of missing entries complicates generalization.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Latent factor models excel in collaborative filtering but are less competitive in classification.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36011-C54C-0529-4D1D-6A3950BAA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5C34-0CAC-41A7-5D5C-8FFD1C51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Model-Based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CE5-21A9-4DF3-FF28-780CAEFD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9243"/>
            <a:ext cx="7772400" cy="518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Decision and Regression Trees.</a:t>
            </a:r>
          </a:p>
          <a:p>
            <a:pPr>
              <a:buFont typeface="+mj-lt"/>
              <a:buAutoNum type="arabicPeriod"/>
            </a:pPr>
            <a:r>
              <a:rPr lang="en-US" dirty="0"/>
              <a:t>Rule-Based Collaborative Filtering.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Naive Bayes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Latent Factor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Hybrid Models combining latent and neighborhood approaches.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C9CF-AF5C-759E-C00E-BC48CAF8F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273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Ursula Lehnert\Desktop\Temp - daily dump\AM3_UL.pptx"/>
</p:tagLst>
</file>

<file path=ppt/theme/theme1.xml><?xml version="1.0" encoding="utf-8"?>
<a:theme xmlns:a="http://schemas.openxmlformats.org/drawingml/2006/main" name="1_testfile">
  <a:themeElements>
    <a:clrScheme name="1_testfi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testfile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1_testfi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stfi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Classes_2</Template>
  <TotalTime>28262</TotalTime>
  <Words>1397</Words>
  <Application>Microsoft Office PowerPoint</Application>
  <PresentationFormat>Presentación en pantalla (4:3)</PresentationFormat>
  <Paragraphs>255</Paragraphs>
  <Slides>45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</vt:lpstr>
      <vt:lpstr>Cambria Math</vt:lpstr>
      <vt:lpstr>Courier New</vt:lpstr>
      <vt:lpstr>Gabriola</vt:lpstr>
      <vt:lpstr>Palatino Linotype</vt:lpstr>
      <vt:lpstr>Symbol</vt:lpstr>
      <vt:lpstr>Times New Roman</vt:lpstr>
      <vt:lpstr>Wingdings</vt:lpstr>
      <vt:lpstr>1_testfile</vt:lpstr>
      <vt:lpstr>The Machine Learning Behind Recommender systems</vt:lpstr>
      <vt:lpstr>The course</vt:lpstr>
      <vt:lpstr>Model-Based Collaborative Filtering  INTRODUCTION</vt:lpstr>
      <vt:lpstr>Introduction</vt:lpstr>
      <vt:lpstr>Comparison with Data Classification</vt:lpstr>
      <vt:lpstr>Presentación de PowerPoint</vt:lpstr>
      <vt:lpstr>Advantages of Model-Based Methods</vt:lpstr>
      <vt:lpstr>Algorithmic Possibilities</vt:lpstr>
      <vt:lpstr>Key Model-Based Methods</vt:lpstr>
      <vt:lpstr>Summary </vt:lpstr>
      <vt:lpstr>Introduction to Latent Factor Models</vt:lpstr>
      <vt:lpstr>Basic Principles</vt:lpstr>
      <vt:lpstr>Dimensionality Reduction</vt:lpstr>
      <vt:lpstr>Intuitive Understanding </vt:lpstr>
      <vt:lpstr>Latent Factor Models</vt:lpstr>
      <vt:lpstr>Presentación de PowerPoint</vt:lpstr>
      <vt:lpstr>Latent Factor Models</vt:lpstr>
      <vt:lpstr>Low Rank Intuition for Latent Factor Models</vt:lpstr>
      <vt:lpstr>Example</vt:lpstr>
      <vt:lpstr>Basic Matrix Factorization principles</vt:lpstr>
      <vt:lpstr>Basic Matrix Factorization principles</vt:lpstr>
      <vt:lpstr>Basic Matrix Factorization principles</vt:lpstr>
      <vt:lpstr>Differences between MF methods</vt:lpstr>
      <vt:lpstr>Unconstrained Matrix Factorization</vt:lpstr>
      <vt:lpstr>Unconstrained Matrix Factorization</vt:lpstr>
      <vt:lpstr>Presentación de PowerPoint</vt:lpstr>
      <vt:lpstr>Presentación de PowerPoint</vt:lpstr>
      <vt:lpstr>Presentación de PowerPoint</vt:lpstr>
      <vt:lpstr>Gradient descend update rule</vt:lpstr>
      <vt:lpstr>Presentación de PowerPoint</vt:lpstr>
      <vt:lpstr>Unconstrained Matrix Factorization</vt:lpstr>
      <vt:lpstr>Regularization</vt:lpstr>
      <vt:lpstr>Matrix decomposition</vt:lpstr>
      <vt:lpstr>Users and item biases</vt:lpstr>
      <vt:lpstr>Truncated SVD</vt:lpstr>
      <vt:lpstr>Truncated SVD</vt:lpstr>
      <vt:lpstr>TruncatedSVD loss function</vt:lpstr>
      <vt:lpstr>An algorithm to TruncatedSVD</vt:lpstr>
      <vt:lpstr>An optimization-based approach to TruncatedSVD</vt:lpstr>
      <vt:lpstr>Non-negative matrix factorization</vt:lpstr>
      <vt:lpstr>NMF algorithm</vt:lpstr>
      <vt:lpstr>Presentación de PowerPoint</vt:lpstr>
      <vt:lpstr>Why Latent Factor Models Excel</vt:lpstr>
      <vt:lpstr>Applications in Collaborative Filtering</vt:lpstr>
      <vt:lpstr>Coding session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Diego Galeano</cp:lastModifiedBy>
  <cp:revision>1542</cp:revision>
  <cp:lastPrinted>2015-02-11T15:22:38Z</cp:lastPrinted>
  <dcterms:created xsi:type="dcterms:W3CDTF">2000-02-23T18:58:38Z</dcterms:created>
  <dcterms:modified xsi:type="dcterms:W3CDTF">2025-01-21T17:28:13Z</dcterms:modified>
</cp:coreProperties>
</file>