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72" r:id="rId4"/>
    <p:sldId id="273" r:id="rId5"/>
    <p:sldId id="283" r:id="rId6"/>
    <p:sldId id="282" r:id="rId7"/>
    <p:sldId id="292" r:id="rId8"/>
    <p:sldId id="281" r:id="rId9"/>
    <p:sldId id="290" r:id="rId10"/>
    <p:sldId id="286" r:id="rId11"/>
    <p:sldId id="284" r:id="rId12"/>
    <p:sldId id="291" r:id="rId13"/>
    <p:sldId id="285" r:id="rId14"/>
    <p:sldId id="288" r:id="rId15"/>
    <p:sldId id="271" r:id="rId16"/>
    <p:sldId id="275" r:id="rId17"/>
    <p:sldId id="293" r:id="rId18"/>
    <p:sldId id="277" r:id="rId19"/>
    <p:sldId id="287" r:id="rId20"/>
    <p:sldId id="279" r:id="rId21"/>
    <p:sldId id="28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380" autoAdjust="0"/>
  </p:normalViewPr>
  <p:slideViewPr>
    <p:cSldViewPr snapToGrid="0">
      <p:cViewPr>
        <p:scale>
          <a:sx n="100" d="100"/>
          <a:sy n="100" d="100"/>
        </p:scale>
        <p:origin x="12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</a:t>
            </a:r>
          </a:p>
          <a:p>
            <a:r>
              <a:rPr lang="en-US" dirty="0"/>
              <a:t>depth = 6 vs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0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</a:t>
            </a:r>
          </a:p>
          <a:p>
            <a:r>
              <a:rPr lang="en-US" dirty="0"/>
              <a:t>depth = 6 vs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https://miro.com/app/board/uXjVMZythnw=/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4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perh/data414" TargetMode="External"/><Relationship Id="rId7" Type="http://schemas.openxmlformats.org/officeDocument/2006/relationships/hyperlink" Target="https://luisvalesilva.com/datasimple/random_forest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.cool/post/why-do-random-forests-work/" TargetMode="External"/><Relationship Id="rId5" Type="http://schemas.openxmlformats.org/officeDocument/2006/relationships/hyperlink" Target="https://towardsdatascience.com/why-random-forests-outperform-decision-trees-1b0f175a0b5" TargetMode="External"/><Relationship Id="rId4" Type="http://schemas.openxmlformats.org/officeDocument/2006/relationships/hyperlink" Target="https://polakowo.io/datadocs/docs/machine-learning/tree-based-model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B0BE-D514-A7B9-92EC-80EBF2B7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3" y="1407701"/>
            <a:ext cx="11703193" cy="522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5C00F0-5262-FF11-94EC-064E0A60D897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Classifier (binary)</a:t>
            </a:r>
          </a:p>
        </p:txBody>
      </p:sp>
    </p:spTree>
    <p:extLst>
      <p:ext uri="{BB962C8B-B14F-4D97-AF65-F5344CB8AC3E}">
        <p14:creationId xmlns:p14="http://schemas.microsoft.com/office/powerpoint/2010/main" val="41641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893B5-4483-96E9-995D-39F63D2A2578}"/>
              </a:ext>
            </a:extLst>
          </p:cNvPr>
          <p:cNvSpPr txBox="1"/>
          <p:nvPr/>
        </p:nvSpPr>
        <p:spPr>
          <a:xfrm flipH="1">
            <a:off x="524927" y="562595"/>
            <a:ext cx="986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onoki NF" panose="00000809000000000000" pitchFamily="50" charset="0"/>
              </a:rPr>
              <a:t>Model </a:t>
            </a:r>
          </a:p>
          <a:p>
            <a:r>
              <a:rPr lang="en-US" sz="2000" dirty="0">
                <a:latin typeface="mononoki NF" panose="00000809000000000000" pitchFamily="50" charset="0"/>
              </a:rPr>
              <a:t>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24B41-543E-8775-58B2-B24AC3E3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69" y="110080"/>
            <a:ext cx="7744661" cy="345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2A1C1-13F7-CE5A-83DC-ADC73856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69" y="3404835"/>
            <a:ext cx="7744661" cy="34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1451B-4B3F-F919-F0CC-E9F74F28D98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75076-38E8-16B5-F2B1-308092C7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" y="1263093"/>
            <a:ext cx="10718042" cy="54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E5E48-8D8C-874A-EA92-4DEAF96B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10" y="1097675"/>
            <a:ext cx="9504580" cy="5626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1451B-4B3F-F919-F0CC-E9F74F28D98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34441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893B5-4483-96E9-995D-39F63D2A257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Model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8587-7F1B-D553-FF20-667A5B3D0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64" t="6809"/>
          <a:stretch/>
        </p:blipFill>
        <p:spPr>
          <a:xfrm>
            <a:off x="8160194" y="1447759"/>
            <a:ext cx="3945377" cy="442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E52FC-ADD3-D299-BD9A-3141810F7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64" t="6809"/>
          <a:stretch/>
        </p:blipFill>
        <p:spPr>
          <a:xfrm>
            <a:off x="0" y="1447759"/>
            <a:ext cx="3945377" cy="442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26082-CFC1-020E-72DD-2E37E40331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64" t="6809"/>
          <a:stretch/>
        </p:blipFill>
        <p:spPr>
          <a:xfrm>
            <a:off x="4080097" y="1447759"/>
            <a:ext cx="3945377" cy="4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https://github.com/kamperh/data414</a:t>
            </a:r>
            <a:endParaRPr lang="en-US" dirty="0"/>
          </a:p>
          <a:p>
            <a:r>
              <a:rPr lang="en-US" dirty="0">
                <a:hlinkClick r:id="rId4"/>
              </a:rPr>
              <a:t>https://polakowo.io/datadocs/docs/machine-learning/tree-based-models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https://towardsdatascience.com/why-random-forests-outperform-decision-trees-1b0f175a0b5</a:t>
            </a:r>
            <a:endParaRPr lang="en-US" dirty="0"/>
          </a:p>
          <a:p>
            <a:r>
              <a:rPr lang="en-US" dirty="0">
                <a:hlinkClick r:id="rId6"/>
              </a:rPr>
              <a:t>https://www.statistics.cool/post/why-do-random-forests-work/</a:t>
            </a:r>
            <a:endParaRPr lang="en-US" dirty="0"/>
          </a:p>
          <a:p>
            <a:r>
              <a:rPr lang="en-US" dirty="0">
                <a:hlinkClick r:id="rId7"/>
              </a:rPr>
              <a:t>https://luisvalesilva.com/datasimple/random_forests.html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DT growing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Basic structure of a decision tree. All decision trees are built... |  Download Scientific Diagram">
            <a:extLst>
              <a:ext uri="{FF2B5EF4-FFF2-40B4-BE49-F238E27FC236}">
                <a16:creationId xmlns:a16="http://schemas.microsoft.com/office/drawing/2014/main" id="{358062DB-AE51-AA0D-DC25-DFC7A0F6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20" y="3395368"/>
            <a:ext cx="4747760" cy="33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5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D91F9-90AB-63FC-F1D7-F67091B4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555754"/>
            <a:ext cx="9478698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B3223-7239-285F-736E-176715CC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61" y="4207739"/>
            <a:ext cx="932627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 descr="Plot of Probability vs Information">
            <a:extLst>
              <a:ext uri="{FF2B5EF4-FFF2-40B4-BE49-F238E27FC236}">
                <a16:creationId xmlns:a16="http://schemas.microsoft.com/office/drawing/2014/main" id="{15CF4B25-17FD-4E0B-B9CE-50CB4FB7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5" y="2841817"/>
            <a:ext cx="5354910" cy="40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2B0BD-1F52-6EE4-10E1-37E14CCD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520" y="1085815"/>
            <a:ext cx="7718960" cy="1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796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Tree 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Why random forests outperform decision trees | by Houtao Deng | Towards  Data Science">
            <a:extLst>
              <a:ext uri="{FF2B5EF4-FFF2-40B4-BE49-F238E27FC236}">
                <a16:creationId xmlns:a16="http://schemas.microsoft.com/office/drawing/2014/main" id="{777FE836-3531-A174-00D5-3F0B46B2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30480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5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 Gain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29922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311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more tree based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3074" name="Picture 2" descr="Tree-Based Models · datadocs">
            <a:extLst>
              <a:ext uri="{FF2B5EF4-FFF2-40B4-BE49-F238E27FC236}">
                <a16:creationId xmlns:a16="http://schemas.microsoft.com/office/drawing/2014/main" id="{E9E595B5-64C2-3132-8F02-53F97823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34" y="1087507"/>
            <a:ext cx="7940455" cy="57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0" name="Picture 4" descr="Cat's decision tree. : r/funny">
            <a:extLst>
              <a:ext uri="{FF2B5EF4-FFF2-40B4-BE49-F238E27FC236}">
                <a16:creationId xmlns:a16="http://schemas.microsoft.com/office/drawing/2014/main" id="{2DE7E479-6F5D-635B-E000-E8284D2AF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 bwMode="auto">
          <a:xfrm>
            <a:off x="3686201" y="2997843"/>
            <a:ext cx="4819597" cy="38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Learn if else-questions with each question involving one feature and one split-point</a:t>
            </a:r>
          </a:p>
          <a:p>
            <a:r>
              <a:rPr lang="en-US" b="1" dirty="0"/>
              <a:t>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feature-space (N-dimensional) into regions where all instances in one region are assigned to only one class-label (discrete or continue).</a:t>
            </a:r>
          </a:p>
        </p:txBody>
      </p:sp>
      <p:pic>
        <p:nvPicPr>
          <p:cNvPr id="3" name="Picture 6" descr="Decision Tree Expression - SAP Documentation">
            <a:extLst>
              <a:ext uri="{FF2B5EF4-FFF2-40B4-BE49-F238E27FC236}">
                <a16:creationId xmlns:a16="http://schemas.microsoft.com/office/drawing/2014/main" id="{FD3EF469-5CE3-A1CB-7EBD-F92177A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1" y="2856690"/>
            <a:ext cx="5847669" cy="35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building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DT</a:t>
            </a:r>
            <a:r>
              <a:rPr lang="en-US" dirty="0"/>
              <a:t>: data structure consisting of a hierarchy of nodes (individual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ROOT</a:t>
            </a:r>
            <a:r>
              <a:rPr lang="en-US" dirty="0"/>
              <a:t>: no-parent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INTERNAL NODE</a:t>
            </a:r>
            <a:r>
              <a:rPr lang="en-US" dirty="0"/>
              <a:t>: question giving rise to two children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LEAF</a:t>
            </a:r>
            <a:r>
              <a:rPr lang="en-US" dirty="0"/>
              <a:t>: prediction(discrete or continue), no children nodes.</a:t>
            </a:r>
          </a:p>
        </p:txBody>
      </p:sp>
      <p:pic>
        <p:nvPicPr>
          <p:cNvPr id="2050" name="Picture 2" descr="Introduction to Tree - Data Structure and Algorithm Tutorials -  GeeksforGeeks">
            <a:extLst>
              <a:ext uri="{FF2B5EF4-FFF2-40B4-BE49-F238E27FC236}">
                <a16:creationId xmlns:a16="http://schemas.microsoft.com/office/drawing/2014/main" id="{BE40E483-A35C-B47D-8286-4B460671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13768" r="5338"/>
          <a:stretch/>
        </p:blipFill>
        <p:spPr bwMode="auto">
          <a:xfrm>
            <a:off x="1972864" y="3036507"/>
            <a:ext cx="8021898" cy="36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Nodes are grown recursively.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obtention of an internal node or a leaf depends on the state of its predecessors.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each node, split the data based 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split-point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to maximize criteria (</a:t>
                </a:r>
                <a:r>
                  <a:rPr lang="en-US" dirty="0" err="1"/>
                  <a:t>gini</a:t>
                </a:r>
                <a:r>
                  <a:rPr lang="en-US" dirty="0"/>
                  <a:t>-index, info-gain).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1200329"/>
              </a:xfrm>
              <a:prstGeom prst="rect">
                <a:avLst/>
              </a:prstGeom>
              <a:blipFill>
                <a:blip r:embed="rId3"/>
                <a:stretch>
                  <a:fillRect l="-33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A915EB-8E38-BDF5-F0BC-A0E09B7FC0FD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E455-22CC-0A1D-5F48-64561917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185" y="2806759"/>
            <a:ext cx="6409629" cy="39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boundaries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separating different decision regions</a:t>
            </a:r>
          </a:p>
        </p:txBody>
      </p:sp>
      <p:pic>
        <p:nvPicPr>
          <p:cNvPr id="1026" name="Picture 2" descr="Example of overfitting in classification. (a) Decision boundary that... |  Download Scientific Diagram">
            <a:extLst>
              <a:ext uri="{FF2B5EF4-FFF2-40B4-BE49-F238E27FC236}">
                <a16:creationId xmlns:a16="http://schemas.microsoft.com/office/drawing/2014/main" id="{61E3A820-1D43-FE83-D5B3-4DBB3899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29" y="2060056"/>
            <a:ext cx="9685864" cy="36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8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Regions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in feature space where all instances are assigned to one class label</a:t>
            </a:r>
            <a:br>
              <a:rPr lang="en-US" dirty="0"/>
            </a:br>
            <a:r>
              <a:rPr lang="en-US" dirty="0"/>
              <a:t>Decision regions are separated by surfaces called decision-boundaries (SVM)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5FAF4-162A-611B-69DA-5B68B0D9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44" y="2315599"/>
            <a:ext cx="8816311" cy="44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boundaries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5FAF4-162A-611B-69DA-5B68B0D99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" r="4896"/>
          <a:stretch/>
        </p:blipFill>
        <p:spPr>
          <a:xfrm>
            <a:off x="0" y="1926672"/>
            <a:ext cx="6400800" cy="3568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92591-7ADD-3900-FD66-86EAE3129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636"/>
          <a:stretch/>
        </p:blipFill>
        <p:spPr>
          <a:xfrm>
            <a:off x="6599094" y="1424762"/>
            <a:ext cx="5260120" cy="45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455</Words>
  <Application>Microsoft Office PowerPoint</Application>
  <PresentationFormat>Widescreen</PresentationFormat>
  <Paragraphs>122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Wingdings</vt:lpstr>
      <vt:lpstr>Office Theme</vt:lpstr>
      <vt:lpstr>PowerPoint Presentation</vt:lpstr>
      <vt:lpstr>Tree Based Models</vt:lpstr>
      <vt:lpstr>C4 –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C4 – DT growing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39</cp:revision>
  <dcterms:created xsi:type="dcterms:W3CDTF">2023-04-18T04:03:35Z</dcterms:created>
  <dcterms:modified xsi:type="dcterms:W3CDTF">2023-06-25T17:47:47Z</dcterms:modified>
</cp:coreProperties>
</file>