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96" r:id="rId3"/>
    <p:sldId id="288" r:id="rId4"/>
    <p:sldId id="294" r:id="rId5"/>
    <p:sldId id="295" r:id="rId6"/>
    <p:sldId id="297" r:id="rId7"/>
    <p:sldId id="300" r:id="rId8"/>
    <p:sldId id="299" r:id="rId9"/>
    <p:sldId id="301" r:id="rId10"/>
    <p:sldId id="302" r:id="rId11"/>
    <p:sldId id="305" r:id="rId12"/>
    <p:sldId id="306" r:id="rId13"/>
    <p:sldId id="304" r:id="rId14"/>
    <p:sldId id="275"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86289" autoAdjust="0"/>
  </p:normalViewPr>
  <p:slideViewPr>
    <p:cSldViewPr snapToGrid="0">
      <p:cViewPr varScale="1">
        <p:scale>
          <a:sx n="77" d="100"/>
          <a:sy n="77"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DF8D7-1679-4F99-BB47-148052D89939}"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3A254-321F-4242-8B02-B8071F57B93D}" type="slidenum">
              <a:rPr lang="en-US" smtClean="0"/>
              <a:t>‹#›</a:t>
            </a:fld>
            <a:endParaRPr lang="en-US"/>
          </a:p>
        </p:txBody>
      </p:sp>
    </p:spTree>
    <p:extLst>
      <p:ext uri="{BB962C8B-B14F-4D97-AF65-F5344CB8AC3E}">
        <p14:creationId xmlns:p14="http://schemas.microsoft.com/office/powerpoint/2010/main" val="1181961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a:t>
            </a:fld>
            <a:endParaRPr lang="en-US"/>
          </a:p>
        </p:txBody>
      </p:sp>
    </p:spTree>
    <p:extLst>
      <p:ext uri="{BB962C8B-B14F-4D97-AF65-F5344CB8AC3E}">
        <p14:creationId xmlns:p14="http://schemas.microsoft.com/office/powerpoint/2010/main" val="50499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Irreducible error is the error that can’t be reduced by creating good models. </a:t>
            </a:r>
          </a:p>
          <a:p>
            <a:r>
              <a:rPr lang="en-US" b="0" i="0" dirty="0">
                <a:solidFill>
                  <a:srgbClr val="292929"/>
                </a:solidFill>
                <a:effectLst/>
                <a:latin typeface="source-serif-pro"/>
              </a:rPr>
              <a:t>It is a measure of the amount of noise in our data. </a:t>
            </a:r>
          </a:p>
          <a:p>
            <a:r>
              <a:rPr lang="en-US" b="0" i="0" dirty="0">
                <a:solidFill>
                  <a:srgbClr val="292929"/>
                </a:solidFill>
                <a:effectLst/>
                <a:latin typeface="source-serif-pro"/>
              </a:rPr>
              <a:t>Here it is important to understand that no matter how good we make our model, our data will have certain amount of noise or irreducible error that can not be removed.</a:t>
            </a:r>
          </a:p>
          <a:p>
            <a:endParaRPr lang="en-US" b="0" i="0" dirty="0">
              <a:solidFill>
                <a:srgbClr val="292929"/>
              </a:solidFill>
              <a:effectLst/>
              <a:latin typeface="source-serif-pro"/>
            </a:endParaRPr>
          </a:p>
          <a:p>
            <a:r>
              <a:rPr lang="en-US" b="0" i="0" dirty="0">
                <a:solidFill>
                  <a:srgbClr val="292929"/>
                </a:solidFill>
                <a:effectLst/>
                <a:latin typeface="source-serif-pro"/>
              </a:rPr>
              <a:t> </a:t>
            </a:r>
            <a:r>
              <a:rPr lang="en-US" b="1" i="0" dirty="0">
                <a:solidFill>
                  <a:srgbClr val="292929"/>
                </a:solidFill>
                <a:effectLst/>
                <a:latin typeface="source-serif-pro"/>
              </a:rPr>
              <a:t>underfitting</a:t>
            </a:r>
            <a:r>
              <a:rPr lang="en-US" b="0" i="0" dirty="0">
                <a:solidFill>
                  <a:srgbClr val="292929"/>
                </a:solidFill>
                <a:effectLst/>
                <a:latin typeface="source-serif-pro"/>
              </a:rPr>
              <a:t> happens when a model unable to capture the underlying pattern of the data. </a:t>
            </a:r>
            <a:r>
              <a:rPr lang="en-US" b="1" i="0" dirty="0">
                <a:solidFill>
                  <a:srgbClr val="292929"/>
                </a:solidFill>
                <a:effectLst/>
                <a:latin typeface="source-serif-pro"/>
              </a:rPr>
              <a:t>high bias, low variance</a:t>
            </a:r>
          </a:p>
          <a:p>
            <a:r>
              <a:rPr lang="en-US" b="1" i="0" dirty="0">
                <a:solidFill>
                  <a:srgbClr val="292929"/>
                </a:solidFill>
                <a:effectLst/>
                <a:latin typeface="source-serif-pro"/>
              </a:rPr>
              <a:t>overfitting</a:t>
            </a:r>
            <a:r>
              <a:rPr lang="en-US" b="0" i="0" dirty="0">
                <a:solidFill>
                  <a:srgbClr val="292929"/>
                </a:solidFill>
                <a:effectLst/>
                <a:latin typeface="source-serif-pro"/>
              </a:rPr>
              <a:t> happens when our model captures the noise along with the underlying pattern in data.</a:t>
            </a:r>
            <a:r>
              <a:rPr lang="en-US" b="1" i="0" dirty="0">
                <a:solidFill>
                  <a:srgbClr val="292929"/>
                </a:solidFill>
                <a:effectLst/>
                <a:latin typeface="source-serif-pro"/>
              </a:rPr>
              <a:t> low bias and high variance</a:t>
            </a:r>
          </a:p>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10</a:t>
            </a:fld>
            <a:endParaRPr lang="en-US"/>
          </a:p>
        </p:txBody>
      </p:sp>
    </p:spTree>
    <p:extLst>
      <p:ext uri="{BB962C8B-B14F-4D97-AF65-F5344CB8AC3E}">
        <p14:creationId xmlns:p14="http://schemas.microsoft.com/office/powerpoint/2010/main" val="1336687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11</a:t>
            </a:fld>
            <a:endParaRPr lang="en-US"/>
          </a:p>
        </p:txBody>
      </p:sp>
    </p:spTree>
    <p:extLst>
      <p:ext uri="{BB962C8B-B14F-4D97-AF65-F5344CB8AC3E}">
        <p14:creationId xmlns:p14="http://schemas.microsoft.com/office/powerpoint/2010/main" val="623496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12</a:t>
            </a:fld>
            <a:endParaRPr lang="en-US"/>
          </a:p>
        </p:txBody>
      </p:sp>
    </p:spTree>
    <p:extLst>
      <p:ext uri="{BB962C8B-B14F-4D97-AF65-F5344CB8AC3E}">
        <p14:creationId xmlns:p14="http://schemas.microsoft.com/office/powerpoint/2010/main" val="4084175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13</a:t>
            </a:fld>
            <a:endParaRPr lang="en-US"/>
          </a:p>
        </p:txBody>
      </p:sp>
    </p:spTree>
    <p:extLst>
      <p:ext uri="{BB962C8B-B14F-4D97-AF65-F5344CB8AC3E}">
        <p14:creationId xmlns:p14="http://schemas.microsoft.com/office/powerpoint/2010/main" val="1062547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https://miro.com/app/board/uXjVMZythnw=/</a:t>
            </a:r>
          </a:p>
        </p:txBody>
      </p:sp>
      <p:sp>
        <p:nvSpPr>
          <p:cNvPr id="4" name="Slide Number Placeholder 3"/>
          <p:cNvSpPr>
            <a:spLocks noGrp="1"/>
          </p:cNvSpPr>
          <p:nvPr>
            <p:ph type="sldNum" sz="quarter" idx="5"/>
          </p:nvPr>
        </p:nvSpPr>
        <p:spPr/>
        <p:txBody>
          <a:bodyPr/>
          <a:lstStyle/>
          <a:p>
            <a:fld id="{EB13A254-321F-4242-8B02-B8071F57B93D}" type="slidenum">
              <a:rPr lang="en-US" smtClean="0"/>
              <a:t>14</a:t>
            </a:fld>
            <a:endParaRPr lang="en-US"/>
          </a:p>
        </p:txBody>
      </p:sp>
    </p:spTree>
    <p:extLst>
      <p:ext uri="{BB962C8B-B14F-4D97-AF65-F5344CB8AC3E}">
        <p14:creationId xmlns:p14="http://schemas.microsoft.com/office/powerpoint/2010/main" val="1917100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15</a:t>
            </a:fld>
            <a:endParaRPr lang="en-US"/>
          </a:p>
        </p:txBody>
      </p:sp>
    </p:spTree>
    <p:extLst>
      <p:ext uri="{BB962C8B-B14F-4D97-AF65-F5344CB8AC3E}">
        <p14:creationId xmlns:p14="http://schemas.microsoft.com/office/powerpoint/2010/main" val="341173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2</a:t>
            </a:fld>
            <a:endParaRPr lang="en-US"/>
          </a:p>
        </p:txBody>
      </p:sp>
    </p:spTree>
    <p:extLst>
      <p:ext uri="{BB962C8B-B14F-4D97-AF65-F5344CB8AC3E}">
        <p14:creationId xmlns:p14="http://schemas.microsoft.com/office/powerpoint/2010/main" val="382576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DT</a:t>
            </a:r>
          </a:p>
          <a:p>
            <a:r>
              <a:rPr lang="en-US" dirty="0"/>
              <a:t>depth = 6 vs 3</a:t>
            </a:r>
          </a:p>
        </p:txBody>
      </p:sp>
      <p:sp>
        <p:nvSpPr>
          <p:cNvPr id="4" name="Slide Number Placeholder 3"/>
          <p:cNvSpPr>
            <a:spLocks noGrp="1"/>
          </p:cNvSpPr>
          <p:nvPr>
            <p:ph type="sldNum" sz="quarter" idx="5"/>
          </p:nvPr>
        </p:nvSpPr>
        <p:spPr/>
        <p:txBody>
          <a:bodyPr/>
          <a:lstStyle/>
          <a:p>
            <a:fld id="{A5C26BFD-6A84-409B-8DC8-13B906D14B27}" type="slidenum">
              <a:rPr lang="en-US" smtClean="0"/>
              <a:t>3</a:t>
            </a:fld>
            <a:endParaRPr lang="en-US"/>
          </a:p>
        </p:txBody>
      </p:sp>
    </p:spTree>
    <p:extLst>
      <p:ext uri="{BB962C8B-B14F-4D97-AF65-F5344CB8AC3E}">
        <p14:creationId xmlns:p14="http://schemas.microsoft.com/office/powerpoint/2010/main" val="397245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Universal Approximation Theorem</a:t>
            </a:r>
          </a:p>
        </p:txBody>
      </p:sp>
      <p:sp>
        <p:nvSpPr>
          <p:cNvPr id="4" name="Slide Number Placeholder 3"/>
          <p:cNvSpPr>
            <a:spLocks noGrp="1"/>
          </p:cNvSpPr>
          <p:nvPr>
            <p:ph type="sldNum" sz="quarter" idx="5"/>
          </p:nvPr>
        </p:nvSpPr>
        <p:spPr/>
        <p:txBody>
          <a:bodyPr/>
          <a:lstStyle/>
          <a:p>
            <a:fld id="{A5C26BFD-6A84-409B-8DC8-13B906D14B27}" type="slidenum">
              <a:rPr lang="en-US" smtClean="0"/>
              <a:t>4</a:t>
            </a:fld>
            <a:endParaRPr lang="en-US"/>
          </a:p>
        </p:txBody>
      </p:sp>
    </p:spTree>
    <p:extLst>
      <p:ext uri="{BB962C8B-B14F-4D97-AF65-F5344CB8AC3E}">
        <p14:creationId xmlns:p14="http://schemas.microsoft.com/office/powerpoint/2010/main" val="306726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underfitting</a:t>
            </a:r>
          </a:p>
          <a:p>
            <a:r>
              <a:rPr lang="en-US" dirty="0"/>
              <a:t>Overfitting</a:t>
            </a:r>
          </a:p>
          <a:p>
            <a:endParaRPr lang="en-US" dirty="0"/>
          </a:p>
          <a:p>
            <a:r>
              <a:rPr lang="en-US" dirty="0"/>
              <a:t>discard noise as much as possible</a:t>
            </a:r>
          </a:p>
        </p:txBody>
      </p:sp>
      <p:sp>
        <p:nvSpPr>
          <p:cNvPr id="4" name="Slide Number Placeholder 3"/>
          <p:cNvSpPr>
            <a:spLocks noGrp="1"/>
          </p:cNvSpPr>
          <p:nvPr>
            <p:ph type="sldNum" sz="quarter" idx="5"/>
          </p:nvPr>
        </p:nvSpPr>
        <p:spPr/>
        <p:txBody>
          <a:bodyPr/>
          <a:lstStyle/>
          <a:p>
            <a:fld id="{A5C26BFD-6A84-409B-8DC8-13B906D14B27}" type="slidenum">
              <a:rPr lang="en-US" smtClean="0"/>
              <a:t>5</a:t>
            </a:fld>
            <a:endParaRPr lang="en-US"/>
          </a:p>
        </p:txBody>
      </p:sp>
    </p:spTree>
    <p:extLst>
      <p:ext uri="{BB962C8B-B14F-4D97-AF65-F5344CB8AC3E}">
        <p14:creationId xmlns:p14="http://schemas.microsoft.com/office/powerpoint/2010/main" val="174879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6</a:t>
            </a:fld>
            <a:endParaRPr lang="en-US"/>
          </a:p>
        </p:txBody>
      </p:sp>
    </p:spTree>
    <p:extLst>
      <p:ext uri="{BB962C8B-B14F-4D97-AF65-F5344CB8AC3E}">
        <p14:creationId xmlns:p14="http://schemas.microsoft.com/office/powerpoint/2010/main" val="428050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7</a:t>
            </a:fld>
            <a:endParaRPr lang="en-US"/>
          </a:p>
        </p:txBody>
      </p:sp>
    </p:spTree>
    <p:extLst>
      <p:ext uri="{BB962C8B-B14F-4D97-AF65-F5344CB8AC3E}">
        <p14:creationId xmlns:p14="http://schemas.microsoft.com/office/powerpoint/2010/main" val="2440447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Irreducible error is the error that can’t be reduced by creating good models. </a:t>
            </a:r>
          </a:p>
          <a:p>
            <a:r>
              <a:rPr lang="en-US" b="0" i="0" dirty="0">
                <a:solidFill>
                  <a:srgbClr val="292929"/>
                </a:solidFill>
                <a:effectLst/>
                <a:latin typeface="source-serif-pro"/>
              </a:rPr>
              <a:t>It is a measure of the amount of noise in our data. </a:t>
            </a:r>
          </a:p>
          <a:p>
            <a:r>
              <a:rPr lang="en-US" b="0" i="0" dirty="0">
                <a:solidFill>
                  <a:srgbClr val="292929"/>
                </a:solidFill>
                <a:effectLst/>
                <a:latin typeface="source-serif-pro"/>
              </a:rPr>
              <a:t>Here it is important to understand that no matter how good we make our model, our data will have certain amount of noise or irreducible error that can not be removed.</a:t>
            </a:r>
          </a:p>
          <a:p>
            <a:endParaRPr lang="en-US" b="0" i="0" dirty="0">
              <a:solidFill>
                <a:srgbClr val="292929"/>
              </a:solidFill>
              <a:effectLst/>
              <a:latin typeface="source-serif-pro"/>
            </a:endParaRPr>
          </a:p>
          <a:p>
            <a:r>
              <a:rPr lang="en-US" b="0" i="0" dirty="0">
                <a:solidFill>
                  <a:srgbClr val="292929"/>
                </a:solidFill>
                <a:effectLst/>
                <a:latin typeface="source-serif-pro"/>
              </a:rPr>
              <a:t> </a:t>
            </a:r>
            <a:r>
              <a:rPr lang="en-US" b="1" i="0" dirty="0">
                <a:solidFill>
                  <a:srgbClr val="292929"/>
                </a:solidFill>
                <a:effectLst/>
                <a:latin typeface="source-serif-pro"/>
              </a:rPr>
              <a:t>underfitting</a:t>
            </a:r>
            <a:r>
              <a:rPr lang="en-US" b="0" i="0" dirty="0">
                <a:solidFill>
                  <a:srgbClr val="292929"/>
                </a:solidFill>
                <a:effectLst/>
                <a:latin typeface="source-serif-pro"/>
              </a:rPr>
              <a:t> happens when a model unable to capture the underlying pattern of the data. </a:t>
            </a:r>
            <a:r>
              <a:rPr lang="en-US" b="1" i="0" dirty="0">
                <a:solidFill>
                  <a:srgbClr val="292929"/>
                </a:solidFill>
                <a:effectLst/>
                <a:latin typeface="source-serif-pro"/>
              </a:rPr>
              <a:t>high bias, low variance</a:t>
            </a:r>
          </a:p>
          <a:p>
            <a:r>
              <a:rPr lang="en-US" b="1" i="0" dirty="0">
                <a:solidFill>
                  <a:srgbClr val="292929"/>
                </a:solidFill>
                <a:effectLst/>
                <a:latin typeface="source-serif-pro"/>
              </a:rPr>
              <a:t>overfitting</a:t>
            </a:r>
            <a:r>
              <a:rPr lang="en-US" b="0" i="0" dirty="0">
                <a:solidFill>
                  <a:srgbClr val="292929"/>
                </a:solidFill>
                <a:effectLst/>
                <a:latin typeface="source-serif-pro"/>
              </a:rPr>
              <a:t> happens when our model captures the noise along with the underlying pattern in data.</a:t>
            </a:r>
            <a:r>
              <a:rPr lang="en-US" b="1" i="0" dirty="0">
                <a:solidFill>
                  <a:srgbClr val="292929"/>
                </a:solidFill>
                <a:effectLst/>
                <a:latin typeface="source-serif-pro"/>
              </a:rPr>
              <a:t> low bias and high variance</a:t>
            </a:r>
          </a:p>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8</a:t>
            </a:fld>
            <a:endParaRPr lang="en-US"/>
          </a:p>
        </p:txBody>
      </p:sp>
    </p:spTree>
    <p:extLst>
      <p:ext uri="{BB962C8B-B14F-4D97-AF65-F5344CB8AC3E}">
        <p14:creationId xmlns:p14="http://schemas.microsoft.com/office/powerpoint/2010/main" val="24895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Irreducible error is the error that can’t be reduced by creating good models. </a:t>
            </a:r>
          </a:p>
          <a:p>
            <a:r>
              <a:rPr lang="en-US" b="0" i="0" dirty="0">
                <a:solidFill>
                  <a:srgbClr val="292929"/>
                </a:solidFill>
                <a:effectLst/>
                <a:latin typeface="source-serif-pro"/>
              </a:rPr>
              <a:t>It is a measure of the amount of noise in our data. </a:t>
            </a:r>
          </a:p>
          <a:p>
            <a:r>
              <a:rPr lang="en-US" b="0" i="0" dirty="0">
                <a:solidFill>
                  <a:srgbClr val="292929"/>
                </a:solidFill>
                <a:effectLst/>
                <a:latin typeface="source-serif-pro"/>
              </a:rPr>
              <a:t>Here it is important to understand that no matter how good we make our model, our data will have certain amount of noise or irreducible error that can not be removed.</a:t>
            </a:r>
          </a:p>
          <a:p>
            <a:endParaRPr lang="en-US" b="0" i="0" dirty="0">
              <a:solidFill>
                <a:srgbClr val="292929"/>
              </a:solidFill>
              <a:effectLst/>
              <a:latin typeface="source-serif-pro"/>
            </a:endParaRPr>
          </a:p>
          <a:p>
            <a:r>
              <a:rPr lang="en-US" b="0" i="0" dirty="0">
                <a:solidFill>
                  <a:srgbClr val="292929"/>
                </a:solidFill>
                <a:effectLst/>
                <a:latin typeface="source-serif-pro"/>
              </a:rPr>
              <a:t> </a:t>
            </a:r>
            <a:r>
              <a:rPr lang="en-US" b="1" i="0" dirty="0">
                <a:solidFill>
                  <a:srgbClr val="292929"/>
                </a:solidFill>
                <a:effectLst/>
                <a:latin typeface="source-serif-pro"/>
              </a:rPr>
              <a:t>underfitting</a:t>
            </a:r>
            <a:r>
              <a:rPr lang="en-US" b="0" i="0" dirty="0">
                <a:solidFill>
                  <a:srgbClr val="292929"/>
                </a:solidFill>
                <a:effectLst/>
                <a:latin typeface="source-serif-pro"/>
              </a:rPr>
              <a:t> happens when a model unable to capture the underlying pattern of the data. </a:t>
            </a:r>
            <a:r>
              <a:rPr lang="en-US" b="1" i="0" dirty="0">
                <a:solidFill>
                  <a:srgbClr val="292929"/>
                </a:solidFill>
                <a:effectLst/>
                <a:latin typeface="source-serif-pro"/>
              </a:rPr>
              <a:t>high bias, low variance</a:t>
            </a:r>
          </a:p>
          <a:p>
            <a:r>
              <a:rPr lang="en-US" b="1" i="0" dirty="0">
                <a:solidFill>
                  <a:srgbClr val="292929"/>
                </a:solidFill>
                <a:effectLst/>
                <a:latin typeface="source-serif-pro"/>
              </a:rPr>
              <a:t>overfitting</a:t>
            </a:r>
            <a:r>
              <a:rPr lang="en-US" b="0" i="0" dirty="0">
                <a:solidFill>
                  <a:srgbClr val="292929"/>
                </a:solidFill>
                <a:effectLst/>
                <a:latin typeface="source-serif-pro"/>
              </a:rPr>
              <a:t> happens when our model captures the noise along with the underlying pattern in data.</a:t>
            </a:r>
            <a:r>
              <a:rPr lang="en-US" b="1" i="0" dirty="0">
                <a:solidFill>
                  <a:srgbClr val="292929"/>
                </a:solidFill>
                <a:effectLst/>
                <a:latin typeface="source-serif-pro"/>
              </a:rPr>
              <a:t> low bias and high variance</a:t>
            </a:r>
          </a:p>
          <a:p>
            <a:endParaRPr lang="en-US" b="1" dirty="0"/>
          </a:p>
        </p:txBody>
      </p:sp>
      <p:sp>
        <p:nvSpPr>
          <p:cNvPr id="4" name="Slide Number Placeholder 3"/>
          <p:cNvSpPr>
            <a:spLocks noGrp="1"/>
          </p:cNvSpPr>
          <p:nvPr>
            <p:ph type="sldNum" sz="quarter" idx="5"/>
          </p:nvPr>
        </p:nvSpPr>
        <p:spPr/>
        <p:txBody>
          <a:bodyPr/>
          <a:lstStyle/>
          <a:p>
            <a:fld id="{A5C26BFD-6A84-409B-8DC8-13B906D14B27}" type="slidenum">
              <a:rPr lang="en-US" smtClean="0"/>
              <a:t>9</a:t>
            </a:fld>
            <a:endParaRPr lang="en-US"/>
          </a:p>
        </p:txBody>
      </p:sp>
    </p:spTree>
    <p:extLst>
      <p:ext uri="{BB962C8B-B14F-4D97-AF65-F5344CB8AC3E}">
        <p14:creationId xmlns:p14="http://schemas.microsoft.com/office/powerpoint/2010/main" val="323757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8482-F14D-23B6-6795-A476862E3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89AE6-6325-5256-0FC3-3D61C19E0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4FF95-69CD-BF1F-E5AB-BE1036E48426}"/>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5" name="Footer Placeholder 4">
            <a:extLst>
              <a:ext uri="{FF2B5EF4-FFF2-40B4-BE49-F238E27FC236}">
                <a16:creationId xmlns:a16="http://schemas.microsoft.com/office/drawing/2014/main" id="{C05F0674-30F7-7823-38F1-7EB66BDD8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4C3D9-B696-1DF9-83AC-EE7F93F803B9}"/>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9261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362C-E84E-C224-E9B5-DF872DDA2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A94D91-388B-A1ED-B672-32488A643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196A1-893A-B21E-78FA-C1A2019F6C4B}"/>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5" name="Footer Placeholder 4">
            <a:extLst>
              <a:ext uri="{FF2B5EF4-FFF2-40B4-BE49-F238E27FC236}">
                <a16:creationId xmlns:a16="http://schemas.microsoft.com/office/drawing/2014/main" id="{5D893E57-10F2-DDB5-1D7E-8EB608AAC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D8218-F17E-0246-DDDD-E9212E7AFA08}"/>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6373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6B71E-40CC-2AE3-3899-EE76346378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ADDFF-B724-4E94-26CD-468477A7C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68CFA-2FD6-B5C9-2259-AFD387FC4C11}"/>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5" name="Footer Placeholder 4">
            <a:extLst>
              <a:ext uri="{FF2B5EF4-FFF2-40B4-BE49-F238E27FC236}">
                <a16:creationId xmlns:a16="http://schemas.microsoft.com/office/drawing/2014/main" id="{0A6FBC51-18A4-954D-466B-B2FF189CB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7816-2158-611A-CB0D-DA9293FB3BE0}"/>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85319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78FC-9AD0-3673-57C7-E6C4E278D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596F8-7852-AB3D-5C4A-112915B75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3C612-6794-AA93-11C6-AF706CC08D4A}"/>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5" name="Footer Placeholder 4">
            <a:extLst>
              <a:ext uri="{FF2B5EF4-FFF2-40B4-BE49-F238E27FC236}">
                <a16:creationId xmlns:a16="http://schemas.microsoft.com/office/drawing/2014/main" id="{224F6C5B-CDBF-AC1B-2AFF-43E83C42D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4A3AD-36B0-CA03-543A-13D6DE86FC00}"/>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96869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8401-402D-ABDE-8970-C0B5E80A3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018B7-E233-B189-77CF-5D2017A0B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94471-FAFE-AC4B-BC24-2E1F89EEB1AA}"/>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5" name="Footer Placeholder 4">
            <a:extLst>
              <a:ext uri="{FF2B5EF4-FFF2-40B4-BE49-F238E27FC236}">
                <a16:creationId xmlns:a16="http://schemas.microsoft.com/office/drawing/2014/main" id="{5A23A68C-39E7-434B-1580-916EBEA40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8D43A-DEF8-36F1-0CC2-B7552FCAD32C}"/>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15280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68FA-B5BF-8A17-B83B-D15592585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0E549-BF87-F334-0F97-C58EC235E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9C854-615D-6422-F26B-96BE2BCAB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EB8330-34B3-6649-8ED0-DB2D08574A73}"/>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6" name="Footer Placeholder 5">
            <a:extLst>
              <a:ext uri="{FF2B5EF4-FFF2-40B4-BE49-F238E27FC236}">
                <a16:creationId xmlns:a16="http://schemas.microsoft.com/office/drawing/2014/main" id="{D7C36DA8-07FD-B5A4-E239-4B690BB58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AA19B-A3AF-B389-3850-82E89DD13ED3}"/>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20919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CAAE-A6C0-F7F5-F80F-88BA0ACE95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63ECB6-F8BD-78A3-221A-5B69E1A59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534EA-89F9-C7EF-B526-E62716448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E4B5D-1D54-8E2D-79FF-0E7342BE1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D84BBF-A6D1-D1B2-357C-52C6F522C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6C601-59B5-C58D-F0DC-457DAA22AC86}"/>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8" name="Footer Placeholder 7">
            <a:extLst>
              <a:ext uri="{FF2B5EF4-FFF2-40B4-BE49-F238E27FC236}">
                <a16:creationId xmlns:a16="http://schemas.microsoft.com/office/drawing/2014/main" id="{40A45630-6420-DD8D-DD2E-7BED91F7A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AB30CD-C667-652B-6B6F-8BD3AF792576}"/>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12801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6038-4DE2-FDEB-E179-2CF628CC30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3DAF3-B350-EFF8-B96B-FA8BCED60772}"/>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4" name="Footer Placeholder 3">
            <a:extLst>
              <a:ext uri="{FF2B5EF4-FFF2-40B4-BE49-F238E27FC236}">
                <a16:creationId xmlns:a16="http://schemas.microsoft.com/office/drawing/2014/main" id="{4BF8CE06-2C10-04F9-56ED-C6EBAB8AFB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9EAC1-2669-8E78-3599-9C94E240A0FA}"/>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228380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C5A1F-84A5-3B74-14F7-1A1C30CC8E3E}"/>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3" name="Footer Placeholder 2">
            <a:extLst>
              <a:ext uri="{FF2B5EF4-FFF2-40B4-BE49-F238E27FC236}">
                <a16:creationId xmlns:a16="http://schemas.microsoft.com/office/drawing/2014/main" id="{51033382-3C8F-63DB-53F3-8D5E99A14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0AD24D-8F8C-BCF0-26C7-CD2A70415170}"/>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99951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0DED-CEF7-14A5-067E-6E2C77B22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A8FE1-C707-CC25-8E20-93E3BA873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36A4A9-F34C-325F-2EC7-3F94DFD63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68519-0AA5-CDFF-888B-1A7889464867}"/>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6" name="Footer Placeholder 5">
            <a:extLst>
              <a:ext uri="{FF2B5EF4-FFF2-40B4-BE49-F238E27FC236}">
                <a16:creationId xmlns:a16="http://schemas.microsoft.com/office/drawing/2014/main" id="{19446323-6417-4000-ABFE-F3BADA74D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E7FF0-3BE0-B436-4A3E-2A0EF2749396}"/>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138240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074D-1C44-04F7-51B5-84471EAAC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3312DE-D123-7257-0808-C861BA6B4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4A4DA-E977-C4C6-4B9B-DA2878EDE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D08B3-4DEE-74A6-A617-0E6F08E14D6E}"/>
              </a:ext>
            </a:extLst>
          </p:cNvPr>
          <p:cNvSpPr>
            <a:spLocks noGrp="1"/>
          </p:cNvSpPr>
          <p:nvPr>
            <p:ph type="dt" sz="half" idx="10"/>
          </p:nvPr>
        </p:nvSpPr>
        <p:spPr/>
        <p:txBody>
          <a:bodyPr/>
          <a:lstStyle/>
          <a:p>
            <a:fld id="{1B0A4418-D162-4E2A-BE07-D82D1653D0D7}" type="datetimeFigureOut">
              <a:rPr lang="en-US" smtClean="0"/>
              <a:t>6/25/2023</a:t>
            </a:fld>
            <a:endParaRPr lang="en-US"/>
          </a:p>
        </p:txBody>
      </p:sp>
      <p:sp>
        <p:nvSpPr>
          <p:cNvPr id="6" name="Footer Placeholder 5">
            <a:extLst>
              <a:ext uri="{FF2B5EF4-FFF2-40B4-BE49-F238E27FC236}">
                <a16:creationId xmlns:a16="http://schemas.microsoft.com/office/drawing/2014/main" id="{8218E61E-26D0-71EA-1AE8-A96618634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7F23B-50B8-0A4D-4B6F-EE87319D00FD}"/>
              </a:ext>
            </a:extLst>
          </p:cNvPr>
          <p:cNvSpPr>
            <a:spLocks noGrp="1"/>
          </p:cNvSpPr>
          <p:nvPr>
            <p:ph type="sldNum" sz="quarter" idx="12"/>
          </p:nvPr>
        </p:nvSpPr>
        <p:spPr/>
        <p:txBody>
          <a:bodyPr/>
          <a:lstStyle/>
          <a:p>
            <a:fld id="{1A7EA0AB-509C-450B-8A3E-E55A85E5C257}" type="slidenum">
              <a:rPr lang="en-US" smtClean="0"/>
              <a:t>‹#›</a:t>
            </a:fld>
            <a:endParaRPr lang="en-US"/>
          </a:p>
        </p:txBody>
      </p:sp>
    </p:spTree>
    <p:extLst>
      <p:ext uri="{BB962C8B-B14F-4D97-AF65-F5344CB8AC3E}">
        <p14:creationId xmlns:p14="http://schemas.microsoft.com/office/powerpoint/2010/main" val="174339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5C01FB-C0F1-8CD4-1B6B-0BF40083C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C13F2F-628E-55D2-5A8D-37FB8BC7A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DC615-92BF-46DB-0464-A33ECAFC4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A4418-D162-4E2A-BE07-D82D1653D0D7}" type="datetimeFigureOut">
              <a:rPr lang="en-US" smtClean="0"/>
              <a:t>6/25/2023</a:t>
            </a:fld>
            <a:endParaRPr lang="en-US"/>
          </a:p>
        </p:txBody>
      </p:sp>
      <p:sp>
        <p:nvSpPr>
          <p:cNvPr id="5" name="Footer Placeholder 4">
            <a:extLst>
              <a:ext uri="{FF2B5EF4-FFF2-40B4-BE49-F238E27FC236}">
                <a16:creationId xmlns:a16="http://schemas.microsoft.com/office/drawing/2014/main" id="{88CF728D-7CFB-6EAF-31C5-725C7068F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156E2-1AF6-B141-9CF3-D0FD84D88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A0AB-509C-450B-8A3E-E55A85E5C257}" type="slidenum">
              <a:rPr lang="en-US" smtClean="0"/>
              <a:t>‹#›</a:t>
            </a:fld>
            <a:endParaRPr lang="en-US"/>
          </a:p>
        </p:txBody>
      </p:sp>
    </p:spTree>
    <p:extLst>
      <p:ext uri="{BB962C8B-B14F-4D97-AF65-F5344CB8AC3E}">
        <p14:creationId xmlns:p14="http://schemas.microsoft.com/office/powerpoint/2010/main" val="1479415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understanding-the-bias-variance-tradeoff-165e6942b229"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www.bmc.com/blogs/bias-variance-machine-learning/" TargetMode="External"/><Relationship Id="rId4" Type="http://schemas.openxmlformats.org/officeDocument/2006/relationships/hyperlink" Target="https://app.datacamp.com/learn/courses/machine-learning-with-tree-based-models-in-pytho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s://www.deep-mind.org/2023/03/26/the-universal-approximation-theore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FFF54-02F0-441C-7E11-5329A0A24711}"/>
              </a:ext>
            </a:extLst>
          </p:cNvPr>
          <p:cNvSpPr>
            <a:spLocks noGrp="1"/>
          </p:cNvSpPr>
          <p:nvPr>
            <p:ph idx="1"/>
          </p:nvPr>
        </p:nvSpPr>
        <p:spPr>
          <a:xfrm>
            <a:off x="838200" y="681037"/>
            <a:ext cx="5257800" cy="5495926"/>
          </a:xfrm>
        </p:spPr>
        <p:txBody>
          <a:bodyPr>
            <a:normAutofit lnSpcReduction="10000"/>
          </a:bodyPr>
          <a:lstStyle/>
          <a:p>
            <a:pPr marL="0" indent="0">
              <a:buNone/>
            </a:pPr>
            <a:r>
              <a:rPr lang="en-US" sz="1600" b="1" dirty="0">
                <a:latin typeface="Arial (Headings)"/>
                <a:ea typeface="KaiTi" panose="020B0503020204020204" pitchFamily="49" charset="-122"/>
                <a:cs typeface="Cascadia Mono Light" panose="020B0609020000020004" pitchFamily="49" charset="0"/>
              </a:rPr>
              <a:t>Machine Learning</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Gradient Descent Algorithm</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Linear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Non-Linear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Logistic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Decision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Regression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Classification Trees</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Clustering Algorithms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K-Means</a:t>
            </a:r>
          </a:p>
          <a:p>
            <a:pPr lvl="1">
              <a:buFont typeface="Courier New" panose="02070309020205020404" pitchFamily="49" charset="0"/>
              <a:buChar char="o"/>
            </a:pPr>
            <a:r>
              <a:rPr lang="en-US" sz="1200" dirty="0">
                <a:solidFill>
                  <a:schemeClr val="bg1">
                    <a:lumMod val="75000"/>
                  </a:schemeClr>
                </a:solidFill>
                <a:latin typeface="Arial (Headings)"/>
                <a:ea typeface="KaiTi" panose="020B0503020204020204" pitchFamily="49" charset="-122"/>
                <a:cs typeface="Cascadia Mono Light" panose="020B0609020000020004" pitchFamily="49" charset="0"/>
              </a:rPr>
              <a:t>Hierarchical clustering</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DB-Scan</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Mean Shift</a:t>
            </a:r>
          </a:p>
          <a:p>
            <a:pPr lvl="1">
              <a:buFont typeface="Courier New" panose="02070309020205020404" pitchFamily="49" charset="0"/>
              <a:buChar char="o"/>
            </a:pPr>
            <a:r>
              <a:rPr lang="en-US" sz="1200" dirty="0">
                <a:solidFill>
                  <a:schemeClr val="bg1">
                    <a:lumMod val="75000"/>
                  </a:schemeClr>
                </a:solidFill>
                <a:latin typeface="Arial (Headings)"/>
                <a:ea typeface="KaiTi" panose="020B0503020204020204" pitchFamily="49" charset="-122"/>
                <a:cs typeface="Cascadia Mono Light" panose="020B0609020000020004" pitchFamily="49" charset="0"/>
              </a:rPr>
              <a:t>GMM</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Support Vector Machine</a:t>
            </a:r>
          </a:p>
          <a:p>
            <a:pPr marL="0" indent="0">
              <a:buNone/>
            </a:pPr>
            <a:endPar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endParaRPr>
          </a:p>
          <a:p>
            <a:pPr marL="0" indent="0">
              <a:buNone/>
            </a:pPr>
            <a:r>
              <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rPr>
              <a:t>Deep Learning</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MLP</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CNN</a:t>
            </a:r>
          </a:p>
          <a:p>
            <a:pPr marL="0" indent="0">
              <a:buNone/>
            </a:pPr>
            <a:endParaRPr lang="en-US" sz="1600" dirty="0">
              <a:solidFill>
                <a:srgbClr val="FF0000"/>
              </a:solidFill>
              <a:latin typeface="Arial (Headings)"/>
              <a:ea typeface="KaiTi" panose="020B0503020204020204" pitchFamily="49" charset="-122"/>
              <a:cs typeface="Cascadia Mono Light" panose="020B0609020000020004" pitchFamily="49" charset="0"/>
            </a:endParaRPr>
          </a:p>
        </p:txBody>
      </p:sp>
      <p:sp>
        <p:nvSpPr>
          <p:cNvPr id="6" name="Content Placeholder 2">
            <a:extLst>
              <a:ext uri="{FF2B5EF4-FFF2-40B4-BE49-F238E27FC236}">
                <a16:creationId xmlns:a16="http://schemas.microsoft.com/office/drawing/2014/main" id="{4B5C2AD4-14C9-95EB-E4CA-7451C117A52D}"/>
              </a:ext>
            </a:extLst>
          </p:cNvPr>
          <p:cNvSpPr txBox="1">
            <a:spLocks/>
          </p:cNvSpPr>
          <p:nvPr/>
        </p:nvSpPr>
        <p:spPr>
          <a:xfrm>
            <a:off x="6096000" y="681037"/>
            <a:ext cx="5257800" cy="5495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Arial (Headings)"/>
                <a:ea typeface="Cascadia Code" panose="020B0609020000020004" pitchFamily="49" charset="0"/>
                <a:cs typeface="Arial" panose="020B0604020202020204" pitchFamily="34" charset="0"/>
              </a:rPr>
              <a:t>Datasets</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Breast Cancer Wisconsin</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MIMIC-III</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Framingham Heart Study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Alzheimer’s Disease Neuroimaging Initiative</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Drug discovery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Microbiome</a:t>
            </a:r>
          </a:p>
          <a:p>
            <a:pPr>
              <a:buFont typeface="Wingdings" panose="05000000000000000000" pitchFamily="2" charset="2"/>
              <a:buChar char="§"/>
            </a:pPr>
            <a:endParaRPr lang="en-US" sz="1600" dirty="0">
              <a:latin typeface="Arial (Headings)"/>
              <a:ea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270354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bias-variance tradeoff</a:t>
            </a:r>
          </a:p>
        </p:txBody>
      </p:sp>
      <p:pic>
        <p:nvPicPr>
          <p:cNvPr id="5" name="Picture 4">
            <a:extLst>
              <a:ext uri="{FF2B5EF4-FFF2-40B4-BE49-F238E27FC236}">
                <a16:creationId xmlns:a16="http://schemas.microsoft.com/office/drawing/2014/main" id="{F6F650E1-3AE7-A5EE-E7C4-B8BF8CC67438}"/>
              </a:ext>
            </a:extLst>
          </p:cNvPr>
          <p:cNvPicPr>
            <a:picLocks noChangeAspect="1"/>
          </p:cNvPicPr>
          <p:nvPr/>
        </p:nvPicPr>
        <p:blipFill>
          <a:blip r:embed="rId3"/>
          <a:stretch>
            <a:fillRect/>
          </a:stretch>
        </p:blipFill>
        <p:spPr>
          <a:xfrm>
            <a:off x="2856472" y="1042373"/>
            <a:ext cx="6489694" cy="5815627"/>
          </a:xfrm>
          <a:prstGeom prst="rect">
            <a:avLst/>
          </a:prstGeom>
        </p:spPr>
      </p:pic>
    </p:spTree>
    <p:extLst>
      <p:ext uri="{BB962C8B-B14F-4D97-AF65-F5344CB8AC3E}">
        <p14:creationId xmlns:p14="http://schemas.microsoft.com/office/powerpoint/2010/main" val="179601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bias-variance tradeoff</a:t>
            </a:r>
          </a:p>
        </p:txBody>
      </p:sp>
      <p:sp>
        <p:nvSpPr>
          <p:cNvPr id="6" name="TextBox 5">
            <a:extLst>
              <a:ext uri="{FF2B5EF4-FFF2-40B4-BE49-F238E27FC236}">
                <a16:creationId xmlns:a16="http://schemas.microsoft.com/office/drawing/2014/main" id="{FC35F2D5-DF25-5E67-6C62-EC7E9B6C8C1C}"/>
              </a:ext>
            </a:extLst>
          </p:cNvPr>
          <p:cNvSpPr txBox="1"/>
          <p:nvPr/>
        </p:nvSpPr>
        <p:spPr>
          <a:xfrm>
            <a:off x="581512" y="1204232"/>
            <a:ext cx="11028976" cy="3416320"/>
          </a:xfrm>
          <a:prstGeom prst="rect">
            <a:avLst/>
          </a:prstGeom>
          <a:noFill/>
        </p:spPr>
        <p:txBody>
          <a:bodyPr wrap="square" rtlCol="0">
            <a:spAutoFit/>
          </a:bodyPr>
          <a:lstStyle/>
          <a:p>
            <a:endParaRPr lang="en-US" dirty="0">
              <a:latin typeface="mononoki NFM" panose="02000509000000000000" pitchFamily="49" charset="0"/>
            </a:endParaRPr>
          </a:p>
          <a:p>
            <a:r>
              <a:rPr lang="en-US" b="0" dirty="0">
                <a:effectLst/>
                <a:latin typeface="mononoki NFM" panose="02000509000000000000" pitchFamily="49" charset="0"/>
              </a:rPr>
              <a:t>When the model complexity increases, the variance increases while the bias decreases</a:t>
            </a:r>
          </a:p>
          <a:p>
            <a:endParaRPr lang="en-US" dirty="0">
              <a:latin typeface="mononoki NFM" panose="02000509000000000000" pitchFamily="49" charset="0"/>
            </a:endParaRPr>
          </a:p>
          <a:p>
            <a:r>
              <a:rPr lang="en-US" b="0" dirty="0">
                <a:effectLst/>
                <a:latin typeface="mononoki NFM" panose="02000509000000000000" pitchFamily="49" charset="0"/>
              </a:rPr>
              <a:t>When the model complexity decreases, the variance decreases while the bias increases.</a:t>
            </a:r>
          </a:p>
          <a:p>
            <a:endParaRPr lang="en-US" dirty="0">
              <a:latin typeface="mononoki NFM" panose="02000509000000000000" pitchFamily="49" charset="0"/>
            </a:endParaRPr>
          </a:p>
          <a:p>
            <a:endParaRPr lang="en-US" dirty="0">
              <a:latin typeface="mononoki NFM" panose="02000509000000000000" pitchFamily="49" charset="0"/>
            </a:endParaRPr>
          </a:p>
          <a:p>
            <a:endParaRPr lang="en-US" dirty="0">
              <a:latin typeface="mononoki NFM" panose="02000509000000000000" pitchFamily="49" charset="0"/>
            </a:endParaRPr>
          </a:p>
          <a:p>
            <a:r>
              <a:rPr lang="en-US" b="0" dirty="0">
                <a:effectLst/>
                <a:latin typeface="mononoki NFM" panose="02000509000000000000" pitchFamily="49" charset="0"/>
              </a:rPr>
              <a:t>Since this error is the sum of three terms with the irreducible error being constant, you need to find a balance between bias and variance because as one increases the other decreases. This is known as the bias-variance trade-off.</a:t>
            </a:r>
          </a:p>
          <a:p>
            <a:endParaRPr lang="en-US" dirty="0"/>
          </a:p>
        </p:txBody>
      </p:sp>
      <p:pic>
        <p:nvPicPr>
          <p:cNvPr id="2" name="Picture 1">
            <a:extLst>
              <a:ext uri="{FF2B5EF4-FFF2-40B4-BE49-F238E27FC236}">
                <a16:creationId xmlns:a16="http://schemas.microsoft.com/office/drawing/2014/main" id="{F347D912-665F-E4C3-1738-807279DF765B}"/>
              </a:ext>
            </a:extLst>
          </p:cNvPr>
          <p:cNvPicPr>
            <a:picLocks noChangeAspect="1"/>
          </p:cNvPicPr>
          <p:nvPr/>
        </p:nvPicPr>
        <p:blipFill>
          <a:blip r:embed="rId3"/>
          <a:stretch>
            <a:fillRect/>
          </a:stretch>
        </p:blipFill>
        <p:spPr>
          <a:xfrm>
            <a:off x="3045878" y="2598023"/>
            <a:ext cx="5601482" cy="628738"/>
          </a:xfrm>
          <a:prstGeom prst="rect">
            <a:avLst/>
          </a:prstGeom>
        </p:spPr>
      </p:pic>
    </p:spTree>
    <p:extLst>
      <p:ext uri="{BB962C8B-B14F-4D97-AF65-F5344CB8AC3E}">
        <p14:creationId xmlns:p14="http://schemas.microsoft.com/office/powerpoint/2010/main" val="308267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in context …</a:t>
            </a:r>
          </a:p>
        </p:txBody>
      </p:sp>
      <p:sp>
        <p:nvSpPr>
          <p:cNvPr id="2" name="TextBox 1">
            <a:extLst>
              <a:ext uri="{FF2B5EF4-FFF2-40B4-BE49-F238E27FC236}">
                <a16:creationId xmlns:a16="http://schemas.microsoft.com/office/drawing/2014/main" id="{7F6B12C3-D13C-DB6A-6099-F18AC3C02914}"/>
              </a:ext>
            </a:extLst>
          </p:cNvPr>
          <p:cNvSpPr txBox="1"/>
          <p:nvPr/>
        </p:nvSpPr>
        <p:spPr>
          <a:xfrm>
            <a:off x="613775" y="2551837"/>
            <a:ext cx="3621376" cy="2308324"/>
          </a:xfrm>
          <a:prstGeom prst="rect">
            <a:avLst/>
          </a:prstGeom>
          <a:noFill/>
        </p:spPr>
        <p:txBody>
          <a:bodyPr wrap="none" rtlCol="0">
            <a:spAutoFit/>
          </a:bodyPr>
          <a:lstStyle/>
          <a:p>
            <a:r>
              <a:rPr lang="en-US" dirty="0"/>
              <a:t>CART in practice:</a:t>
            </a:r>
          </a:p>
          <a:p>
            <a:pPr marL="285750" indent="-285750">
              <a:buFont typeface="Arial" panose="020B0604020202020204" pitchFamily="34" charset="0"/>
              <a:buChar char="•"/>
            </a:pPr>
            <a:r>
              <a:rPr lang="en-US" dirty="0"/>
              <a:t>Can easily overfit</a:t>
            </a:r>
          </a:p>
          <a:p>
            <a:pPr marL="285750" indent="-285750">
              <a:buFont typeface="Arial" panose="020B0604020202020204" pitchFamily="34" charset="0"/>
              <a:buChar char="•"/>
            </a:pPr>
            <a:r>
              <a:rPr lang="en-US" dirty="0"/>
              <a:t>How do we regularize?</a:t>
            </a:r>
          </a:p>
          <a:p>
            <a:pPr marL="742950" lvl="1" indent="-285750">
              <a:buFont typeface="Arial" panose="020B0604020202020204" pitchFamily="34" charset="0"/>
              <a:buChar char="•"/>
            </a:pPr>
            <a:r>
              <a:rPr lang="en-US" dirty="0"/>
              <a:t>Can stop if gain is small</a:t>
            </a:r>
          </a:p>
          <a:p>
            <a:pPr marL="742950" lvl="1" indent="-285750">
              <a:buFont typeface="Arial" panose="020B0604020202020204" pitchFamily="34" charset="0"/>
              <a:buChar char="•"/>
            </a:pPr>
            <a:r>
              <a:rPr lang="en-US" dirty="0"/>
              <a:t>But this can be short-sighted</a:t>
            </a:r>
          </a:p>
          <a:p>
            <a:pPr marL="285750" indent="-285750">
              <a:buFont typeface="Arial" panose="020B0604020202020204" pitchFamily="34" charset="0"/>
              <a:buChar char="•"/>
            </a:pPr>
            <a:r>
              <a:rPr lang="en-US" dirty="0"/>
              <a:t>Can use tree pruning</a:t>
            </a:r>
          </a:p>
          <a:p>
            <a:pPr marL="285750" indent="-285750">
              <a:buFont typeface="Arial" panose="020B0604020202020204" pitchFamily="34" charset="0"/>
              <a:buChar char="•"/>
            </a:pPr>
            <a:r>
              <a:rPr lang="en-US" dirty="0"/>
              <a:t>Can use ensemble methods.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C5982C4-0A8E-287C-5ED4-C4A7281E7863}"/>
              </a:ext>
            </a:extLst>
          </p:cNvPr>
          <p:cNvPicPr>
            <a:picLocks noChangeAspect="1"/>
          </p:cNvPicPr>
          <p:nvPr/>
        </p:nvPicPr>
        <p:blipFill rotWithShape="1">
          <a:blip r:embed="rId3"/>
          <a:srcRect l="1435" t="5600" r="6539" b="6266"/>
          <a:stretch/>
        </p:blipFill>
        <p:spPr>
          <a:xfrm>
            <a:off x="4364399" y="1009615"/>
            <a:ext cx="7302674" cy="4802463"/>
          </a:xfrm>
          <a:prstGeom prst="rect">
            <a:avLst/>
          </a:prstGeom>
        </p:spPr>
      </p:pic>
    </p:spTree>
    <p:extLst>
      <p:ext uri="{BB962C8B-B14F-4D97-AF65-F5344CB8AC3E}">
        <p14:creationId xmlns:p14="http://schemas.microsoft.com/office/powerpoint/2010/main" val="17210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in context …</a:t>
            </a:r>
          </a:p>
        </p:txBody>
      </p:sp>
      <p:pic>
        <p:nvPicPr>
          <p:cNvPr id="3" name="Picture 2">
            <a:extLst>
              <a:ext uri="{FF2B5EF4-FFF2-40B4-BE49-F238E27FC236}">
                <a16:creationId xmlns:a16="http://schemas.microsoft.com/office/drawing/2014/main" id="{C70CC548-31AE-9C8B-B3F9-1B15C5106587}"/>
              </a:ext>
            </a:extLst>
          </p:cNvPr>
          <p:cNvPicPr>
            <a:picLocks noChangeAspect="1"/>
          </p:cNvPicPr>
          <p:nvPr/>
        </p:nvPicPr>
        <p:blipFill>
          <a:blip r:embed="rId3"/>
          <a:stretch>
            <a:fillRect/>
          </a:stretch>
        </p:blipFill>
        <p:spPr>
          <a:xfrm>
            <a:off x="2486438" y="1396680"/>
            <a:ext cx="7219124" cy="4640865"/>
          </a:xfrm>
          <a:prstGeom prst="rect">
            <a:avLst/>
          </a:prstGeom>
        </p:spPr>
      </p:pic>
    </p:spTree>
    <p:extLst>
      <p:ext uri="{BB962C8B-B14F-4D97-AF65-F5344CB8AC3E}">
        <p14:creationId xmlns:p14="http://schemas.microsoft.com/office/powerpoint/2010/main" val="319610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7" name="TextBox 6">
            <a:extLst>
              <a:ext uri="{FF2B5EF4-FFF2-40B4-BE49-F238E27FC236}">
                <a16:creationId xmlns:a16="http://schemas.microsoft.com/office/drawing/2014/main" id="{204127F2-6F0A-EF48-A9F2-9907B84C0366}"/>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Bibliography</a:t>
            </a:r>
          </a:p>
        </p:txBody>
      </p:sp>
      <p:sp>
        <p:nvSpPr>
          <p:cNvPr id="2" name="TextBox 1">
            <a:extLst>
              <a:ext uri="{FF2B5EF4-FFF2-40B4-BE49-F238E27FC236}">
                <a16:creationId xmlns:a16="http://schemas.microsoft.com/office/drawing/2014/main" id="{E2513147-4B75-5A8D-9BC1-3E25E4649219}"/>
              </a:ext>
            </a:extLst>
          </p:cNvPr>
          <p:cNvSpPr txBox="1"/>
          <p:nvPr/>
        </p:nvSpPr>
        <p:spPr>
          <a:xfrm>
            <a:off x="734518" y="1588957"/>
            <a:ext cx="9112879" cy="1754326"/>
          </a:xfrm>
          <a:prstGeom prst="rect">
            <a:avLst/>
          </a:prstGeom>
          <a:noFill/>
        </p:spPr>
        <p:txBody>
          <a:bodyPr wrap="none" rtlCol="0">
            <a:spAutoFit/>
          </a:bodyPr>
          <a:lstStyle/>
          <a:p>
            <a:r>
              <a:rPr lang="en-US" dirty="0">
                <a:hlinkClick r:id="rId3"/>
              </a:rPr>
              <a:t>https://towardsdatascience.com/understanding-the-bias-variance-tradeoff-165e6942b229</a:t>
            </a:r>
            <a:endParaRPr lang="en-US" dirty="0"/>
          </a:p>
          <a:p>
            <a:r>
              <a:rPr lang="en-US" dirty="0">
                <a:hlinkClick r:id="rId4"/>
              </a:rPr>
              <a:t>https://app.datacamp.com/learn/courses/machine-learning-with-tree-based-models-in-python</a:t>
            </a:r>
            <a:endParaRPr lang="en-US" dirty="0"/>
          </a:p>
          <a:p>
            <a:r>
              <a:rPr lang="en-US" dirty="0">
                <a:hlinkClick r:id="rId5"/>
              </a:rPr>
              <a:t>https://www.bmc.com/blogs/bias-variance-machine-learning/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9713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1523999" y="868362"/>
            <a:ext cx="9144000" cy="2129481"/>
          </a:xfrm>
        </p:spPr>
        <p:txBody>
          <a:bodyPr>
            <a:normAutofit/>
          </a:bodyPr>
          <a:lstStyle/>
          <a:p>
            <a:r>
              <a:rPr lang="en-US" sz="5400" dirty="0">
                <a:latin typeface="mononoki NF" panose="00000809000000000000" pitchFamily="50" charset="0"/>
              </a:rPr>
              <a:t>Diagnose vias and variance problems</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r>
              <a:rPr lang="en-US" dirty="0"/>
              <a:t>to be continued ..</a:t>
            </a:r>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318316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1523999" y="868362"/>
            <a:ext cx="9144000" cy="2129481"/>
          </a:xfrm>
        </p:spPr>
        <p:txBody>
          <a:bodyPr>
            <a:normAutofit/>
          </a:bodyPr>
          <a:lstStyle/>
          <a:p>
            <a:r>
              <a:rPr lang="en-US" sz="5400" dirty="0">
                <a:latin typeface="mononoki NF" panose="00000809000000000000" pitchFamily="50" charset="0"/>
              </a:rPr>
              <a:t>Model complexity</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endParaRPr lang="en-US" dirty="0"/>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279175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5" name="Picture 4">
            <a:extLst>
              <a:ext uri="{FF2B5EF4-FFF2-40B4-BE49-F238E27FC236}">
                <a16:creationId xmlns:a16="http://schemas.microsoft.com/office/drawing/2014/main" id="{29698587-7F1B-D553-FF20-667A5B3D022A}"/>
              </a:ext>
            </a:extLst>
          </p:cNvPr>
          <p:cNvPicPr>
            <a:picLocks noChangeAspect="1"/>
          </p:cNvPicPr>
          <p:nvPr/>
        </p:nvPicPr>
        <p:blipFill rotWithShape="1">
          <a:blip r:embed="rId3"/>
          <a:srcRect l="50864" t="6809"/>
          <a:stretch/>
        </p:blipFill>
        <p:spPr>
          <a:xfrm>
            <a:off x="8354644" y="3448166"/>
            <a:ext cx="2934747" cy="3294755"/>
          </a:xfrm>
          <a:prstGeom prst="rect">
            <a:avLst/>
          </a:prstGeom>
        </p:spPr>
      </p:pic>
      <p:pic>
        <p:nvPicPr>
          <p:cNvPr id="8" name="Picture 7">
            <a:extLst>
              <a:ext uri="{FF2B5EF4-FFF2-40B4-BE49-F238E27FC236}">
                <a16:creationId xmlns:a16="http://schemas.microsoft.com/office/drawing/2014/main" id="{DB8E52FC-ADD3-D299-BD9A-3141810F7129}"/>
              </a:ext>
            </a:extLst>
          </p:cNvPr>
          <p:cNvPicPr>
            <a:picLocks noChangeAspect="1"/>
          </p:cNvPicPr>
          <p:nvPr/>
        </p:nvPicPr>
        <p:blipFill rotWithShape="1">
          <a:blip r:embed="rId4"/>
          <a:srcRect l="50864" t="6809"/>
          <a:stretch/>
        </p:blipFill>
        <p:spPr>
          <a:xfrm>
            <a:off x="902611" y="3563245"/>
            <a:ext cx="2934747" cy="3294755"/>
          </a:xfrm>
          <a:prstGeom prst="rect">
            <a:avLst/>
          </a:prstGeom>
        </p:spPr>
      </p:pic>
      <p:pic>
        <p:nvPicPr>
          <p:cNvPr id="10" name="Picture 9">
            <a:extLst>
              <a:ext uri="{FF2B5EF4-FFF2-40B4-BE49-F238E27FC236}">
                <a16:creationId xmlns:a16="http://schemas.microsoft.com/office/drawing/2014/main" id="{00C26082-CFC1-020E-72DD-2E37E403318F}"/>
              </a:ext>
            </a:extLst>
          </p:cNvPr>
          <p:cNvPicPr>
            <a:picLocks noChangeAspect="1"/>
          </p:cNvPicPr>
          <p:nvPr/>
        </p:nvPicPr>
        <p:blipFill rotWithShape="1">
          <a:blip r:embed="rId5"/>
          <a:srcRect l="50864" t="6809"/>
          <a:stretch/>
        </p:blipFill>
        <p:spPr>
          <a:xfrm>
            <a:off x="4628626" y="3482742"/>
            <a:ext cx="2934747" cy="3294755"/>
          </a:xfrm>
          <a:prstGeom prst="rect">
            <a:avLst/>
          </a:prstGeom>
        </p:spPr>
      </p:pic>
      <p:pic>
        <p:nvPicPr>
          <p:cNvPr id="2" name="Picture 1">
            <a:extLst>
              <a:ext uri="{FF2B5EF4-FFF2-40B4-BE49-F238E27FC236}">
                <a16:creationId xmlns:a16="http://schemas.microsoft.com/office/drawing/2014/main" id="{5A3DF5C3-6919-2BEC-17CC-53A61976FFED}"/>
              </a:ext>
            </a:extLst>
          </p:cNvPr>
          <p:cNvPicPr>
            <a:picLocks noChangeAspect="1"/>
          </p:cNvPicPr>
          <p:nvPr/>
        </p:nvPicPr>
        <p:blipFill rotWithShape="1">
          <a:blip r:embed="rId6"/>
          <a:srcRect l="50471" r="-1563"/>
          <a:stretch/>
        </p:blipFill>
        <p:spPr>
          <a:xfrm>
            <a:off x="8030106" y="297000"/>
            <a:ext cx="3583818" cy="3132000"/>
          </a:xfrm>
          <a:prstGeom prst="rect">
            <a:avLst/>
          </a:prstGeom>
        </p:spPr>
      </p:pic>
      <p:pic>
        <p:nvPicPr>
          <p:cNvPr id="3" name="Picture 2">
            <a:extLst>
              <a:ext uri="{FF2B5EF4-FFF2-40B4-BE49-F238E27FC236}">
                <a16:creationId xmlns:a16="http://schemas.microsoft.com/office/drawing/2014/main" id="{4A9D5A3F-84E8-1374-492D-DCDF996BEFD2}"/>
              </a:ext>
            </a:extLst>
          </p:cNvPr>
          <p:cNvPicPr>
            <a:picLocks noChangeAspect="1"/>
          </p:cNvPicPr>
          <p:nvPr/>
        </p:nvPicPr>
        <p:blipFill rotWithShape="1">
          <a:blip r:embed="rId7"/>
          <a:srcRect r="48908"/>
          <a:stretch/>
        </p:blipFill>
        <p:spPr>
          <a:xfrm>
            <a:off x="578076" y="385317"/>
            <a:ext cx="3583818" cy="3132000"/>
          </a:xfrm>
          <a:prstGeom prst="rect">
            <a:avLst/>
          </a:prstGeom>
        </p:spPr>
      </p:pic>
      <p:pic>
        <p:nvPicPr>
          <p:cNvPr id="6" name="Picture 5">
            <a:extLst>
              <a:ext uri="{FF2B5EF4-FFF2-40B4-BE49-F238E27FC236}">
                <a16:creationId xmlns:a16="http://schemas.microsoft.com/office/drawing/2014/main" id="{08749D3E-0FF0-6E45-D495-D54A47AF9B90}"/>
              </a:ext>
            </a:extLst>
          </p:cNvPr>
          <p:cNvPicPr>
            <a:picLocks noChangeAspect="1"/>
          </p:cNvPicPr>
          <p:nvPr/>
        </p:nvPicPr>
        <p:blipFill rotWithShape="1">
          <a:blip r:embed="rId7"/>
          <a:srcRect l="51113" t="362" r="-140" b="-362"/>
          <a:stretch/>
        </p:blipFill>
        <p:spPr>
          <a:xfrm>
            <a:off x="4376499" y="297000"/>
            <a:ext cx="3439000" cy="3132000"/>
          </a:xfrm>
          <a:prstGeom prst="rect">
            <a:avLst/>
          </a:prstGeom>
        </p:spPr>
      </p:pic>
    </p:spTree>
    <p:extLst>
      <p:ext uri="{BB962C8B-B14F-4D97-AF65-F5344CB8AC3E}">
        <p14:creationId xmlns:p14="http://schemas.microsoft.com/office/powerpoint/2010/main" val="401353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562595"/>
            <a:ext cx="9869139" cy="523220"/>
          </a:xfrm>
          <a:prstGeom prst="rect">
            <a:avLst/>
          </a:prstGeom>
          <a:noFill/>
        </p:spPr>
        <p:txBody>
          <a:bodyPr wrap="square" rtlCol="0">
            <a:spAutoFit/>
          </a:bodyPr>
          <a:lstStyle/>
          <a:p>
            <a:r>
              <a:rPr lang="en-US" sz="2800" dirty="0">
                <a:latin typeface="mononoki NF" panose="00000809000000000000" pitchFamily="50" charset="0"/>
              </a:rPr>
              <a:t>Model complexity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5FF4ACE-F342-7373-C0CA-46ADEEE3D3C6}"/>
                  </a:ext>
                </a:extLst>
              </p:cNvPr>
              <p:cNvSpPr/>
              <p:nvPr/>
            </p:nvSpPr>
            <p:spPr>
              <a:xfrm>
                <a:off x="8460611" y="1447649"/>
                <a:ext cx="1090978" cy="687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oMath>
                  </m:oMathPara>
                </a14:m>
                <a:endParaRPr lang="en-US" dirty="0">
                  <a:solidFill>
                    <a:schemeClr val="tx1"/>
                  </a:solidFill>
                </a:endParaRPr>
              </a:p>
            </p:txBody>
          </p:sp>
        </mc:Choice>
        <mc:Fallback xmlns="">
          <p:sp>
            <p:nvSpPr>
              <p:cNvPr id="3" name="Rectangle 2">
                <a:extLst>
                  <a:ext uri="{FF2B5EF4-FFF2-40B4-BE49-F238E27FC236}">
                    <a16:creationId xmlns:a16="http://schemas.microsoft.com/office/drawing/2014/main" id="{15FF4ACE-F342-7373-C0CA-46ADEEE3D3C6}"/>
                  </a:ext>
                </a:extLst>
              </p:cNvPr>
              <p:cNvSpPr>
                <a:spLocks noRot="1" noChangeAspect="1" noMove="1" noResize="1" noEditPoints="1" noAdjustHandles="1" noChangeArrowheads="1" noChangeShapeType="1" noTextEdit="1"/>
              </p:cNvSpPr>
              <p:nvPr/>
            </p:nvSpPr>
            <p:spPr>
              <a:xfrm>
                <a:off x="8460611" y="1447649"/>
                <a:ext cx="1090978" cy="687846"/>
              </a:xfrm>
              <a:prstGeom prst="rect">
                <a:avLst/>
              </a:prstGeom>
              <a:blipFill>
                <a:blip r:embed="rId3"/>
                <a:stretch>
                  <a:fillRect/>
                </a:stretch>
              </a:blipFill>
              <a:ln>
                <a:solidFill>
                  <a:schemeClr val="tx1"/>
                </a:solid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E034DDA7-76A3-160D-4A5B-4B6978868DDA}"/>
              </a:ext>
            </a:extLst>
          </p:cNvPr>
          <p:cNvCxnSpPr>
            <a:endCxn id="3" idx="1"/>
          </p:cNvCxnSpPr>
          <p:nvPr/>
        </p:nvCxnSpPr>
        <p:spPr>
          <a:xfrm>
            <a:off x="7357659" y="1791572"/>
            <a:ext cx="11029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67A36C-F786-8EE3-FE0F-DC17EBE74BB4}"/>
              </a:ext>
            </a:extLst>
          </p:cNvPr>
          <p:cNvCxnSpPr>
            <a:stCxn id="3" idx="3"/>
          </p:cNvCxnSpPr>
          <p:nvPr/>
        </p:nvCxnSpPr>
        <p:spPr>
          <a:xfrm>
            <a:off x="9551589" y="1791572"/>
            <a:ext cx="9759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62B6CC9-1AEC-B854-AC17-5E7716F060DC}"/>
                  </a:ext>
                </a:extLst>
              </p:cNvPr>
              <p:cNvSpPr txBox="1"/>
              <p:nvPr/>
            </p:nvSpPr>
            <p:spPr>
              <a:xfrm>
                <a:off x="6989673" y="1606906"/>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9" name="TextBox 8">
                <a:extLst>
                  <a:ext uri="{FF2B5EF4-FFF2-40B4-BE49-F238E27FC236}">
                    <a16:creationId xmlns:a16="http://schemas.microsoft.com/office/drawing/2014/main" id="{F62B6CC9-1AEC-B854-AC17-5E7716F060DC}"/>
                  </a:ext>
                </a:extLst>
              </p:cNvPr>
              <p:cNvSpPr txBox="1">
                <a:spLocks noRot="1" noChangeAspect="1" noMove="1" noResize="1" noEditPoints="1" noAdjustHandles="1" noChangeArrowheads="1" noChangeShapeType="1" noTextEdit="1"/>
              </p:cNvSpPr>
              <p:nvPr/>
            </p:nvSpPr>
            <p:spPr>
              <a:xfrm>
                <a:off x="6989673" y="1606906"/>
                <a:ext cx="36798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AC4CAA-EA59-61E0-38C8-6B609A7A5327}"/>
                  </a:ext>
                </a:extLst>
              </p:cNvPr>
              <p:cNvSpPr txBox="1"/>
              <p:nvPr/>
            </p:nvSpPr>
            <p:spPr>
              <a:xfrm>
                <a:off x="10527579" y="1624643"/>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11" name="TextBox 10">
                <a:extLst>
                  <a:ext uri="{FF2B5EF4-FFF2-40B4-BE49-F238E27FC236}">
                    <a16:creationId xmlns:a16="http://schemas.microsoft.com/office/drawing/2014/main" id="{49AC4CAA-EA59-61E0-38C8-6B609A7A5327}"/>
                  </a:ext>
                </a:extLst>
              </p:cNvPr>
              <p:cNvSpPr txBox="1">
                <a:spLocks noRot="1" noChangeAspect="1" noMove="1" noResize="1" noEditPoints="1" noAdjustHandles="1" noChangeArrowheads="1" noChangeShapeType="1" noTextEdit="1"/>
              </p:cNvSpPr>
              <p:nvPr/>
            </p:nvSpPr>
            <p:spPr>
              <a:xfrm>
                <a:off x="10527579" y="1624643"/>
                <a:ext cx="371384" cy="369332"/>
              </a:xfrm>
              <a:prstGeom prst="rect">
                <a:avLst/>
              </a:prstGeom>
              <a:blipFill>
                <a:blip r:embed="rId5"/>
                <a:stretch>
                  <a:fillRect t="-6667" r="-14754" b="-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FFC7C78-F95C-8F50-8554-B9D254E285DC}"/>
              </a:ext>
            </a:extLst>
          </p:cNvPr>
          <p:cNvSpPr txBox="1"/>
          <p:nvPr/>
        </p:nvSpPr>
        <p:spPr>
          <a:xfrm>
            <a:off x="6886568" y="1291909"/>
            <a:ext cx="574196" cy="307777"/>
          </a:xfrm>
          <a:prstGeom prst="rect">
            <a:avLst/>
          </a:prstGeom>
          <a:noFill/>
        </p:spPr>
        <p:txBody>
          <a:bodyPr wrap="none" rtlCol="0">
            <a:spAutoFit/>
          </a:bodyPr>
          <a:lstStyle/>
          <a:p>
            <a:r>
              <a:rPr lang="en-US" sz="1400" dirty="0"/>
              <a:t>Input</a:t>
            </a:r>
          </a:p>
        </p:txBody>
      </p:sp>
      <p:sp>
        <p:nvSpPr>
          <p:cNvPr id="13" name="TextBox 12">
            <a:extLst>
              <a:ext uri="{FF2B5EF4-FFF2-40B4-BE49-F238E27FC236}">
                <a16:creationId xmlns:a16="http://schemas.microsoft.com/office/drawing/2014/main" id="{EB073C89-1250-86C0-E417-99B817076279}"/>
              </a:ext>
            </a:extLst>
          </p:cNvPr>
          <p:cNvSpPr txBox="1"/>
          <p:nvPr/>
        </p:nvSpPr>
        <p:spPr>
          <a:xfrm>
            <a:off x="10358847" y="1316866"/>
            <a:ext cx="708848" cy="307777"/>
          </a:xfrm>
          <a:prstGeom prst="rect">
            <a:avLst/>
          </a:prstGeom>
          <a:noFill/>
        </p:spPr>
        <p:txBody>
          <a:bodyPr wrap="none" rtlCol="0">
            <a:spAutoFit/>
          </a:bodyPr>
          <a:lstStyle/>
          <a:p>
            <a:r>
              <a:rPr lang="en-US" sz="1400" dirty="0"/>
              <a:t>Output</a:t>
            </a:r>
          </a:p>
        </p:txBody>
      </p:sp>
      <p:sp>
        <p:nvSpPr>
          <p:cNvPr id="15" name="TextBox 14">
            <a:extLst>
              <a:ext uri="{FF2B5EF4-FFF2-40B4-BE49-F238E27FC236}">
                <a16:creationId xmlns:a16="http://schemas.microsoft.com/office/drawing/2014/main" id="{A924CF87-6581-E0D5-CEEB-72EA347614C3}"/>
              </a:ext>
            </a:extLst>
          </p:cNvPr>
          <p:cNvSpPr txBox="1"/>
          <p:nvPr/>
        </p:nvSpPr>
        <p:spPr>
          <a:xfrm>
            <a:off x="8508207" y="2156251"/>
            <a:ext cx="995785" cy="523220"/>
          </a:xfrm>
          <a:prstGeom prst="rect">
            <a:avLst/>
          </a:prstGeom>
          <a:noFill/>
        </p:spPr>
        <p:txBody>
          <a:bodyPr wrap="none" rtlCol="0">
            <a:spAutoFit/>
          </a:bodyPr>
          <a:lstStyle/>
          <a:p>
            <a:pPr algn="ctr"/>
            <a:r>
              <a:rPr lang="en-US" sz="1400" dirty="0"/>
              <a:t>Model / </a:t>
            </a:r>
          </a:p>
          <a:p>
            <a:pPr algn="ctr"/>
            <a:r>
              <a:rPr lang="en-US" sz="1400" dirty="0"/>
              <a:t>Hypothesis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14D3FA-8E7F-D25E-5071-800C7E5EAD04}"/>
                  </a:ext>
                </a:extLst>
              </p:cNvPr>
              <p:cNvSpPr txBox="1"/>
              <p:nvPr/>
            </p:nvSpPr>
            <p:spPr>
              <a:xfrm>
                <a:off x="11442700" y="1624643"/>
                <a:ext cx="2963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6" name="TextBox 15">
                <a:extLst>
                  <a:ext uri="{FF2B5EF4-FFF2-40B4-BE49-F238E27FC236}">
                    <a16:creationId xmlns:a16="http://schemas.microsoft.com/office/drawing/2014/main" id="{E814D3FA-8E7F-D25E-5071-800C7E5EAD04}"/>
                  </a:ext>
                </a:extLst>
              </p:cNvPr>
              <p:cNvSpPr txBox="1">
                <a:spLocks noRot="1" noChangeAspect="1" noMove="1" noResize="1" noEditPoints="1" noAdjustHandles="1" noChangeArrowheads="1" noChangeShapeType="1" noTextEdit="1"/>
              </p:cNvSpPr>
              <p:nvPr/>
            </p:nvSpPr>
            <p:spPr>
              <a:xfrm>
                <a:off x="11442700" y="1624643"/>
                <a:ext cx="296301" cy="369332"/>
              </a:xfrm>
              <a:prstGeom prst="rect">
                <a:avLst/>
              </a:prstGeom>
              <a:blipFill>
                <a:blip r:embed="rId6"/>
                <a:stretch>
                  <a:fillRect r="-2041" b="-666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86DED7D-BF26-5EBB-799E-7AFDF4DDC30D}"/>
              </a:ext>
            </a:extLst>
          </p:cNvPr>
          <p:cNvSpPr txBox="1"/>
          <p:nvPr/>
        </p:nvSpPr>
        <p:spPr>
          <a:xfrm>
            <a:off x="11342192" y="1316866"/>
            <a:ext cx="497316" cy="307777"/>
          </a:xfrm>
          <a:prstGeom prst="rect">
            <a:avLst/>
          </a:prstGeom>
          <a:noFill/>
        </p:spPr>
        <p:txBody>
          <a:bodyPr wrap="none" rtlCol="0">
            <a:spAutoFit/>
          </a:bodyPr>
          <a:lstStyle/>
          <a:p>
            <a:r>
              <a:rPr lang="en-US" sz="1400" dirty="0"/>
              <a:t>Real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383690B-A617-C3A9-3217-7B90409988E3}"/>
                  </a:ext>
                </a:extLst>
              </p:cNvPr>
              <p:cNvSpPr txBox="1"/>
              <p:nvPr/>
            </p:nvSpPr>
            <p:spPr>
              <a:xfrm>
                <a:off x="493057" y="1490207"/>
                <a:ext cx="6393511" cy="972061"/>
              </a:xfrm>
              <a:prstGeom prst="rect">
                <a:avLst/>
              </a:prstGeom>
              <a:noFill/>
            </p:spPr>
            <p:txBody>
              <a:bodyPr wrap="square" rtlCol="0">
                <a:spAutoFit/>
              </a:bodyPr>
              <a:lstStyle/>
              <a:p>
                <a:pPr marL="285750" indent="-285750">
                  <a:buFont typeface="Arial" panose="020B0604020202020204" pitchFamily="34" charset="0"/>
                  <a:buChar char="•"/>
                </a:pPr>
                <a:r>
                  <a:rPr lang="en-US" dirty="0"/>
                  <a:t>supervised learning</a:t>
                </a:r>
              </a:p>
              <a:p>
                <a:pPr marL="285750" indent="-285750">
                  <a:buFont typeface="Arial" panose="020B0604020202020204" pitchFamily="34" charset="0"/>
                  <a:buChar char="•"/>
                </a:pPr>
                <a:r>
                  <a:rPr lang="en-US" dirty="0"/>
                  <a:t>find a model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that best approximates </a:t>
                </a:r>
                <a14:m>
                  <m:oMath xmlns:m="http://schemas.openxmlformats.org/officeDocument/2006/math">
                    <m:r>
                      <a:rPr lang="en-US" b="0" i="1" smtClean="0">
                        <a:latin typeface="Cambria Math" panose="02040503050406030204" pitchFamily="18" charset="0"/>
                      </a:rPr>
                      <m:t>𝑓</m:t>
                    </m:r>
                  </m:oMath>
                </a14:m>
                <a:r>
                  <a:rPr lang="en-US" dirty="0"/>
                  <a:t> :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𝑓</m:t>
                        </m:r>
                      </m:e>
                    </m:acc>
                    <m:r>
                      <a:rPr lang="en-US" i="1" dirty="0" smtClean="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𝑓</m:t>
                    </m:r>
                  </m:oMath>
                </a14:m>
                <a:endParaRPr lang="en-US" dirty="0"/>
              </a:p>
              <a:p>
                <a:pPr marL="285750" indent="-285750">
                  <a:buFont typeface="Arial" panose="020B0604020202020204" pitchFamily="34" charset="0"/>
                  <a:buChar cha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should achieve a low predictive error on unseen datasets.</a:t>
                </a:r>
              </a:p>
            </p:txBody>
          </p:sp>
        </mc:Choice>
        <mc:Fallback xmlns="">
          <p:sp>
            <p:nvSpPr>
              <p:cNvPr id="18" name="TextBox 17">
                <a:extLst>
                  <a:ext uri="{FF2B5EF4-FFF2-40B4-BE49-F238E27FC236}">
                    <a16:creationId xmlns:a16="http://schemas.microsoft.com/office/drawing/2014/main" id="{0383690B-A617-C3A9-3217-7B90409988E3}"/>
                  </a:ext>
                </a:extLst>
              </p:cNvPr>
              <p:cNvSpPr txBox="1">
                <a:spLocks noRot="1" noChangeAspect="1" noMove="1" noResize="1" noEditPoints="1" noAdjustHandles="1" noChangeArrowheads="1" noChangeShapeType="1" noTextEdit="1"/>
              </p:cNvSpPr>
              <p:nvPr/>
            </p:nvSpPr>
            <p:spPr>
              <a:xfrm>
                <a:off x="493057" y="1490207"/>
                <a:ext cx="6393511" cy="972061"/>
              </a:xfrm>
              <a:prstGeom prst="rect">
                <a:avLst/>
              </a:prstGeom>
              <a:blipFill>
                <a:blip r:embed="rId7"/>
                <a:stretch>
                  <a:fillRect l="-667" t="-3125" b="-6875"/>
                </a:stretch>
              </a:blipFill>
            </p:spPr>
            <p:txBody>
              <a:bodyPr/>
              <a:lstStyle/>
              <a:p>
                <a:r>
                  <a:rPr lang="en-US">
                    <a:noFill/>
                  </a:rPr>
                  <a:t> </a:t>
                </a:r>
              </a:p>
            </p:txBody>
          </p:sp>
        </mc:Fallback>
      </mc:AlternateContent>
      <p:pic>
        <p:nvPicPr>
          <p:cNvPr id="3074" name="Picture 2" descr="Universal Approximation Theorem">
            <a:extLst>
              <a:ext uri="{FF2B5EF4-FFF2-40B4-BE49-F238E27FC236}">
                <a16:creationId xmlns:a16="http://schemas.microsoft.com/office/drawing/2014/main" id="{F03BB29D-F605-C996-BC65-72D3A5C3A3B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501" t="43554" r="63939" b="7197"/>
          <a:stretch/>
        </p:blipFill>
        <p:spPr bwMode="auto">
          <a:xfrm>
            <a:off x="3818139" y="2679471"/>
            <a:ext cx="4555721" cy="387619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5E56F64-3A15-D163-FF86-461DB0B5C869}"/>
              </a:ext>
            </a:extLst>
          </p:cNvPr>
          <p:cNvSpPr txBox="1"/>
          <p:nvPr/>
        </p:nvSpPr>
        <p:spPr>
          <a:xfrm>
            <a:off x="3048146" y="6512608"/>
            <a:ext cx="6095708" cy="307777"/>
          </a:xfrm>
          <a:prstGeom prst="rect">
            <a:avLst/>
          </a:prstGeom>
          <a:noFill/>
        </p:spPr>
        <p:txBody>
          <a:bodyPr wrap="none" rtlCol="0">
            <a:spAutoFit/>
          </a:bodyPr>
          <a:lstStyle/>
          <a:p>
            <a:r>
              <a:rPr lang="en-US" sz="1400" dirty="0">
                <a:hlinkClick r:id="rId9"/>
              </a:rPr>
              <a:t>https://www.deep-mind.org/2023/03/26/the-universal-approximation-theorem/</a:t>
            </a:r>
            <a:endParaRPr lang="en-US" sz="1400" dirty="0"/>
          </a:p>
        </p:txBody>
      </p:sp>
    </p:spTree>
    <p:extLst>
      <p:ext uri="{BB962C8B-B14F-4D97-AF65-F5344CB8AC3E}">
        <p14:creationId xmlns:p14="http://schemas.microsoft.com/office/powerpoint/2010/main" val="8003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3523198" cy="523220"/>
          </a:xfrm>
          <a:prstGeom prst="rect">
            <a:avLst/>
          </a:prstGeom>
          <a:noFill/>
        </p:spPr>
        <p:txBody>
          <a:bodyPr wrap="square" rtlCol="0">
            <a:spAutoFit/>
          </a:bodyPr>
          <a:lstStyle/>
          <a:p>
            <a:r>
              <a:rPr lang="en-US" sz="2800" dirty="0">
                <a:latin typeface="mononoki NF" panose="00000809000000000000" pitchFamily="50" charset="0"/>
              </a:rPr>
              <a:t>Model complexity</a:t>
            </a:r>
          </a:p>
        </p:txBody>
      </p:sp>
      <p:pic>
        <p:nvPicPr>
          <p:cNvPr id="20" name="Picture 19">
            <a:extLst>
              <a:ext uri="{FF2B5EF4-FFF2-40B4-BE49-F238E27FC236}">
                <a16:creationId xmlns:a16="http://schemas.microsoft.com/office/drawing/2014/main" id="{77EF6924-5AC0-76DD-3D50-4FA70C18932B}"/>
              </a:ext>
            </a:extLst>
          </p:cNvPr>
          <p:cNvPicPr>
            <a:picLocks noChangeAspect="1"/>
          </p:cNvPicPr>
          <p:nvPr/>
        </p:nvPicPr>
        <p:blipFill>
          <a:blip r:embed="rId3"/>
          <a:stretch>
            <a:fillRect/>
          </a:stretch>
        </p:blipFill>
        <p:spPr>
          <a:xfrm>
            <a:off x="369202" y="1110693"/>
            <a:ext cx="5338049" cy="4678832"/>
          </a:xfrm>
          <a:prstGeom prst="rect">
            <a:avLst/>
          </a:prstGeom>
        </p:spPr>
      </p:pic>
      <p:pic>
        <p:nvPicPr>
          <p:cNvPr id="22" name="Picture 21">
            <a:extLst>
              <a:ext uri="{FF2B5EF4-FFF2-40B4-BE49-F238E27FC236}">
                <a16:creationId xmlns:a16="http://schemas.microsoft.com/office/drawing/2014/main" id="{6D5B25F3-8359-3B7E-58C8-4FAFA271B931}"/>
              </a:ext>
            </a:extLst>
          </p:cNvPr>
          <p:cNvPicPr>
            <a:picLocks noChangeAspect="1"/>
          </p:cNvPicPr>
          <p:nvPr/>
        </p:nvPicPr>
        <p:blipFill rotWithShape="1">
          <a:blip r:embed="rId4"/>
          <a:srcRect l="3241" r="1748" b="2070"/>
          <a:stretch/>
        </p:blipFill>
        <p:spPr>
          <a:xfrm>
            <a:off x="6096000" y="1110693"/>
            <a:ext cx="5390154" cy="475529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841DAD2-F06C-EF10-817F-A62EE0942ABB}"/>
                  </a:ext>
                </a:extLst>
              </p:cNvPr>
              <p:cNvSpPr txBox="1"/>
              <p:nvPr/>
            </p:nvSpPr>
            <p:spPr>
              <a:xfrm>
                <a:off x="7440349" y="5789525"/>
                <a:ext cx="2701456" cy="384914"/>
              </a:xfrm>
              <a:prstGeom prst="rect">
                <a:avLst/>
              </a:prstGeom>
              <a:noFill/>
            </p:spPr>
            <p:txBody>
              <a:bodyPr wrap="square" rtlCol="0">
                <a:spAutoFit/>
              </a:bodyPr>
              <a:lstStyle/>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fits the training set noise</a:t>
                </a:r>
              </a:p>
            </p:txBody>
          </p:sp>
        </mc:Choice>
        <mc:Fallback xmlns="">
          <p:sp>
            <p:nvSpPr>
              <p:cNvPr id="2" name="TextBox 1">
                <a:extLst>
                  <a:ext uri="{FF2B5EF4-FFF2-40B4-BE49-F238E27FC236}">
                    <a16:creationId xmlns:a16="http://schemas.microsoft.com/office/drawing/2014/main" id="{2841DAD2-F06C-EF10-817F-A62EE0942ABB}"/>
                  </a:ext>
                </a:extLst>
              </p:cNvPr>
              <p:cNvSpPr txBox="1">
                <a:spLocks noRot="1" noChangeAspect="1" noMove="1" noResize="1" noEditPoints="1" noAdjustHandles="1" noChangeArrowheads="1" noChangeShapeType="1" noTextEdit="1"/>
              </p:cNvSpPr>
              <p:nvPr/>
            </p:nvSpPr>
            <p:spPr>
              <a:xfrm>
                <a:off x="7440349" y="5789525"/>
                <a:ext cx="2701456" cy="384914"/>
              </a:xfrm>
              <a:prstGeom prst="rect">
                <a:avLst/>
              </a:prstGeom>
              <a:blipFill>
                <a:blip r:embed="rId5"/>
                <a:stretch>
                  <a:fillRect l="-226" t="-7937" r="-1354"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38E33F-9535-67C1-5E9D-75DE536F6CC9}"/>
                  </a:ext>
                </a:extLst>
              </p:cNvPr>
              <p:cNvSpPr txBox="1"/>
              <p:nvPr/>
            </p:nvSpPr>
            <p:spPr>
              <a:xfrm>
                <a:off x="860028" y="5797375"/>
                <a:ext cx="4408502" cy="384914"/>
              </a:xfrm>
              <a:prstGeom prst="rect">
                <a:avLst/>
              </a:prstGeom>
              <a:noFill/>
            </p:spPr>
            <p:txBody>
              <a:bodyPr wrap="square" rtlCol="0">
                <a:spAutoFit/>
              </a:bodyPr>
              <a:lstStyle/>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is not flexible enough to approximate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5" name="TextBox 4">
                <a:extLst>
                  <a:ext uri="{FF2B5EF4-FFF2-40B4-BE49-F238E27FC236}">
                    <a16:creationId xmlns:a16="http://schemas.microsoft.com/office/drawing/2014/main" id="{2D38E33F-9535-67C1-5E9D-75DE536F6CC9}"/>
                  </a:ext>
                </a:extLst>
              </p:cNvPr>
              <p:cNvSpPr txBox="1">
                <a:spLocks noRot="1" noChangeAspect="1" noMove="1" noResize="1" noEditPoints="1" noAdjustHandles="1" noChangeArrowheads="1" noChangeShapeType="1" noTextEdit="1"/>
              </p:cNvSpPr>
              <p:nvPr/>
            </p:nvSpPr>
            <p:spPr>
              <a:xfrm>
                <a:off x="860028" y="5797375"/>
                <a:ext cx="4408502" cy="384914"/>
              </a:xfrm>
              <a:prstGeom prst="rect">
                <a:avLst/>
              </a:prstGeom>
              <a:blipFill>
                <a:blip r:embed="rId6"/>
                <a:stretch>
                  <a:fillRect t="-7937" b="-25397"/>
                </a:stretch>
              </a:blipFill>
            </p:spPr>
            <p:txBody>
              <a:bodyPr/>
              <a:lstStyle/>
              <a:p>
                <a:r>
                  <a:rPr lang="en-US">
                    <a:noFill/>
                  </a:rPr>
                  <a:t> </a:t>
                </a:r>
              </a:p>
            </p:txBody>
          </p:sp>
        </mc:Fallback>
      </mc:AlternateContent>
    </p:spTree>
    <p:extLst>
      <p:ext uri="{BB962C8B-B14F-4D97-AF65-F5344CB8AC3E}">
        <p14:creationId xmlns:p14="http://schemas.microsoft.com/office/powerpoint/2010/main" val="281190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3523198" cy="523220"/>
          </a:xfrm>
          <a:prstGeom prst="rect">
            <a:avLst/>
          </a:prstGeom>
          <a:noFill/>
        </p:spPr>
        <p:txBody>
          <a:bodyPr wrap="square" rtlCol="0">
            <a:spAutoFit/>
          </a:bodyPr>
          <a:lstStyle/>
          <a:p>
            <a:r>
              <a:rPr lang="en-US" sz="2800" dirty="0">
                <a:latin typeface="mononoki NF" panose="00000809000000000000" pitchFamily="50" charset="0"/>
              </a:rPr>
              <a:t>Bias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E5F4935-1B38-C6A9-2C08-3E830CCB687B}"/>
                  </a:ext>
                </a:extLst>
              </p:cNvPr>
              <p:cNvSpPr txBox="1"/>
              <p:nvPr/>
            </p:nvSpPr>
            <p:spPr>
              <a:xfrm>
                <a:off x="387289" y="1223319"/>
                <a:ext cx="6124722" cy="9389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92929"/>
                    </a:solidFill>
                    <a:latin typeface="source-serif-pro"/>
                  </a:rPr>
                  <a:t>b</a:t>
                </a:r>
                <a:r>
                  <a:rPr lang="en-US" b="0" i="0" dirty="0">
                    <a:solidFill>
                      <a:srgbClr val="292929"/>
                    </a:solidFill>
                    <a:effectLst/>
                    <a:latin typeface="source-serif-pro"/>
                  </a:rPr>
                  <a:t>ias is the difference between the average prediction of our model and the correct value which we are trying to predict.</a:t>
                </a:r>
              </a:p>
              <a:p>
                <a:pPr marL="285750" indent="-285750">
                  <a:buFont typeface="Arial" panose="020B0604020202020204" pitchFamily="34" charset="0"/>
                  <a:buChar char="•"/>
                </a:pPr>
                <a:r>
                  <a:rPr lang="en-US" dirty="0">
                    <a:solidFill>
                      <a:srgbClr val="292929"/>
                    </a:solidFill>
                    <a:latin typeface="source-serif-pro"/>
                  </a:rPr>
                  <a:t>how much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𝑓</m:t>
                        </m:r>
                      </m:e>
                    </m:acc>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𝑓</m:t>
                    </m:r>
                  </m:oMath>
                </a14:m>
                <a:endParaRPr lang="en-US" dirty="0"/>
              </a:p>
            </p:txBody>
          </p:sp>
        </mc:Choice>
        <mc:Fallback>
          <p:sp>
            <p:nvSpPr>
              <p:cNvPr id="3" name="TextBox 2">
                <a:extLst>
                  <a:ext uri="{FF2B5EF4-FFF2-40B4-BE49-F238E27FC236}">
                    <a16:creationId xmlns:a16="http://schemas.microsoft.com/office/drawing/2014/main" id="{FE5F4935-1B38-C6A9-2C08-3E830CCB687B}"/>
                  </a:ext>
                </a:extLst>
              </p:cNvPr>
              <p:cNvSpPr txBox="1">
                <a:spLocks noRot="1" noChangeAspect="1" noMove="1" noResize="1" noEditPoints="1" noAdjustHandles="1" noChangeArrowheads="1" noChangeShapeType="1" noTextEdit="1"/>
              </p:cNvSpPr>
              <p:nvPr/>
            </p:nvSpPr>
            <p:spPr>
              <a:xfrm>
                <a:off x="387289" y="1223319"/>
                <a:ext cx="6124722" cy="938911"/>
              </a:xfrm>
              <a:prstGeom prst="rect">
                <a:avLst/>
              </a:prstGeom>
              <a:blipFill>
                <a:blip r:embed="rId3"/>
                <a:stretch>
                  <a:fillRect l="-697" t="-3896" r="-100" b="-9740"/>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1498FAEB-67AE-90AC-D62F-0A5C740C0FC0}"/>
              </a:ext>
            </a:extLst>
          </p:cNvPr>
          <p:cNvSpPr/>
          <p:nvPr/>
        </p:nvSpPr>
        <p:spPr>
          <a:xfrm>
            <a:off x="909509" y="4851243"/>
            <a:ext cx="573555" cy="1080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05BF159B-3D5A-56B8-A001-3D7EF8300E71}"/>
              </a:ext>
            </a:extLst>
          </p:cNvPr>
          <p:cNvSpPr/>
          <p:nvPr/>
        </p:nvSpPr>
        <p:spPr>
          <a:xfrm flipV="1">
            <a:off x="909509" y="3185562"/>
            <a:ext cx="573555" cy="1080000"/>
          </a:xfrm>
          <a:prstGeom prst="downArrow">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B05979F6-C14F-13F2-8D58-4F2AA7E4CD43}"/>
              </a:ext>
            </a:extLst>
          </p:cNvPr>
          <p:cNvPicPr>
            <a:picLocks noChangeAspect="1"/>
          </p:cNvPicPr>
          <p:nvPr/>
        </p:nvPicPr>
        <p:blipFill>
          <a:blip r:embed="rId4"/>
          <a:stretch>
            <a:fillRect/>
          </a:stretch>
        </p:blipFill>
        <p:spPr>
          <a:xfrm>
            <a:off x="6909908" y="385316"/>
            <a:ext cx="4340627" cy="2800245"/>
          </a:xfrm>
          <a:prstGeom prst="rect">
            <a:avLst/>
          </a:prstGeom>
        </p:spPr>
      </p:pic>
      <p:sp>
        <p:nvSpPr>
          <p:cNvPr id="16" name="TextBox 15">
            <a:extLst>
              <a:ext uri="{FF2B5EF4-FFF2-40B4-BE49-F238E27FC236}">
                <a16:creationId xmlns:a16="http://schemas.microsoft.com/office/drawing/2014/main" id="{F68FB163-BF84-B572-CC04-E72D4581FDEA}"/>
              </a:ext>
            </a:extLst>
          </p:cNvPr>
          <p:cNvSpPr txBox="1"/>
          <p:nvPr/>
        </p:nvSpPr>
        <p:spPr>
          <a:xfrm>
            <a:off x="1898932" y="3725562"/>
            <a:ext cx="8122397" cy="369332"/>
          </a:xfrm>
          <a:prstGeom prst="rect">
            <a:avLst/>
          </a:prstGeom>
          <a:noFill/>
        </p:spPr>
        <p:txBody>
          <a:bodyPr wrap="square" rtlCol="0">
            <a:spAutoFit/>
          </a:bodyPr>
          <a:lstStyle/>
          <a:p>
            <a:r>
              <a:rPr lang="en-US" dirty="0"/>
              <a:t>high bias: very little attention to the training data and oversimplifies the model</a:t>
            </a:r>
          </a:p>
        </p:txBody>
      </p:sp>
      <p:sp>
        <p:nvSpPr>
          <p:cNvPr id="17" name="TextBox 16">
            <a:extLst>
              <a:ext uri="{FF2B5EF4-FFF2-40B4-BE49-F238E27FC236}">
                <a16:creationId xmlns:a16="http://schemas.microsoft.com/office/drawing/2014/main" id="{2A2A68FA-ADF3-EB8F-BF31-DD70D79D2160}"/>
              </a:ext>
            </a:extLst>
          </p:cNvPr>
          <p:cNvSpPr txBox="1"/>
          <p:nvPr/>
        </p:nvSpPr>
        <p:spPr>
          <a:xfrm>
            <a:off x="1898931" y="5206577"/>
            <a:ext cx="8122397" cy="369332"/>
          </a:xfrm>
          <a:prstGeom prst="rect">
            <a:avLst/>
          </a:prstGeom>
          <a:noFill/>
        </p:spPr>
        <p:txBody>
          <a:bodyPr wrap="square" rtlCol="0">
            <a:spAutoFit/>
          </a:bodyPr>
          <a:lstStyle/>
          <a:p>
            <a:r>
              <a:rPr lang="en-US" dirty="0"/>
              <a:t>low bias: …</a:t>
            </a:r>
          </a:p>
        </p:txBody>
      </p:sp>
    </p:spTree>
    <p:extLst>
      <p:ext uri="{BB962C8B-B14F-4D97-AF65-F5344CB8AC3E}">
        <p14:creationId xmlns:p14="http://schemas.microsoft.com/office/powerpoint/2010/main" val="115610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3523198" cy="523220"/>
          </a:xfrm>
          <a:prstGeom prst="rect">
            <a:avLst/>
          </a:prstGeom>
          <a:noFill/>
        </p:spPr>
        <p:txBody>
          <a:bodyPr wrap="square" rtlCol="0">
            <a:spAutoFit/>
          </a:bodyPr>
          <a:lstStyle/>
          <a:p>
            <a:r>
              <a:rPr lang="en-US" sz="2800" dirty="0">
                <a:latin typeface="mononoki NF" panose="00000809000000000000" pitchFamily="50" charset="0"/>
              </a:rPr>
              <a:t>Variance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E5F4935-1B38-C6A9-2C08-3E830CCB687B}"/>
                  </a:ext>
                </a:extLst>
              </p:cNvPr>
              <p:cNvSpPr txBox="1"/>
              <p:nvPr/>
            </p:nvSpPr>
            <p:spPr>
              <a:xfrm>
                <a:off x="387288" y="1223319"/>
                <a:ext cx="4963187" cy="12159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92929"/>
                    </a:solidFill>
                    <a:latin typeface="source-serif-pro"/>
                  </a:rPr>
                  <a:t>variability of model prediction for a given data point or a value which tells us spread of our data.</a:t>
                </a:r>
                <a:endParaRPr lang="en-US" b="0" i="0" dirty="0">
                  <a:solidFill>
                    <a:srgbClr val="292929"/>
                  </a:solidFill>
                  <a:effectLst/>
                  <a:latin typeface="source-serif-pro"/>
                </a:endParaRPr>
              </a:p>
              <a:p>
                <a:pPr marL="285750" indent="-285750">
                  <a:buFont typeface="Arial" panose="020B0604020202020204" pitchFamily="34" charset="0"/>
                  <a:buChar char="•"/>
                </a:pPr>
                <a:r>
                  <a:rPr lang="en-US" dirty="0">
                    <a:solidFill>
                      <a:srgbClr val="292929"/>
                    </a:solidFill>
                    <a:latin typeface="source-serif-pro"/>
                  </a:rPr>
                  <a:t>how much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𝑓</m:t>
                        </m:r>
                      </m:e>
                    </m:acc>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𝑓</m:t>
                    </m:r>
                  </m:oMath>
                </a14:m>
                <a:endParaRPr lang="en-US" dirty="0"/>
              </a:p>
            </p:txBody>
          </p:sp>
        </mc:Choice>
        <mc:Fallback>
          <p:sp>
            <p:nvSpPr>
              <p:cNvPr id="3" name="TextBox 2">
                <a:extLst>
                  <a:ext uri="{FF2B5EF4-FFF2-40B4-BE49-F238E27FC236}">
                    <a16:creationId xmlns:a16="http://schemas.microsoft.com/office/drawing/2014/main" id="{FE5F4935-1B38-C6A9-2C08-3E830CCB687B}"/>
                  </a:ext>
                </a:extLst>
              </p:cNvPr>
              <p:cNvSpPr txBox="1">
                <a:spLocks noRot="1" noChangeAspect="1" noMove="1" noResize="1" noEditPoints="1" noAdjustHandles="1" noChangeArrowheads="1" noChangeShapeType="1" noTextEdit="1"/>
              </p:cNvSpPr>
              <p:nvPr/>
            </p:nvSpPr>
            <p:spPr>
              <a:xfrm>
                <a:off x="387288" y="1223319"/>
                <a:ext cx="4963187" cy="1215910"/>
              </a:xfrm>
              <a:prstGeom prst="rect">
                <a:avLst/>
              </a:prstGeom>
              <a:blipFill>
                <a:blip r:embed="rId3"/>
                <a:stretch>
                  <a:fillRect l="-860" t="-3015" b="-7538"/>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1498FAEB-67AE-90AC-D62F-0A5C740C0FC0}"/>
              </a:ext>
            </a:extLst>
          </p:cNvPr>
          <p:cNvSpPr/>
          <p:nvPr/>
        </p:nvSpPr>
        <p:spPr>
          <a:xfrm>
            <a:off x="238148" y="4851243"/>
            <a:ext cx="573555" cy="10800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05BF159B-3D5A-56B8-A001-3D7EF8300E71}"/>
              </a:ext>
            </a:extLst>
          </p:cNvPr>
          <p:cNvSpPr/>
          <p:nvPr/>
        </p:nvSpPr>
        <p:spPr>
          <a:xfrm flipV="1">
            <a:off x="238149" y="3291893"/>
            <a:ext cx="573555" cy="1080000"/>
          </a:xfrm>
          <a:prstGeom prst="downArrow">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F68FB163-BF84-B572-CC04-E72D4581FDEA}"/>
              </a:ext>
            </a:extLst>
          </p:cNvPr>
          <p:cNvSpPr txBox="1"/>
          <p:nvPr/>
        </p:nvSpPr>
        <p:spPr>
          <a:xfrm>
            <a:off x="942757" y="3725562"/>
            <a:ext cx="11249243" cy="369332"/>
          </a:xfrm>
          <a:prstGeom prst="rect">
            <a:avLst/>
          </a:prstGeom>
          <a:noFill/>
        </p:spPr>
        <p:txBody>
          <a:bodyPr wrap="square" rtlCol="0">
            <a:spAutoFit/>
          </a:bodyPr>
          <a:lstStyle/>
          <a:p>
            <a:r>
              <a:rPr lang="en-US" dirty="0"/>
              <a:t>high variance: pays a lot of attention to training data and does not generalize on the data which it hasn’t seen before</a:t>
            </a:r>
          </a:p>
        </p:txBody>
      </p:sp>
      <p:sp>
        <p:nvSpPr>
          <p:cNvPr id="17" name="TextBox 16">
            <a:extLst>
              <a:ext uri="{FF2B5EF4-FFF2-40B4-BE49-F238E27FC236}">
                <a16:creationId xmlns:a16="http://schemas.microsoft.com/office/drawing/2014/main" id="{2A2A68FA-ADF3-EB8F-BF31-DD70D79D2160}"/>
              </a:ext>
            </a:extLst>
          </p:cNvPr>
          <p:cNvSpPr txBox="1"/>
          <p:nvPr/>
        </p:nvSpPr>
        <p:spPr>
          <a:xfrm>
            <a:off x="1132812" y="5206577"/>
            <a:ext cx="8122397" cy="369332"/>
          </a:xfrm>
          <a:prstGeom prst="rect">
            <a:avLst/>
          </a:prstGeom>
          <a:noFill/>
        </p:spPr>
        <p:txBody>
          <a:bodyPr wrap="square" rtlCol="0">
            <a:spAutoFit/>
          </a:bodyPr>
          <a:lstStyle/>
          <a:p>
            <a:r>
              <a:rPr lang="en-US" dirty="0"/>
              <a:t>low variance: …</a:t>
            </a:r>
          </a:p>
        </p:txBody>
      </p:sp>
      <p:pic>
        <p:nvPicPr>
          <p:cNvPr id="5" name="Picture 4">
            <a:extLst>
              <a:ext uri="{FF2B5EF4-FFF2-40B4-BE49-F238E27FC236}">
                <a16:creationId xmlns:a16="http://schemas.microsoft.com/office/drawing/2014/main" id="{23A399CF-239C-A409-DA8C-9EBE8B9D0FAD}"/>
              </a:ext>
            </a:extLst>
          </p:cNvPr>
          <p:cNvPicPr>
            <a:picLocks noChangeAspect="1"/>
          </p:cNvPicPr>
          <p:nvPr/>
        </p:nvPicPr>
        <p:blipFill>
          <a:blip r:embed="rId4"/>
          <a:stretch>
            <a:fillRect/>
          </a:stretch>
        </p:blipFill>
        <p:spPr>
          <a:xfrm>
            <a:off x="6567378" y="486395"/>
            <a:ext cx="4509123" cy="2912815"/>
          </a:xfrm>
          <a:prstGeom prst="rect">
            <a:avLst/>
          </a:prstGeom>
        </p:spPr>
      </p:pic>
    </p:spTree>
    <p:extLst>
      <p:ext uri="{BB962C8B-B14F-4D97-AF65-F5344CB8AC3E}">
        <p14:creationId xmlns:p14="http://schemas.microsoft.com/office/powerpoint/2010/main" val="318455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bias-variance tradeoff</a:t>
            </a:r>
          </a:p>
        </p:txBody>
      </p:sp>
      <p:pic>
        <p:nvPicPr>
          <p:cNvPr id="3" name="Picture 2">
            <a:extLst>
              <a:ext uri="{FF2B5EF4-FFF2-40B4-BE49-F238E27FC236}">
                <a16:creationId xmlns:a16="http://schemas.microsoft.com/office/drawing/2014/main" id="{A73177BE-8B9A-5492-AE92-8790571C8BA8}"/>
              </a:ext>
            </a:extLst>
          </p:cNvPr>
          <p:cNvPicPr>
            <a:picLocks noChangeAspect="1"/>
          </p:cNvPicPr>
          <p:nvPr/>
        </p:nvPicPr>
        <p:blipFill>
          <a:blip r:embed="rId3"/>
          <a:stretch>
            <a:fillRect/>
          </a:stretch>
        </p:blipFill>
        <p:spPr>
          <a:xfrm>
            <a:off x="3164654" y="1090449"/>
            <a:ext cx="5601482" cy="628738"/>
          </a:xfrm>
          <a:prstGeom prst="rect">
            <a:avLst/>
          </a:prstGeom>
        </p:spPr>
      </p:pic>
      <p:pic>
        <p:nvPicPr>
          <p:cNvPr id="6" name="Picture 5">
            <a:extLst>
              <a:ext uri="{FF2B5EF4-FFF2-40B4-BE49-F238E27FC236}">
                <a16:creationId xmlns:a16="http://schemas.microsoft.com/office/drawing/2014/main" id="{40878A80-25C1-68CE-631B-E7D486C47713}"/>
              </a:ext>
            </a:extLst>
          </p:cNvPr>
          <p:cNvPicPr>
            <a:picLocks noChangeAspect="1"/>
          </p:cNvPicPr>
          <p:nvPr/>
        </p:nvPicPr>
        <p:blipFill>
          <a:blip r:embed="rId4"/>
          <a:stretch>
            <a:fillRect/>
          </a:stretch>
        </p:blipFill>
        <p:spPr>
          <a:xfrm>
            <a:off x="3561160" y="1714747"/>
            <a:ext cx="4808469" cy="4846581"/>
          </a:xfrm>
          <a:prstGeom prst="rect">
            <a:avLst/>
          </a:prstGeom>
        </p:spPr>
      </p:pic>
    </p:spTree>
    <p:extLst>
      <p:ext uri="{BB962C8B-B14F-4D97-AF65-F5344CB8AC3E}">
        <p14:creationId xmlns:p14="http://schemas.microsoft.com/office/powerpoint/2010/main" val="383160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14" name="TextBox 13">
            <a:extLst>
              <a:ext uri="{FF2B5EF4-FFF2-40B4-BE49-F238E27FC236}">
                <a16:creationId xmlns:a16="http://schemas.microsoft.com/office/drawing/2014/main" id="{2A5893B5-4483-96E9-995D-39F63D2A2578}"/>
              </a:ext>
            </a:extLst>
          </p:cNvPr>
          <p:cNvSpPr txBox="1"/>
          <p:nvPr/>
        </p:nvSpPr>
        <p:spPr>
          <a:xfrm flipH="1">
            <a:off x="524927" y="486395"/>
            <a:ext cx="4663090" cy="523220"/>
          </a:xfrm>
          <a:prstGeom prst="rect">
            <a:avLst/>
          </a:prstGeom>
          <a:noFill/>
        </p:spPr>
        <p:txBody>
          <a:bodyPr wrap="square" rtlCol="0">
            <a:spAutoFit/>
          </a:bodyPr>
          <a:lstStyle/>
          <a:p>
            <a:r>
              <a:rPr lang="en-US" sz="2800" dirty="0">
                <a:latin typeface="mononoki NF" panose="00000809000000000000" pitchFamily="50" charset="0"/>
              </a:rPr>
              <a:t>bias-variance tradeoff</a:t>
            </a:r>
          </a:p>
        </p:txBody>
      </p:sp>
      <p:pic>
        <p:nvPicPr>
          <p:cNvPr id="3" name="Picture 2">
            <a:extLst>
              <a:ext uri="{FF2B5EF4-FFF2-40B4-BE49-F238E27FC236}">
                <a16:creationId xmlns:a16="http://schemas.microsoft.com/office/drawing/2014/main" id="{A73177BE-8B9A-5492-AE92-8790571C8BA8}"/>
              </a:ext>
            </a:extLst>
          </p:cNvPr>
          <p:cNvPicPr>
            <a:picLocks noChangeAspect="1"/>
          </p:cNvPicPr>
          <p:nvPr/>
        </p:nvPicPr>
        <p:blipFill>
          <a:blip r:embed="rId3"/>
          <a:stretch>
            <a:fillRect/>
          </a:stretch>
        </p:blipFill>
        <p:spPr>
          <a:xfrm>
            <a:off x="3164654" y="1090449"/>
            <a:ext cx="5601482" cy="628738"/>
          </a:xfrm>
          <a:prstGeom prst="rect">
            <a:avLst/>
          </a:prstGeom>
        </p:spPr>
      </p:pic>
      <p:pic>
        <p:nvPicPr>
          <p:cNvPr id="1026" name="Picture 2">
            <a:extLst>
              <a:ext uri="{FF2B5EF4-FFF2-40B4-BE49-F238E27FC236}">
                <a16:creationId xmlns:a16="http://schemas.microsoft.com/office/drawing/2014/main" id="{0B3A635A-E939-A21C-B086-02D8BB841C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240"/>
          <a:stretch/>
        </p:blipFill>
        <p:spPr bwMode="auto">
          <a:xfrm>
            <a:off x="652486" y="1891573"/>
            <a:ext cx="10887027" cy="324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50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777</Words>
  <Application>Microsoft Office PowerPoint</Application>
  <PresentationFormat>Widescreen</PresentationFormat>
  <Paragraphs>137</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(Headings)</vt:lpstr>
      <vt:lpstr>Calibri</vt:lpstr>
      <vt:lpstr>Calibri Light</vt:lpstr>
      <vt:lpstr>Cambria Math</vt:lpstr>
      <vt:lpstr>Courier New</vt:lpstr>
      <vt:lpstr>mononoki NF</vt:lpstr>
      <vt:lpstr>mononoki NFM</vt:lpstr>
      <vt:lpstr>source-serif-pro</vt:lpstr>
      <vt:lpstr>Wingdings</vt:lpstr>
      <vt:lpstr>Office Theme</vt:lpstr>
      <vt:lpstr>PowerPoint Presentation</vt:lpstr>
      <vt:lpstr>Model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Diagnose vias and variance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Matos Cangalaya</dc:creator>
  <cp:lastModifiedBy>Jeremy Matos Cangalaya</cp:lastModifiedBy>
  <cp:revision>40</cp:revision>
  <dcterms:created xsi:type="dcterms:W3CDTF">2023-04-18T04:03:35Z</dcterms:created>
  <dcterms:modified xsi:type="dcterms:W3CDTF">2023-06-25T17:47:06Z</dcterms:modified>
</cp:coreProperties>
</file>