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74" r:id="rId3"/>
    <p:sldId id="293" r:id="rId4"/>
    <p:sldId id="273" r:id="rId5"/>
    <p:sldId id="299" r:id="rId6"/>
    <p:sldId id="283" r:id="rId7"/>
    <p:sldId id="282" r:id="rId8"/>
    <p:sldId id="301" r:id="rId9"/>
    <p:sldId id="294" r:id="rId10"/>
    <p:sldId id="300" r:id="rId11"/>
    <p:sldId id="277" r:id="rId12"/>
    <p:sldId id="287" r:id="rId13"/>
    <p:sldId id="279" r:id="rId14"/>
    <p:sldId id="302" r:id="rId15"/>
    <p:sldId id="303" r:id="rId16"/>
    <p:sldId id="304" r:id="rId17"/>
    <p:sldId id="305" r:id="rId18"/>
    <p:sldId id="306" r:id="rId19"/>
    <p:sldId id="307" r:id="rId20"/>
    <p:sldId id="289" r:id="rId21"/>
    <p:sldId id="308" r:id="rId22"/>
    <p:sldId id="275" r:id="rId23"/>
    <p:sldId id="295" r:id="rId24"/>
    <p:sldId id="296" r:id="rId25"/>
    <p:sldId id="297" r:id="rId26"/>
    <p:sldId id="298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7" autoAdjust="0"/>
    <p:restoredTop sz="87034" autoAdjust="0"/>
  </p:normalViewPr>
  <p:slideViewPr>
    <p:cSldViewPr snapToGrid="0">
      <p:cViewPr varScale="1">
        <p:scale>
          <a:sx n="78" d="100"/>
          <a:sy n="78" d="100"/>
        </p:scale>
        <p:origin x="1272" y="90"/>
      </p:cViewPr>
      <p:guideLst/>
    </p:cSldViewPr>
  </p:slideViewPr>
  <p:outlineViewPr>
    <p:cViewPr>
      <p:scale>
        <a:sx n="33" d="100"/>
        <a:sy n="33" d="100"/>
      </p:scale>
      <p:origin x="0" y="-103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DF8D7-1679-4F99-BB47-148052D89939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3A254-321F-4242-8B02-B8071F57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61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97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73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76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70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pertenecer</a:t>
            </a:r>
            <a:r>
              <a:rPr lang="en-US" dirty="0"/>
              <a:t> a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 err="1"/>
              <a:t>informacion</a:t>
            </a:r>
            <a:r>
              <a:rPr lang="en-US" dirty="0"/>
              <a:t> de </a:t>
            </a:r>
            <a:r>
              <a:rPr lang="en-US" dirty="0" err="1"/>
              <a:t>pertenecer</a:t>
            </a:r>
            <a:r>
              <a:rPr lang="en-US" dirty="0"/>
              <a:t> a la </a:t>
            </a:r>
            <a:r>
              <a:rPr lang="en-US" dirty="0" err="1"/>
              <a:t>clase</a:t>
            </a:r>
            <a:r>
              <a:rPr lang="en-US" dirty="0"/>
              <a:t> 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904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pertenecer</a:t>
            </a:r>
            <a:r>
              <a:rPr lang="en-US" dirty="0"/>
              <a:t> a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 err="1"/>
              <a:t>informacion</a:t>
            </a:r>
            <a:r>
              <a:rPr lang="en-US" dirty="0"/>
              <a:t> de </a:t>
            </a:r>
            <a:r>
              <a:rPr lang="en-US" dirty="0" err="1"/>
              <a:t>pertenecer</a:t>
            </a:r>
            <a:r>
              <a:rPr lang="en-US" dirty="0"/>
              <a:t> a la </a:t>
            </a:r>
            <a:r>
              <a:rPr lang="en-US" dirty="0" err="1"/>
              <a:t>clase</a:t>
            </a:r>
            <a:r>
              <a:rPr lang="en-US" dirty="0"/>
              <a:t> 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66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pertenecer</a:t>
            </a:r>
            <a:r>
              <a:rPr lang="en-US" dirty="0"/>
              <a:t> a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 err="1"/>
              <a:t>informacion</a:t>
            </a:r>
            <a:r>
              <a:rPr lang="en-US" dirty="0"/>
              <a:t> de </a:t>
            </a:r>
            <a:r>
              <a:rPr lang="en-US" dirty="0" err="1"/>
              <a:t>pertenecer</a:t>
            </a:r>
            <a:r>
              <a:rPr lang="en-US" dirty="0"/>
              <a:t> a la </a:t>
            </a:r>
            <a:r>
              <a:rPr lang="en-US" dirty="0" err="1"/>
              <a:t>clase</a:t>
            </a:r>
            <a:r>
              <a:rPr lang="en-US" dirty="0"/>
              <a:t> 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8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pertenecer</a:t>
            </a:r>
            <a:r>
              <a:rPr lang="en-US" dirty="0"/>
              <a:t> a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 err="1"/>
              <a:t>informacion</a:t>
            </a:r>
            <a:r>
              <a:rPr lang="en-US" dirty="0"/>
              <a:t> de </a:t>
            </a:r>
            <a:r>
              <a:rPr lang="en-US" dirty="0" err="1"/>
              <a:t>pertenecer</a:t>
            </a:r>
            <a:r>
              <a:rPr lang="en-US" dirty="0"/>
              <a:t> a la </a:t>
            </a:r>
            <a:r>
              <a:rPr lang="en-US" dirty="0" err="1"/>
              <a:t>clase</a:t>
            </a:r>
            <a:r>
              <a:rPr lang="en-US" dirty="0"/>
              <a:t> 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09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pertenecer</a:t>
            </a:r>
            <a:r>
              <a:rPr lang="en-US" dirty="0"/>
              <a:t> a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 err="1"/>
              <a:t>informacion</a:t>
            </a:r>
            <a:r>
              <a:rPr lang="en-US" dirty="0"/>
              <a:t> de </a:t>
            </a:r>
            <a:r>
              <a:rPr lang="en-US" dirty="0" err="1"/>
              <a:t>pertenecer</a:t>
            </a:r>
            <a:r>
              <a:rPr lang="en-US" dirty="0"/>
              <a:t> a la </a:t>
            </a:r>
            <a:r>
              <a:rPr lang="en-US" dirty="0" err="1"/>
              <a:t>clase</a:t>
            </a:r>
            <a:r>
              <a:rPr lang="en-US" dirty="0"/>
              <a:t> 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6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pertenecer</a:t>
            </a:r>
            <a:r>
              <a:rPr lang="en-US" dirty="0"/>
              <a:t> a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 err="1"/>
              <a:t>informacion</a:t>
            </a:r>
            <a:r>
              <a:rPr lang="en-US" dirty="0"/>
              <a:t> de </a:t>
            </a:r>
            <a:r>
              <a:rPr lang="en-US" dirty="0" err="1"/>
              <a:t>pertenecer</a:t>
            </a:r>
            <a:r>
              <a:rPr lang="en-US" dirty="0"/>
              <a:t> a la </a:t>
            </a:r>
            <a:r>
              <a:rPr lang="en-US" dirty="0" err="1"/>
              <a:t>clase</a:t>
            </a:r>
            <a:r>
              <a:rPr lang="en-US" dirty="0"/>
              <a:t> 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12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pertenecer</a:t>
            </a:r>
            <a:r>
              <a:rPr lang="en-US" dirty="0"/>
              <a:t> a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 err="1"/>
              <a:t>informacion</a:t>
            </a:r>
            <a:r>
              <a:rPr lang="en-US" dirty="0"/>
              <a:t> de </a:t>
            </a:r>
            <a:r>
              <a:rPr lang="en-US" dirty="0" err="1"/>
              <a:t>pertenecer</a:t>
            </a:r>
            <a:r>
              <a:rPr lang="en-US" dirty="0"/>
              <a:t> a la </a:t>
            </a:r>
            <a:r>
              <a:rPr lang="en-US" dirty="0" err="1"/>
              <a:t>clase</a:t>
            </a:r>
            <a:r>
              <a:rPr lang="en-US" dirty="0"/>
              <a:t> 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84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904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149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287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https://miro.com/app/board/uXjVMZythnw=/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000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652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 based models in Google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929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 based models in Google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673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 based models in Google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452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 based models in Google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29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98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66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45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18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08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5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50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B8482-F14D-23B6-6795-A476862E3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89AE6-6325-5256-0FC3-3D61C19E0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4FF95-69CD-BF1F-E5AB-BE1036E4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F0674-30F7-7823-38F1-7EB66BDD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4C3D9-B696-1DF9-83AC-EE7F93F8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6362C-E84E-C224-E9B5-DF872DDA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94D91-388B-A1ED-B672-32488A643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196A1-893A-B21E-78FA-C1A2019F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93E57-10F2-DDB5-1D7E-8EB608AAC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D8218-F17E-0246-DDDD-E9212E7A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96B71E-40CC-2AE3-3899-EE7634637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ADDFF-B724-4E94-26CD-468477A7C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68CFA-2FD6-B5C9-2259-AFD387FC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FBC51-18A4-954D-466B-B2FF189CB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D7816-2158-611A-CB0D-DA9293FB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9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78FC-9AD0-3673-57C7-E6C4E278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596F8-7852-AB3D-5C4A-112915B75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3C612-6794-AA93-11C6-AF706CC08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F6C5B-CDBF-AC1B-2AFF-43E83C42D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4A3AD-36B0-CA03-543A-13D6DE86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9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8401-402D-ABDE-8970-C0B5E80A3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018B7-E233-B189-77CF-5D2017A0B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94471-FAFE-AC4B-BC24-2E1F89EE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3A68C-39E7-434B-1580-916EBEA4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8D43A-DEF8-36F1-0CC2-B7552FCA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0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68FA-B5BF-8A17-B83B-D15592585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0E549-BF87-F334-0F97-C58EC235E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9C854-615D-6422-F26B-96BE2BCAB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B8330-34B3-6649-8ED0-DB2D08574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36DA8-07FD-B5A4-E239-4B690BB5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AA19B-A3AF-B389-3850-82E89DD1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9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3CAAE-A6C0-F7F5-F80F-88BA0ACE9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3ECB6-F8BD-78A3-221A-5B69E1A59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534EA-89F9-C7EF-B526-E62716448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E4B5D-1D54-8E2D-79FF-0E7342BE1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84BBF-A6D1-D1B2-357C-52C6F522C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96C601-59B5-C58D-F0DC-457DAA22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A45630-6420-DD8D-DD2E-7BED91F7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AB30CD-C667-652B-6B6F-8BD3AF79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1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6038-4DE2-FDEB-E179-2CF628CC3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3DAF3-B350-EFF8-B96B-FA8BCED6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8CE06-2C10-04F9-56ED-C6EBAB8A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9EAC1-2669-8E78-3599-9C94E240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0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3C5A1F-84A5-3B74-14F7-1A1C30CC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33382-3C8F-63DB-53F3-8D5E99A1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AD24D-8F8C-BCF0-26C7-CD2A70415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1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0DED-CEF7-14A5-067E-6E2C77B2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A8FE1-C707-CC25-8E20-93E3BA873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6A4A9-F34C-325F-2EC7-3F94DFD6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68519-0AA5-CDFF-888B-1A788946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46323-6417-4000-ABFE-F3BADA74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E7FF0-3BE0-B436-4A3E-2A0EF274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0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074D-1C44-04F7-51B5-84471EAA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3312DE-D123-7257-0808-C861BA6B4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4A4DA-E977-C4C6-4B9B-DA2878EDE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D08B3-4DEE-74A6-A617-0E6F08E1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8E61E-26D0-71EA-1AE8-A9661863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7F23B-50B8-0A4D-4B6F-EE87319D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9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5C01FB-C0F1-8CD4-1B6B-0BF40083C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3F2F-628E-55D2-5A8D-37FB8BC7A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DC615-92BF-46DB-0464-A33ECAFC4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A4418-D162-4E2A-BE07-D82D1653D0D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F728D-7CFB-6EAF-31C5-725C7068F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156E2-1AF6-B141-9CF3-D0FD84D88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1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9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0.png"/><Relationship Id="rId9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google.com/machine-learning/decision-forests/growing?hl=es-419" TargetMode="External"/><Relationship Id="rId3" Type="http://schemas.openxmlformats.org/officeDocument/2006/relationships/hyperlink" Target="https://github.com/kamperh/data414" TargetMode="External"/><Relationship Id="rId7" Type="http://schemas.openxmlformats.org/officeDocument/2006/relationships/hyperlink" Target="https://luisvalesilva.com/datasimple/random_forests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tatistics.cool/post/why-do-random-forests-work/" TargetMode="External"/><Relationship Id="rId5" Type="http://schemas.openxmlformats.org/officeDocument/2006/relationships/hyperlink" Target="https://towardsdatascience.com/why-random-forests-outperform-decision-trees-1b0f175a0b5" TargetMode="External"/><Relationship Id="rId4" Type="http://schemas.openxmlformats.org/officeDocument/2006/relationships/hyperlink" Target="https://polakowo.io/datadocs/docs/machine-learning/tree-based-model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FFF54-02F0-441C-7E11-5329A0A24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5257800" cy="54959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Machine Learning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Gradient Descent Algorithm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Linear 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Non-Linear 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Logistic 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Decision Trees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Regression Trees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Classification Trees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Clustering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K-Means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Hierarchical clustering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DB-Scan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Mean Shift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GMM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Support Vector Machine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  <a:latin typeface="Arial (Headings)"/>
              <a:ea typeface="KaiTi" panose="020B0503020204020204" pitchFamily="49" charset="-122"/>
              <a:cs typeface="Cascadia Mono Light" panose="020B06090200000200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Deep Learning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MLP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CNN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  <a:latin typeface="Arial (Headings)"/>
              <a:ea typeface="KaiTi" panose="020B0503020204020204" pitchFamily="49" charset="-122"/>
              <a:cs typeface="Cascadia Mono Light" panose="020B06090200000200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5C2AD4-14C9-95EB-E4CA-7451C117A52D}"/>
              </a:ext>
            </a:extLst>
          </p:cNvPr>
          <p:cNvSpPr txBox="1">
            <a:spLocks/>
          </p:cNvSpPr>
          <p:nvPr/>
        </p:nvSpPr>
        <p:spPr>
          <a:xfrm>
            <a:off x="6096000" y="681037"/>
            <a:ext cx="5257800" cy="5495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Datasets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Breast Cancer Wisconsin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MIMIC-III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Framingham Heart Study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Alzheimer’s Disease Neuroimaging Initiative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Drug discovery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Microbiome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dirty="0">
              <a:latin typeface="Arial (Headings)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546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Information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D16F4-64E1-034A-0D85-D5014DF81A13}"/>
              </a:ext>
            </a:extLst>
          </p:cNvPr>
          <p:cNvSpPr txBox="1"/>
          <p:nvPr/>
        </p:nvSpPr>
        <p:spPr>
          <a:xfrm>
            <a:off x="524927" y="1371088"/>
            <a:ext cx="109177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Information theory is a subfield of mathematics concerned with transmitting data across a noisy channel.</a:t>
            </a:r>
          </a:p>
          <a:p>
            <a:endParaRPr lang="en-US" dirty="0"/>
          </a:p>
          <a:p>
            <a:r>
              <a:rPr lang="en-US" dirty="0"/>
              <a:t>Information theory is a field of study concerned with quantifying information for communication.</a:t>
            </a:r>
          </a:p>
          <a:p>
            <a:endParaRPr lang="en-US" dirty="0"/>
          </a:p>
          <a:p>
            <a:r>
              <a:rPr lang="en-US" dirty="0"/>
              <a:t>Measurements of information are widely used in artificial intelligence and machine learning, such as in the construction of decision trees and the optimization of classifier models.</a:t>
            </a:r>
          </a:p>
          <a:p>
            <a:endParaRPr lang="en-US" dirty="0"/>
          </a:p>
          <a:p>
            <a:r>
              <a:rPr lang="en-US" dirty="0"/>
              <a:t>The intuition behind quantifying information is the idea of measuring how much surprise there is in an event. Those events that are rare </a:t>
            </a:r>
            <a:r>
              <a:rPr lang="en-US" b="1" dirty="0"/>
              <a:t>(low probability) </a:t>
            </a:r>
            <a:r>
              <a:rPr lang="en-US" dirty="0"/>
              <a:t>are more surprising and therefore have more information than those events that are common </a:t>
            </a:r>
            <a:r>
              <a:rPr lang="en-US" b="1" dirty="0"/>
              <a:t>(high probability).</a:t>
            </a:r>
          </a:p>
        </p:txBody>
      </p:sp>
    </p:spTree>
    <p:extLst>
      <p:ext uri="{BB962C8B-B14F-4D97-AF65-F5344CB8AC3E}">
        <p14:creationId xmlns:p14="http://schemas.microsoft.com/office/powerpoint/2010/main" val="2162560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Information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D16F4-64E1-034A-0D85-D5014DF81A13}"/>
              </a:ext>
            </a:extLst>
          </p:cNvPr>
          <p:cNvSpPr txBox="1"/>
          <p:nvPr/>
        </p:nvSpPr>
        <p:spPr>
          <a:xfrm>
            <a:off x="524927" y="1371088"/>
            <a:ext cx="1091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BD91F9-90AB-63FC-F1D7-F67091B4C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651" y="1555754"/>
            <a:ext cx="9478698" cy="24673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5B3223-7239-285F-736E-176715CC7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861" y="4207739"/>
            <a:ext cx="9326277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09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Information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D16F4-64E1-034A-0D85-D5014DF81A13}"/>
              </a:ext>
            </a:extLst>
          </p:cNvPr>
          <p:cNvSpPr txBox="1"/>
          <p:nvPr/>
        </p:nvSpPr>
        <p:spPr>
          <a:xfrm>
            <a:off x="524927" y="1371088"/>
            <a:ext cx="1091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pic>
        <p:nvPicPr>
          <p:cNvPr id="1026" name="Picture 2" descr="Plot of Probability vs Information">
            <a:extLst>
              <a:ext uri="{FF2B5EF4-FFF2-40B4-BE49-F238E27FC236}">
                <a16:creationId xmlns:a16="http://schemas.microsoft.com/office/drawing/2014/main" id="{15CF4B25-17FD-4E0B-B9CE-50CB4FB70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545" y="2841817"/>
            <a:ext cx="5354910" cy="401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12B0BD-1F52-6EE4-10E1-37E14CCDB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520" y="1085815"/>
            <a:ext cx="7718960" cy="176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67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7258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Entropy and Information Gain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D16F4-64E1-034A-0D85-D5014DF81A13}"/>
              </a:ext>
            </a:extLst>
          </p:cNvPr>
          <p:cNvSpPr txBox="1"/>
          <p:nvPr/>
        </p:nvSpPr>
        <p:spPr>
          <a:xfrm>
            <a:off x="524926" y="1188273"/>
            <a:ext cx="109177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is a scientific concept as well as a measurable physical property that is most commonly associated with a state of disorder, randomness, or uncertainty. </a:t>
            </a:r>
          </a:p>
          <a:p>
            <a:endParaRPr lang="en-US" dirty="0"/>
          </a:p>
          <a:p>
            <a:r>
              <a:rPr lang="en-US" dirty="0"/>
              <a:t>In information theory, the entropy of a random variable is the average level of “information”, “surprise”, or “uncertainty” inherent to the variable’s possible outcomes.</a:t>
            </a:r>
          </a:p>
          <a:p>
            <a:endParaRPr lang="en-US" dirty="0"/>
          </a:p>
          <a:p>
            <a:r>
              <a:rPr lang="en-US" dirty="0"/>
              <a:t>In the context of Decision Trees, entropy is a measure of disorder or impurity in a node.</a:t>
            </a:r>
          </a:p>
          <a:p>
            <a:endParaRPr lang="en-US" dirty="0"/>
          </a:p>
          <a:p>
            <a:r>
              <a:rPr lang="en-US" dirty="0"/>
              <a:t>El </a:t>
            </a:r>
            <a:r>
              <a:rPr lang="en-US" dirty="0" err="1"/>
              <a:t>nodo</a:t>
            </a:r>
            <a:r>
              <a:rPr lang="en-US" dirty="0"/>
              <a:t> se divide </a:t>
            </a:r>
            <a:r>
              <a:rPr lang="en-US" dirty="0" err="1"/>
              <a:t>donde</a:t>
            </a:r>
            <a:r>
              <a:rPr lang="en-US" dirty="0"/>
              <a:t> se </a:t>
            </a:r>
            <a:r>
              <a:rPr lang="en-US" dirty="0" err="1"/>
              <a:t>maximiza</a:t>
            </a:r>
            <a:r>
              <a:rPr lang="en-US" dirty="0"/>
              <a:t> </a:t>
            </a:r>
            <a:r>
              <a:rPr lang="en-US" dirty="0" err="1"/>
              <a:t>InfoGain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08F8145-D7A5-D801-0851-D27040469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869" y="3526409"/>
            <a:ext cx="43243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B3A6EE53-EA5A-A4B0-FA21-52A5A41477ED}"/>
              </a:ext>
            </a:extLst>
          </p:cNvPr>
          <p:cNvSpPr/>
          <p:nvPr/>
        </p:nvSpPr>
        <p:spPr>
          <a:xfrm rot="5400000">
            <a:off x="7238912" y="3808659"/>
            <a:ext cx="222513" cy="162810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C15D4CA-0956-63B7-F8BE-D88416250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631" y="5324023"/>
            <a:ext cx="88868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57489E3-4A55-5BDA-44DC-0ECBF559C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32" y="5839555"/>
            <a:ext cx="88868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222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7258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Entropy and Information Gain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757489E3-4A55-5BDA-44DC-0ECBF559C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43" y="1165309"/>
            <a:ext cx="88868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E407F9E-8369-E55A-CFA2-0851BA3E0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26" y="2081160"/>
            <a:ext cx="3470740" cy="446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4D0C209-B123-913F-123E-CE5022BB7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450" y="2842940"/>
            <a:ext cx="6198200" cy="273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729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7258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Entropy and Information Gain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757489E3-4A55-5BDA-44DC-0ECBF559C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43" y="1165309"/>
            <a:ext cx="88868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E407F9E-8369-E55A-CFA2-0851BA3E0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26" y="2081160"/>
            <a:ext cx="3470740" cy="446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0300FE6C-AD6C-63AF-4129-26AE45F505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508" b="26264"/>
          <a:stretch/>
        </p:blipFill>
        <p:spPr bwMode="auto">
          <a:xfrm>
            <a:off x="5686148" y="2081160"/>
            <a:ext cx="5020375" cy="31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F7DDFF0-98B1-FB49-DA73-FA5C3EA219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64" b="26264"/>
          <a:stretch/>
        </p:blipFill>
        <p:spPr bwMode="auto">
          <a:xfrm>
            <a:off x="5686148" y="2535911"/>
            <a:ext cx="4668814" cy="31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3D26E4-E0DA-C50C-D99C-40D013EF2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473" y="3094057"/>
            <a:ext cx="3849725" cy="133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617D9CB4-62A8-7303-9B3D-972EA8F960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6" r="26789" b="32283"/>
          <a:stretch/>
        </p:blipFill>
        <p:spPr bwMode="auto">
          <a:xfrm>
            <a:off x="5284320" y="4764836"/>
            <a:ext cx="5824031" cy="45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59B1F6F6-3233-AD33-4862-A350D00CE1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5" r="12632"/>
          <a:stretch/>
        </p:blipFill>
        <p:spPr bwMode="auto">
          <a:xfrm>
            <a:off x="4609070" y="5803528"/>
            <a:ext cx="6587166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995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7258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Entropy and Information Gain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757489E3-4A55-5BDA-44DC-0ECBF559C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43" y="1165309"/>
            <a:ext cx="88868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E407F9E-8369-E55A-CFA2-0851BA3E0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26" y="2081160"/>
            <a:ext cx="3470740" cy="446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0300FE6C-AD6C-63AF-4129-26AE45F505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508" b="26264"/>
          <a:stretch/>
        </p:blipFill>
        <p:spPr bwMode="auto">
          <a:xfrm>
            <a:off x="5686148" y="2081160"/>
            <a:ext cx="5020375" cy="31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F7DDFF0-98B1-FB49-DA73-FA5C3EA219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64" b="26264"/>
          <a:stretch/>
        </p:blipFill>
        <p:spPr bwMode="auto">
          <a:xfrm>
            <a:off x="5686148" y="2535911"/>
            <a:ext cx="4668814" cy="31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617D9CB4-62A8-7303-9B3D-972EA8F960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6" r="26789" b="32283"/>
          <a:stretch/>
        </p:blipFill>
        <p:spPr bwMode="auto">
          <a:xfrm>
            <a:off x="5253102" y="3230055"/>
            <a:ext cx="5824031" cy="45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59B1F6F6-3233-AD33-4862-A350D00CE1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5" r="12632"/>
          <a:stretch/>
        </p:blipFill>
        <p:spPr bwMode="auto">
          <a:xfrm>
            <a:off x="4489967" y="4276554"/>
            <a:ext cx="6587166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C4D470E-0AD0-8CAE-95F2-F718284EA901}"/>
              </a:ext>
            </a:extLst>
          </p:cNvPr>
          <p:cNvSpPr/>
          <p:nvPr/>
        </p:nvSpPr>
        <p:spPr>
          <a:xfrm>
            <a:off x="10148265" y="1925300"/>
            <a:ext cx="928868" cy="451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B003A4-DDF6-EDBD-3213-FBCFD5B934F4}"/>
              </a:ext>
            </a:extLst>
          </p:cNvPr>
          <p:cNvSpPr/>
          <p:nvPr/>
        </p:nvSpPr>
        <p:spPr>
          <a:xfrm>
            <a:off x="9890528" y="2504790"/>
            <a:ext cx="928868" cy="451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86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7258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Entropy and Information Gain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757489E3-4A55-5BDA-44DC-0ECBF559C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43" y="1165309"/>
            <a:ext cx="88868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E407F9E-8369-E55A-CFA2-0851BA3E0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26" y="2081160"/>
            <a:ext cx="3470740" cy="446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EA534C3C-3329-D0CB-9239-ABA8AAC3D8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26" r="29502"/>
          <a:stretch/>
        </p:blipFill>
        <p:spPr bwMode="auto">
          <a:xfrm>
            <a:off x="6599509" y="2032817"/>
            <a:ext cx="3569995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0E07F7-8E60-8F20-E28E-55BD91E652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5818" y="2905051"/>
            <a:ext cx="4477375" cy="523948"/>
          </a:xfrm>
          <a:prstGeom prst="rect">
            <a:avLst/>
          </a:prstGeom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6DC2416-2B88-F185-C85B-DE1543461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145" y="3790876"/>
            <a:ext cx="8886825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51067A80-F1DF-D552-0EFA-92E19AAFF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142" y="4444053"/>
            <a:ext cx="8886825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FCC96355-C9BF-1C6A-B329-5628746DC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141" y="5097230"/>
            <a:ext cx="8886825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4DA7EA-42FD-5F60-0972-DE2BAE4FD90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60612" r="58110"/>
          <a:stretch/>
        </p:blipFill>
        <p:spPr>
          <a:xfrm>
            <a:off x="6512219" y="5578261"/>
            <a:ext cx="2841331" cy="619125"/>
          </a:xfrm>
          <a:prstGeom prst="rect">
            <a:avLst/>
          </a:prstGeom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0DB50CAF-C132-ACDC-BC9F-C6151082F7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7" r="49696"/>
          <a:stretch/>
        </p:blipFill>
        <p:spPr bwMode="auto">
          <a:xfrm>
            <a:off x="4408141" y="5692691"/>
            <a:ext cx="2191368" cy="43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888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7258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Entropy and Information Gain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757489E3-4A55-5BDA-44DC-0ECBF559C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43" y="1165309"/>
            <a:ext cx="88868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E407F9E-8369-E55A-CFA2-0851BA3E0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26" y="2081160"/>
            <a:ext cx="3470740" cy="446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3C1116E8-0F98-8560-2CB5-4A0A413E5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259" y="2081160"/>
            <a:ext cx="2700582" cy="223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29AEFF29-5961-86F6-4D14-6B3455066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445" y="4464732"/>
            <a:ext cx="6474229" cy="208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746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E407F9E-8369-E55A-CFA2-0851BA3E0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01" y="951455"/>
            <a:ext cx="3829049" cy="492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A21C8EA9-647A-ED02-1DC3-64172CB24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850" y="570455"/>
            <a:ext cx="382905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806A0F5E-5DE5-648A-97C6-C76533645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333" y="2981878"/>
            <a:ext cx="7090085" cy="330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26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B971-6868-D853-B68F-1D0E07B79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68362"/>
            <a:ext cx="9144000" cy="2179638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mononoki NF" panose="00000809000000000000" pitchFamily="50" charset="0"/>
              </a:rPr>
              <a:t>Tree Based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A92BB-E6A9-F414-13A9-0B420849E6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2" descr="Why random forests outperform decision trees | by Houtao Deng | Towards  Data Science">
            <a:extLst>
              <a:ext uri="{FF2B5EF4-FFF2-40B4-BE49-F238E27FC236}">
                <a16:creationId xmlns:a16="http://schemas.microsoft.com/office/drawing/2014/main" id="{777FE836-3531-A174-00D5-3F0B46B23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4" y="3048000"/>
            <a:ext cx="42862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655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Gini Index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D16F4-64E1-034A-0D85-D5014DF81A13}"/>
              </a:ext>
            </a:extLst>
          </p:cNvPr>
          <p:cNvSpPr txBox="1"/>
          <p:nvPr/>
        </p:nvSpPr>
        <p:spPr>
          <a:xfrm>
            <a:off x="524927" y="1371088"/>
            <a:ext cx="113141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The Gini Index or Impurity measures the probability for a random instance being misclassified when chosen randomly</a:t>
            </a:r>
          </a:p>
          <a:p>
            <a:endParaRPr lang="en-US" dirty="0">
              <a:solidFill>
                <a:srgbClr val="292929"/>
              </a:solidFill>
              <a:latin typeface="source-serif-pro"/>
            </a:endParaRPr>
          </a:p>
          <a:p>
            <a:endParaRPr lang="en-US" dirty="0">
              <a:solidFill>
                <a:srgbClr val="292929"/>
              </a:solidFill>
              <a:latin typeface="source-serif-pro"/>
            </a:endParaRPr>
          </a:p>
          <a:p>
            <a:endParaRPr lang="en-US" dirty="0">
              <a:solidFill>
                <a:srgbClr val="292929"/>
              </a:solidFill>
              <a:latin typeface="source-serif-pro"/>
            </a:endParaRPr>
          </a:p>
          <a:p>
            <a:endParaRPr lang="en-US" dirty="0">
              <a:solidFill>
                <a:srgbClr val="292929"/>
              </a:solidFill>
              <a:latin typeface="source-serif-pro"/>
            </a:endParaRPr>
          </a:p>
          <a:p>
            <a:endParaRPr lang="en-US" dirty="0">
              <a:solidFill>
                <a:srgbClr val="292929"/>
              </a:solidFill>
              <a:latin typeface="source-serif-pro"/>
            </a:endParaRPr>
          </a:p>
          <a:p>
            <a:endParaRPr lang="en-US" dirty="0">
              <a:solidFill>
                <a:srgbClr val="292929"/>
              </a:solidFill>
              <a:latin typeface="source-serif-pro"/>
            </a:endParaRPr>
          </a:p>
          <a:p>
            <a:endParaRPr lang="en-US" dirty="0">
              <a:solidFill>
                <a:srgbClr val="292929"/>
              </a:solidFill>
              <a:latin typeface="source-serif-pro"/>
            </a:endParaRPr>
          </a:p>
          <a:p>
            <a:r>
              <a:rPr lang="en-US" i="0" dirty="0">
                <a:solidFill>
                  <a:srgbClr val="292929"/>
                </a:solidFill>
                <a:effectLst/>
                <a:latin typeface="source-serif-pro"/>
              </a:rPr>
              <a:t>Calculates the amount of probability of a specific feature that is classified incorrectly when selected randomly.</a:t>
            </a:r>
          </a:p>
          <a:p>
            <a:endParaRPr lang="en-US" i="0" dirty="0">
              <a:solidFill>
                <a:srgbClr val="292929"/>
              </a:solidFill>
              <a:effectLst/>
              <a:latin typeface="source-serif-pro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The Gini index has a maximum impurity is 0.5 and maximum purity is 0, whereas Entropy has a maximum impurity of 1 and maximum purity is 0.</a:t>
            </a:r>
          </a:p>
          <a:p>
            <a:endParaRPr lang="en-US" dirty="0">
              <a:solidFill>
                <a:srgbClr val="292929"/>
              </a:solidFill>
              <a:latin typeface="source-serif-pro"/>
            </a:endParaRPr>
          </a:p>
          <a:p>
            <a:r>
              <a:rPr lang="en-US" dirty="0">
                <a:solidFill>
                  <a:srgbClr val="292929"/>
                </a:solidFill>
                <a:latin typeface="source-serif-pro"/>
              </a:rPr>
              <a:t>Se divide </a:t>
            </a:r>
            <a:r>
              <a:rPr lang="en-US" dirty="0" err="1">
                <a:solidFill>
                  <a:srgbClr val="292929"/>
                </a:solidFill>
                <a:latin typeface="source-serif-pro"/>
              </a:rPr>
              <a:t>el</a:t>
            </a:r>
            <a:r>
              <a:rPr lang="en-US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source-serif-pro"/>
              </a:rPr>
              <a:t>nodo</a:t>
            </a:r>
            <a:r>
              <a:rPr lang="en-US" dirty="0">
                <a:solidFill>
                  <a:srgbClr val="292929"/>
                </a:solidFill>
                <a:latin typeface="source-serif-pro"/>
              </a:rPr>
              <a:t> de </a:t>
            </a:r>
            <a:r>
              <a:rPr lang="en-US" dirty="0" err="1">
                <a:solidFill>
                  <a:srgbClr val="292929"/>
                </a:solidFill>
                <a:latin typeface="source-serif-pro"/>
              </a:rPr>
              <a:t>menor</a:t>
            </a:r>
            <a:r>
              <a:rPr lang="en-US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source-serif-pro"/>
              </a:rPr>
              <a:t>pureza</a:t>
            </a:r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824960C-9F86-968B-7397-E8FDA371A4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86" r="38989"/>
          <a:stretch/>
        </p:blipFill>
        <p:spPr bwMode="auto">
          <a:xfrm>
            <a:off x="4013158" y="2025693"/>
            <a:ext cx="3492395" cy="15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116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Gini Index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824960C-9F86-968B-7397-E8FDA371A4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86" r="38989"/>
          <a:stretch/>
        </p:blipFill>
        <p:spPr bwMode="auto">
          <a:xfrm>
            <a:off x="6884695" y="385317"/>
            <a:ext cx="3492395" cy="15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5F0BE5-80D7-1247-39FA-CA90DFF5D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27" y="1376815"/>
            <a:ext cx="3967318" cy="510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E1ACBED0-04D5-1825-87EB-6398CF05ED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5" r="18190"/>
          <a:stretch/>
        </p:blipFill>
        <p:spPr bwMode="auto">
          <a:xfrm>
            <a:off x="5301049" y="1992444"/>
            <a:ext cx="574753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08F80C56-EBEA-9315-6D1A-C78549826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3" r="12833"/>
          <a:stretch/>
        </p:blipFill>
        <p:spPr bwMode="auto">
          <a:xfrm>
            <a:off x="5301049" y="3089431"/>
            <a:ext cx="574753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87251673-F89E-DBF5-0CC3-DCF098649E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4" r="15512"/>
          <a:stretch/>
        </p:blipFill>
        <p:spPr bwMode="auto">
          <a:xfrm>
            <a:off x="5301049" y="4186418"/>
            <a:ext cx="574753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0EE7C4-1E80-BE9D-8C88-0911297315D8}"/>
              </a:ext>
            </a:extLst>
          </p:cNvPr>
          <p:cNvSpPr/>
          <p:nvPr/>
        </p:nvSpPr>
        <p:spPr>
          <a:xfrm>
            <a:off x="8711514" y="3707027"/>
            <a:ext cx="321275" cy="4793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6845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127F2-6F0A-EF48-A9F2-9907B84C0366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Bibliography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DE362D-DDAD-4C90-F16D-741CBE506099}"/>
              </a:ext>
            </a:extLst>
          </p:cNvPr>
          <p:cNvSpPr txBox="1"/>
          <p:nvPr/>
        </p:nvSpPr>
        <p:spPr>
          <a:xfrm>
            <a:off x="524927" y="1371088"/>
            <a:ext cx="1091777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https://machinelearningmastery.com/what-is-information-entropy/</a:t>
            </a:r>
          </a:p>
          <a:p>
            <a:r>
              <a:rPr lang="en-US" sz="1600" dirty="0">
                <a:hlinkClick r:id="rId3"/>
              </a:rPr>
              <a:t>https://towardsdatascience.com/decision-trees-explained-entropy-information-gain-gini-index-ccp-pruning-4d78070db36c</a:t>
            </a:r>
          </a:p>
          <a:p>
            <a:r>
              <a:rPr lang="en-US" sz="1600" dirty="0">
                <a:hlinkClick r:id="rId3"/>
              </a:rPr>
              <a:t>https://medium.com/analytics-steps/understanding-the-gini-index-and-information-gain-in-decision-trees-ab4720518ba8</a:t>
            </a:r>
          </a:p>
          <a:p>
            <a:r>
              <a:rPr lang="en-US" sz="1600" dirty="0">
                <a:hlinkClick r:id="rId3"/>
              </a:rPr>
              <a:t>https://github.com/kamperh/data414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https://polakowo.io/datadocs/docs/machine-learning/tree-based-models</a:t>
            </a:r>
            <a:endParaRPr lang="en-US" sz="1600" dirty="0"/>
          </a:p>
          <a:p>
            <a:r>
              <a:rPr lang="en-US" sz="1600" dirty="0">
                <a:hlinkClick r:id="rId5"/>
              </a:rPr>
              <a:t>https://towardsdatascience.com/why-random-forests-outperform-decision-trees-1b0f175a0b5</a:t>
            </a:r>
            <a:endParaRPr lang="en-US" sz="1600" dirty="0"/>
          </a:p>
          <a:p>
            <a:r>
              <a:rPr lang="en-US" sz="1600" dirty="0">
                <a:hlinkClick r:id="rId6"/>
              </a:rPr>
              <a:t>https://www.statistics.cool/post/why-do-random-forests-work/</a:t>
            </a:r>
            <a:endParaRPr lang="en-US" sz="1600" dirty="0"/>
          </a:p>
          <a:p>
            <a:r>
              <a:rPr lang="en-US" sz="1600" dirty="0">
                <a:hlinkClick r:id="rId7"/>
              </a:rPr>
              <a:t>https://luisvalesilva.com/datasimple/random_forests.html</a:t>
            </a:r>
            <a:endParaRPr lang="en-US" sz="1600" dirty="0"/>
          </a:p>
          <a:p>
            <a:r>
              <a:rPr lang="en-US" sz="1600" dirty="0">
                <a:hlinkClick r:id="rId8"/>
              </a:rPr>
              <a:t>https://developers.google.com/machine-learning/decision-forests/growing?hl=es-419</a:t>
            </a:r>
            <a:endParaRPr lang="en-US" sz="1600" dirty="0"/>
          </a:p>
          <a:p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32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B971-6868-D853-B68F-1D0E07B79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68362"/>
            <a:ext cx="9144000" cy="2129481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mononoki NF" panose="00000809000000000000" pitchFamily="50" charset="0"/>
              </a:rPr>
              <a:t>C4 – Ensemble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A92BB-E6A9-F414-13A9-0B420849E6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Ensemble Methods - Overview, Categories, Main Types">
            <a:extLst>
              <a:ext uri="{FF2B5EF4-FFF2-40B4-BE49-F238E27FC236}">
                <a16:creationId xmlns:a16="http://schemas.microsoft.com/office/drawing/2014/main" id="{2EFBF554-ED9E-71FE-DC84-4BCAE49BC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4" y="3233854"/>
            <a:ext cx="870585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712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Random Forests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D16F4-64E1-034A-0D85-D5014DF81A13}"/>
              </a:ext>
            </a:extLst>
          </p:cNvPr>
          <p:cNvSpPr txBox="1"/>
          <p:nvPr/>
        </p:nvSpPr>
        <p:spPr>
          <a:xfrm>
            <a:off x="524927" y="1371088"/>
            <a:ext cx="1091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067A6-8A69-FA19-6170-65AFBC1FC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861" y="1170240"/>
            <a:ext cx="6115904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80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AdaBoost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D16F4-64E1-034A-0D85-D5014DF81A13}"/>
              </a:ext>
            </a:extLst>
          </p:cNvPr>
          <p:cNvSpPr txBox="1"/>
          <p:nvPr/>
        </p:nvSpPr>
        <p:spPr>
          <a:xfrm>
            <a:off x="524927" y="1371088"/>
            <a:ext cx="1091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622D6F-5ACB-9653-B5EB-B04C2400E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309" y="1263093"/>
            <a:ext cx="9183382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352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6790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GBM (Gradient Boosting Machine)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D16F4-64E1-034A-0D85-D5014DF81A13}"/>
              </a:ext>
            </a:extLst>
          </p:cNvPr>
          <p:cNvSpPr txBox="1"/>
          <p:nvPr/>
        </p:nvSpPr>
        <p:spPr>
          <a:xfrm>
            <a:off x="524927" y="1371088"/>
            <a:ext cx="1091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D930AA-04AD-BC46-3048-51E4491BD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888" y="1177361"/>
            <a:ext cx="9126224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12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more tree based models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D16F4-64E1-034A-0D85-D5014DF81A13}"/>
              </a:ext>
            </a:extLst>
          </p:cNvPr>
          <p:cNvSpPr txBox="1"/>
          <p:nvPr/>
        </p:nvSpPr>
        <p:spPr>
          <a:xfrm>
            <a:off x="524927" y="1371088"/>
            <a:ext cx="1091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</a:t>
            </a:r>
          </a:p>
        </p:txBody>
      </p:sp>
      <p:pic>
        <p:nvPicPr>
          <p:cNvPr id="3074" name="Picture 2" descr="Tree-Based Models · datadocs">
            <a:extLst>
              <a:ext uri="{FF2B5EF4-FFF2-40B4-BE49-F238E27FC236}">
                <a16:creationId xmlns:a16="http://schemas.microsoft.com/office/drawing/2014/main" id="{E9E595B5-64C2-3132-8F02-53F97823F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234" y="1087507"/>
            <a:ext cx="7940455" cy="577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90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B971-6868-D853-B68F-1D0E07B79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68362"/>
            <a:ext cx="9144000" cy="2129481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mononoki NF" panose="00000809000000000000" pitchFamily="50" charset="0"/>
              </a:rPr>
              <a:t>C4 – DT growing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A92BB-E6A9-F414-13A9-0B420849E6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Basic structure of a decision tree. All decision trees are built... |  Download Scientific Diagram">
            <a:extLst>
              <a:ext uri="{FF2B5EF4-FFF2-40B4-BE49-F238E27FC236}">
                <a16:creationId xmlns:a16="http://schemas.microsoft.com/office/drawing/2014/main" id="{358062DB-AE51-AA0D-DC25-DFC7A0F61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120" y="3395368"/>
            <a:ext cx="4747760" cy="332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250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Feature </a:t>
            </a:r>
          </a:p>
          <a:p>
            <a:r>
              <a:rPr lang="en-US" sz="2800" dirty="0">
                <a:latin typeface="mononoki NF" panose="00000809000000000000" pitchFamily="50" charset="0"/>
              </a:rPr>
              <a:t>importance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3961A5-5D47-39FD-8417-0F60AA98B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19" y="250336"/>
            <a:ext cx="5390154" cy="3178664"/>
          </a:xfrm>
          <a:prstGeom prst="rect">
            <a:avLst/>
          </a:prstGeom>
        </p:spPr>
      </p:pic>
      <p:pic>
        <p:nvPicPr>
          <p:cNvPr id="2054" name="Picture 6" descr="python - Machine Learning Feature Importance Method Disagreement (SHAP) -  Cross Validated">
            <a:extLst>
              <a:ext uri="{FF2B5EF4-FFF2-40B4-BE49-F238E27FC236}">
                <a16:creationId xmlns:a16="http://schemas.microsoft.com/office/drawing/2014/main" id="{9701FE85-653E-7875-DB15-E950922F4F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1" r="29966" b="2941"/>
          <a:stretch/>
        </p:blipFill>
        <p:spPr bwMode="auto">
          <a:xfrm>
            <a:off x="6010493" y="3777102"/>
            <a:ext cx="5743458" cy="287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A05771-32E8-7BE8-3451-AD407D9ED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042" y="2171927"/>
            <a:ext cx="5549096" cy="277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6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Decision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D16F4-64E1-034A-0D85-D5014DF81A13}"/>
              </a:ext>
            </a:extLst>
          </p:cNvPr>
          <p:cNvSpPr txBox="1"/>
          <p:nvPr/>
        </p:nvSpPr>
        <p:spPr>
          <a:xfrm>
            <a:off x="524927" y="1371088"/>
            <a:ext cx="10917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GOAL:</a:t>
            </a:r>
            <a:r>
              <a:rPr lang="en-US" dirty="0"/>
              <a:t> Learn if else-questions with each question involving one feature and one split-point</a:t>
            </a:r>
          </a:p>
          <a:p>
            <a:r>
              <a:rPr lang="en-US" b="1" dirty="0"/>
              <a:t>HOW: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Divides the feature-space (N-dimensional) into regions where all instances in one region are assigned to only one class-label (discrete or continue).</a:t>
            </a:r>
          </a:p>
        </p:txBody>
      </p:sp>
      <p:pic>
        <p:nvPicPr>
          <p:cNvPr id="3" name="Picture 6" descr="Decision Tree Expression - SAP Documentation">
            <a:extLst>
              <a:ext uri="{FF2B5EF4-FFF2-40B4-BE49-F238E27FC236}">
                <a16:creationId xmlns:a16="http://schemas.microsoft.com/office/drawing/2014/main" id="{FD3EF469-5CE3-A1CB-7EBD-F92177AF1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521" y="3213650"/>
            <a:ext cx="5847669" cy="351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88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9869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Decision Tree building blocks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D16F4-64E1-034A-0D85-D5014DF81A13}"/>
              </a:ext>
            </a:extLst>
          </p:cNvPr>
          <p:cNvSpPr txBox="1"/>
          <p:nvPr/>
        </p:nvSpPr>
        <p:spPr>
          <a:xfrm>
            <a:off x="524927" y="1371088"/>
            <a:ext cx="109177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DT</a:t>
            </a:r>
            <a:r>
              <a:rPr lang="en-US" dirty="0"/>
              <a:t>: data structure consisting of a hierarchy of nodes (individual units).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NODE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ROOT</a:t>
            </a:r>
            <a:r>
              <a:rPr lang="en-US" dirty="0"/>
              <a:t>: no-parent 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INTERNAL NODE</a:t>
            </a:r>
            <a:r>
              <a:rPr lang="en-US" dirty="0"/>
              <a:t>: question giving rise to two children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LEAF</a:t>
            </a:r>
            <a:r>
              <a:rPr lang="en-US" dirty="0"/>
              <a:t>: prediction(discrete or continue), no children nodes.</a:t>
            </a:r>
          </a:p>
        </p:txBody>
      </p:sp>
      <p:pic>
        <p:nvPicPr>
          <p:cNvPr id="2050" name="Picture 2" descr="Introduction to Tree - Data Structure and Algorithm Tutorials -  GeeksforGeeks">
            <a:extLst>
              <a:ext uri="{FF2B5EF4-FFF2-40B4-BE49-F238E27FC236}">
                <a16:creationId xmlns:a16="http://schemas.microsoft.com/office/drawing/2014/main" id="{BE40E483-A35C-B47D-8286-4B460671DA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" t="13768" r="5338"/>
          <a:stretch/>
        </p:blipFill>
        <p:spPr bwMode="auto">
          <a:xfrm>
            <a:off x="1972864" y="3036507"/>
            <a:ext cx="8021898" cy="368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761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9869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Decision Tree construction/learning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AD16F4-64E1-034A-0D85-D5014DF81A13}"/>
                  </a:ext>
                </a:extLst>
              </p:cNvPr>
              <p:cNvSpPr txBox="1"/>
              <p:nvPr/>
            </p:nvSpPr>
            <p:spPr>
              <a:xfrm>
                <a:off x="431589" y="1434486"/>
                <a:ext cx="1132881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Nodes are grown recursively.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obtention of an internal node or a leaf depends on the state of its predecessors.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At each node, split the data based 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Feature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split-point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𝑠𝑝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maximize criteria (info-gain).</a:t>
                </a:r>
              </a:p>
              <a:p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b="0" i="0" dirty="0">
                    <a:solidFill>
                      <a:srgbClr val="292929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The algorithm therefore evaluates all variables on some statistical criteria and then chooses the variable that performs best on the criteria.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AD16F4-64E1-034A-0D85-D5014DF81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89" y="1434486"/>
                <a:ext cx="11328819" cy="1384995"/>
              </a:xfrm>
              <a:prstGeom prst="rect">
                <a:avLst/>
              </a:prstGeom>
              <a:blipFill>
                <a:blip r:embed="rId3"/>
                <a:stretch>
                  <a:fillRect l="-161" t="-439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8A915EB-8E38-BDF5-F0BC-A0E09B7FC0FD}"/>
              </a:ext>
            </a:extLst>
          </p:cNvPr>
          <p:cNvSpPr txBox="1"/>
          <p:nvPr/>
        </p:nvSpPr>
        <p:spPr>
          <a:xfrm flipH="1">
            <a:off x="524927" y="562595"/>
            <a:ext cx="9869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Decision Tree construction/learning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91E455-22CC-0A1D-5F48-64561917E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871" y="3168153"/>
            <a:ext cx="5818257" cy="355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3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9869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Decision Tree data science perspective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5C8AE5-CC39-5793-2A0D-37D4CF6E9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836" y="1873229"/>
            <a:ext cx="8802328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43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9869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DT growing algorithm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05CDFF18-ABAD-C578-1FE2-5AB928BF9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02" y="1759332"/>
            <a:ext cx="767204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onoki NF" panose="00000809000000000000" pitchFamily="50" charset="0"/>
              </a:rPr>
              <a:t>def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train_decision_tree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training_examples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  root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create_root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()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mononoki NF" panose="00000809000000000000" pitchFamily="50" charset="0"/>
              </a:rPr>
              <a:t># Create a decision tree with a single empty root.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mononoki NF" panose="00000809000000000000" pitchFamily="50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 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grow_tree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(root,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training_examples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mononoki NF" panose="00000809000000000000" pitchFamily="50" charset="0"/>
              </a:rPr>
              <a:t># Grow the root node.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mononoki NF" panose="00000809000000000000" pitchFamily="50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 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onoki NF" panose="00000809000000000000" pitchFamily="50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 root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onoki NF" panose="00000809000000000000" pitchFamily="50" charset="0"/>
              </a:rPr>
              <a:t>def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grow_tree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(node, examples):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  condition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mononoki NF" panose="00000809000000000000" pitchFamily="50" charset="0"/>
              </a:rPr>
              <a:t>find_best_condition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(examples)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mononoki NF" panose="00000809000000000000" pitchFamily="50" charset="0"/>
              </a:rPr>
              <a:t># Find the best condition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 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onoki NF" panose="00000809000000000000" pitchFamily="50" charset="0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 condition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onoki NF" panose="00000809000000000000" pitchFamily="50" charset="0"/>
              </a:rPr>
              <a:t>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ononoki NF" panose="00000809000000000000" pitchFamily="50" charset="0"/>
              </a:rPr>
              <a:t>None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   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mononoki NF" panose="00000809000000000000" pitchFamily="50" charset="0"/>
              </a:rPr>
              <a:t># No satisfying conditions were found, therefore the grow of the branch stops.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mononoki NF" panose="00000809000000000000" pitchFamily="50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   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set_leaf_prediction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(node, examples)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   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onoki NF" panose="00000809000000000000" pitchFamily="50" charset="0"/>
              </a:rPr>
              <a:t>return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 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mononoki NF" panose="00000809000000000000" pitchFamily="50" charset="0"/>
              </a:rPr>
              <a:t># Create two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mononoki NF" panose="00000809000000000000" pitchFamily="50" charset="0"/>
              </a:rPr>
              <a:t>childrens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mononoki NF" panose="00000809000000000000" pitchFamily="50" charset="0"/>
              </a:rPr>
              <a:t> for the node.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mononoki NF" panose="00000809000000000000" pitchFamily="50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 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positive_child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negative_child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split_node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(node, condition)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 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mononoki NF" panose="00000809000000000000" pitchFamily="50" charset="0"/>
              </a:rPr>
              <a:t># List the training examples used by each children.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mononoki NF" panose="00000809000000000000" pitchFamily="50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 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negative_examples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 = [example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onoki NF" panose="00000809000000000000" pitchFamily="50" charset="0"/>
              </a:rPr>
              <a:t>for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 example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onoki NF" panose="00000809000000000000" pitchFamily="50" charset="0"/>
              </a:rPr>
              <a:t>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 examples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onoki NF" panose="00000809000000000000" pitchFamily="50" charset="0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onoki NF" panose="00000809000000000000" pitchFamily="50" charset="0"/>
              </a:rPr>
              <a:t>not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 condition(example)]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 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positive_examples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 = [example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onoki NF" panose="00000809000000000000" pitchFamily="50" charset="0"/>
              </a:rPr>
              <a:t>for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 example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onoki NF" panose="00000809000000000000" pitchFamily="50" charset="0"/>
              </a:rPr>
              <a:t>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 examples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onoki NF" panose="00000809000000000000" pitchFamily="50" charset="0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 condition(example)]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 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mononoki NF" panose="00000809000000000000" pitchFamily="50" charset="0"/>
              </a:rPr>
              <a:t># Continue the growth of the children.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mononoki NF" panose="00000809000000000000" pitchFamily="50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 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grow_tree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negative_child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negative_examples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 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grow_tree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positive_child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positive_examples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noki NF" panose="00000809000000000000" pitchFamily="50" charset="0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noki NF" panose="00000809000000000000" pitchFamily="50" charset="0"/>
            </a:endParaRPr>
          </a:p>
        </p:txBody>
      </p:sp>
      <p:pic>
        <p:nvPicPr>
          <p:cNvPr id="1030" name="Picture 6" descr="Un nodo con un signo de interrogación.">
            <a:extLst>
              <a:ext uri="{FF2B5EF4-FFF2-40B4-BE49-F238E27FC236}">
                <a16:creationId xmlns:a16="http://schemas.microsoft.com/office/drawing/2014/main" id="{B6AA5C9A-8921-53BD-B3FC-0DD56B0F6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665" y="672543"/>
            <a:ext cx="91440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 nodo raíz que conduce a dos nodos no definidos.">
            <a:extLst>
              <a:ext uri="{FF2B5EF4-FFF2-40B4-BE49-F238E27FC236}">
                <a16:creationId xmlns:a16="http://schemas.microsoft.com/office/drawing/2014/main" id="{80AFADFF-C5D5-A50A-4E90-90C53B881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500" y="1734112"/>
            <a:ext cx="19907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 nodo raíz, una condición y tres hojas.">
            <a:extLst>
              <a:ext uri="{FF2B5EF4-FFF2-40B4-BE49-F238E27FC236}">
                <a16:creationId xmlns:a16="http://schemas.microsoft.com/office/drawing/2014/main" id="{4FF7F465-8AE4-F3B1-2CD9-680F7B9BD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801" y="3929157"/>
            <a:ext cx="252412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228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1139</Words>
  <Application>Microsoft Office PowerPoint</Application>
  <PresentationFormat>Widescreen</PresentationFormat>
  <Paragraphs>183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Arial (Headings)</vt:lpstr>
      <vt:lpstr>Calibri</vt:lpstr>
      <vt:lpstr>Calibri Light</vt:lpstr>
      <vt:lpstr>Cambria Math</vt:lpstr>
      <vt:lpstr>Courier New</vt:lpstr>
      <vt:lpstr>mononoki NF</vt:lpstr>
      <vt:lpstr>source-serif-pro</vt:lpstr>
      <vt:lpstr>Times New Roman</vt:lpstr>
      <vt:lpstr>Wingdings</vt:lpstr>
      <vt:lpstr>Office Theme</vt:lpstr>
      <vt:lpstr>PowerPoint Presentation</vt:lpstr>
      <vt:lpstr>Tree Based Models</vt:lpstr>
      <vt:lpstr>C4 – DT growing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C4 – Ensemble learning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Matos Cangalaya</dc:creator>
  <cp:lastModifiedBy>Jeremy Matos Cangalaya</cp:lastModifiedBy>
  <cp:revision>46</cp:revision>
  <dcterms:created xsi:type="dcterms:W3CDTF">2023-04-18T04:03:35Z</dcterms:created>
  <dcterms:modified xsi:type="dcterms:W3CDTF">2023-06-25T22:27:42Z</dcterms:modified>
</cp:coreProperties>
</file>